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81" r:id="rId3"/>
    <p:sldId id="282" r:id="rId4"/>
    <p:sldId id="295" r:id="rId5"/>
    <p:sldId id="296" r:id="rId6"/>
    <p:sldId id="300" r:id="rId7"/>
    <p:sldId id="301" r:id="rId8"/>
    <p:sldId id="268" r:id="rId9"/>
    <p:sldId id="294" r:id="rId10"/>
    <p:sldId id="276" r:id="rId11"/>
    <p:sldId id="292" r:id="rId12"/>
    <p:sldId id="302" r:id="rId13"/>
    <p:sldId id="303" r:id="rId14"/>
    <p:sldId id="304" r:id="rId15"/>
    <p:sldId id="288" r:id="rId16"/>
    <p:sldId id="289" r:id="rId17"/>
  </p:sldIdLst>
  <p:sldSz cx="12192000" cy="6858000"/>
  <p:notesSz cx="6797675" cy="9872663"/>
  <p:custDataLst>
    <p:tags r:id="rId1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orient="horz" pos="1933" userDrawn="1">
          <p15:clr>
            <a:srgbClr val="A4A3A4"/>
          </p15:clr>
        </p15:guide>
        <p15:guide id="5" pos="529" userDrawn="1">
          <p15:clr>
            <a:srgbClr val="A4A3A4"/>
          </p15:clr>
        </p15:guide>
        <p15:guide id="6" pos="7151" userDrawn="1">
          <p15:clr>
            <a:srgbClr val="A4A3A4"/>
          </p15:clr>
        </p15:guide>
        <p15:guide id="7" orient="horz" pos="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126C68"/>
    <a:srgbClr val="0D9E9B"/>
    <a:srgbClr val="1EA5A0"/>
    <a:srgbClr val="07FA0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2308" autoAdjust="0"/>
  </p:normalViewPr>
  <p:slideViewPr>
    <p:cSldViewPr snapToGrid="0" snapToObjects="1">
      <p:cViewPr varScale="1">
        <p:scale>
          <a:sx n="72" d="100"/>
          <a:sy n="72" d="100"/>
        </p:scale>
        <p:origin x="534" y="78"/>
      </p:cViewPr>
      <p:guideLst>
        <p:guide orient="horz" pos="731"/>
        <p:guide pos="3885"/>
        <p:guide pos="257"/>
        <p:guide orient="horz" pos="1933"/>
        <p:guide pos="529"/>
        <p:guide pos="7151"/>
        <p:guide orient="horz" pos="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27676784398713"/>
          <c:y val="9.4724105839391309E-2"/>
          <c:w val="0.78966693589779302"/>
          <c:h val="0.60773050936008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Chiffre d'affaires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Feuil1!$B$2:$B$6</c:f>
              <c:numCache>
                <c:formatCode>#,##0\ _€</c:formatCode>
                <c:ptCount val="5"/>
                <c:pt idx="0">
                  <c:v>176</c:v>
                </c:pt>
                <c:pt idx="1">
                  <c:v>247</c:v>
                </c:pt>
                <c:pt idx="2">
                  <c:v>930</c:v>
                </c:pt>
                <c:pt idx="3">
                  <c:v>2547</c:v>
                </c:pt>
                <c:pt idx="4">
                  <c:v>5520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F-4AD6-9F1B-5ABC329B4BB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Feuil1!$C$2:$C$6</c:f>
              <c:numCache>
                <c:formatCode>#,##0\ _€</c:formatCode>
                <c:ptCount val="5"/>
                <c:pt idx="0">
                  <c:v>-3</c:v>
                </c:pt>
                <c:pt idx="1">
                  <c:v>-534</c:v>
                </c:pt>
                <c:pt idx="2">
                  <c:v>-516</c:v>
                </c:pt>
                <c:pt idx="3">
                  <c:v>689</c:v>
                </c:pt>
                <c:pt idx="4">
                  <c:v>2678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F-4AD6-9F1B-5ABC329B4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52437344"/>
        <c:axId val="1052425920"/>
      </c:barChart>
      <c:catAx>
        <c:axId val="10524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fr-FR"/>
          </a:p>
        </c:txPr>
        <c:crossAx val="1052425920"/>
        <c:crosses val="autoZero"/>
        <c:auto val="1"/>
        <c:lblAlgn val="ctr"/>
        <c:lblOffset val="100"/>
        <c:noMultiLvlLbl val="0"/>
      </c:catAx>
      <c:valAx>
        <c:axId val="10524259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fr-FR"/>
          </a:p>
        </c:txPr>
        <c:crossAx val="105243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72522445545727"/>
          <c:y val="0.12698532396685033"/>
          <c:w val="0.2377104478918407"/>
          <c:h val="0.1160255996329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7D99C-4250-444B-BA54-4CAEABE2DD3D}" type="datetimeFigureOut">
              <a:rPr lang="fr-FR" smtClean="0"/>
              <a:t>05/06/2018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CB7C3-6EF0-4328-A489-841AEA355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08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B7C3-6EF0-4328-A489-841AEA35578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21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" Target="../slides/slide4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" Target="../slides/slide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4.png"/><Relationship Id="rId5" Type="http://schemas.openxmlformats.org/officeDocument/2006/relationships/tags" Target="../tags/tag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" Target="../slides/slide4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slide" Target="../slides/slide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4.png"/><Relationship Id="rId5" Type="http://schemas.openxmlformats.org/officeDocument/2006/relationships/tags" Target="../tags/tag1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" Target="../slides/slide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4.png"/><Relationship Id="rId5" Type="http://schemas.openxmlformats.org/officeDocument/2006/relationships/tags" Target="../tags/tag2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81150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Diapositive think-cell" r:id="rId4" imgW="420" imgH="403" progId="TCLayout.ActiveDocument.1">
                  <p:embed/>
                </p:oleObj>
              </mc:Choice>
              <mc:Fallback>
                <p:oleObj name="Diapositive think-cell" r:id="rId4" imgW="420" imgH="40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14438"/>
          <a:stretch/>
        </p:blipFill>
        <p:spPr>
          <a:xfrm>
            <a:off x="-1" y="144000"/>
            <a:ext cx="12192000" cy="6704279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0" y="6704279"/>
            <a:ext cx="12192000" cy="144000"/>
          </a:xfrm>
          <a:prstGeom prst="rect">
            <a:avLst/>
          </a:prstGeom>
          <a:solidFill>
            <a:srgbClr val="1E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Juin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Fauquet</a:t>
            </a:r>
            <a:r>
              <a:rPr lang="fr-FR" dirty="0"/>
              <a:t> Innovation - Confidentiel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06AEA6-B279-E449-8EE1-95019B9B429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rgbClr val="1E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8" y="873370"/>
            <a:ext cx="4322225" cy="101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Juin 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Juin 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072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Text Placeholder 4"/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359111" y="1637331"/>
            <a:ext cx="4656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60000"/>
              <a:buFont typeface="Garamond" pitchFamily="18" charset="0"/>
            </a:pPr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0"/>
          <p:cNvSpPr txBox="1"/>
          <p:nvPr userDrawn="1">
            <p:custDataLst>
              <p:tags r:id="rId2"/>
            </p:custDataLst>
          </p:nvPr>
        </p:nvSpPr>
        <p:spPr>
          <a:xfrm>
            <a:off x="1331409" y="1600981"/>
            <a:ext cx="9581627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UPSLIDE</a:t>
            </a:r>
          </a:p>
        </p:txBody>
      </p:sp>
      <p:sp>
        <p:nvSpPr>
          <p:cNvPr id="25" name="Rectangle 24"/>
          <p:cNvSpPr/>
          <p:nvPr userDrawn="1">
            <p:custDataLst>
              <p:tags r:id="rId3"/>
            </p:custDataLst>
          </p:nvPr>
        </p:nvSpPr>
        <p:spPr>
          <a:xfrm>
            <a:off x="362857" y="1643743"/>
            <a:ext cx="113792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TextBox 25">
            <a:hlinkClick r:id="rId12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064985" y="2448943"/>
            <a:ext cx="8848051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200" i="1" dirty="0">
                <a:latin typeface="+mn-lt"/>
              </a:rPr>
              <a:t>Lettre d’engagement</a:t>
            </a:r>
          </a:p>
        </p:txBody>
      </p:sp>
      <p:sp>
        <p:nvSpPr>
          <p:cNvPr id="27" name="TextBox 18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345832" y="1810247"/>
            <a:ext cx="368051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800" dirty="0">
                <a:latin typeface="+mn-lt"/>
              </a:rPr>
              <a:t>4</a:t>
            </a:r>
          </a:p>
        </p:txBody>
      </p:sp>
      <p:sp>
        <p:nvSpPr>
          <p:cNvPr id="28" name="TextBox 27">
            <a:hlinkClick r:id="rId12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1142632" y="1623557"/>
            <a:ext cx="368051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800" dirty="0">
                <a:latin typeface="+mn-lt"/>
              </a:rPr>
              <a:t>2</a:t>
            </a:r>
          </a:p>
        </p:txBody>
      </p:sp>
      <p:sp>
        <p:nvSpPr>
          <p:cNvPr id="29" name="TextBox 28">
            <a:hlinkClick r:id="rId13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813410" y="2129743"/>
            <a:ext cx="95834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sz="1400">
                <a:solidFill>
                  <a:srgbClr val="404040"/>
                </a:solidFill>
                <a:latin typeface="+mn-lt"/>
              </a:rPr>
              <a:t>President</a:t>
            </a:r>
          </a:p>
        </p:txBody>
      </p:sp>
      <p:sp>
        <p:nvSpPr>
          <p:cNvPr id="30" name="TextBox 29">
            <a:hlinkClick r:id="rId13" action="ppaction://hlinksldjump"/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1331409" y="2129743"/>
            <a:ext cx="336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60000"/>
              <a:buFont typeface="Garamond" pitchFamily="18" charset="0"/>
            </a:pPr>
            <a:r>
              <a:rPr lang="fr-FR" sz="1000" b="1" i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1.1</a:t>
            </a:r>
          </a:p>
        </p:txBody>
      </p:sp>
      <p:sp>
        <p:nvSpPr>
          <p:cNvPr id="31" name="TextBox 30">
            <a:hlinkClick r:id="rId13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1142632" y="1975299"/>
            <a:ext cx="368051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rtlCol="0" anchor="b" anchorCtr="0">
            <a:noAutofit/>
          </a:bodyPr>
          <a:lstStyle/>
          <a:p>
            <a:pPr algn="ctr"/>
            <a:r>
              <a:rPr lang="fr-FR" sz="1400" dirty="0">
                <a:latin typeface="+mn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89103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Text Placeholder 4"/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359111" y="1637331"/>
            <a:ext cx="4656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60000"/>
              <a:buFont typeface="Garamond" pitchFamily="18" charset="0"/>
            </a:pPr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0"/>
          <p:cNvSpPr txBox="1"/>
          <p:nvPr userDrawn="1">
            <p:custDataLst>
              <p:tags r:id="rId2"/>
            </p:custDataLst>
          </p:nvPr>
        </p:nvSpPr>
        <p:spPr>
          <a:xfrm>
            <a:off x="1331409" y="1600981"/>
            <a:ext cx="9581627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UPSLIDE</a:t>
            </a:r>
          </a:p>
        </p:txBody>
      </p:sp>
      <p:sp>
        <p:nvSpPr>
          <p:cNvPr id="25" name="Rectangle 24"/>
          <p:cNvSpPr/>
          <p:nvPr userDrawn="1">
            <p:custDataLst>
              <p:tags r:id="rId3"/>
            </p:custDataLst>
          </p:nvPr>
        </p:nvSpPr>
        <p:spPr>
          <a:xfrm>
            <a:off x="362857" y="1643743"/>
            <a:ext cx="113792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TextBox 25">
            <a:hlinkClick r:id="rId12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064985" y="2448943"/>
            <a:ext cx="8848051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200" i="1" dirty="0">
                <a:latin typeface="+mn-lt"/>
              </a:rPr>
              <a:t>Lettre d’engagement</a:t>
            </a:r>
          </a:p>
        </p:txBody>
      </p:sp>
      <p:sp>
        <p:nvSpPr>
          <p:cNvPr id="27" name="TextBox 26">
            <a:hlinkClick r:id="rId12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142632" y="1623557"/>
            <a:ext cx="368051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800">
                <a:latin typeface="+mn-lt"/>
              </a:rPr>
              <a:t>2</a:t>
            </a:r>
            <a:endParaRPr lang="fr-FR" sz="1800" dirty="0">
              <a:latin typeface="+mn-lt"/>
            </a:endParaRPr>
          </a:p>
        </p:txBody>
      </p:sp>
      <p:sp>
        <p:nvSpPr>
          <p:cNvPr id="28" name="TextBox 27">
            <a:hlinkClick r:id="rId13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1345832" y="2416121"/>
            <a:ext cx="368051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rtlCol="0" anchor="b" anchorCtr="0">
            <a:noAutofit/>
          </a:bodyPr>
          <a:lstStyle/>
          <a:p>
            <a:pPr algn="ctr"/>
            <a:r>
              <a:rPr lang="fr-FR" sz="1200">
                <a:latin typeface="+mn-lt"/>
              </a:rPr>
              <a:t>6</a:t>
            </a:r>
            <a:endParaRPr lang="fr-FR" sz="1200" dirty="0">
              <a:latin typeface="+mn-lt"/>
            </a:endParaRPr>
          </a:p>
        </p:txBody>
      </p:sp>
      <p:sp>
        <p:nvSpPr>
          <p:cNvPr id="29" name="TextBox 28">
            <a:hlinkClick r:id="rId13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813410" y="2129743"/>
            <a:ext cx="95834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sz="1400">
                <a:solidFill>
                  <a:srgbClr val="404040"/>
                </a:solidFill>
                <a:latin typeface="+mn-lt"/>
              </a:rPr>
              <a:t>President</a:t>
            </a:r>
          </a:p>
        </p:txBody>
      </p:sp>
      <p:sp>
        <p:nvSpPr>
          <p:cNvPr id="30" name="TextBox 29">
            <a:hlinkClick r:id="rId13" action="ppaction://hlinksldjump"/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1331409" y="2129743"/>
            <a:ext cx="336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60000"/>
              <a:buFont typeface="Garamond" pitchFamily="18" charset="0"/>
            </a:pPr>
            <a:r>
              <a:rPr lang="fr-FR" sz="1000" b="1" i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1.1</a:t>
            </a:r>
          </a:p>
        </p:txBody>
      </p:sp>
      <p:sp>
        <p:nvSpPr>
          <p:cNvPr id="31" name="TextBox 30">
            <a:hlinkClick r:id="rId13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1142632" y="1975299"/>
            <a:ext cx="368051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rtlCol="0" anchor="b" anchorCtr="0">
            <a:noAutofit/>
          </a:bodyPr>
          <a:lstStyle/>
          <a:p>
            <a:pPr algn="ctr"/>
            <a:r>
              <a:rPr lang="fr-FR" sz="1400">
                <a:latin typeface="+mn-lt"/>
              </a:rPr>
              <a:t>6</a:t>
            </a:r>
            <a:endParaRPr lang="fr-F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65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Text Placeholder 4"/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359111" y="1637331"/>
            <a:ext cx="4656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60000"/>
              <a:buFont typeface="Garamond" pitchFamily="18" charset="0"/>
            </a:pPr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1</a:t>
            </a:r>
          </a:p>
        </p:txBody>
      </p:sp>
      <p:sp>
        <p:nvSpPr>
          <p:cNvPr id="29" name="ZoneTexte 20"/>
          <p:cNvSpPr txBox="1"/>
          <p:nvPr userDrawn="1">
            <p:custDataLst>
              <p:tags r:id="rId2"/>
            </p:custDataLst>
          </p:nvPr>
        </p:nvSpPr>
        <p:spPr>
          <a:xfrm>
            <a:off x="1331409" y="1600981"/>
            <a:ext cx="9581627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UPSLIDE</a:t>
            </a:r>
          </a:p>
        </p:txBody>
      </p:sp>
      <p:sp>
        <p:nvSpPr>
          <p:cNvPr id="30" name="Rectangle 29"/>
          <p:cNvSpPr/>
          <p:nvPr userDrawn="1">
            <p:custDataLst>
              <p:tags r:id="rId3"/>
            </p:custDataLst>
          </p:nvPr>
        </p:nvSpPr>
        <p:spPr>
          <a:xfrm>
            <a:off x="362857" y="1643743"/>
            <a:ext cx="113792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1" name="TextBox 30">
            <a:hlinkClick r:id="rId12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1142632" y="1623557"/>
            <a:ext cx="368051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800" dirty="0">
                <a:latin typeface="+mn-lt"/>
              </a:rPr>
              <a:t>2</a:t>
            </a:r>
          </a:p>
        </p:txBody>
      </p:sp>
      <p:sp>
        <p:nvSpPr>
          <p:cNvPr id="32" name="TextBox 31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142632" y="1975299"/>
            <a:ext cx="368051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rtlCol="0" anchor="b" anchorCtr="0">
            <a:noAutofit/>
          </a:bodyPr>
          <a:lstStyle/>
          <a:p>
            <a:pPr algn="ctr"/>
            <a:r>
              <a:rPr lang="en-GB" sz="1400">
                <a:latin typeface="+mn-lt"/>
              </a:rPr>
              <a:t>4</a:t>
            </a:r>
          </a:p>
        </p:txBody>
      </p:sp>
      <p:sp>
        <p:nvSpPr>
          <p:cNvPr id="33" name="TextBox 32">
            <a:hlinkClick r:id="rId12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813409" y="2412943"/>
            <a:ext cx="9099627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GB" sz="1200" i="1" dirty="0">
                <a:latin typeface="+mn-lt"/>
              </a:rPr>
              <a:t>Engagement letter</a:t>
            </a:r>
          </a:p>
        </p:txBody>
      </p:sp>
      <p:sp>
        <p:nvSpPr>
          <p:cNvPr id="34" name="TextBox 33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345832" y="2127699"/>
            <a:ext cx="368051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rtlCol="0" anchor="b" anchorCtr="0">
            <a:noAutofit/>
          </a:bodyPr>
          <a:lstStyle/>
          <a:p>
            <a:pPr algn="ctr"/>
            <a:r>
              <a:rPr lang="en-GB" sz="1400">
                <a:latin typeface="+mn-lt"/>
              </a:rPr>
              <a:t>4</a:t>
            </a:r>
          </a:p>
        </p:txBody>
      </p:sp>
      <p:sp>
        <p:nvSpPr>
          <p:cNvPr id="35" name="TextBox 34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1331409" y="2129743"/>
            <a:ext cx="336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60000"/>
              <a:buFont typeface="Garamond" pitchFamily="18" charset="0"/>
            </a:pPr>
            <a:r>
              <a:rPr lang="en-GB" sz="1000" b="1" i="1" kern="120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1.1</a:t>
            </a:r>
            <a:endParaRPr lang="en-GB" sz="1000" b="1" i="1" kern="1200" dirty="0">
              <a:solidFill>
                <a:schemeClr val="tx1"/>
              </a:solidFill>
              <a:effectLst/>
              <a:latin typeface="+mn-lt"/>
              <a:ea typeface="+mj-ea"/>
              <a:cs typeface="+mj-cs"/>
            </a:endParaRPr>
          </a:p>
        </p:txBody>
      </p:sp>
      <p:sp>
        <p:nvSpPr>
          <p:cNvPr id="36" name="TextBox 35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813409" y="2129743"/>
            <a:ext cx="9099627" cy="215444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GB" sz="1400">
                <a:solidFill>
                  <a:srgbClr val="404040"/>
                </a:solidFill>
                <a:latin typeface="+mn-lt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161381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TextBox 8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2192" y="45720"/>
            <a:ext cx="5728208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858933" y="45720"/>
            <a:ext cx="6186763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28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2015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Diapositive think-cell" r:id="rId4" imgW="420" imgH="403" progId="TCLayout.ActiveDocument.1">
                  <p:embed/>
                </p:oleObj>
              </mc:Choice>
              <mc:Fallback>
                <p:oleObj name="Diapositive think-cell" r:id="rId4" imgW="420" imgH="40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6704279"/>
            <a:ext cx="12192000" cy="144000"/>
          </a:xfrm>
          <a:prstGeom prst="rect">
            <a:avLst/>
          </a:prstGeom>
          <a:solidFill>
            <a:srgbClr val="1E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4000" kern="1200" dirty="0">
                <a:solidFill>
                  <a:srgbClr val="126C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2800" kern="1200" dirty="0">
                <a:solidFill>
                  <a:srgbClr val="126C68"/>
                </a:solidFill>
                <a:latin typeface="+mj-lt"/>
                <a:ea typeface="+mj-ea"/>
                <a:cs typeface="+mj-cs"/>
              </a:defRPr>
            </a:lvl1pPr>
            <a:lvl2pPr>
              <a:defRPr lang="fr-FR" sz="2400" kern="1200" dirty="0">
                <a:solidFill>
                  <a:srgbClr val="0D9E9B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fr-FR"/>
              <a:t>Juin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fr-FR"/>
              <a:t>Fauquet Innovation - Confidentiel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B806AEA6-B279-E449-8EE1-95019B9B429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rgbClr val="1E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29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Juin 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Fauquet Innovation - Confidentiel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06AEA6-B279-E449-8EE1-95019B9B42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62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Juin 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6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Juin 2018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64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Juin 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14438"/>
          <a:stretch/>
        </p:blipFill>
        <p:spPr>
          <a:xfrm>
            <a:off x="-1" y="144000"/>
            <a:ext cx="12192000" cy="670427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93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Juin 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Juin 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5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Juin 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5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8451658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Diapositive think-cell" r:id="rId15" imgW="420" imgH="403" progId="TCLayout.ActiveDocument.1">
                  <p:embed/>
                </p:oleObj>
              </mc:Choice>
              <mc:Fallback>
                <p:oleObj name="Diapositive think-cell" r:id="rId15" imgW="420" imgH="40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rgbClr val="1E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fr-FR" dirty="0"/>
              <a:t>Troisième niveau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fr-FR" dirty="0"/>
              <a:t>Quatrième niveau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6034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fr-FR"/>
              <a:t>Fauquet Innovation - Confidentiel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603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B806AEA6-B279-E449-8EE1-95019B9B429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rgbClr val="1E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603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fr-FR"/>
              <a:t>Juin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fr-FR" sz="4000" kern="1200" dirty="0">
          <a:solidFill>
            <a:srgbClr val="126C68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lang="fr-FR" sz="2800" b="0" kern="1200" dirty="0">
          <a:solidFill>
            <a:srgbClr val="126C68"/>
          </a:solidFill>
          <a:latin typeface="+mj-lt"/>
          <a:ea typeface="+mj-ea"/>
          <a:cs typeface="+mj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fr-FR" sz="2400" kern="1200" dirty="0">
          <a:solidFill>
            <a:srgbClr val="0D9E9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fr-FR" sz="2000" kern="1200" dirty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fr-FR" sz="1800" kern="1200" dirty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fr-FR" sz="1800" kern="1200" dirty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>
            <a:grpSpLocks noChangeAspect="1"/>
          </p:cNvGrpSpPr>
          <p:nvPr userDrawn="1"/>
        </p:nvGrpSpPr>
        <p:grpSpPr>
          <a:xfrm>
            <a:off x="0" y="1927793"/>
            <a:ext cx="3361211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7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3819691" y="2410261"/>
            <a:ext cx="7684245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375025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fauquet-innovation.fr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7.png"/><Relationship Id="rId3" Type="http://schemas.openxmlformats.org/officeDocument/2006/relationships/tags" Target="../tags/tag70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6.png"/><Relationship Id="rId2" Type="http://schemas.openxmlformats.org/officeDocument/2006/relationships/tags" Target="../tags/tag69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72.xml"/><Relationship Id="rId10" Type="http://schemas.openxmlformats.org/officeDocument/2006/relationships/image" Target="../media/image24.png"/><Relationship Id="rId4" Type="http://schemas.openxmlformats.org/officeDocument/2006/relationships/tags" Target="../tags/tag71.xml"/><Relationship Id="rId9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chart" Target="../charts/chart1.xml"/><Relationship Id="rId2" Type="http://schemas.openxmlformats.org/officeDocument/2006/relationships/tags" Target="../tags/tag7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openxmlformats.org/officeDocument/2006/relationships/tags" Target="../tags/tag7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jp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3.jpg"/><Relationship Id="rId3" Type="http://schemas.openxmlformats.org/officeDocument/2006/relationships/tags" Target="../tags/tag78.xml"/><Relationship Id="rId7" Type="http://schemas.openxmlformats.org/officeDocument/2006/relationships/image" Target="../media/image11.jpg"/><Relationship Id="rId12" Type="http://schemas.openxmlformats.org/officeDocument/2006/relationships/image" Target="../media/image38.gif"/><Relationship Id="rId2" Type="http://schemas.openxmlformats.org/officeDocument/2006/relationships/tags" Target="../tags/tag7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e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40.png"/><Relationship Id="rId10" Type="http://schemas.openxmlformats.org/officeDocument/2006/relationships/image" Target="../media/image3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jpeg"/><Relationship Id="rId1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5.xml"/><Relationship Id="rId7" Type="http://schemas.openxmlformats.org/officeDocument/2006/relationships/image" Target="../media/image6.emf"/><Relationship Id="rId2" Type="http://schemas.openxmlformats.org/officeDocument/2006/relationships/tags" Target="../tags/tag3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36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0.xml"/><Relationship Id="rId7" Type="http://schemas.openxmlformats.org/officeDocument/2006/relationships/image" Target="../media/image6.emf"/><Relationship Id="rId2" Type="http://schemas.openxmlformats.org/officeDocument/2006/relationships/tags" Target="../tags/tag3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5.xml"/><Relationship Id="rId7" Type="http://schemas.openxmlformats.org/officeDocument/2006/relationships/image" Target="../media/image6.emf"/><Relationship Id="rId2" Type="http://schemas.openxmlformats.org/officeDocument/2006/relationships/tags" Target="../tags/tag4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8.xml"/><Relationship Id="rId21" Type="http://schemas.openxmlformats.org/officeDocument/2006/relationships/image" Target="../media/image11.jp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image" Target="../media/image14.png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image" Target="../media/image1.emf"/><Relationship Id="rId1" Type="http://schemas.openxmlformats.org/officeDocument/2006/relationships/vmlDrawing" Target="../drawings/vmlDrawing7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10.jpe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image" Target="../media/image13.jpg"/><Relationship Id="rId10" Type="http://schemas.openxmlformats.org/officeDocument/2006/relationships/tags" Target="../tags/tag55.xml"/><Relationship Id="rId19" Type="http://schemas.openxmlformats.org/officeDocument/2006/relationships/oleObject" Target="../embeddings/oleObject7.bin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.png"/><Relationship Id="rId18" Type="http://schemas.openxmlformats.org/officeDocument/2006/relationships/image" Target="../media/image23.jpeg"/><Relationship Id="rId3" Type="http://schemas.openxmlformats.org/officeDocument/2006/relationships/tags" Target="../tags/tag66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png"/><Relationship Id="rId17" Type="http://schemas.openxmlformats.org/officeDocument/2006/relationships/image" Target="../media/image22.png"/><Relationship Id="rId2" Type="http://schemas.openxmlformats.org/officeDocument/2006/relationships/tags" Target="../tags/tag65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68.xml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19" Type="http://schemas.openxmlformats.org/officeDocument/2006/relationships/image" Target="../media/image14.png"/><Relationship Id="rId4" Type="http://schemas.openxmlformats.org/officeDocument/2006/relationships/tags" Target="../tags/tag67.xml"/><Relationship Id="rId9" Type="http://schemas.openxmlformats.org/officeDocument/2006/relationships/image" Target="../media/image2.jp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rgbClr val="1E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6704279"/>
            <a:ext cx="12192000" cy="144000"/>
          </a:xfrm>
          <a:prstGeom prst="rect">
            <a:avLst/>
          </a:prstGeom>
          <a:solidFill>
            <a:srgbClr val="1E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8" y="873370"/>
            <a:ext cx="4322225" cy="101166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60103" y="2697066"/>
            <a:ext cx="10512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cap="all" dirty="0">
                <a:solidFill>
                  <a:srgbClr val="126C68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PURIFICATION DE Molécules COMPLEXES </a:t>
            </a:r>
          </a:p>
          <a:p>
            <a:pPr algn="ctr"/>
            <a:r>
              <a:rPr lang="fr-FR" sz="2000" cap="all" dirty="0">
                <a:solidFill>
                  <a:srgbClr val="126C68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SANS CHANGER D’EQUIPEMENT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9078834" y="6399061"/>
            <a:ext cx="22733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05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hlinkClick r:id="rId4"/>
              </a:rPr>
              <a:t>http://www.fauquet-innovation.fr</a:t>
            </a:r>
            <a:r>
              <a:rPr lang="fr-FR" sz="105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8" y="5916589"/>
            <a:ext cx="952549" cy="5080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0658" y="3973284"/>
            <a:ext cx="3090684" cy="570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126C68"/>
                </a:solidFill>
                <a:latin typeface="Lato" panose="020F0502020204030203" pitchFamily="34" charset="0"/>
              </a:rPr>
              <a:t>Série A : 1 million €</a:t>
            </a:r>
          </a:p>
        </p:txBody>
      </p:sp>
    </p:spTree>
    <p:extLst>
      <p:ext uri="{BB962C8B-B14F-4D97-AF65-F5344CB8AC3E}">
        <p14:creationId xmlns:p14="http://schemas.microsoft.com/office/powerpoint/2010/main" val="31817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82966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Diapositive think-cell" r:id="rId7" imgW="393" imgH="394" progId="TCLayout.ActiveDocument.1">
                  <p:embed/>
                </p:oleObj>
              </mc:Choice>
              <mc:Fallback>
                <p:oleObj name="Diapositive think-cell" r:id="rId7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3A473CF-74E1-4901-9A1B-4E799FDD2B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3200" b="1" dirty="0">
              <a:latin typeface="Lato" panose="020F0502020204030203" pitchFamily="34" charset="0"/>
              <a:sym typeface="Lato" panose="020F0502020204030203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14438"/>
          <a:stretch/>
        </p:blipFill>
        <p:spPr>
          <a:xfrm>
            <a:off x="3175" y="0"/>
            <a:ext cx="12204000" cy="6700273"/>
          </a:xfrm>
          <a:prstGeom prst="rect">
            <a:avLst/>
          </a:prstGeom>
          <a:ln>
            <a:noFill/>
          </a:ln>
        </p:spPr>
      </p:pic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6ADDC062-2B2D-457D-AB18-8464909BDC25}"/>
              </a:ext>
            </a:extLst>
          </p:cNvPr>
          <p:cNvSpPr/>
          <p:nvPr/>
        </p:nvSpPr>
        <p:spPr>
          <a:xfrm rot="10800000">
            <a:off x="533400" y="4257488"/>
            <a:ext cx="2316720" cy="394967"/>
          </a:xfrm>
          <a:prstGeom prst="homePlate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3954"/>
            <a:ext cx="10515600" cy="1325563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Lato" panose="020F0502020204030203" pitchFamily="34" charset="0"/>
              </a:rPr>
              <a:t>Fauquet Innovation cible trois secteurs pour lesquels son procédé est pertinent et lui assurera la réussite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46516" y="1868855"/>
            <a:ext cx="2498968" cy="47120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Secteurs ciblés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Lato Medium" panose="020F0502020204030203"/>
              </a:rPr>
              <a:t>Juin 2018</a:t>
            </a:r>
            <a:endParaRPr lang="fr-FR" dirty="0">
              <a:latin typeface="Lato Medium" panose="020F0502020204030203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8158799" y="3157125"/>
            <a:ext cx="1198675" cy="681926"/>
            <a:chOff x="6547583" y="2171883"/>
            <a:chExt cx="540388" cy="29551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530"/>
            <a:stretch/>
          </p:blipFill>
          <p:spPr>
            <a:xfrm>
              <a:off x="6547583" y="2171883"/>
              <a:ext cx="371857" cy="295515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78"/>
            <a:stretch/>
          </p:blipFill>
          <p:spPr>
            <a:xfrm>
              <a:off x="6793233" y="2202882"/>
              <a:ext cx="294738" cy="25531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616996" y="2963299"/>
            <a:ext cx="2795862" cy="1046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Lato" panose="020F0502020204030203" pitchFamily="34" charset="0"/>
              </a:rPr>
              <a:t>Génériques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13851" y="2954212"/>
            <a:ext cx="3965258" cy="1046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Lato" panose="020F0502020204030203" pitchFamily="34" charset="0"/>
              </a:rPr>
              <a:t>Biotechnologies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16278" y="5086420"/>
            <a:ext cx="8997496" cy="100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j-ea"/>
                <a:cs typeface="+mj-cs"/>
              </a:rPr>
              <a:t>Clients sécurisés pendant toute la durée du DMF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0" b="29352"/>
          <a:stretch/>
        </p:blipFill>
        <p:spPr>
          <a:xfrm>
            <a:off x="4330689" y="3171316"/>
            <a:ext cx="1154861" cy="702359"/>
          </a:xfrm>
          <a:prstGeom prst="rect">
            <a:avLst/>
          </a:prstGeom>
        </p:spPr>
      </p:pic>
      <p:cxnSp>
        <p:nvCxnSpPr>
          <p:cNvPr id="26" name="Connecteur droit 25"/>
          <p:cNvCxnSpPr/>
          <p:nvPr/>
        </p:nvCxnSpPr>
        <p:spPr>
          <a:xfrm flipV="1">
            <a:off x="735219" y="2322752"/>
            <a:ext cx="10721562" cy="346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401551" y="5086420"/>
            <a:ext cx="520904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8">
            <a:extLst>
              <a:ext uri="{FF2B5EF4-FFF2-40B4-BE49-F238E27FC236}">
                <a16:creationId xmlns:a16="http://schemas.microsoft.com/office/drawing/2014/main" id="{1785854C-E856-4CDF-837C-9B0DE2551F8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" y="45720"/>
            <a:ext cx="5728208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D32F0277-1DEF-4AA3-8C6F-FFF021834B6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58933" y="45720"/>
            <a:ext cx="6186763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4D824E-315E-423A-BF0A-4CE94725DF4A}"/>
              </a:ext>
            </a:extLst>
          </p:cNvPr>
          <p:cNvSpPr/>
          <p:nvPr/>
        </p:nvSpPr>
        <p:spPr>
          <a:xfrm>
            <a:off x="724007" y="3346347"/>
            <a:ext cx="3064281" cy="35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Lato" panose="020F0502020204030203" pitchFamily="34" charset="0"/>
              </a:rPr>
              <a:t>Industrie Pharmaceutique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483F225-8997-454E-BF58-C3E02A7C9F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482" y="3226091"/>
            <a:ext cx="612960" cy="612960"/>
          </a:xfrm>
          <a:prstGeom prst="rect">
            <a:avLst/>
          </a:prstGeom>
        </p:spPr>
      </p:pic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B3014E3D-0CEF-4882-9906-758CF6F9F67D}"/>
              </a:ext>
            </a:extLst>
          </p:cNvPr>
          <p:cNvSpPr/>
          <p:nvPr/>
        </p:nvSpPr>
        <p:spPr>
          <a:xfrm>
            <a:off x="937038" y="4257488"/>
            <a:ext cx="10721562" cy="39496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Secteurs adressés notamment par l’intermédiaire de leurs sous-traitants</a:t>
            </a:r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C7C48FF4-F104-4687-B492-93AD0F84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1991DDE-C56E-4D6D-9ED8-C0C241D1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21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Diapositive think-cell" r:id="rId5" imgW="393" imgH="394" progId="TCLayout.ActiveDocument.1">
                  <p:embed/>
                </p:oleObj>
              </mc:Choice>
              <mc:Fallback>
                <p:oleObj name="Diapositive think-cell" r:id="rId5" imgW="393" imgH="394" progId="TCLayout.ActiveDocument.1">
                  <p:embed/>
                  <p:pic>
                    <p:nvPicPr>
                      <p:cNvPr id="7" name="Obje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5C4CFA6-09D3-4A94-8995-AA25A6A936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3200" b="1" dirty="0">
              <a:latin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latin typeface="Lato" panose="020F0502020204030203" pitchFamily="34" charset="0"/>
              </a:rPr>
              <a:t>Fauquet Innovation lève €1 millions en </a:t>
            </a:r>
            <a:r>
              <a:rPr lang="fr-FR" sz="3200" b="1" dirty="0" err="1">
                <a:latin typeface="Lato" panose="020F0502020204030203" pitchFamily="34" charset="0"/>
              </a:rPr>
              <a:t>Equity</a:t>
            </a:r>
            <a:r>
              <a:rPr lang="fr-FR" sz="3200" b="1" dirty="0">
                <a:latin typeface="Lato" panose="020F0502020204030203" pitchFamily="34" charset="0"/>
              </a:rPr>
              <a:t> pour accélérer son développement commercial et lancer ses activités de production</a:t>
            </a:r>
          </a:p>
        </p:txBody>
      </p:sp>
      <p:graphicFrame>
        <p:nvGraphicFramePr>
          <p:cNvPr id="10" name="Graphique 9"/>
          <p:cNvGraphicFramePr/>
          <p:nvPr>
            <p:extLst/>
          </p:nvPr>
        </p:nvGraphicFramePr>
        <p:xfrm>
          <a:off x="838199" y="2539436"/>
          <a:ext cx="5705475" cy="442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6567822" y="2262380"/>
          <a:ext cx="4794069" cy="201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7602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fr-FR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Fauquet Innovation </a:t>
                      </a:r>
                      <a:r>
                        <a:rPr lang="fr-FR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lève 1 millions d’euros en </a:t>
                      </a:r>
                      <a:r>
                        <a:rPr lang="fr-FR" sz="13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Equity</a:t>
                      </a:r>
                      <a:r>
                        <a:rPr lang="fr-FR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 </a:t>
                      </a:r>
                      <a:r>
                        <a:rPr lang="fr-FR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pour :</a:t>
                      </a:r>
                    </a:p>
                    <a:p>
                      <a:pPr marL="447675" lvl="1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Réaliser la certification de son outil</a:t>
                      </a:r>
                      <a:r>
                        <a:rPr lang="fr-FR" sz="12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 pilote</a:t>
                      </a:r>
                      <a:r>
                        <a:rPr lang="fr-F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;</a:t>
                      </a:r>
                    </a:p>
                    <a:p>
                      <a:pPr marL="447675" lvl="1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Accélérer développement commercial avec notamment la constitution d’une équipe commerciale senior, expérimentée dans le domaine et déjà intégrée au réseau de décideurs ;</a:t>
                      </a:r>
                    </a:p>
                    <a:p>
                      <a:pPr marL="447675" lvl="1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Recruter des responsables de production</a:t>
                      </a:r>
                    </a:p>
                    <a:p>
                      <a:pPr marL="447675" lvl="1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fr-F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Lato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En complément, </a:t>
                      </a:r>
                      <a:r>
                        <a:rPr lang="fr-FR" sz="13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la BPI est prête à soutenir Fauquet Innovation en finançant au travers d’un prêt amorçage, </a:t>
                      </a:r>
                      <a:r>
                        <a:rPr lang="fr-FR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l’achat de l’outil pilote à hauteur 500 000 euros</a:t>
                      </a:r>
                    </a:p>
                  </a:txBody>
                  <a:tcPr marR="90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838199" y="1811118"/>
          <a:ext cx="10515599" cy="297762"/>
        </p:xfrm>
        <a:graphic>
          <a:graphicData uri="http://schemas.openxmlformats.org/drawingml/2006/table">
            <a:tbl>
              <a:tblPr/>
              <a:tblGrid>
                <a:gridCol w="10515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ＭＳ Ｐゴシック" pitchFamily="-1" charset="-128"/>
                          <a:cs typeface="ＭＳ Ｐゴシック" pitchFamily="-1" charset="-128"/>
                        </a:rPr>
                        <a:t>Prévisionnel 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ＭＳ Ｐゴシック" pitchFamily="-1" charset="-128"/>
                          <a:cs typeface="ＭＳ Ｐゴシック" pitchFamily="-1" charset="-128"/>
                        </a:rPr>
                        <a:t>(k€) – Lancement des activités commerciales et de productions dès 2018</a:t>
                      </a:r>
                      <a:endParaRPr kumimoji="0" lang="fr-FR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ＭＳ Ｐゴシック" pitchFamily="-1" charset="-128"/>
                        <a:cs typeface="ＭＳ Ｐゴシック" pitchFamily="-1" charset="-128"/>
                      </a:endParaRPr>
                    </a:p>
                  </a:txBody>
                  <a:tcPr marL="0" marR="0" marT="35948" marB="1797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/>
          </p:nvPr>
        </p:nvGraphicFramePr>
        <p:xfrm>
          <a:off x="547685" y="6133569"/>
          <a:ext cx="5421308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6426">
                <a:tc>
                  <a:txBody>
                    <a:bodyPr/>
                    <a:lstStyle/>
                    <a:p>
                      <a:pPr eaLnBrk="1"/>
                      <a:r>
                        <a:rPr lang="fr-FR" sz="105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F0502020204030203" pitchFamily="34" charset="0"/>
                        </a:rPr>
                        <a:t># ETP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/>
                      <a:r>
                        <a:rPr lang="fr-FR" sz="105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F050202020403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/>
                      <a:r>
                        <a:rPr lang="fr-FR" sz="105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F050202020403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/>
                      <a:r>
                        <a:rPr lang="fr-FR" sz="105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F050202020403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/>
                      <a:r>
                        <a:rPr lang="fr-FR" sz="105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F0502020204030203" pitchFamily="34" charset="0"/>
                        </a:rPr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/>
                      <a:r>
                        <a:rPr lang="fr-FR" sz="105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F0502020204030203" pitchFamily="34" charset="0"/>
                        </a:rPr>
                        <a:t>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31EA9E2E-B1A8-4422-877C-3C4B3B851E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43674" y="4556300"/>
          <a:ext cx="4785978" cy="1831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5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5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Rubik"/>
                        </a:rPr>
                        <a:t>Points clés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354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EA5A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Le capital est détenu à 100% par son fondateur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EA5A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200" b="1" kern="120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CA estimé en 2018 : 247k€ 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EA5A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200" b="1" kern="120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Equilibre financier atteint en 2020 avec un CA supérieur à 2,5m€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EA5A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200" b="1" kern="120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Procédé breveté en Europe et Amérique du nord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EA5A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1200" b="1" kern="120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Peu de concurrents directs, par ailleurs peu adaptés aux petites productions</a:t>
                      </a:r>
                    </a:p>
                  </a:txBody>
                  <a:tcPr marL="68580" marR="68580" marT="7200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198" y="5443064"/>
            <a:ext cx="609241" cy="31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/>
          </p:nvPr>
        </p:nvGraphicFramePr>
        <p:xfrm>
          <a:off x="547680" y="5639555"/>
          <a:ext cx="5421313" cy="251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1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eaLnBrk="1"/>
                      <a:r>
                        <a:rPr lang="fr-FR" sz="10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" panose="020F0502020204030203" pitchFamily="34" charset="0"/>
                        </a:rPr>
                        <a:t>%</a:t>
                      </a:r>
                      <a:r>
                        <a:rPr lang="fr-FR" sz="1000" i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" panose="020F0502020204030203" pitchFamily="34" charset="0"/>
                        </a:rPr>
                        <a:t> EBITDA/CA</a:t>
                      </a:r>
                      <a:endParaRPr lang="fr-FR" sz="10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/>
                      <a:endParaRPr lang="fr-FR" sz="10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/>
                      <a:r>
                        <a:rPr lang="fr-FR" sz="10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" panose="020F0502020204030203" pitchFamily="34" charset="0"/>
                        </a:rPr>
                        <a:t>-216%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/>
                      <a:r>
                        <a:rPr lang="fr-FR" sz="10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" panose="020F0502020204030203" pitchFamily="34" charset="0"/>
                        </a:rPr>
                        <a:t>-55%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/>
                      <a:r>
                        <a:rPr lang="fr-FR" sz="10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" panose="020F0502020204030203" pitchFamily="34" charset="0"/>
                        </a:rPr>
                        <a:t>27%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/>
                      <a:r>
                        <a:rPr lang="fr-FR" sz="10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" panose="020F0502020204030203" pitchFamily="34" charset="0"/>
                        </a:rPr>
                        <a:t>49%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Lato" panose="020F0502020204030203" pitchFamily="34" charset="0"/>
              </a:rPr>
              <a:t>Juin 2018</a:t>
            </a:r>
            <a:endParaRPr lang="fr-FR" dirty="0">
              <a:latin typeface="Lato" panose="020F0502020204030203" pitchFamily="34" charset="0"/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384FFF3-4D92-4EFA-8C26-A48B9D17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0B7C8BF-C74B-4BB1-AD15-56F02E5C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56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Diapositive think-cell" r:id="rId4" imgW="694" imgH="693" progId="TCLayout.ActiveDocument.1">
                  <p:embed/>
                </p:oleObj>
              </mc:Choice>
              <mc:Fallback>
                <p:oleObj name="Diapositive think-cell" r:id="rId4" imgW="694" imgH="693" progId="TCLayout.ActiveDocument.1">
                  <p:embed/>
                  <p:pic>
                    <p:nvPicPr>
                      <p:cNvPr id="14" name="Obje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14438"/>
          <a:stretch/>
        </p:blipFill>
        <p:spPr>
          <a:xfrm>
            <a:off x="3175" y="2891103"/>
            <a:ext cx="12192000" cy="3824014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Lato" panose="020F0502020204030203" pitchFamily="34" charset="0"/>
              </a:rPr>
              <a:t>L’équipe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Lato" panose="020F0502020204030203" pitchFamily="34" charset="0"/>
              </a:rPr>
              <a:t>Juin 2018</a:t>
            </a:r>
            <a:endParaRPr lang="fr-FR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823" y="1980189"/>
            <a:ext cx="3438519" cy="23636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 algn="ctr"/>
            <a:endParaRPr lang="fr-FR" sz="1400" b="1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fr-FR" sz="1400" b="1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Nicolas FAUQUET, CEO</a:t>
            </a:r>
          </a:p>
          <a:p>
            <a:pPr>
              <a:spcBef>
                <a:spcPts val="600"/>
              </a:spcBef>
            </a:pPr>
            <a:endParaRPr lang="fr-FR" sz="1100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Docteur en Pharmacie Industrielle </a:t>
            </a:r>
            <a:r>
              <a:rPr lang="fr-FR" sz="1100" dirty="0" err="1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BioMédicale</a:t>
            </a:r>
            <a:endParaRPr lang="fr-FR" sz="1100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Ancien interne AP-HP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Master Recherche </a:t>
            </a:r>
            <a:r>
              <a:rPr lang="fr-FR" sz="1100" i="1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« Isolement et recherche de principes actifs d’origine naturelle »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Gestion de la pharmacie de l’aéroport de Roissy CDG : 22 salariés, CA +38%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Auditeur ISO 9001</a:t>
            </a:r>
          </a:p>
        </p:txBody>
      </p:sp>
      <p:pic>
        <p:nvPicPr>
          <p:cNvPr id="8" name="Picture 59" descr="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9" r="9575" b="28135"/>
          <a:stretch/>
        </p:blipFill>
        <p:spPr bwMode="auto">
          <a:xfrm>
            <a:off x="337341" y="1421452"/>
            <a:ext cx="872326" cy="89395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38389" y="1980188"/>
            <a:ext cx="3438519" cy="236360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 algn="ctr"/>
            <a:endParaRPr lang="fr-FR" sz="1400" b="1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fr-FR" sz="1400" b="1" dirty="0" err="1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Fédéric</a:t>
            </a:r>
            <a:r>
              <a:rPr lang="fr-FR" sz="1400" b="1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fr-FR" sz="1400" b="1" dirty="0" err="1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Cheviron</a:t>
            </a:r>
            <a:endParaRPr lang="fr-FR" sz="1400" b="1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fr-FR" sz="1400" b="1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Directeur Commercial</a:t>
            </a:r>
            <a:endParaRPr lang="fr-FR" sz="1400" b="1" baseline="30000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fr-FR" sz="1050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25 ans d’expérience en tant qu’expert en développement marketing et commercial pour des solutions, produits, </a:t>
            </a:r>
            <a:r>
              <a:rPr lang="fr-FR" sz="1050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process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et machines pour les industries pharmaceutiques et les entreprises des sciences du vivant</a:t>
            </a:r>
          </a:p>
          <a:p>
            <a:pPr algn="ctr"/>
            <a:endParaRPr lang="fr-FR" sz="1050" i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Boccard</a:t>
            </a:r>
            <a:r>
              <a:rPr lang="fr-FR" sz="1050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fr-FR" sz="1050" dirty="0" err="1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Health</a:t>
            </a:r>
            <a:r>
              <a:rPr lang="fr-FR" sz="1050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&amp; Care, </a:t>
            </a:r>
            <a:r>
              <a:rPr lang="fr-FR" sz="1050" dirty="0" err="1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Biosolve</a:t>
            </a:r>
            <a:r>
              <a:rPr lang="fr-FR" sz="1050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Chimie, Chiral Technologies Europe, </a:t>
            </a:r>
            <a:r>
              <a:rPr lang="fr-FR" sz="1050" dirty="0" err="1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Novasep</a:t>
            </a:r>
            <a:endParaRPr lang="fr-FR" sz="1050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endParaRPr lang="fr-FR" sz="1200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40955" y="1980189"/>
            <a:ext cx="3438519" cy="236360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 algn="ctr"/>
            <a:endParaRPr lang="fr-FR" sz="1400" b="1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fr-FR" sz="1400" b="1" dirty="0" err="1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Eléonor</a:t>
            </a:r>
            <a:r>
              <a:rPr lang="fr-FR" sz="1400" b="1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FAUQUET, Assistante de direction </a:t>
            </a:r>
          </a:p>
          <a:p>
            <a:pPr algn="ctr"/>
            <a:endParaRPr lang="fr-FR" sz="1200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D9E9B"/>
                </a:solidFill>
                <a:latin typeface="Lato" panose="020F0502020204030203" pitchFamily="34" charset="0"/>
              </a:rPr>
              <a:t>Docteur en médecine Vétérinaire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D9E9B"/>
                </a:solidFill>
                <a:latin typeface="Lato" panose="020F0502020204030203" pitchFamily="34" charset="0"/>
              </a:rPr>
              <a:t>Master 2 Recherche Biologie moléculaire et cellulaire (spécialité microbiologie)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D9E9B"/>
                </a:solidFill>
                <a:latin typeface="Lato" panose="020F0502020204030203" pitchFamily="34" charset="0"/>
              </a:rPr>
              <a:t>Formée au logiciel de simulation de purification industrielle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D9E9B"/>
                </a:solidFill>
                <a:latin typeface="Lato" panose="020F0502020204030203" pitchFamily="34" charset="0"/>
              </a:rPr>
              <a:t>Auditrice qualité interne</a:t>
            </a:r>
          </a:p>
          <a:p>
            <a:pPr algn="ctr"/>
            <a:endParaRPr lang="fr-FR" sz="1200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7953752" y="1362924"/>
            <a:ext cx="1109545" cy="932840"/>
            <a:chOff x="4884709" y="1853510"/>
            <a:chExt cx="1109545" cy="932840"/>
          </a:xfrm>
        </p:grpSpPr>
        <p:sp>
          <p:nvSpPr>
            <p:cNvPr id="18" name="Ellipse 17"/>
            <p:cNvSpPr/>
            <p:nvPr/>
          </p:nvSpPr>
          <p:spPr>
            <a:xfrm>
              <a:off x="5001377" y="1910142"/>
              <a:ext cx="876208" cy="876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>
                <a:latin typeface="Lato" panose="020F0502020204030203" pitchFamily="34" charset="0"/>
              </a:endParaRP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26"/>
            <a:stretch/>
          </p:blipFill>
          <p:spPr>
            <a:xfrm>
              <a:off x="4884709" y="1853510"/>
              <a:ext cx="1109545" cy="932840"/>
            </a:xfrm>
            <a:prstGeom prst="rect">
              <a:avLst/>
            </a:prstGeom>
            <a:noFill/>
          </p:spPr>
        </p:pic>
      </p:grpSp>
      <p:sp>
        <p:nvSpPr>
          <p:cNvPr id="22" name="Rectangle 21"/>
          <p:cNvSpPr/>
          <p:nvPr/>
        </p:nvSpPr>
        <p:spPr>
          <a:xfrm>
            <a:off x="635823" y="4593668"/>
            <a:ext cx="5298253" cy="17563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</a:p>
          <a:p>
            <a:pPr algn="ctr"/>
            <a:r>
              <a:rPr lang="fr-FR" sz="1400" b="1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Comité Stratégique</a:t>
            </a:r>
          </a:p>
          <a:p>
            <a:pPr algn="ctr"/>
            <a:endParaRPr lang="fr-FR" sz="1200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Alain BODEL – Stratégie industrielle. 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Ancien PDG de deux groupes industriels qu’il a portés vers l’internationalisation et l’entrée en bourse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Hélène MARVILLET – Certification Pharmaceutique. 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Fondatrice et </a:t>
            </a:r>
            <a:r>
              <a:rPr lang="fr-FR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ex-présidente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du premier système de certification pharmaceutique de France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Jacques WENIG – Finance. 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Principal J.H. Chapman Group Investment Bank - expert du marché Nord américain des ingrédients agro-alimentaire et de cessions de licences d’exploitation</a:t>
            </a:r>
          </a:p>
          <a:p>
            <a:pPr algn="ctr"/>
            <a:endParaRPr lang="fr-FR" sz="1200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91301" y="4593668"/>
            <a:ext cx="5288174" cy="17563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</a:p>
          <a:p>
            <a:pPr algn="ctr"/>
            <a:r>
              <a:rPr lang="fr-FR" sz="1400" b="1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Comité Scientifique</a:t>
            </a:r>
          </a:p>
          <a:p>
            <a:pPr algn="ctr"/>
            <a:endParaRPr lang="fr-FR" sz="1100" b="1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Alexandre MACIUK – Expert purification. 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Maître de conférence à l’Université</a:t>
            </a:r>
          </a:p>
          <a:p>
            <a:pPr marL="177800"/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Paris-Sud 11 et membre de l’équipe de recherche sur la chimie des substances</a:t>
            </a:r>
          </a:p>
          <a:p>
            <a:pPr marL="177800"/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naturelles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D9E9B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Olivier MONASSON – Expert biotechnologie. </a:t>
            </a:r>
            <a:r>
              <a:rPr lang="fr-F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Ingénieur de recherche à l’Université de Cergy-Pontoise sur le thème de la synthèse, purification et caractérisation de peptides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FEA4D28-3337-42BD-8D2F-EF24BF9F2D9A}"/>
              </a:ext>
            </a:extLst>
          </p:cNvPr>
          <p:cNvGrpSpPr/>
          <p:nvPr/>
        </p:nvGrpSpPr>
        <p:grpSpPr>
          <a:xfrm>
            <a:off x="4328527" y="1443562"/>
            <a:ext cx="835921" cy="874077"/>
            <a:chOff x="5985030" y="694558"/>
            <a:chExt cx="1152000" cy="1197926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A0486968-6A84-4513-9C08-01EB965F4C5D}"/>
                </a:ext>
              </a:extLst>
            </p:cNvPr>
            <p:cNvSpPr/>
            <p:nvPr/>
          </p:nvSpPr>
          <p:spPr>
            <a:xfrm>
              <a:off x="5985030" y="694558"/>
              <a:ext cx="1152000" cy="118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7D6A9A2-287F-43F1-B775-4896FB21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3F4F6"/>
                </a:clrFrom>
                <a:clrTo>
                  <a:srgbClr val="F3F4F6">
                    <a:alpha val="0"/>
                  </a:srgbClr>
                </a:clrTo>
              </a:clrChange>
            </a:blip>
            <a:srcRect l="24929" t="7185" r="5607" b="34847"/>
            <a:stretch/>
          </p:blipFill>
          <p:spPr>
            <a:xfrm>
              <a:off x="5985435" y="711684"/>
              <a:ext cx="1151595" cy="11808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7B2517-BDD8-43FF-876C-A35989B3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5BBDC6C-495D-4929-8324-7D86DEDE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53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85D0DC2F-F233-47F4-B6A0-50E757F225E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526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Diapositive think-cell" r:id="rId4" imgW="393" imgH="394" progId="TCLayout.ActiveDocument.1">
                  <p:embed/>
                </p:oleObj>
              </mc:Choice>
              <mc:Fallback>
                <p:oleObj name="Diapositive think-cell" r:id="rId4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00643852-2A8D-4E16-B2CB-B52BAF43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Back-up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ABD1E1-7E89-4F75-8A18-D7031812E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91AF46-7F6B-4A40-891F-6BA07F5D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Juin 2018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42C617-BFAB-4657-B1E0-DF6EA5DC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987325-7B1D-4A81-AB7C-39FC35C0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730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Lato" panose="020F0502020204030203" pitchFamily="34" charset="0"/>
              </a:rPr>
              <a:t>Business model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22425"/>
            <a:ext cx="10515600" cy="669925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Lato" panose="020F0502020204030203" pitchFamily="34" charset="0"/>
              </a:rPr>
              <a:t>Le modèle économique repose sur trois produits :</a:t>
            </a:r>
          </a:p>
          <a:p>
            <a:pPr lvl="1"/>
            <a:endParaRPr lang="fr-FR" dirty="0">
              <a:latin typeface="Lato" panose="020F0502020204030203" pitchFamily="34" charset="0"/>
            </a:endParaRPr>
          </a:p>
          <a:p>
            <a:endParaRPr lang="fr-FR" dirty="0">
              <a:latin typeface="Lato" panose="020F0502020204030203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Lato" panose="020F0502020204030203" pitchFamily="34" charset="0"/>
              </a:rPr>
              <a:t>Juin 2018</a:t>
            </a:r>
            <a:endParaRPr lang="fr-FR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788" y="2622550"/>
            <a:ext cx="3314700" cy="1492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Lato" panose="020F0502020204030203" pitchFamily="34" charset="0"/>
              </a:rPr>
              <a:t>Etude de purification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439444" y="2952750"/>
            <a:ext cx="3314700" cy="1492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Lato" panose="020F0502020204030203" pitchFamily="34" charset="0"/>
              </a:rPr>
              <a:t>Production de lots pilote</a:t>
            </a:r>
          </a:p>
          <a:p>
            <a:pPr algn="ctr"/>
            <a:r>
              <a:rPr lang="fr-FR" sz="1100" dirty="0">
                <a:latin typeface="Lato" panose="020F0502020204030203" pitchFamily="34" charset="0"/>
              </a:rPr>
              <a:t>(soit sur le site du client</a:t>
            </a:r>
          </a:p>
          <a:p>
            <a:pPr algn="ctr"/>
            <a:r>
              <a:rPr lang="fr-FR" sz="1100" dirty="0">
                <a:latin typeface="Lato" panose="020F0502020204030203" pitchFamily="34" charset="0"/>
              </a:rPr>
              <a:t> soit sur le site de</a:t>
            </a:r>
          </a:p>
          <a:p>
            <a:pPr algn="ctr"/>
            <a:r>
              <a:rPr lang="fr-FR" sz="1100" dirty="0">
                <a:latin typeface="Lato" panose="020F0502020204030203" pitchFamily="34" charset="0"/>
              </a:rPr>
              <a:t> Fauquet Innovation)</a:t>
            </a:r>
          </a:p>
        </p:txBody>
      </p:sp>
      <p:sp>
        <p:nvSpPr>
          <p:cNvPr id="9" name="Rectangle 8"/>
          <p:cNvSpPr/>
          <p:nvPr/>
        </p:nvSpPr>
        <p:spPr>
          <a:xfrm>
            <a:off x="8039100" y="3259142"/>
            <a:ext cx="3314700" cy="1492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Lato" panose="020F0502020204030203" pitchFamily="34" charset="0"/>
              </a:rPr>
              <a:t>Licence d’exploitation</a:t>
            </a:r>
          </a:p>
          <a:p>
            <a:pPr algn="ctr"/>
            <a:r>
              <a:rPr lang="fr-FR" dirty="0">
                <a:latin typeface="Lato" panose="020F0502020204030203" pitchFamily="34" charset="0"/>
              </a:rPr>
              <a:t>+</a:t>
            </a:r>
          </a:p>
          <a:p>
            <a:pPr algn="ctr"/>
            <a:r>
              <a:rPr lang="fr-FR" dirty="0">
                <a:latin typeface="Lato" panose="020F0502020204030203" pitchFamily="34" charset="0"/>
              </a:rPr>
              <a:t>redevances associées</a:t>
            </a:r>
          </a:p>
        </p:txBody>
      </p:sp>
      <p:sp>
        <p:nvSpPr>
          <p:cNvPr id="10" name="Flèche courbée vers la gauche 9"/>
          <p:cNvSpPr/>
          <p:nvPr/>
        </p:nvSpPr>
        <p:spPr>
          <a:xfrm rot="16200000">
            <a:off x="4075438" y="1967031"/>
            <a:ext cx="308837" cy="850132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1" name="Flèche courbée vers la gauche 10"/>
          <p:cNvSpPr/>
          <p:nvPr/>
        </p:nvSpPr>
        <p:spPr>
          <a:xfrm rot="16200000">
            <a:off x="7884682" y="2287180"/>
            <a:ext cx="308837" cy="850132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2" name="Accolade fermante 11"/>
          <p:cNvSpPr/>
          <p:nvPr/>
        </p:nvSpPr>
        <p:spPr>
          <a:xfrm rot="5400000">
            <a:off x="4163881" y="1786725"/>
            <a:ext cx="266167" cy="6914355"/>
          </a:xfrm>
          <a:prstGeom prst="rightBrace">
            <a:avLst>
              <a:gd name="adj1" fmla="val 83412"/>
              <a:gd name="adj2" fmla="val 50876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</a:endParaRPr>
          </a:p>
        </p:txBody>
      </p:sp>
      <p:sp>
        <p:nvSpPr>
          <p:cNvPr id="13" name="Flèche : droite 12"/>
          <p:cNvSpPr/>
          <p:nvPr/>
        </p:nvSpPr>
        <p:spPr>
          <a:xfrm>
            <a:off x="839788" y="5308599"/>
            <a:ext cx="6914354" cy="10730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Lato" panose="020F0502020204030203" pitchFamily="34" charset="0"/>
              </a:rPr>
              <a:t>Produits d’appels  </a:t>
            </a:r>
          </a:p>
          <a:p>
            <a:pPr algn="ctr"/>
            <a:r>
              <a:rPr lang="fr-FR" sz="1400" i="1" dirty="0">
                <a:latin typeface="Lato" panose="020F0502020204030203" pitchFamily="34" charset="0"/>
              </a:rPr>
              <a:t>6 mois à un an depuis la vente d’une étude à la vente d’une licence d’exploitation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39100" y="5308600"/>
            <a:ext cx="3314700" cy="857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Lato" panose="020F0502020204030203" pitchFamily="34" charset="0"/>
              </a:rPr>
              <a:t>Objectif : vendre une licence d’exploitation à un industriel avant qu’il ne rédige son DMF</a:t>
            </a:r>
            <a:r>
              <a:rPr lang="fr-FR" sz="1400" b="1" baseline="30000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8696649" y="4845050"/>
            <a:ext cx="247650" cy="3111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</a:endParaRPr>
          </a:p>
        </p:txBody>
      </p:sp>
      <p:sp>
        <p:nvSpPr>
          <p:cNvPr id="20" name="Secteurs 19"/>
          <p:cNvSpPr/>
          <p:nvPr/>
        </p:nvSpPr>
        <p:spPr>
          <a:xfrm>
            <a:off x="191096" y="2037095"/>
            <a:ext cx="1310084" cy="1181682"/>
          </a:xfrm>
          <a:prstGeom prst="pie">
            <a:avLst>
              <a:gd name="adj1" fmla="val 1934"/>
              <a:gd name="adj2" fmla="val 538107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dirty="0">
                <a:solidFill>
                  <a:schemeClr val="tx1"/>
                </a:solidFill>
                <a:latin typeface="Lato" panose="020F0502020204030203" pitchFamily="34" charset="0"/>
              </a:rPr>
              <a:t>       </a:t>
            </a:r>
          </a:p>
          <a:p>
            <a:pPr algn="ctr"/>
            <a:r>
              <a:rPr lang="fr-FR" b="1" dirty="0">
                <a:solidFill>
                  <a:schemeClr val="accent1"/>
                </a:solidFill>
                <a:latin typeface="Lato" panose="020F0502020204030203" pitchFamily="34" charset="0"/>
              </a:rPr>
              <a:t>       1 </a:t>
            </a:r>
          </a:p>
        </p:txBody>
      </p:sp>
      <p:sp>
        <p:nvSpPr>
          <p:cNvPr id="21" name="Secteurs 20"/>
          <p:cNvSpPr/>
          <p:nvPr/>
        </p:nvSpPr>
        <p:spPr>
          <a:xfrm>
            <a:off x="3789482" y="2367328"/>
            <a:ext cx="1310084" cy="1181682"/>
          </a:xfrm>
          <a:prstGeom prst="pie">
            <a:avLst>
              <a:gd name="adj1" fmla="val 1934"/>
              <a:gd name="adj2" fmla="val 538107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dirty="0">
                <a:solidFill>
                  <a:schemeClr val="tx1"/>
                </a:solidFill>
                <a:latin typeface="Lato" panose="020F0502020204030203" pitchFamily="34" charset="0"/>
              </a:rPr>
              <a:t>       </a:t>
            </a:r>
          </a:p>
          <a:p>
            <a:pPr algn="ctr"/>
            <a:r>
              <a:rPr lang="fr-FR" dirty="0">
                <a:solidFill>
                  <a:schemeClr val="tx1"/>
                </a:solidFill>
                <a:latin typeface="Lato" panose="020F0502020204030203" pitchFamily="34" charset="0"/>
              </a:rPr>
              <a:t>       </a:t>
            </a:r>
            <a:r>
              <a:rPr lang="fr-FR" b="1" dirty="0">
                <a:solidFill>
                  <a:schemeClr val="accent1"/>
                </a:solidFill>
                <a:latin typeface="Lato" panose="020F0502020204030203" pitchFamily="34" charset="0"/>
              </a:rPr>
              <a:t>2</a:t>
            </a:r>
            <a:r>
              <a:rPr lang="fr-FR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</a:p>
        </p:txBody>
      </p:sp>
      <p:sp>
        <p:nvSpPr>
          <p:cNvPr id="22" name="Secteurs 21"/>
          <p:cNvSpPr/>
          <p:nvPr/>
        </p:nvSpPr>
        <p:spPr>
          <a:xfrm>
            <a:off x="7389138" y="2677207"/>
            <a:ext cx="1310084" cy="1181682"/>
          </a:xfrm>
          <a:prstGeom prst="pie">
            <a:avLst>
              <a:gd name="adj1" fmla="val 1934"/>
              <a:gd name="adj2" fmla="val 538107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dirty="0">
                <a:solidFill>
                  <a:schemeClr val="tx1"/>
                </a:solidFill>
                <a:latin typeface="Lato" panose="020F0502020204030203" pitchFamily="34" charset="0"/>
              </a:rPr>
              <a:t>       </a:t>
            </a:r>
          </a:p>
          <a:p>
            <a:pPr algn="ctr"/>
            <a:r>
              <a:rPr lang="fr-FR" dirty="0">
                <a:solidFill>
                  <a:schemeClr val="tx1"/>
                </a:solidFill>
                <a:latin typeface="Lato" panose="020F0502020204030203" pitchFamily="34" charset="0"/>
              </a:rPr>
              <a:t>       </a:t>
            </a:r>
            <a:r>
              <a:rPr lang="fr-FR" b="1" dirty="0">
                <a:solidFill>
                  <a:schemeClr val="accent1"/>
                </a:solidFill>
                <a:latin typeface="Lato" panose="020F0502020204030203" pitchFamily="34" charset="0"/>
              </a:rPr>
              <a:t>3</a:t>
            </a:r>
            <a:r>
              <a:rPr lang="fr-FR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6454040"/>
            <a:ext cx="4704862" cy="242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Notes: (1) Drug Master File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" b="21011"/>
          <a:stretch/>
        </p:blipFill>
        <p:spPr>
          <a:xfrm>
            <a:off x="641865" y="3224544"/>
            <a:ext cx="1143001" cy="84939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5"/>
          <a:stretch/>
        </p:blipFill>
        <p:spPr>
          <a:xfrm>
            <a:off x="4453539" y="3768414"/>
            <a:ext cx="760743" cy="604748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7977408" y="4114800"/>
            <a:ext cx="796862" cy="596102"/>
            <a:chOff x="7977408" y="4114800"/>
            <a:chExt cx="796862" cy="596102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357"/>
            <a:stretch/>
          </p:blipFill>
          <p:spPr>
            <a:xfrm>
              <a:off x="7977408" y="4114800"/>
              <a:ext cx="680539" cy="555612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21"/>
            <a:stretch/>
          </p:blipFill>
          <p:spPr>
            <a:xfrm>
              <a:off x="8274660" y="4309320"/>
              <a:ext cx="499610" cy="40158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4080" y="4114800"/>
            <a:ext cx="1586116" cy="414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latin typeface="Lato" panose="020F0502020204030203" pitchFamily="34" charset="0"/>
              </a:rPr>
              <a:t>30/50k€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02942" y="4442533"/>
            <a:ext cx="1586116" cy="414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latin typeface="Lato" panose="020F0502020204030203" pitchFamily="34" charset="0"/>
              </a:rPr>
              <a:t>100/250k€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3CCD72-DBED-4515-8054-137107239944}"/>
              </a:ext>
            </a:extLst>
          </p:cNvPr>
          <p:cNvSpPr/>
          <p:nvPr/>
        </p:nvSpPr>
        <p:spPr>
          <a:xfrm>
            <a:off x="9111584" y="4742155"/>
            <a:ext cx="2619375" cy="414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latin typeface="Lato" panose="020F0502020204030203" pitchFamily="34" charset="0"/>
              </a:rPr>
              <a:t>(calculées en partage </a:t>
            </a:r>
          </a:p>
          <a:p>
            <a:pPr algn="ctr"/>
            <a:r>
              <a:rPr lang="fr-FR" sz="1400" b="1" i="1" dirty="0">
                <a:solidFill>
                  <a:schemeClr val="tx1"/>
                </a:solidFill>
                <a:latin typeface="Lato" panose="020F0502020204030203" pitchFamily="34" charset="0"/>
              </a:rPr>
              <a:t>de gains ou en royalties)</a:t>
            </a: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A2C3F0DF-EC10-4959-B877-BA6CCD1B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  <a:endParaRPr lang="fr-FR" dirty="0"/>
          </a:p>
        </p:txBody>
      </p:sp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id="{93E35F92-360C-409C-A197-238A5388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873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Diapositive think-cell" r:id="rId5" imgW="694" imgH="693" progId="TCLayout.ActiveDocument.1">
                  <p:embed/>
                </p:oleObj>
              </mc:Choice>
              <mc:Fallback>
                <p:oleObj name="Diapositive think-cell" r:id="rId5" imgW="694" imgH="693" progId="TCLayout.ActiveDocument.1">
                  <p:embed/>
                  <p:pic>
                    <p:nvPicPr>
                      <p:cNvPr id="17" name="Objet 1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135A610-1338-416D-8D0E-AF380A04128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2800" b="1" dirty="0">
              <a:latin typeface="Lato" panose="020F0502020204030203" pitchFamily="34" charset="0"/>
              <a:sym typeface="Lato" panose="020F0502020204030203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r="52131"/>
          <a:stretch/>
        </p:blipFill>
        <p:spPr>
          <a:xfrm>
            <a:off x="4363" y="138223"/>
            <a:ext cx="5850108" cy="65720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847" y="365125"/>
            <a:ext cx="11486777" cy="1325563"/>
          </a:xfrm>
        </p:spPr>
        <p:txBody>
          <a:bodyPr anchor="t">
            <a:noAutofit/>
          </a:bodyPr>
          <a:lstStyle/>
          <a:p>
            <a:r>
              <a:rPr lang="fr-FR" sz="2800" b="1" dirty="0">
                <a:latin typeface="Lato" panose="020F0502020204030203" pitchFamily="34" charset="0"/>
              </a:rPr>
              <a:t>Fauquet Innovation, société de "smart </a:t>
            </a:r>
            <a:r>
              <a:rPr lang="fr-FR" sz="2800" b="1" dirty="0" err="1">
                <a:latin typeface="Lato" panose="020F0502020204030203" pitchFamily="34" charset="0"/>
              </a:rPr>
              <a:t>industry</a:t>
            </a:r>
            <a:r>
              <a:rPr lang="fr-FR" sz="2800" b="1" dirty="0">
                <a:latin typeface="Lato" panose="020F0502020204030203" pitchFamily="34" charset="0"/>
              </a:rPr>
              <a:t>" fondée en  2013, développe de nouveaux procédés de purification. La phase de commercialisation commence au Q4 2017.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26404" y="1539631"/>
            <a:ext cx="6182027" cy="5006826"/>
          </a:xfrm>
        </p:spPr>
        <p:txBody>
          <a:bodyPr>
            <a:noAutofit/>
          </a:bodyPr>
          <a:lstStyle/>
          <a:p>
            <a:pPr marL="177800" lvl="0" indent="-177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Le brevet pour </a:t>
            </a:r>
            <a:r>
              <a:rPr lang="fr-FR" sz="1300" b="1" i="1" dirty="0">
                <a:latin typeface="Lato" panose="020F0502020204030203" pitchFamily="34" charset="0"/>
                <a:ea typeface="Lato Medium" panose="020F0502020204030203" pitchFamily="34" charset="0"/>
                <a:cs typeface="Times New Roman" panose="02020603050405020304" pitchFamily="18" charset="0"/>
              </a:rPr>
              <a:t>"</a:t>
            </a:r>
            <a:r>
              <a:rPr lang="fr-FR" sz="1300" b="1" i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procédé de séparation par chromatographie continue à haut débit"</a:t>
            </a: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est déposé en novembre 2010 et publié en novembre 2011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Le procédé de purification de Nicolas </a:t>
            </a:r>
            <a:r>
              <a:rPr lang="fr-FR" sz="1300" dirty="0" err="1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Fauquet</a:t>
            </a: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commence à être testé en laboratoires partenaires affiliés au CNRS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Nicolas </a:t>
            </a:r>
            <a:r>
              <a:rPr lang="fr-FR" sz="1300" b="1" dirty="0" err="1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Fauquet</a:t>
            </a: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docteur en pharmacie et ancien interne des hôpitaux de Paris en Pharmacie Industrielle et </a:t>
            </a:r>
            <a:r>
              <a:rPr lang="fr-FR" sz="1300" dirty="0" err="1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BioMédicale</a:t>
            </a: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fonde la société </a:t>
            </a:r>
            <a:r>
              <a:rPr lang="fr-FR" sz="1300" b="1" dirty="0" err="1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Fauquet</a:t>
            </a: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Innovation </a:t>
            </a: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et développe de nouveaux procédés de purification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300" dirty="0" err="1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Fauquet</a:t>
            </a: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Innovation intègre </a:t>
            </a: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l’accélérateur de startups WILCO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300" b="1" dirty="0" err="1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Fauquet</a:t>
            </a: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Innovation </a:t>
            </a: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est </a:t>
            </a: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lauréat Île-de-France i-LAB</a:t>
            </a: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concours national des entreprises innovantes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300" b="1" dirty="0" err="1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Fauquet</a:t>
            </a: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Innovation </a:t>
            </a: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obtient le </a:t>
            </a: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statut JEI</a:t>
            </a: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(Jeune Entreprise Innovante) 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300" b="1" dirty="0" err="1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Fauquet</a:t>
            </a: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Innovation </a:t>
            </a: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obtient l’agrément </a:t>
            </a: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Crédit Impôt Recherche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Les performances du </a:t>
            </a: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procédé breveté                              </a:t>
            </a:r>
            <a:r>
              <a:rPr lang="fr-FR" sz="1300" b="1" baseline="300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®</a:t>
            </a: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ont été validées à l’échelle industrielle </a:t>
            </a: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par la société YPSO Facto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300" dirty="0" err="1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Fauquet</a:t>
            </a: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Innovation réalise une première mondiale en purifiant avec son procédé une molécule </a:t>
            </a: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sans aucun solvant</a:t>
            </a: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(</a:t>
            </a:r>
            <a:r>
              <a:rPr lang="fr-FR" sz="1300" dirty="0" err="1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Stévia</a:t>
            </a:r>
            <a:r>
              <a:rPr lang="fr-FR" sz="1300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 et </a:t>
            </a: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vend son premier outil pilote 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Fauquet Innovation intègre l</a:t>
            </a:r>
            <a:r>
              <a:rPr lang="fr-FR" sz="1300" b="1" dirty="0">
                <a:latin typeface="Lato" panose="020F0502020204030203" pitchFamily="34" charset="0"/>
              </a:rPr>
              <a:t>e Pôle de compétitivité mondial </a:t>
            </a:r>
            <a:r>
              <a:rPr lang="fr-FR" sz="1300" b="1" dirty="0" err="1">
                <a:latin typeface="Lato" panose="020F0502020204030203" pitchFamily="34" charset="0"/>
              </a:rPr>
              <a:t>Medicen</a:t>
            </a:r>
            <a:endParaRPr lang="fr-FR" sz="1300" b="1" dirty="0">
              <a:latin typeface="Lato" panose="020F0502020204030203" pitchFamily="34" charset="0"/>
            </a:endParaRP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300" b="1" dirty="0"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Lancement de la phase de commercialisation avec plusieurs contrats avec les leader français de l’industrie pharmaceutique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Lato" panose="020F0502020204030203" pitchFamily="34" charset="0"/>
              </a:rPr>
              <a:t>Juin 2018</a:t>
            </a:r>
            <a:endParaRPr lang="fr-FR" dirty="0">
              <a:latin typeface="Lato" panose="020F0502020204030203" pitchFamily="34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4336031" y="1539632"/>
            <a:ext cx="835742" cy="5063806"/>
          </a:xfrm>
          <a:prstGeom prst="downArrow">
            <a:avLst>
              <a:gd name="adj1" fmla="val 50000"/>
              <a:gd name="adj2" fmla="val 387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691605" y="1666573"/>
            <a:ext cx="124594" cy="1245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691605" y="2640032"/>
            <a:ext cx="124594" cy="1245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691605" y="4741275"/>
            <a:ext cx="124594" cy="1245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5398" y="1588043"/>
            <a:ext cx="943897" cy="252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2011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55398" y="2576083"/>
            <a:ext cx="943897" cy="252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2013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58623" y="4675675"/>
            <a:ext cx="943897" cy="252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2016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46" y="2516226"/>
            <a:ext cx="2564219" cy="600184"/>
          </a:xfrm>
          <a:prstGeom prst="rect">
            <a:avLst/>
          </a:prstGeom>
        </p:spPr>
      </p:pic>
      <p:pic>
        <p:nvPicPr>
          <p:cNvPr id="16388" name="Picture 4" descr="stévia - définition - C&amp;#39;est quo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00" y="4743093"/>
            <a:ext cx="1570935" cy="104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lipse 18"/>
          <p:cNvSpPr/>
          <p:nvPr/>
        </p:nvSpPr>
        <p:spPr>
          <a:xfrm>
            <a:off x="4688619" y="4117001"/>
            <a:ext cx="124594" cy="1245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Lato" panose="020F0502020204030203" pitchFamily="34" charset="0"/>
              </a:rPr>
              <a:t>                       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55637" y="4051401"/>
            <a:ext cx="943897" cy="252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2015</a:t>
            </a:r>
          </a:p>
        </p:txBody>
      </p:sp>
      <p:sp>
        <p:nvSpPr>
          <p:cNvPr id="21" name="Ellipse 20"/>
          <p:cNvSpPr/>
          <p:nvPr/>
        </p:nvSpPr>
        <p:spPr>
          <a:xfrm>
            <a:off x="4685636" y="3621673"/>
            <a:ext cx="124594" cy="1245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52654" y="3556073"/>
            <a:ext cx="943897" cy="252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2014</a:t>
            </a:r>
          </a:p>
        </p:txBody>
      </p:sp>
      <p:pic>
        <p:nvPicPr>
          <p:cNvPr id="23" name="Picture 20" descr="Image result for jeune entreprise innovant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24" y="4183539"/>
            <a:ext cx="983899" cy="83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Image result for credit impot recherch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24" y="4261225"/>
            <a:ext cx="606106" cy="6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Image result for i-lab bp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53" y="3735413"/>
            <a:ext cx="1149593" cy="3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38" y="4656530"/>
            <a:ext cx="894665" cy="190419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4691605" y="5742345"/>
            <a:ext cx="124594" cy="1245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" panose="020F050202020403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58623" y="5676745"/>
            <a:ext cx="943897" cy="252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2017</a:t>
            </a:r>
          </a:p>
        </p:txBody>
      </p:sp>
      <p:pic>
        <p:nvPicPr>
          <p:cNvPr id="16479" name="Picture 95" descr="Les partenaires de TEQOYA : bien-être, santé et innovati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11" y="5874157"/>
            <a:ext cx="1326185" cy="5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932" y="3170059"/>
            <a:ext cx="1744367" cy="463538"/>
          </a:xfrm>
          <a:prstGeom prst="rect">
            <a:avLst/>
          </a:prstGeom>
        </p:spPr>
      </p:pic>
      <p:sp>
        <p:nvSpPr>
          <p:cNvPr id="29" name="Espace réservé du pied de page 28">
            <a:extLst>
              <a:ext uri="{FF2B5EF4-FFF2-40B4-BE49-F238E27FC236}">
                <a16:creationId xmlns:a16="http://schemas.microsoft.com/office/drawing/2014/main" id="{7C5D13E1-1749-4DFB-959C-37166DA2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  <a:endParaRPr lang="fr-FR" dirty="0"/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D6A8A3AC-ABBB-47B5-91C7-9095BBEE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10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01954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Diapositive think-cell" r:id="rId6" imgW="393" imgH="394" progId="TCLayout.ActiveDocument.1">
                  <p:embed/>
                </p:oleObj>
              </mc:Choice>
              <mc:Fallback>
                <p:oleObj name="Diapositive think-cell" r:id="rId6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1059995" y="1765400"/>
            <a:ext cx="10072010" cy="386500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 algn="ctr"/>
            <a:endParaRPr lang="fr-FR" sz="1400" b="1">
              <a:solidFill>
                <a:srgbClr val="0D9E9B"/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1129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Lato" panose="020F0502020204030203" pitchFamily="34" charset="0"/>
              </a:rPr>
              <a:t>La purification est l’étape de la production industrielle à plus forte valeur ajoutée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Lato Medium" panose="020F0502020204030203"/>
              </a:rPr>
              <a:t>Juin 2018</a:t>
            </a:r>
            <a:endParaRPr lang="fr-FR" dirty="0">
              <a:latin typeface="Lato Medium" panose="020F050202020403020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9994" y="5746049"/>
            <a:ext cx="10951129" cy="7337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Wingdings" panose="05000000000000000000" pitchFamily="2" charset="2"/>
              </a:rPr>
              <a:t>Portée par la fabrication de molécules de plus en plus complexes, la purification peut représenter jusqu’à 70% du coût de production.</a:t>
            </a:r>
            <a:endParaRPr lang="fr-FR" sz="2400" b="1" dirty="0">
              <a:solidFill>
                <a:schemeClr val="accent2">
                  <a:lumMod val="75000"/>
                </a:schemeClr>
              </a:solidFill>
              <a:effectLst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5"/>
          <a:stretch/>
        </p:blipFill>
        <p:spPr>
          <a:xfrm>
            <a:off x="6932766" y="1986074"/>
            <a:ext cx="1915073" cy="16361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5"/>
          <a:stretch/>
        </p:blipFill>
        <p:spPr>
          <a:xfrm>
            <a:off x="3694315" y="2323656"/>
            <a:ext cx="1630502" cy="1296158"/>
          </a:xfrm>
          <a:prstGeom prst="rect">
            <a:avLst/>
          </a:prstGeom>
        </p:spPr>
      </p:pic>
      <p:pic>
        <p:nvPicPr>
          <p:cNvPr id="10" name="Picture 4" descr="City and County of Broomfield - Official Website ..."/>
          <p:cNvPicPr>
            <a:picLocks noChangeAspect="1" noChangeArrowheads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03" y="4484434"/>
            <a:ext cx="714042" cy="71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69486" y="3188797"/>
            <a:ext cx="1540738" cy="24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400" i="1" dirty="0">
                <a:solidFill>
                  <a:schemeClr val="tx1"/>
                </a:solidFill>
                <a:latin typeface="Lato" panose="020F0502020204030203" pitchFamily="34" charset="0"/>
              </a:rPr>
              <a:t>3 à 10%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Lato" panose="020F0502020204030203" pitchFamily="34" charset="0"/>
              </a:rPr>
              <a:t>du prix du produit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70931" y="4622172"/>
            <a:ext cx="1954983" cy="350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rgbClr val="FF0000"/>
                </a:solidFill>
                <a:latin typeface="Lato" panose="020F0502020204030203" pitchFamily="34" charset="0"/>
              </a:rPr>
              <a:t>30 à 70% du coût de production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66805" y="2933717"/>
            <a:ext cx="1607950" cy="247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i="1" dirty="0">
                <a:solidFill>
                  <a:schemeClr val="tx1"/>
                </a:solidFill>
                <a:latin typeface="Lato" panose="020F0502020204030203" pitchFamily="34" charset="0"/>
              </a:rPr>
              <a:t>Produit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64576" y="2840439"/>
            <a:ext cx="1785070" cy="434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i="1" dirty="0">
                <a:solidFill>
                  <a:schemeClr val="tx1"/>
                </a:solidFill>
                <a:latin typeface="Lato" panose="020F0502020204030203" pitchFamily="34" charset="0"/>
              </a:rPr>
              <a:t>Production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45073" y="4123676"/>
            <a:ext cx="1889585" cy="247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i="1" dirty="0">
                <a:solidFill>
                  <a:schemeClr val="tx1"/>
                </a:solidFill>
                <a:latin typeface="Lato" panose="020F0502020204030203" pitchFamily="34" charset="0"/>
              </a:rPr>
              <a:t>Purification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559379" y="3619813"/>
            <a:ext cx="8745" cy="668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1864576" y="3810747"/>
            <a:ext cx="3594349" cy="155542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5394433" y="3358276"/>
            <a:ext cx="14193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èche : droite 1">
            <a:extLst>
              <a:ext uri="{FF2B5EF4-FFF2-40B4-BE49-F238E27FC236}">
                <a16:creationId xmlns:a16="http://schemas.microsoft.com/office/drawing/2014/main" id="{0AD8D49D-2067-412F-A842-EE0B394ACC1E}"/>
              </a:ext>
            </a:extLst>
          </p:cNvPr>
          <p:cNvSpPr/>
          <p:nvPr/>
        </p:nvSpPr>
        <p:spPr>
          <a:xfrm>
            <a:off x="180876" y="5834452"/>
            <a:ext cx="722812" cy="5569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55918" y="3002295"/>
            <a:ext cx="1609759" cy="152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i="1" dirty="0">
                <a:solidFill>
                  <a:srgbClr val="FF0000"/>
                </a:solidFill>
                <a:latin typeface="Lato" panose="020F0502020204030203" pitchFamily="34" charset="0"/>
              </a:rPr>
              <a:t>Vaccin</a:t>
            </a:r>
          </a:p>
          <a:p>
            <a:r>
              <a:rPr lang="fr-FR" sz="1400" i="1" dirty="0">
                <a:solidFill>
                  <a:srgbClr val="FF0000"/>
                </a:solidFill>
                <a:latin typeface="Lato" panose="020F0502020204030203" pitchFamily="34" charset="0"/>
              </a:rPr>
              <a:t>Insuline</a:t>
            </a:r>
          </a:p>
          <a:p>
            <a:r>
              <a:rPr lang="fr-FR" sz="1400" i="1" dirty="0">
                <a:solidFill>
                  <a:srgbClr val="FF0000"/>
                </a:solidFill>
                <a:latin typeface="Lato" panose="020F0502020204030203" pitchFamily="34" charset="0"/>
              </a:rPr>
              <a:t>Anticoagulant</a:t>
            </a:r>
          </a:p>
          <a:p>
            <a:r>
              <a:rPr lang="fr-FR" sz="1400" i="1" dirty="0">
                <a:solidFill>
                  <a:srgbClr val="FF0000"/>
                </a:solidFill>
                <a:latin typeface="Lato" panose="020F0502020204030203" pitchFamily="34" charset="0"/>
              </a:rPr>
              <a:t>Anticancéreux…</a:t>
            </a:r>
          </a:p>
          <a:p>
            <a:endParaRPr lang="fr-FR" sz="1400" i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D22145CF-F711-4EE8-9DFD-84E7569AE80B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" y="45720"/>
            <a:ext cx="5728208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B5E80DAA-9B61-40EA-8CE4-F497C1AEFCF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58933" y="45720"/>
            <a:ext cx="6186763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DAA0D5-A6ED-4550-9B1B-5B1F2A0A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15A46486-9E81-4B8C-B13E-FE142C68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188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4998" y="5440347"/>
            <a:ext cx="9587171" cy="844576"/>
          </a:xfr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Notre procédé </a:t>
            </a:r>
            <a:r>
              <a:rPr lang="fr-FR" sz="2400" b="1" dirty="0" err="1">
                <a:solidFill>
                  <a:schemeClr val="bg1"/>
                </a:solidFill>
              </a:rPr>
              <a:t>Inexiotech</a:t>
            </a:r>
            <a:r>
              <a:rPr lang="fr-FR" sz="2400" b="1" dirty="0">
                <a:solidFill>
                  <a:schemeClr val="bg1"/>
                </a:solidFill>
              </a:rPr>
              <a:t> est la seule solution technique qui répond entièrement à la problématique du client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Juin 2018</a:t>
            </a:r>
            <a:endParaRPr lang="fr-FR" dirty="0"/>
          </a:p>
        </p:txBody>
      </p:sp>
      <p:pic>
        <p:nvPicPr>
          <p:cNvPr id="7" name="Picture 4" descr="Résultat de recherche d'images pour &quot;colonne de chromatographie industrielle&quot;">
            <a:extLst>
              <a:ext uri="{FF2B5EF4-FFF2-40B4-BE49-F238E27FC236}">
                <a16:creationId xmlns:a16="http://schemas.microsoft.com/office/drawing/2014/main" id="{B2754317-00A6-4392-815B-66CA94A27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0" t="6775" r="30990" b="52264"/>
          <a:stretch/>
        </p:blipFill>
        <p:spPr bwMode="auto">
          <a:xfrm>
            <a:off x="10159060" y="1773808"/>
            <a:ext cx="1959081" cy="34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82ED42-4703-4AF8-8CBA-F84B19215F5F}"/>
              </a:ext>
            </a:extLst>
          </p:cNvPr>
          <p:cNvSpPr/>
          <p:nvPr/>
        </p:nvSpPr>
        <p:spPr>
          <a:xfrm>
            <a:off x="5134868" y="2452110"/>
            <a:ext cx="4890185" cy="2499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LE CLIENT DOIT PRODUIRE PLUS QUE PREVU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Comment produire plus en gardant sa production en interne alors que son outil de production fonctionne déjà à 100% de sa capacité ?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00D86A6-2E9A-46D4-88CD-06D626F07EB2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951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000" kern="1200" dirty="0">
                <a:solidFill>
                  <a:srgbClr val="126C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3200" b="1" dirty="0">
                <a:latin typeface="Lato" panose="020F0502020204030203" pitchFamily="34" charset="0"/>
              </a:rPr>
              <a:t>Cas client 1: </a:t>
            </a:r>
            <a:r>
              <a:rPr lang="fr-FR" sz="3200" dirty="0">
                <a:latin typeface="Lato" panose="020F0502020204030203" pitchFamily="34" charset="0"/>
              </a:rPr>
              <a:t>Site de production du plus grand acteur français de l’industrie pharmaceutique (1/2)</a:t>
            </a:r>
            <a:endParaRPr lang="fr-FR" sz="3200" b="1" dirty="0">
              <a:latin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47F79-3CEE-450C-9B64-78F6D63EB19E}"/>
              </a:ext>
            </a:extLst>
          </p:cNvPr>
          <p:cNvSpPr/>
          <p:nvPr/>
        </p:nvSpPr>
        <p:spPr>
          <a:xfrm>
            <a:off x="424998" y="2452110"/>
            <a:ext cx="4485140" cy="2490887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000" dirty="0">
                <a:solidFill>
                  <a:srgbClr val="126C68"/>
                </a:solidFill>
                <a:latin typeface="Calibri Light" panose="020F0302020204030204"/>
                <a:ea typeface="+mj-ea"/>
                <a:cs typeface="+mj-cs"/>
              </a:rPr>
              <a:t> Le système de chromatographie utilisé est une colonne de 300mm de diamètre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000" dirty="0">
                <a:solidFill>
                  <a:srgbClr val="126C68"/>
                </a:solidFill>
                <a:latin typeface="Calibri Light" panose="020F0302020204030204"/>
                <a:ea typeface="+mj-ea"/>
                <a:cs typeface="+mj-cs"/>
              </a:rPr>
              <a:t>La production de sa matière première nécessite 3 étapes de chromatographie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000" dirty="0">
                <a:solidFill>
                  <a:srgbClr val="126C68"/>
                </a:solidFill>
                <a:latin typeface="Calibri Light" panose="020F0302020204030204"/>
                <a:ea typeface="+mj-ea"/>
                <a:cs typeface="+mj-cs"/>
              </a:rPr>
              <a:t>Ces 3 étapes occupent 100 % du planning de production de l’outil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1D2798-C495-47A6-835F-D4CE1717CD9E}"/>
              </a:ext>
            </a:extLst>
          </p:cNvPr>
          <p:cNvSpPr/>
          <p:nvPr/>
        </p:nvSpPr>
        <p:spPr>
          <a:xfrm>
            <a:off x="437882" y="2085972"/>
            <a:ext cx="1562637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Contexte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A65172-DF9B-4763-B23E-A852432FCDAA}"/>
              </a:ext>
            </a:extLst>
          </p:cNvPr>
          <p:cNvSpPr/>
          <p:nvPr/>
        </p:nvSpPr>
        <p:spPr>
          <a:xfrm>
            <a:off x="5128387" y="2085972"/>
            <a:ext cx="2320348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Problématique</a:t>
            </a:r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48C3742E-BD65-4C43-94C1-C7C1035B01A9}"/>
              </a:ext>
            </a:extLst>
          </p:cNvPr>
          <p:cNvSpPr/>
          <p:nvPr/>
        </p:nvSpPr>
        <p:spPr>
          <a:xfrm rot="10800000">
            <a:off x="3643313" y="5121833"/>
            <a:ext cx="2762250" cy="18634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67EA6098-B168-4563-849C-E32DE6BDF36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" y="45720"/>
            <a:ext cx="5728208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879C3325-F480-42F1-89C1-86068FEA13D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58933" y="45720"/>
            <a:ext cx="6186763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5EBE7FB-6EA4-4038-8801-3F906C42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3DD2A0A0-599C-479C-9D29-FFD8BAFA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37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 hidden="1">
            <a:extLst>
              <a:ext uri="{FF2B5EF4-FFF2-40B4-BE49-F238E27FC236}">
                <a16:creationId xmlns:a16="http://schemas.microsoft.com/office/drawing/2014/main" id="{B2AB790C-5261-458F-B0E5-0F76FC0B586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16381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Diapositive think-cell" r:id="rId6" imgW="393" imgH="394" progId="TCLayout.ActiveDocument.1">
                  <p:embed/>
                </p:oleObj>
              </mc:Choice>
              <mc:Fallback>
                <p:oleObj name="Diapositive think-cell" r:id="rId6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EA30E4C4-3D89-4108-A967-559B35F399F1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951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000" kern="1200" dirty="0">
                <a:solidFill>
                  <a:srgbClr val="126C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3200" b="1" dirty="0">
                <a:latin typeface="Lato" panose="020F0502020204030203" pitchFamily="34" charset="0"/>
              </a:rPr>
              <a:t>Cas client 1: </a:t>
            </a:r>
            <a:r>
              <a:rPr lang="fr-FR" sz="3200" dirty="0">
                <a:latin typeface="Lato" panose="020F0502020204030203" pitchFamily="34" charset="0"/>
              </a:rPr>
              <a:t>Fauquet Innovation double la capacité de production de l’équipement de son client sans qu’il ne le change (2/2)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Juin 2018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39C899-A1F4-4B72-9E12-F1D72AE46105}"/>
              </a:ext>
            </a:extLst>
          </p:cNvPr>
          <p:cNvSpPr/>
          <p:nvPr/>
        </p:nvSpPr>
        <p:spPr>
          <a:xfrm>
            <a:off x="7671029" y="1841308"/>
            <a:ext cx="4089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Principaux </a:t>
            </a:r>
            <a:r>
              <a:rPr lang="fr-FR" sz="2000" u="sng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milestones</a:t>
            </a:r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 et revenus associés pour Fauquet Innovation: 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561F53E6-EE1B-476F-BA24-C53478840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479025"/>
              </p:ext>
            </p:extLst>
          </p:nvPr>
        </p:nvGraphicFramePr>
        <p:xfrm>
          <a:off x="7432995" y="2873217"/>
          <a:ext cx="4566015" cy="2418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5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Date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Produit vendu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Rubik"/>
                        </a:rPr>
                        <a:t>Revenus pour Fauquet Innovation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721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fr-FR" sz="1400" i="1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Q1 2018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Calibri" panose="020F0502020204030204" pitchFamily="34" charset="0"/>
                        <a:buNone/>
                      </a:pPr>
                      <a:r>
                        <a:rPr lang="fr-FR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Etude de faisabilité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Clr>
                          <a:srgbClr val="1EA5A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F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35 k€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21"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i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Q2 2018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Calibri" panose="020F0502020204030204" pitchFamily="34" charset="0"/>
                        <a:buNone/>
                      </a:pPr>
                      <a:r>
                        <a:rPr lang="fr-FR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Phase pilote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Clr>
                          <a:srgbClr val="1EA5A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FR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20 – 40 k€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21"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i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Calibri" panose="020F0502020204030204" pitchFamily="34" charset="0"/>
                        <a:buNone/>
                      </a:pPr>
                      <a:r>
                        <a:rPr lang="fr-FR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Phase industrielle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Clr>
                          <a:srgbClr val="1EA5A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FR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200 k€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391349"/>
                  </a:ext>
                </a:extLst>
              </a:tr>
              <a:tr h="482721"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i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2018 - 2022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Calibri" panose="020F0502020204030204" pitchFamily="34" charset="0"/>
                        <a:buNone/>
                      </a:pPr>
                      <a:r>
                        <a:rPr lang="fr-FR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Phase industrielle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Clr>
                          <a:srgbClr val="1EA5A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FR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1 m€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55785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AD1658E-C9C3-4DC5-84DA-EC624959C88C}"/>
              </a:ext>
            </a:extLst>
          </p:cNvPr>
          <p:cNvSpPr/>
          <p:nvPr/>
        </p:nvSpPr>
        <p:spPr>
          <a:xfrm>
            <a:off x="379542" y="1841308"/>
            <a:ext cx="6778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Structure des coûts de production du client pour un lot, sans et avec </a:t>
            </a:r>
            <a:r>
              <a:rPr lang="fr-FR" sz="2000" u="sng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Inexiotech</a:t>
            </a:r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 : 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0D17B41-D096-4D52-9A2A-22392058669E}"/>
              </a:ext>
            </a:extLst>
          </p:cNvPr>
          <p:cNvCxnSpPr/>
          <p:nvPr/>
        </p:nvCxnSpPr>
        <p:spPr>
          <a:xfrm>
            <a:off x="7351052" y="1959414"/>
            <a:ext cx="0" cy="432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0C26D26-7CF1-4429-BA81-EDF3CAD96F79}"/>
              </a:ext>
            </a:extLst>
          </p:cNvPr>
          <p:cNvSpPr/>
          <p:nvPr/>
        </p:nvSpPr>
        <p:spPr>
          <a:xfrm>
            <a:off x="987960" y="3020113"/>
            <a:ext cx="2820226" cy="1646415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88900" lvl="0">
              <a:lnSpc>
                <a:spcPct val="90000"/>
              </a:lnSpc>
              <a:spcBef>
                <a:spcPts val="600"/>
              </a:spcBef>
            </a:pPr>
            <a:endParaRPr lang="fr-FR" sz="1600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68B4E6-9DAB-4539-B1B9-F992A8F9B58E}"/>
              </a:ext>
            </a:extLst>
          </p:cNvPr>
          <p:cNvSpPr/>
          <p:nvPr/>
        </p:nvSpPr>
        <p:spPr>
          <a:xfrm>
            <a:off x="987961" y="2631912"/>
            <a:ext cx="2820224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Sans </a:t>
            </a:r>
            <a:r>
              <a:rPr lang="fr-FR" sz="2000" b="1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Inexiotech</a:t>
            </a:r>
            <a:endParaRPr lang="fr-FR" sz="2000" b="1" i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03243F-9CB4-4E99-B0A6-C9B138E128FD}"/>
              </a:ext>
            </a:extLst>
          </p:cNvPr>
          <p:cNvSpPr/>
          <p:nvPr/>
        </p:nvSpPr>
        <p:spPr>
          <a:xfrm>
            <a:off x="3923809" y="2649672"/>
            <a:ext cx="2820222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Avec </a:t>
            </a:r>
            <a:r>
              <a:rPr lang="fr-FR" sz="2000" b="1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Inexiotech</a:t>
            </a:r>
            <a:endParaRPr lang="fr-FR" sz="2000" b="1" i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FCB1797B-3881-44C5-BBB0-58BA5ADE7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106918"/>
              </p:ext>
            </p:extLst>
          </p:nvPr>
        </p:nvGraphicFramePr>
        <p:xfrm>
          <a:off x="1094616" y="3151179"/>
          <a:ext cx="2606914" cy="12801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95996">
                  <a:extLst>
                    <a:ext uri="{9D8B030D-6E8A-4147-A177-3AD203B41FA5}">
                      <a16:colId xmlns:a16="http://schemas.microsoft.com/office/drawing/2014/main" val="2941464430"/>
                    </a:ext>
                  </a:extLst>
                </a:gridCol>
                <a:gridCol w="1010918">
                  <a:extLst>
                    <a:ext uri="{9D8B030D-6E8A-4147-A177-3AD203B41FA5}">
                      <a16:colId xmlns:a16="http://schemas.microsoft.com/office/drawing/2014/main" val="4290073247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</a:rPr>
                        <a:t>Type de coût</a:t>
                      </a:r>
                    </a:p>
                  </a:txBody>
                  <a:tcPr marR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</a:rPr>
                        <a:t>Montant</a:t>
                      </a:r>
                    </a:p>
                  </a:txBody>
                  <a:tcPr marR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414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Production mois 1</a:t>
                      </a:r>
                    </a:p>
                  </a:txBody>
                  <a:tcPr marR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160 k€</a:t>
                      </a:r>
                    </a:p>
                  </a:txBody>
                  <a:tcPr marR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10433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Production mois 2</a:t>
                      </a:r>
                    </a:p>
                  </a:txBody>
                  <a:tcPr marR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160 k€</a:t>
                      </a:r>
                    </a:p>
                  </a:txBody>
                  <a:tcPr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026337"/>
                  </a:ext>
                </a:extLst>
              </a:tr>
              <a:tr h="12020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Lato" panose="020F0502020204030203" pitchFamily="34" charset="0"/>
                        </a:rPr>
                        <a:t>Total</a:t>
                      </a:r>
                    </a:p>
                  </a:txBody>
                  <a:tcPr marR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Lato" panose="020F0502020204030203" pitchFamily="34" charset="0"/>
                        </a:rPr>
                        <a:t>320 k€</a:t>
                      </a:r>
                    </a:p>
                  </a:txBody>
                  <a:tcPr marR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755954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5FABEC26-08F9-417E-A557-F4514F1EA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531068"/>
              </p:ext>
            </p:extLst>
          </p:nvPr>
        </p:nvGraphicFramePr>
        <p:xfrm>
          <a:off x="4038600" y="3073490"/>
          <a:ext cx="2606914" cy="14935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95996">
                  <a:extLst>
                    <a:ext uri="{9D8B030D-6E8A-4147-A177-3AD203B41FA5}">
                      <a16:colId xmlns:a16="http://schemas.microsoft.com/office/drawing/2014/main" val="2941464430"/>
                    </a:ext>
                  </a:extLst>
                </a:gridCol>
                <a:gridCol w="1010918">
                  <a:extLst>
                    <a:ext uri="{9D8B030D-6E8A-4147-A177-3AD203B41FA5}">
                      <a16:colId xmlns:a16="http://schemas.microsoft.com/office/drawing/2014/main" val="4290073247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</a:rPr>
                        <a:t>Type de coût</a:t>
                      </a:r>
                    </a:p>
                  </a:txBody>
                  <a:tcPr marR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</a:rPr>
                        <a:t>Montant</a:t>
                      </a:r>
                    </a:p>
                  </a:txBody>
                  <a:tcPr marR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414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Production mois 1</a:t>
                      </a:r>
                    </a:p>
                  </a:txBody>
                  <a:tcPr marR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160 k€</a:t>
                      </a:r>
                    </a:p>
                  </a:txBody>
                  <a:tcPr marR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10433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Royalties Fauquet Innovation</a:t>
                      </a:r>
                    </a:p>
                  </a:txBody>
                  <a:tcPr marR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80 k€</a:t>
                      </a:r>
                    </a:p>
                  </a:txBody>
                  <a:tcPr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026337"/>
                  </a:ext>
                </a:extLst>
              </a:tr>
              <a:tr h="12020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Lato" panose="020F0502020204030203" pitchFamily="34" charset="0"/>
                        </a:rPr>
                        <a:t>Total</a:t>
                      </a:r>
                    </a:p>
                  </a:txBody>
                  <a:tcPr marR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Lato" panose="020F0502020204030203" pitchFamily="34" charset="0"/>
                        </a:rPr>
                        <a:t>240 k€</a:t>
                      </a:r>
                    </a:p>
                  </a:txBody>
                  <a:tcPr marR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755954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435E583C-5F83-4A5A-A2F9-1F3BAB1C7F42}"/>
              </a:ext>
            </a:extLst>
          </p:cNvPr>
          <p:cNvSpPr/>
          <p:nvPr/>
        </p:nvSpPr>
        <p:spPr>
          <a:xfrm>
            <a:off x="3923808" y="3020113"/>
            <a:ext cx="2820226" cy="1646415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88900" lvl="0">
              <a:lnSpc>
                <a:spcPct val="90000"/>
              </a:lnSpc>
              <a:spcBef>
                <a:spcPts val="600"/>
              </a:spcBef>
            </a:pPr>
            <a:endParaRPr lang="fr-FR" sz="1600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6" name="Triangle isocèle 25">
            <a:extLst>
              <a:ext uri="{FF2B5EF4-FFF2-40B4-BE49-F238E27FC236}">
                <a16:creationId xmlns:a16="http://schemas.microsoft.com/office/drawing/2014/main" id="{3FB039E9-C7CE-4699-8112-621A04CFC065}"/>
              </a:ext>
            </a:extLst>
          </p:cNvPr>
          <p:cNvSpPr/>
          <p:nvPr/>
        </p:nvSpPr>
        <p:spPr>
          <a:xfrm rot="10800000">
            <a:off x="2677732" y="4745395"/>
            <a:ext cx="2326086" cy="18125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F625CA-BF7F-4999-BD41-E3066B93F59F}"/>
              </a:ext>
            </a:extLst>
          </p:cNvPr>
          <p:cNvSpPr/>
          <p:nvPr/>
        </p:nvSpPr>
        <p:spPr>
          <a:xfrm>
            <a:off x="379543" y="4990552"/>
            <a:ext cx="6778884" cy="143560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88900" lvl="0">
              <a:lnSpc>
                <a:spcPct val="90000"/>
              </a:lnSpc>
              <a:spcBef>
                <a:spcPts val="600"/>
              </a:spcBef>
            </a:pPr>
            <a:r>
              <a:rPr lang="fr-FR" b="1" dirty="0">
                <a:solidFill>
                  <a:schemeClr val="bg1"/>
                </a:solidFill>
                <a:latin typeface="Lato" panose="020F0502020204030203" pitchFamily="34" charset="0"/>
                <a:ea typeface="+mj-ea"/>
                <a:cs typeface="+mj-cs"/>
              </a:rPr>
              <a:t>Pour une production de 2 à 3 lots par an avec </a:t>
            </a:r>
            <a:r>
              <a:rPr lang="fr-FR" b="1" dirty="0" err="1">
                <a:solidFill>
                  <a:schemeClr val="bg1"/>
                </a:solidFill>
                <a:latin typeface="Lato" panose="020F0502020204030203" pitchFamily="34" charset="0"/>
                <a:ea typeface="+mj-ea"/>
                <a:cs typeface="+mj-cs"/>
              </a:rPr>
              <a:t>Inexiotech</a:t>
            </a:r>
            <a:r>
              <a:rPr lang="fr-FR" b="1" dirty="0">
                <a:solidFill>
                  <a:schemeClr val="bg1"/>
                </a:solidFill>
                <a:latin typeface="Lato" panose="020F0502020204030203" pitchFamily="34" charset="0"/>
                <a:ea typeface="+mj-ea"/>
                <a:cs typeface="+mj-cs"/>
              </a:rPr>
              <a:t>:</a:t>
            </a:r>
          </a:p>
          <a:p>
            <a:pPr marL="374650" lvl="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Lato" panose="020F0502020204030203" pitchFamily="34" charset="0"/>
                <a:ea typeface="+mj-ea"/>
                <a:cs typeface="+mj-cs"/>
              </a:rPr>
              <a:t>Revenu Fauquet Innovation: 160 à 240 k€ par an</a:t>
            </a:r>
          </a:p>
          <a:p>
            <a:pPr marL="374650" lvl="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Lato" panose="020F0502020204030203" pitchFamily="34" charset="0"/>
                <a:ea typeface="+mj-ea"/>
                <a:cs typeface="+mj-cs"/>
              </a:rPr>
              <a:t>Réduction des coûts du client: 160 à 240k€ par an</a:t>
            </a:r>
          </a:p>
          <a:p>
            <a:pPr marL="88900" lvl="0">
              <a:lnSpc>
                <a:spcPct val="90000"/>
              </a:lnSpc>
              <a:spcBef>
                <a:spcPts val="600"/>
              </a:spcBef>
            </a:pPr>
            <a:r>
              <a:rPr lang="fr-FR" b="1" dirty="0">
                <a:solidFill>
                  <a:schemeClr val="bg1"/>
                </a:solidFill>
                <a:latin typeface="Lato" panose="020F0502020204030203" pitchFamily="34" charset="0"/>
                <a:ea typeface="+mj-ea"/>
                <a:cs typeface="+mj-cs"/>
                <a:sym typeface="Wingdings" panose="05000000000000000000" pitchFamily="2" charset="2"/>
              </a:rPr>
              <a:t> Partage des gains 50/50 entre Fauquet Innovation et le client</a:t>
            </a:r>
            <a:endParaRPr lang="fr-FR" b="1" dirty="0">
              <a:solidFill>
                <a:schemeClr val="bg1"/>
              </a:solidFill>
              <a:latin typeface="Lato" panose="020F0502020204030203" pitchFamily="34" charset="0"/>
              <a:ea typeface="+mj-ea"/>
              <a:cs typeface="+mj-cs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2FD07EC-55DF-4C1F-8CC1-8CD552EDB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38" y="5604254"/>
            <a:ext cx="2775904" cy="64973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1EBE63F-8456-40C5-8089-4E56C6947C44}"/>
              </a:ext>
            </a:extLst>
          </p:cNvPr>
          <p:cNvSpPr/>
          <p:nvPr/>
        </p:nvSpPr>
        <p:spPr>
          <a:xfrm>
            <a:off x="7432995" y="4781251"/>
            <a:ext cx="4705215" cy="64973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FD669BD0-533E-465F-AC09-F0B16D567B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" y="45720"/>
            <a:ext cx="5728208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E2017D21-1FDF-4C96-8580-B2F1A6E48C3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58933" y="45720"/>
            <a:ext cx="6186763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710668E-8C3E-4CCC-ACE2-99B06AA9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1A2D38-E6B0-480D-AB4F-1AFAD18E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16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4998" y="5440347"/>
            <a:ext cx="9587171" cy="844576"/>
          </a:xfr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400" b="1" dirty="0" err="1">
                <a:solidFill>
                  <a:schemeClr val="bg1"/>
                </a:solidFill>
              </a:rPr>
              <a:t>Inexiotech</a:t>
            </a:r>
            <a:r>
              <a:rPr lang="fr-FR" sz="2400" b="1" dirty="0">
                <a:solidFill>
                  <a:schemeClr val="bg1"/>
                </a:solidFill>
              </a:rPr>
              <a:t> lui permet d’envisager sa production sur l’équipement existant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Juin 2018</a:t>
            </a:r>
            <a:endParaRPr lang="fr-FR" dirty="0"/>
          </a:p>
        </p:txBody>
      </p:sp>
      <p:pic>
        <p:nvPicPr>
          <p:cNvPr id="7" name="Picture 4" descr="Résultat de recherche d'images pour &quot;colonne de chromatographie industrielle&quot;">
            <a:extLst>
              <a:ext uri="{FF2B5EF4-FFF2-40B4-BE49-F238E27FC236}">
                <a16:creationId xmlns:a16="http://schemas.microsoft.com/office/drawing/2014/main" id="{B2754317-00A6-4392-815B-66CA94A27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0" t="6775" r="30990" b="52264"/>
          <a:stretch/>
        </p:blipFill>
        <p:spPr bwMode="auto">
          <a:xfrm>
            <a:off x="10159060" y="1773808"/>
            <a:ext cx="1959081" cy="34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82ED42-4703-4AF8-8CBA-F84B19215F5F}"/>
              </a:ext>
            </a:extLst>
          </p:cNvPr>
          <p:cNvSpPr/>
          <p:nvPr/>
        </p:nvSpPr>
        <p:spPr>
          <a:xfrm>
            <a:off x="5134868" y="2452110"/>
            <a:ext cx="4890185" cy="2499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Le client souhaite internaliser la purification de cet extrait de plante</a:t>
            </a:r>
          </a:p>
          <a:p>
            <a:pPr algn="ctr"/>
            <a:endParaRPr lang="fr-FR" sz="700" b="1" dirty="0"/>
          </a:p>
          <a:p>
            <a:pPr algn="ctr"/>
            <a:r>
              <a:rPr lang="fr-FR" sz="2000" b="1" dirty="0"/>
              <a:t>MAIS</a:t>
            </a:r>
          </a:p>
          <a:p>
            <a:pPr algn="ctr"/>
            <a:endParaRPr lang="fr-FR" sz="700" b="1" dirty="0"/>
          </a:p>
          <a:p>
            <a:pPr algn="ctr"/>
            <a:r>
              <a:rPr lang="fr-FR" sz="2000" b="1" u="sng" dirty="0"/>
              <a:t>Ses équipements sont trop petits et l’achat de nouveaux équipements </a:t>
            </a:r>
            <a:r>
              <a:rPr lang="fr-FR" sz="2000" b="1" u="sng" dirty="0" err="1"/>
              <a:t>répresente</a:t>
            </a:r>
            <a:r>
              <a:rPr lang="fr-FR" sz="2000" b="1" u="sng" dirty="0"/>
              <a:t> un investissement de 4 à 6m€</a:t>
            </a:r>
            <a:endParaRPr lang="fr-FR" sz="2000" b="1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00D86A6-2E9A-46D4-88CD-06D626F07EB2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951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000" kern="1200" dirty="0">
                <a:solidFill>
                  <a:srgbClr val="126C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3200" b="1" dirty="0">
                <a:latin typeface="Lato" panose="020F0502020204030203" pitchFamily="34" charset="0"/>
              </a:rPr>
              <a:t>Cas client 2: </a:t>
            </a:r>
            <a:r>
              <a:rPr lang="fr-FR" sz="3200" dirty="0">
                <a:latin typeface="Lato" panose="020F0502020204030203" pitchFamily="34" charset="0"/>
              </a:rPr>
              <a:t>Un des principaux fournisseurs de l’industrie pharmaceutique en extraits de plantes (1/2)</a:t>
            </a:r>
            <a:endParaRPr lang="fr-FR" sz="3200" b="1" dirty="0">
              <a:latin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47F79-3CEE-450C-9B64-78F6D63EB19E}"/>
              </a:ext>
            </a:extLst>
          </p:cNvPr>
          <p:cNvSpPr/>
          <p:nvPr/>
        </p:nvSpPr>
        <p:spPr>
          <a:xfrm>
            <a:off x="424998" y="2452110"/>
            <a:ext cx="4485140" cy="2490887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000" dirty="0">
                <a:solidFill>
                  <a:srgbClr val="126C68"/>
                </a:solidFill>
                <a:latin typeface="Calibri Light" panose="020F0302020204030204"/>
                <a:ea typeface="+mj-ea"/>
                <a:cs typeface="+mj-cs"/>
              </a:rPr>
              <a:t>Le client dépense 1 à 2 m€ par an pour sous-traiter la purification d’un extrait végétal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1D2798-C495-47A6-835F-D4CE1717CD9E}"/>
              </a:ext>
            </a:extLst>
          </p:cNvPr>
          <p:cNvSpPr/>
          <p:nvPr/>
        </p:nvSpPr>
        <p:spPr>
          <a:xfrm>
            <a:off x="437882" y="2085972"/>
            <a:ext cx="1562637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Contexte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A65172-DF9B-4763-B23E-A852432FCDAA}"/>
              </a:ext>
            </a:extLst>
          </p:cNvPr>
          <p:cNvSpPr/>
          <p:nvPr/>
        </p:nvSpPr>
        <p:spPr>
          <a:xfrm>
            <a:off x="5128387" y="2085972"/>
            <a:ext cx="2320348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Problématique</a:t>
            </a:r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48C3742E-BD65-4C43-94C1-C7C1035B01A9}"/>
              </a:ext>
            </a:extLst>
          </p:cNvPr>
          <p:cNvSpPr/>
          <p:nvPr/>
        </p:nvSpPr>
        <p:spPr>
          <a:xfrm rot="10800000">
            <a:off x="3643313" y="5121833"/>
            <a:ext cx="2762250" cy="18634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2C8C0404-4BD9-4661-A918-441FB0DF79C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" y="45720"/>
            <a:ext cx="5728208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865F462B-F03A-4E2D-8FBC-A6DE58F44174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58933" y="45720"/>
            <a:ext cx="6186763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D4A2EED-DE12-4A11-BF25-6A40570E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0ABBA5E-0B7F-429A-9AAC-8211C483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82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 hidden="1">
            <a:extLst>
              <a:ext uri="{FF2B5EF4-FFF2-40B4-BE49-F238E27FC236}">
                <a16:creationId xmlns:a16="http://schemas.microsoft.com/office/drawing/2014/main" id="{B2AB790C-5261-458F-B0E5-0F76FC0B586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Diapositive think-cell" r:id="rId6" imgW="393" imgH="394" progId="TCLayout.ActiveDocument.1">
                  <p:embed/>
                </p:oleObj>
              </mc:Choice>
              <mc:Fallback>
                <p:oleObj name="Diapositive think-cell" r:id="rId6" imgW="393" imgH="394" progId="TCLayout.ActiveDocument.1">
                  <p:embed/>
                  <p:pic>
                    <p:nvPicPr>
                      <p:cNvPr id="9" name="Objet 8" hidden="1">
                        <a:extLst>
                          <a:ext uri="{FF2B5EF4-FFF2-40B4-BE49-F238E27FC236}">
                            <a16:creationId xmlns:a16="http://schemas.microsoft.com/office/drawing/2014/main" id="{B2AB790C-5261-458F-B0E5-0F76FC0B5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EA30E4C4-3D89-4108-A967-559B35F399F1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951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000" kern="1200" dirty="0">
                <a:solidFill>
                  <a:srgbClr val="126C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3200" b="1" dirty="0">
                <a:latin typeface="Lato" panose="020F0502020204030203" pitchFamily="34" charset="0"/>
              </a:rPr>
              <a:t>Cas client 2: </a:t>
            </a:r>
            <a:r>
              <a:rPr lang="fr-FR" sz="3200" dirty="0">
                <a:latin typeface="Lato" panose="020F0502020204030203" pitchFamily="34" charset="0"/>
              </a:rPr>
              <a:t>Fauquet Innovation permet à son client d’internaliser la purification de son extrait de plan sans qu’il ait à investir dans de nouveaux équipements (2/2)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Juin 2018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39C899-A1F4-4B72-9E12-F1D72AE46105}"/>
              </a:ext>
            </a:extLst>
          </p:cNvPr>
          <p:cNvSpPr/>
          <p:nvPr/>
        </p:nvSpPr>
        <p:spPr>
          <a:xfrm>
            <a:off x="7671029" y="1841308"/>
            <a:ext cx="4089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Principaux </a:t>
            </a:r>
            <a:r>
              <a:rPr lang="fr-FR" sz="2000" u="sng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milestones</a:t>
            </a:r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 et revenus associés pour Fauquet Innovation: 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561F53E6-EE1B-476F-BA24-C53478840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169991"/>
              </p:ext>
            </p:extLst>
          </p:nvPr>
        </p:nvGraphicFramePr>
        <p:xfrm>
          <a:off x="7432995" y="2873217"/>
          <a:ext cx="4566015" cy="2418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5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Date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Produit vendu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Rubik"/>
                        </a:rPr>
                        <a:t>Revenus pour Fauquet Innovation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721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fr-FR" sz="1400" i="1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Q1 2018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Calibri" panose="020F0502020204030204" pitchFamily="34" charset="0"/>
                        <a:buNone/>
                      </a:pPr>
                      <a:r>
                        <a:rPr lang="fr-FR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Etude de faisabilité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Clr>
                          <a:srgbClr val="1EA5A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F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40 k€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21"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i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Q2 2018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Calibri" panose="020F0502020204030204" pitchFamily="34" charset="0"/>
                        <a:buNone/>
                      </a:pPr>
                      <a:r>
                        <a:rPr lang="fr-FR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Phase pilote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Clr>
                          <a:srgbClr val="1EA5A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FR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20 – 40 k€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21"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i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Calibri" panose="020F0502020204030204" pitchFamily="34" charset="0"/>
                        <a:buNone/>
                      </a:pPr>
                      <a:r>
                        <a:rPr lang="fr-FR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Phase industrielle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Clr>
                          <a:srgbClr val="1EA5A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FR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200 k€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391349"/>
                  </a:ext>
                </a:extLst>
              </a:tr>
              <a:tr h="482721"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i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2018 - 2021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Calibri" panose="020F0502020204030204" pitchFamily="34" charset="0"/>
                        <a:buNone/>
                      </a:pPr>
                      <a:r>
                        <a:rPr lang="fr-FR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Phase industrielle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Clr>
                          <a:srgbClr val="1EA5A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FR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800 k€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55785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AD1658E-C9C3-4DC5-84DA-EC624959C88C}"/>
              </a:ext>
            </a:extLst>
          </p:cNvPr>
          <p:cNvSpPr/>
          <p:nvPr/>
        </p:nvSpPr>
        <p:spPr>
          <a:xfrm>
            <a:off x="379542" y="1841308"/>
            <a:ext cx="6778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Structure des coûts de production du client pour un lot, sans et avec </a:t>
            </a:r>
            <a:r>
              <a:rPr lang="fr-FR" sz="2000" u="sng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Inexiotech</a:t>
            </a:r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 : 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0D17B41-D096-4D52-9A2A-22392058669E}"/>
              </a:ext>
            </a:extLst>
          </p:cNvPr>
          <p:cNvCxnSpPr/>
          <p:nvPr/>
        </p:nvCxnSpPr>
        <p:spPr>
          <a:xfrm>
            <a:off x="7351052" y="1959414"/>
            <a:ext cx="0" cy="4320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0C26D26-7CF1-4429-BA81-EDF3CAD96F79}"/>
              </a:ext>
            </a:extLst>
          </p:cNvPr>
          <p:cNvSpPr/>
          <p:nvPr/>
        </p:nvSpPr>
        <p:spPr>
          <a:xfrm>
            <a:off x="987960" y="3020113"/>
            <a:ext cx="2820226" cy="1646415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88900" lvl="0">
              <a:lnSpc>
                <a:spcPct val="90000"/>
              </a:lnSpc>
              <a:spcBef>
                <a:spcPts val="600"/>
              </a:spcBef>
            </a:pPr>
            <a:endParaRPr lang="fr-FR" sz="1600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68B4E6-9DAB-4539-B1B9-F992A8F9B58E}"/>
              </a:ext>
            </a:extLst>
          </p:cNvPr>
          <p:cNvSpPr/>
          <p:nvPr/>
        </p:nvSpPr>
        <p:spPr>
          <a:xfrm>
            <a:off x="987961" y="2631912"/>
            <a:ext cx="2820224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Sans </a:t>
            </a:r>
            <a:r>
              <a:rPr lang="fr-FR" sz="2000" b="1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Inexiotech</a:t>
            </a:r>
            <a:endParaRPr lang="fr-FR" sz="2000" b="1" i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03243F-9CB4-4E99-B0A6-C9B138E128FD}"/>
              </a:ext>
            </a:extLst>
          </p:cNvPr>
          <p:cNvSpPr/>
          <p:nvPr/>
        </p:nvSpPr>
        <p:spPr>
          <a:xfrm>
            <a:off x="3923809" y="2649672"/>
            <a:ext cx="2820222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Avec </a:t>
            </a:r>
            <a:r>
              <a:rPr lang="fr-FR" sz="2000" b="1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Inexiotech</a:t>
            </a:r>
            <a:endParaRPr lang="fr-FR" sz="2000" b="1" i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FCB1797B-3881-44C5-BBB0-58BA5ADE7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38517"/>
              </p:ext>
            </p:extLst>
          </p:nvPr>
        </p:nvGraphicFramePr>
        <p:xfrm>
          <a:off x="1094616" y="3157155"/>
          <a:ext cx="2606914" cy="127418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95996">
                  <a:extLst>
                    <a:ext uri="{9D8B030D-6E8A-4147-A177-3AD203B41FA5}">
                      <a16:colId xmlns:a16="http://schemas.microsoft.com/office/drawing/2014/main" val="2941464430"/>
                    </a:ext>
                  </a:extLst>
                </a:gridCol>
                <a:gridCol w="1010918">
                  <a:extLst>
                    <a:ext uri="{9D8B030D-6E8A-4147-A177-3AD203B41FA5}">
                      <a16:colId xmlns:a16="http://schemas.microsoft.com/office/drawing/2014/main" val="4290073247"/>
                    </a:ext>
                  </a:extLst>
                </a:gridCol>
              </a:tblGrid>
              <a:tr h="35938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</a:rPr>
                        <a:t>Type de coût</a:t>
                      </a:r>
                    </a:p>
                  </a:txBody>
                  <a:tcPr marR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</a:rPr>
                        <a:t>Montant</a:t>
                      </a:r>
                    </a:p>
                  </a:txBody>
                  <a:tcPr marR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41410"/>
                  </a:ext>
                </a:extLst>
              </a:tr>
              <a:tr h="555414"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Sous-traitance  année n</a:t>
                      </a:r>
                    </a:p>
                  </a:txBody>
                  <a:tcPr marR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1 m€</a:t>
                      </a:r>
                    </a:p>
                  </a:txBody>
                  <a:tcPr marR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104338"/>
                  </a:ext>
                </a:extLst>
              </a:tr>
              <a:tr h="359385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Lato" panose="020F0502020204030203" pitchFamily="34" charset="0"/>
                        </a:rPr>
                        <a:t>Total</a:t>
                      </a:r>
                    </a:p>
                  </a:txBody>
                  <a:tcPr marR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Lato" panose="020F0502020204030203" pitchFamily="34" charset="0"/>
                        </a:rPr>
                        <a:t>1 m€</a:t>
                      </a:r>
                    </a:p>
                  </a:txBody>
                  <a:tcPr marR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755954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5FABEC26-08F9-417E-A557-F4514F1EA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02959"/>
              </p:ext>
            </p:extLst>
          </p:nvPr>
        </p:nvGraphicFramePr>
        <p:xfrm>
          <a:off x="4038600" y="3085443"/>
          <a:ext cx="2606914" cy="14935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95996">
                  <a:extLst>
                    <a:ext uri="{9D8B030D-6E8A-4147-A177-3AD203B41FA5}">
                      <a16:colId xmlns:a16="http://schemas.microsoft.com/office/drawing/2014/main" val="2941464430"/>
                    </a:ext>
                  </a:extLst>
                </a:gridCol>
                <a:gridCol w="1010918">
                  <a:extLst>
                    <a:ext uri="{9D8B030D-6E8A-4147-A177-3AD203B41FA5}">
                      <a16:colId xmlns:a16="http://schemas.microsoft.com/office/drawing/2014/main" val="4290073247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</a:rPr>
                        <a:t>Type de coût</a:t>
                      </a:r>
                    </a:p>
                  </a:txBody>
                  <a:tcPr marR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1EA5A0"/>
                          </a:solidFill>
                          <a:effectLst/>
                          <a:latin typeface="Lato" panose="020F0502020204030203" pitchFamily="34" charset="0"/>
                        </a:rPr>
                        <a:t>Montant</a:t>
                      </a:r>
                    </a:p>
                  </a:txBody>
                  <a:tcPr marR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414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Production année n</a:t>
                      </a:r>
                    </a:p>
                  </a:txBody>
                  <a:tcPr marR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500 k€</a:t>
                      </a:r>
                    </a:p>
                  </a:txBody>
                  <a:tcPr marR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10433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Royalties Fauquet Innovation</a:t>
                      </a:r>
                    </a:p>
                  </a:txBody>
                  <a:tcPr marR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</a:rPr>
                        <a:t>200 k€</a:t>
                      </a:r>
                    </a:p>
                  </a:txBody>
                  <a:tcPr marR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026337"/>
                  </a:ext>
                </a:extLst>
              </a:tr>
              <a:tr h="12020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Lato" panose="020F0502020204030203" pitchFamily="34" charset="0"/>
                        </a:rPr>
                        <a:t>Total</a:t>
                      </a:r>
                    </a:p>
                  </a:txBody>
                  <a:tcPr marR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Lato" panose="020F0502020204030203" pitchFamily="34" charset="0"/>
                        </a:rPr>
                        <a:t>700 k€</a:t>
                      </a:r>
                    </a:p>
                  </a:txBody>
                  <a:tcPr marR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755954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435E583C-5F83-4A5A-A2F9-1F3BAB1C7F42}"/>
              </a:ext>
            </a:extLst>
          </p:cNvPr>
          <p:cNvSpPr/>
          <p:nvPr/>
        </p:nvSpPr>
        <p:spPr>
          <a:xfrm>
            <a:off x="3923808" y="3020113"/>
            <a:ext cx="2820226" cy="1646415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88900" lvl="0">
              <a:lnSpc>
                <a:spcPct val="90000"/>
              </a:lnSpc>
              <a:spcBef>
                <a:spcPts val="600"/>
              </a:spcBef>
            </a:pPr>
            <a:endParaRPr lang="fr-FR" sz="1600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6" name="Triangle isocèle 25">
            <a:extLst>
              <a:ext uri="{FF2B5EF4-FFF2-40B4-BE49-F238E27FC236}">
                <a16:creationId xmlns:a16="http://schemas.microsoft.com/office/drawing/2014/main" id="{3FB039E9-C7CE-4699-8112-621A04CFC065}"/>
              </a:ext>
            </a:extLst>
          </p:cNvPr>
          <p:cNvSpPr/>
          <p:nvPr/>
        </p:nvSpPr>
        <p:spPr>
          <a:xfrm rot="10800000">
            <a:off x="2677732" y="4745395"/>
            <a:ext cx="2326086" cy="18125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F625CA-BF7F-4999-BD41-E3066B93F59F}"/>
              </a:ext>
            </a:extLst>
          </p:cNvPr>
          <p:cNvSpPr/>
          <p:nvPr/>
        </p:nvSpPr>
        <p:spPr>
          <a:xfrm>
            <a:off x="379543" y="4990552"/>
            <a:ext cx="6778884" cy="143560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374650" lvl="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Lato" panose="020F0502020204030203" pitchFamily="34" charset="0"/>
                <a:ea typeface="+mj-ea"/>
                <a:cs typeface="+mj-cs"/>
              </a:rPr>
              <a:t>Revenu Fauquet Innovation: 200k€ par an</a:t>
            </a:r>
          </a:p>
          <a:p>
            <a:pPr marL="374650" lvl="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Lato" panose="020F0502020204030203" pitchFamily="34" charset="0"/>
                <a:ea typeface="+mj-ea"/>
                <a:cs typeface="+mj-cs"/>
              </a:rPr>
              <a:t>Réduction des coûts de production du client: 300k€ par an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2FD07EC-55DF-4C1F-8CC1-8CD552EDB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650" y="5604254"/>
            <a:ext cx="2775904" cy="64973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1EBE63F-8456-40C5-8089-4E56C6947C44}"/>
              </a:ext>
            </a:extLst>
          </p:cNvPr>
          <p:cNvSpPr/>
          <p:nvPr/>
        </p:nvSpPr>
        <p:spPr>
          <a:xfrm>
            <a:off x="7432995" y="4781251"/>
            <a:ext cx="4705215" cy="64973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6B61ECBC-0C96-4DC5-97CB-89AF04C6B414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" y="45720"/>
            <a:ext cx="5728208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F61E44A1-F53F-40E1-975D-C727392E42F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58933" y="45720"/>
            <a:ext cx="6186763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CFA222C-F0AD-4560-B14B-E9DF1EDE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0AD16C2-471C-4C44-9CD9-69A895D6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482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93777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Diapositive think-cell" r:id="rId19" imgW="420" imgH="403" progId="TCLayout.ActiveDocument.1">
                  <p:embed/>
                </p:oleObj>
              </mc:Choice>
              <mc:Fallback>
                <p:oleObj name="Diapositive think-cell" r:id="rId19" imgW="420" imgH="40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F603B43D-7E57-43EF-9830-756CB77EA7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3200" b="1" dirty="0">
              <a:latin typeface="Lato" panose="020F0502020204030203" pitchFamily="34" charset="0"/>
              <a:sym typeface="Lato" panose="020F0502020204030203" pitchFamily="34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2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r="52131"/>
          <a:stretch/>
        </p:blipFill>
        <p:spPr>
          <a:xfrm>
            <a:off x="6116185" y="140677"/>
            <a:ext cx="6069760" cy="65571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587" y="152590"/>
            <a:ext cx="11102164" cy="1325563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Lato" panose="020F0502020204030203" pitchFamily="34" charset="0"/>
              </a:rPr>
              <a:t>                            est une brique technologique et industrielle brevetée qui simplifie la purification</a:t>
            </a: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 rotWithShape="1"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9"/>
          <a:stretch/>
        </p:blipFill>
        <p:spPr>
          <a:xfrm>
            <a:off x="9293136" y="2121741"/>
            <a:ext cx="2459376" cy="1962364"/>
          </a:xfr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Lato Medium" panose="020F0502020204030203"/>
              </a:rPr>
              <a:t>Juin 2018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7" y="349718"/>
            <a:ext cx="2187825" cy="465653"/>
          </a:xfrm>
          <a:prstGeom prst="rect">
            <a:avLst/>
          </a:prstGeom>
        </p:spPr>
      </p:pic>
      <p:pic>
        <p:nvPicPr>
          <p:cNvPr id="9" name="Picture 4" descr="Résultat de recherche d'images pour &quot;colonne de chromatographie industrielle&quot;"/>
          <p:cNvPicPr>
            <a:picLocks noChangeAspect="1" noChangeArrowheads="1"/>
          </p:cNvPicPr>
          <p:nvPr/>
        </p:nvPicPr>
        <p:blipFill rotWithShape="1">
          <a:blip r:embed="rId2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0" t="6775" r="30990" b="52264"/>
          <a:stretch/>
        </p:blipFill>
        <p:spPr bwMode="auto">
          <a:xfrm>
            <a:off x="6308315" y="1854730"/>
            <a:ext cx="2428875" cy="42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473" y="1906061"/>
            <a:ext cx="2026702" cy="431360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>
            <a:off x="8001482" y="4006435"/>
            <a:ext cx="1291654" cy="0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579421" y="4490469"/>
            <a:ext cx="365522" cy="1410132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6000">
                <a:schemeClr val="accent2">
                  <a:lumMod val="75000"/>
                  <a:tint val="66000"/>
                  <a:satMod val="160000"/>
                </a:schemeClr>
              </a:gs>
              <a:gs pos="1000">
                <a:schemeClr val="accent2">
                  <a:lumMod val="50000"/>
                </a:schemeClr>
              </a:gs>
              <a:gs pos="9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12970" y="4490469"/>
            <a:ext cx="365522" cy="141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12970" y="5002602"/>
            <a:ext cx="365522" cy="47223"/>
          </a:xfrm>
          <a:prstGeom prst="rect">
            <a:avLst/>
          </a:prstGeom>
          <a:solidFill>
            <a:srgbClr val="0D9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13142" y="5241257"/>
            <a:ext cx="362424" cy="472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113142" y="5351637"/>
            <a:ext cx="362424" cy="84384"/>
          </a:xfrm>
          <a:prstGeom prst="rect">
            <a:avLst/>
          </a:prstGeom>
          <a:solidFill>
            <a:srgbClr val="07FA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16068" y="5507671"/>
            <a:ext cx="362424" cy="625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170653" y="4490469"/>
            <a:ext cx="365522" cy="141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70653" y="4910721"/>
            <a:ext cx="365522" cy="47223"/>
          </a:xfrm>
          <a:prstGeom prst="rect">
            <a:avLst/>
          </a:prstGeom>
          <a:solidFill>
            <a:srgbClr val="0D9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70653" y="5467375"/>
            <a:ext cx="365522" cy="47223"/>
          </a:xfrm>
          <a:prstGeom prst="rect">
            <a:avLst/>
          </a:prstGeom>
          <a:solidFill>
            <a:srgbClr val="0D9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70653" y="4632394"/>
            <a:ext cx="365522" cy="47223"/>
          </a:xfrm>
          <a:prstGeom prst="rect">
            <a:avLst/>
          </a:prstGeom>
          <a:solidFill>
            <a:srgbClr val="0D9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170653" y="5189048"/>
            <a:ext cx="365522" cy="47223"/>
          </a:xfrm>
          <a:prstGeom prst="rect">
            <a:avLst/>
          </a:prstGeom>
          <a:solidFill>
            <a:srgbClr val="0D9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170653" y="5745701"/>
            <a:ext cx="365522" cy="47223"/>
          </a:xfrm>
          <a:prstGeom prst="rect">
            <a:avLst/>
          </a:prstGeom>
          <a:solidFill>
            <a:srgbClr val="0D9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251637" y="1154940"/>
            <a:ext cx="5435089" cy="27026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fr-FR" b="0" dirty="0">
                <a:solidFill>
                  <a:srgbClr val="126C68"/>
                </a:solidFill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fr-FR" sz="2400" dirty="0">
                <a:solidFill>
                  <a:srgbClr val="0D9E9B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fr-FR" sz="2000">
                <a:solidFill>
                  <a:schemeClr val="bg2">
                    <a:lumMod val="50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fr-FR">
                <a:solidFill>
                  <a:schemeClr val="bg2">
                    <a:lumMod val="50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fr-FR">
                <a:solidFill>
                  <a:schemeClr val="bg2">
                    <a:lumMod val="5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fr-FR" sz="2000" dirty="0">
                <a:latin typeface="Lato" panose="020F0502020204030203" pitchFamily="34" charset="0"/>
              </a:rPr>
              <a:t>                           est un procédé </a:t>
            </a:r>
            <a:r>
              <a:rPr lang="fr-FR" sz="2000" b="1" dirty="0">
                <a:latin typeface="Lato" panose="020F0502020204030203" pitchFamily="34" charset="0"/>
              </a:rPr>
              <a:t>"plug &amp; </a:t>
            </a:r>
            <a:r>
              <a:rPr lang="fr-FR" sz="2000" b="1" dirty="0" err="1">
                <a:latin typeface="Lato" panose="020F0502020204030203" pitchFamily="34" charset="0"/>
              </a:rPr>
              <a:t>play</a:t>
            </a:r>
            <a:r>
              <a:rPr lang="fr-FR" sz="2000" b="1" dirty="0">
                <a:latin typeface="Lato" panose="020F0502020204030203" pitchFamily="34" charset="0"/>
              </a:rPr>
              <a:t> "</a:t>
            </a:r>
            <a:r>
              <a:rPr lang="fr-FR" sz="2000" dirty="0">
                <a:latin typeface="Lato" panose="020F0502020204030203" pitchFamily="34" charset="0"/>
              </a:rPr>
              <a:t> de pilotage d’équipement qui complète du matériel existant</a:t>
            </a:r>
          </a:p>
          <a:p>
            <a:pPr marL="0" indent="0" algn="just">
              <a:buNone/>
            </a:pPr>
            <a:endParaRPr lang="fr-FR" dirty="0">
              <a:latin typeface="Lato" panose="020F0502020204030203" pitchFamily="34" charset="0"/>
            </a:endParaRPr>
          </a:p>
          <a:p>
            <a:r>
              <a:rPr lang="fr-FR" sz="2000" dirty="0">
                <a:latin typeface="Lato" panose="020F0502020204030203" pitchFamily="34" charset="0"/>
              </a:rPr>
              <a:t>                           s’appuie sur un </a:t>
            </a:r>
            <a:r>
              <a:rPr lang="fr-FR" sz="2000" b="1" dirty="0">
                <a:latin typeface="Lato" panose="020F0502020204030203" pitchFamily="34" charset="0"/>
              </a:rPr>
              <a:t>brevet publié</a:t>
            </a:r>
            <a:endParaRPr lang="fr-FR" dirty="0">
              <a:latin typeface="Lato" panose="020F05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93036" y="6176963"/>
            <a:ext cx="1933353" cy="26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/>
              </a:rPr>
              <a:t>Matériel Universel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1" y="1672386"/>
            <a:ext cx="1365680" cy="290669"/>
          </a:xfrm>
          <a:prstGeom prst="rect">
            <a:avLst/>
          </a:prstGeom>
        </p:spPr>
      </p:pic>
      <p:graphicFrame>
        <p:nvGraphicFramePr>
          <p:cNvPr id="37" name="Espace réservé du contenu 8">
            <a:extLst>
              <a:ext uri="{FF2B5EF4-FFF2-40B4-BE49-F238E27FC236}">
                <a16:creationId xmlns:a16="http://schemas.microsoft.com/office/drawing/2014/main" id="{B356673E-13E9-4CB4-AD18-82A0E46D46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06998"/>
              </p:ext>
            </p:extLst>
          </p:nvPr>
        </p:nvGraphicFramePr>
        <p:xfrm>
          <a:off x="50676" y="3652555"/>
          <a:ext cx="6248156" cy="271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Lato Medium" panose="020F0502020204030203"/>
                          <a:ea typeface="+mn-ea"/>
                          <a:cs typeface="+mn-cs"/>
                        </a:rPr>
                        <a:t>SMB</a:t>
                      </a:r>
                      <a:r>
                        <a:rPr kumimoji="0" lang="fr-FR" sz="1200" b="1" i="0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Lato Medium" panose="020F0502020204030203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/>
                      <a:endParaRPr kumimoji="0" lang="fr-FR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Lato Medium" panose="020F0502020204030203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Lato Medium" panose="020F0502020204030203"/>
                          <a:ea typeface="+mn-ea"/>
                          <a:cs typeface="+mn-cs"/>
                        </a:rPr>
                        <a:t>Chromatographie discontinue</a:t>
                      </a:r>
                    </a:p>
                  </a:txBody>
                  <a:tcPr marL="36000" marR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bg1"/>
                          </a:solidFill>
                          <a:latin typeface="Lato Medium" panose="020F0502020204030203"/>
                          <a:ea typeface="+mn-ea"/>
                          <a:cs typeface="+mn-cs"/>
                        </a:rPr>
                        <a:t>Taille de production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>
                          <a:solidFill>
                            <a:schemeClr val="bg1"/>
                          </a:solidFill>
                          <a:latin typeface="Lato Medium" panose="020F0502020204030203"/>
                          <a:ea typeface="+mn-ea"/>
                          <a:cs typeface="+mn-cs"/>
                        </a:rPr>
                        <a:t>Part</a:t>
                      </a:r>
                      <a:r>
                        <a:rPr lang="fr-FR" sz="1200" b="0" i="1" kern="1200" baseline="0" dirty="0">
                          <a:solidFill>
                            <a:schemeClr val="bg1"/>
                          </a:solidFill>
                          <a:latin typeface="Lato Medium" panose="020F0502020204030203"/>
                          <a:ea typeface="+mn-ea"/>
                          <a:cs typeface="+mn-cs"/>
                        </a:rPr>
                        <a:t> de marché actuelle</a:t>
                      </a:r>
                      <a:endParaRPr lang="fr-FR" sz="1200" b="0" i="1" kern="1200" dirty="0">
                        <a:solidFill>
                          <a:schemeClr val="bg1"/>
                        </a:solidFill>
                        <a:latin typeface="Lato Medium" panose="020F0502020204030203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6C68"/>
                          </a:solidFill>
                          <a:effectLst/>
                          <a:uLnTx/>
                          <a:uFillTx/>
                          <a:latin typeface="Lato Medium" panose="020F0502020204030203"/>
                          <a:ea typeface="+mn-ea"/>
                          <a:cs typeface="+mn-cs"/>
                        </a:rPr>
                        <a:t>-15 tonnes/an</a:t>
                      </a:r>
                      <a:endParaRPr lang="fr-F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126C68"/>
                          </a:solidFill>
                          <a:latin typeface="Lato Medium" panose="020F0502020204030203"/>
                          <a:ea typeface="+mj-ea"/>
                          <a:cs typeface="+mj-cs"/>
                        </a:rPr>
                        <a:t> +10 tonnes/an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Medium" panose="020F0502020204030203"/>
                          <a:ea typeface="+mn-ea"/>
                          <a:cs typeface="+mn-cs"/>
                        </a:rPr>
                        <a:t>20%</a:t>
                      </a:r>
                      <a:endParaRPr lang="fr-FR" sz="1200" b="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 Medium" panose="020F0502020204030203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noProof="0" dirty="0">
                          <a:solidFill>
                            <a:srgbClr val="126C68"/>
                          </a:solidFill>
                          <a:latin typeface="Lato Medium" panose="020F0502020204030203"/>
                          <a:ea typeface="+mj-ea"/>
                          <a:cs typeface="+mj-cs"/>
                        </a:rPr>
                        <a:t>-</a:t>
                      </a:r>
                      <a:r>
                        <a:rPr lang="fr-FR" sz="1200" b="1" kern="1200" baseline="0" noProof="0" dirty="0">
                          <a:solidFill>
                            <a:srgbClr val="126C68"/>
                          </a:solidFill>
                          <a:latin typeface="Lato Medium" panose="020F0502020204030203"/>
                          <a:ea typeface="+mj-ea"/>
                          <a:cs typeface="+mj-cs"/>
                        </a:rPr>
                        <a:t> </a:t>
                      </a:r>
                      <a:r>
                        <a:rPr lang="fr-FR" sz="1200" b="1" kern="1200" noProof="0" dirty="0">
                          <a:solidFill>
                            <a:srgbClr val="126C68"/>
                          </a:solidFill>
                          <a:latin typeface="Lato Medium" panose="020F0502020204030203"/>
                          <a:ea typeface="+mj-ea"/>
                          <a:cs typeface="+mj-cs"/>
                        </a:rPr>
                        <a:t>1 tonne/an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Medium" panose="020F0502020204030203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bg1"/>
                          </a:solidFill>
                          <a:latin typeface="Lato Medium" panose="020F0502020204030203"/>
                          <a:ea typeface="+mn-ea"/>
                          <a:cs typeface="+mn-cs"/>
                        </a:rPr>
                        <a:t>Coût / investissement matériel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bg1"/>
                          </a:solidFill>
                          <a:latin typeface="Lato Medium" panose="020F0502020204030203"/>
                          <a:ea typeface="+mn-ea"/>
                          <a:cs typeface="+mn-cs"/>
                        </a:rPr>
                        <a:t>Productivité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bg1"/>
                          </a:solidFill>
                          <a:latin typeface="Lato Medium" panose="020F0502020204030203"/>
                          <a:ea typeface="+mn-ea"/>
                          <a:cs typeface="+mn-cs"/>
                        </a:rPr>
                        <a:t>Production en continue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bg1"/>
                          </a:solidFill>
                          <a:latin typeface="Lato Medium" panose="020F0502020204030203"/>
                          <a:ea typeface="+mn-ea"/>
                          <a:cs typeface="+mn-cs"/>
                        </a:rPr>
                        <a:t>Flexibilité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8" name="Image 37">
            <a:extLst>
              <a:ext uri="{FF2B5EF4-FFF2-40B4-BE49-F238E27FC236}">
                <a16:creationId xmlns:a16="http://schemas.microsoft.com/office/drawing/2014/main" id="{449A160C-67C9-42D2-A4BA-1D6B847C69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63" y="3753899"/>
            <a:ext cx="1029301" cy="219075"/>
          </a:xfrm>
          <a:prstGeom prst="rect">
            <a:avLst/>
          </a:prstGeom>
        </p:spPr>
      </p:pic>
      <p:sp>
        <p:nvSpPr>
          <p:cNvPr id="39" name="Ellipse 38">
            <a:extLst>
              <a:ext uri="{FF2B5EF4-FFF2-40B4-BE49-F238E27FC236}">
                <a16:creationId xmlns:a16="http://schemas.microsoft.com/office/drawing/2014/main" id="{2C6E7F7A-B50D-4120-8B8E-6EBF85F69F8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2576738" y="4746086"/>
            <a:ext cx="187325" cy="187325"/>
          </a:xfrm>
          <a:prstGeom prst="ellipse">
            <a:avLst/>
          </a:prstGeom>
          <a:solidFill>
            <a:srgbClr val="5BAD82"/>
          </a:solidFill>
          <a:ln w="9525">
            <a:solidFill>
              <a:srgbClr val="5BAD8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651F9D1-B024-4E7F-884F-942AE4FA7E0D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2576738" y="5181061"/>
            <a:ext cx="187325" cy="187325"/>
          </a:xfrm>
          <a:prstGeom prst="ellipse">
            <a:avLst/>
          </a:prstGeom>
          <a:solidFill>
            <a:srgbClr val="5BAD82"/>
          </a:solidFill>
          <a:ln w="9525">
            <a:solidFill>
              <a:srgbClr val="5BAD8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0FEAB8D0-DA9E-48F5-9AFA-B364509DCDC5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2576738" y="5614449"/>
            <a:ext cx="187325" cy="187325"/>
          </a:xfrm>
          <a:prstGeom prst="ellipse">
            <a:avLst/>
          </a:prstGeom>
          <a:solidFill>
            <a:srgbClr val="5BAD82"/>
          </a:solidFill>
          <a:ln w="9525">
            <a:solidFill>
              <a:srgbClr val="5BAD8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29890BA-39DF-49C1-83AE-6EB294813E8F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2576738" y="6047836"/>
            <a:ext cx="187325" cy="187325"/>
          </a:xfrm>
          <a:prstGeom prst="ellipse">
            <a:avLst/>
          </a:prstGeom>
          <a:solidFill>
            <a:srgbClr val="5BAD82"/>
          </a:solidFill>
          <a:ln w="9525">
            <a:solidFill>
              <a:srgbClr val="5BAD8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87E3B10F-1552-4ABF-9D81-4F3ACCF5478B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4110263" y="4746086"/>
            <a:ext cx="187325" cy="187325"/>
          </a:xfrm>
          <a:prstGeom prst="ellipse">
            <a:avLst/>
          </a:prstGeom>
          <a:solidFill>
            <a:srgbClr val="EEA632"/>
          </a:solidFill>
          <a:ln w="9525">
            <a:solidFill>
              <a:srgbClr val="EEA63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02E486D-DDF0-48CB-A4BA-6E58FA9D684A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4110263" y="5173124"/>
            <a:ext cx="187325" cy="187325"/>
          </a:xfrm>
          <a:prstGeom prst="ellipse">
            <a:avLst/>
          </a:prstGeom>
          <a:solidFill>
            <a:srgbClr val="5BAD82"/>
          </a:solidFill>
          <a:ln w="9525">
            <a:solidFill>
              <a:srgbClr val="5BAD8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E88B06FE-284E-4673-8769-E259670E89BB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4110263" y="5620799"/>
            <a:ext cx="187325" cy="187325"/>
          </a:xfrm>
          <a:prstGeom prst="ellipse">
            <a:avLst/>
          </a:prstGeom>
          <a:solidFill>
            <a:srgbClr val="5BAD82"/>
          </a:solidFill>
          <a:ln w="9525">
            <a:solidFill>
              <a:srgbClr val="5BAD8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74B4D2F2-EE8F-4073-8DB3-8F1FA19D88A8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4110263" y="6047836"/>
            <a:ext cx="187325" cy="187325"/>
          </a:xfrm>
          <a:prstGeom prst="ellipse">
            <a:avLst/>
          </a:prstGeom>
          <a:solidFill>
            <a:srgbClr val="EEA632"/>
          </a:solidFill>
          <a:ln w="9525">
            <a:solidFill>
              <a:srgbClr val="EEA63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2576E081-2A0D-4D17-A38F-C55A68914BE7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5497738" y="4746086"/>
            <a:ext cx="187325" cy="187325"/>
          </a:xfrm>
          <a:prstGeom prst="ellipse">
            <a:avLst/>
          </a:prstGeom>
          <a:solidFill>
            <a:srgbClr val="EEA632"/>
          </a:solidFill>
          <a:ln w="9525">
            <a:solidFill>
              <a:srgbClr val="EEA63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7DB2DEE9-0E42-44A9-9B7A-A5B6C90959AC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5497738" y="5173124"/>
            <a:ext cx="187325" cy="187325"/>
          </a:xfrm>
          <a:prstGeom prst="ellipse">
            <a:avLst/>
          </a:prstGeom>
          <a:solidFill>
            <a:srgbClr val="EEA632"/>
          </a:solidFill>
          <a:ln w="9525">
            <a:solidFill>
              <a:srgbClr val="EEA63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C1FEF937-8BDD-46C8-8F27-18305C510A67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5497738" y="5620799"/>
            <a:ext cx="187325" cy="187325"/>
          </a:xfrm>
          <a:prstGeom prst="ellipse">
            <a:avLst/>
          </a:prstGeom>
          <a:solidFill>
            <a:srgbClr val="EEA632"/>
          </a:solidFill>
          <a:ln w="9525">
            <a:solidFill>
              <a:srgbClr val="EEA63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8ECDC399-89A4-401C-864B-0D5FED0AA73E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5497738" y="6047836"/>
            <a:ext cx="187325" cy="187325"/>
          </a:xfrm>
          <a:prstGeom prst="ellipse">
            <a:avLst/>
          </a:prstGeom>
          <a:solidFill>
            <a:srgbClr val="5BAD82"/>
          </a:solidFill>
          <a:ln w="9525">
            <a:solidFill>
              <a:srgbClr val="5BAD8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51" name="Picture 30" descr="Datei:Novasep logo.svg – Wikipedia">
            <a:extLst>
              <a:ext uri="{FF2B5EF4-FFF2-40B4-BE49-F238E27FC236}">
                <a16:creationId xmlns:a16="http://schemas.microsoft.com/office/drawing/2014/main" id="{CE82E891-4EDF-42BF-AB54-8F9C6004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54" y="3863436"/>
            <a:ext cx="738415" cy="2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116020EC-7681-429E-8E97-C7F02654B82B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1" y="3001481"/>
            <a:ext cx="1365680" cy="290669"/>
          </a:xfrm>
          <a:prstGeom prst="rect">
            <a:avLst/>
          </a:prstGeom>
        </p:spPr>
      </p:pic>
      <p:sp>
        <p:nvSpPr>
          <p:cNvPr id="53" name="TextBox 8">
            <a:extLst>
              <a:ext uri="{FF2B5EF4-FFF2-40B4-BE49-F238E27FC236}">
                <a16:creationId xmlns:a16="http://schemas.microsoft.com/office/drawing/2014/main" id="{D52E396E-D7AE-4617-9FCF-481082BAB864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192" y="45720"/>
            <a:ext cx="5728208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54" name="TextBox 8">
            <a:extLst>
              <a:ext uri="{FF2B5EF4-FFF2-40B4-BE49-F238E27FC236}">
                <a16:creationId xmlns:a16="http://schemas.microsoft.com/office/drawing/2014/main" id="{BF2550A9-4DFE-492A-B202-83716C1843CC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58933" y="45720"/>
            <a:ext cx="6186763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8B334972-81CB-40BE-AB42-040D9B96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E74287C-2A18-4BC1-81FA-1D7828BF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972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Juin 2018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649542" y="1960522"/>
            <a:ext cx="756000" cy="756000"/>
            <a:chOff x="2651720" y="4868913"/>
            <a:chExt cx="422602" cy="421200"/>
          </a:xfrm>
        </p:grpSpPr>
        <p:sp>
          <p:nvSpPr>
            <p:cNvPr id="7" name="Ellipse 6"/>
            <p:cNvSpPr/>
            <p:nvPr/>
          </p:nvSpPr>
          <p:spPr>
            <a:xfrm>
              <a:off x="2651720" y="4868913"/>
              <a:ext cx="422602" cy="421200"/>
            </a:xfrm>
            <a:prstGeom prst="ellipse">
              <a:avLst/>
            </a:prstGeom>
            <a:solidFill>
              <a:srgbClr val="126C68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 Medium" panose="020F0502020204030203"/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987" y="4980516"/>
              <a:ext cx="258067" cy="19799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26604" y="2723150"/>
            <a:ext cx="5597241" cy="715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70% du coût de production</a:t>
            </a:r>
          </a:p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sym typeface="Wingdings" panose="05000000000000000000" pitchFamily="2" charset="2"/>
              </a:rPr>
              <a:t> 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Coûts de production ÷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1617" y="4673464"/>
            <a:ext cx="609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Volumes de solvant limitants </a:t>
            </a:r>
          </a:p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sym typeface="Wingdings" panose="05000000000000000000" pitchFamily="2" charset="2"/>
              </a:rPr>
              <a:t> Volumes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÷ 2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8781760" y="1960037"/>
            <a:ext cx="756000" cy="756000"/>
            <a:chOff x="2652366" y="4231144"/>
            <a:chExt cx="422602" cy="421200"/>
          </a:xfrm>
        </p:grpSpPr>
        <p:sp>
          <p:nvSpPr>
            <p:cNvPr id="12" name="Ellipse 11"/>
            <p:cNvSpPr/>
            <p:nvPr/>
          </p:nvSpPr>
          <p:spPr>
            <a:xfrm>
              <a:off x="2652366" y="4231144"/>
              <a:ext cx="422602" cy="421200"/>
            </a:xfrm>
            <a:prstGeom prst="ellipse">
              <a:avLst/>
            </a:prstGeom>
            <a:solidFill>
              <a:srgbClr val="126C68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 Medium" panose="020F0502020204030203"/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987" y="4307843"/>
              <a:ext cx="258067" cy="258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e 13"/>
          <p:cNvGrpSpPr/>
          <p:nvPr/>
        </p:nvGrpSpPr>
        <p:grpSpPr>
          <a:xfrm>
            <a:off x="2648383" y="3875601"/>
            <a:ext cx="756000" cy="756000"/>
            <a:chOff x="2652366" y="5611022"/>
            <a:chExt cx="422602" cy="421200"/>
          </a:xfrm>
        </p:grpSpPr>
        <p:sp>
          <p:nvSpPr>
            <p:cNvPr id="15" name="Ellipse 14"/>
            <p:cNvSpPr/>
            <p:nvPr/>
          </p:nvSpPr>
          <p:spPr>
            <a:xfrm>
              <a:off x="2652366" y="5611022"/>
              <a:ext cx="422602" cy="421200"/>
            </a:xfrm>
            <a:prstGeom prst="ellipse">
              <a:avLst/>
            </a:prstGeom>
            <a:solidFill>
              <a:srgbClr val="126C68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 Medium" panose="020F0502020204030203"/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84"/>
            <a:stretch/>
          </p:blipFill>
          <p:spPr>
            <a:xfrm>
              <a:off x="2700493" y="5655367"/>
              <a:ext cx="325054" cy="279274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8781760" y="3916979"/>
            <a:ext cx="756000" cy="756000"/>
            <a:chOff x="668892" y="5193061"/>
            <a:chExt cx="756000" cy="756000"/>
          </a:xfrm>
        </p:grpSpPr>
        <p:sp>
          <p:nvSpPr>
            <p:cNvPr id="18" name="Ellipse 17"/>
            <p:cNvSpPr/>
            <p:nvPr/>
          </p:nvSpPr>
          <p:spPr>
            <a:xfrm>
              <a:off x="668892" y="5193061"/>
              <a:ext cx="756000" cy="756000"/>
            </a:xfrm>
            <a:prstGeom prst="ellipse">
              <a:avLst/>
            </a:prstGeom>
            <a:solidFill>
              <a:srgbClr val="126C68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 Medium" panose="020F0502020204030203"/>
              </a:endParaRP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9" t="11250" r="23680" b="26528"/>
            <a:stretch/>
          </p:blipFill>
          <p:spPr>
            <a:xfrm>
              <a:off x="793215" y="5267248"/>
              <a:ext cx="512683" cy="607625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6264787" y="4747166"/>
            <a:ext cx="578762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Time-to-</a:t>
            </a:r>
            <a:r>
              <a:rPr lang="fr-FR" sz="24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market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 limitant</a:t>
            </a:r>
          </a:p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sym typeface="Wingdings" panose="05000000000000000000" pitchFamily="2" charset="2"/>
              </a:rPr>
              <a:t>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Temps de </a:t>
            </a:r>
            <a:r>
              <a:rPr lang="fr-FR" sz="24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scale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-up et production ÷ 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84691" y="2753609"/>
            <a:ext cx="3595535" cy="715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Incapacité à purifier</a:t>
            </a:r>
          </a:p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sym typeface="Wingdings" panose="05000000000000000000" pitchFamily="2" charset="2"/>
              </a:rPr>
              <a:t> Efficacité x2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89" y="904111"/>
            <a:ext cx="3365030" cy="787623"/>
          </a:xfrm>
          <a:prstGeom prst="rect">
            <a:avLst/>
          </a:prstGeom>
        </p:spPr>
      </p:pic>
      <p:sp>
        <p:nvSpPr>
          <p:cNvPr id="22" name="TextBox 8">
            <a:extLst>
              <a:ext uri="{FF2B5EF4-FFF2-40B4-BE49-F238E27FC236}">
                <a16:creationId xmlns:a16="http://schemas.microsoft.com/office/drawing/2014/main" id="{D5451CF1-3DED-4C13-84C9-BD26562A27A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" y="45720"/>
            <a:ext cx="5728208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DD9A1850-A8E7-4A32-8FB3-5925E921860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58933" y="45720"/>
            <a:ext cx="6186763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BE7A3E8-A5BE-48FB-BFA3-3B7B731E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BCB66556-4262-42BB-A189-D3FF3F4A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71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Objet 4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69645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Diapositive think-cell" r:id="rId7" imgW="393" imgH="394" progId="TCLayout.ActiveDocument.1">
                  <p:embed/>
                </p:oleObj>
              </mc:Choice>
              <mc:Fallback>
                <p:oleObj name="Diapositive think-cell" r:id="rId7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A27FF10-DFD2-4E53-8A15-5A4955F29E6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3200" b="1" dirty="0">
              <a:latin typeface="Lato" panose="020F0502020204030203" pitchFamily="34" charset="0"/>
              <a:sym typeface="Lato" panose="020F0502020204030203" pitchFamily="34" charset="0"/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14438"/>
          <a:stretch/>
        </p:blipFill>
        <p:spPr>
          <a:xfrm>
            <a:off x="0" y="0"/>
            <a:ext cx="12204000" cy="6700273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latin typeface="Lato" panose="020F0502020204030203" pitchFamily="34" charset="0"/>
              </a:rPr>
              <a:t>Le marché de la purification et les investissements associés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Lato Medium" panose="020F0502020204030203"/>
              </a:rPr>
              <a:t>Juin 2018</a:t>
            </a:r>
            <a:endParaRPr lang="fr-FR" dirty="0">
              <a:latin typeface="Lato Medium" panose="020F0502020204030203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0"/>
          <a:stretch/>
        </p:blipFill>
        <p:spPr>
          <a:xfrm>
            <a:off x="1225602" y="3030172"/>
            <a:ext cx="4594942" cy="29367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1" y="2215754"/>
            <a:ext cx="4620178" cy="1441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solidFill>
                  <a:schemeClr val="accent1"/>
                </a:solidFill>
                <a:latin typeface="Lato" panose="020F0502020204030203" pitchFamily="34" charset="0"/>
              </a:rPr>
              <a:t>€</a:t>
            </a:r>
            <a:r>
              <a:rPr lang="fr-FR" sz="4800" b="1" dirty="0">
                <a:solidFill>
                  <a:schemeClr val="accent1"/>
                </a:solidFill>
                <a:latin typeface="Lato" panose="020F0502020204030203" pitchFamily="34" charset="0"/>
              </a:rPr>
              <a:t>20 milliards </a:t>
            </a:r>
            <a:endParaRPr lang="fr-FR" sz="6000" b="1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741" y="1739817"/>
            <a:ext cx="547305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Marché mondial pour les secteurs pharmaceutiques et des biotechnologie, 2018</a:t>
            </a: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7"/>
          <a:stretch/>
        </p:blipFill>
        <p:spPr>
          <a:xfrm>
            <a:off x="8735457" y="3363647"/>
            <a:ext cx="1325547" cy="114637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7046146" y="2168836"/>
            <a:ext cx="4419365" cy="1441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solidFill>
                  <a:schemeClr val="accent1"/>
                </a:solidFill>
                <a:latin typeface="Lato" panose="020F0502020204030203" pitchFamily="34" charset="0"/>
              </a:rPr>
              <a:t>€</a:t>
            </a:r>
            <a:r>
              <a:rPr lang="fr-FR" sz="4800" b="1" dirty="0">
                <a:solidFill>
                  <a:schemeClr val="accent1"/>
                </a:solidFill>
                <a:latin typeface="Lato" panose="020F0502020204030203" pitchFamily="34" charset="0"/>
              </a:rPr>
              <a:t>880</a:t>
            </a:r>
            <a:r>
              <a:rPr lang="fr-FR" sz="6000" b="1" dirty="0">
                <a:solidFill>
                  <a:schemeClr val="accent1"/>
                </a:solidFill>
                <a:latin typeface="Lato" panose="020F0502020204030203" pitchFamily="34" charset="0"/>
              </a:rPr>
              <a:t> </a:t>
            </a:r>
            <a:r>
              <a:rPr lang="fr-FR" sz="4800" b="1" dirty="0">
                <a:solidFill>
                  <a:schemeClr val="accent1"/>
                </a:solidFill>
                <a:latin typeface="Lato" panose="020F0502020204030203" pitchFamily="34" charset="0"/>
              </a:rPr>
              <a:t>millions</a:t>
            </a:r>
            <a:r>
              <a:rPr lang="fr-FR" sz="6000" b="1" dirty="0">
                <a:solidFill>
                  <a:schemeClr val="accent1"/>
                </a:solidFill>
                <a:latin typeface="Lato" panose="020F0502020204030203" pitchFamily="34" charset="0"/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520945" y="1739817"/>
            <a:ext cx="521387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Investissements dans les outils de production industrielle en France, 2017</a:t>
            </a:r>
          </a:p>
        </p:txBody>
      </p:sp>
      <p:pic>
        <p:nvPicPr>
          <p:cNvPr id="17412" name="Picture 4" descr="France flag icon - country flag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895" y="2199670"/>
            <a:ext cx="516209" cy="51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e 32"/>
          <p:cNvGrpSpPr/>
          <p:nvPr/>
        </p:nvGrpSpPr>
        <p:grpSpPr>
          <a:xfrm>
            <a:off x="9139771" y="5202728"/>
            <a:ext cx="518508" cy="487351"/>
            <a:chOff x="2652366" y="4231144"/>
            <a:chExt cx="422602" cy="421200"/>
          </a:xfrm>
        </p:grpSpPr>
        <p:sp>
          <p:nvSpPr>
            <p:cNvPr id="34" name="Ellipse 33"/>
            <p:cNvSpPr/>
            <p:nvPr/>
          </p:nvSpPr>
          <p:spPr>
            <a:xfrm>
              <a:off x="2652366" y="4231144"/>
              <a:ext cx="422602" cy="421200"/>
            </a:xfrm>
            <a:prstGeom prst="ellipse">
              <a:avLst/>
            </a:prstGeom>
            <a:solidFill>
              <a:srgbClr val="126C68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 Medium" panose="020F0502020204030203"/>
              </a:endParaRPr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987" y="4307843"/>
              <a:ext cx="258067" cy="258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Groupe 35"/>
          <p:cNvGrpSpPr/>
          <p:nvPr/>
        </p:nvGrpSpPr>
        <p:grpSpPr>
          <a:xfrm>
            <a:off x="10344026" y="5154490"/>
            <a:ext cx="519797" cy="487351"/>
            <a:chOff x="2651720" y="4868913"/>
            <a:chExt cx="422602" cy="421200"/>
          </a:xfrm>
        </p:grpSpPr>
        <p:sp>
          <p:nvSpPr>
            <p:cNvPr id="37" name="Ellipse 36"/>
            <p:cNvSpPr/>
            <p:nvPr/>
          </p:nvSpPr>
          <p:spPr>
            <a:xfrm>
              <a:off x="2651720" y="4868913"/>
              <a:ext cx="422602" cy="421200"/>
            </a:xfrm>
            <a:prstGeom prst="ellipse">
              <a:avLst/>
            </a:prstGeom>
            <a:solidFill>
              <a:srgbClr val="126C68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 Medium" panose="020F0502020204030203"/>
              </a:endParaRPr>
            </a:p>
          </p:txBody>
        </p:sp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987" y="4980516"/>
              <a:ext cx="258067" cy="197993"/>
            </a:xfrm>
            <a:prstGeom prst="rect">
              <a:avLst/>
            </a:prstGeom>
          </p:spPr>
        </p:pic>
      </p:grpSp>
      <p:grpSp>
        <p:nvGrpSpPr>
          <p:cNvPr id="39" name="Groupe 38"/>
          <p:cNvGrpSpPr/>
          <p:nvPr/>
        </p:nvGrpSpPr>
        <p:grpSpPr>
          <a:xfrm>
            <a:off x="7784615" y="5180959"/>
            <a:ext cx="519797" cy="487351"/>
            <a:chOff x="2652366" y="5611022"/>
            <a:chExt cx="422602" cy="421200"/>
          </a:xfrm>
        </p:grpSpPr>
        <p:sp>
          <p:nvSpPr>
            <p:cNvPr id="40" name="Ellipse 39"/>
            <p:cNvSpPr/>
            <p:nvPr/>
          </p:nvSpPr>
          <p:spPr>
            <a:xfrm>
              <a:off x="2652366" y="5611022"/>
              <a:ext cx="422602" cy="421200"/>
            </a:xfrm>
            <a:prstGeom prst="ellipse">
              <a:avLst/>
            </a:prstGeom>
            <a:solidFill>
              <a:srgbClr val="126C68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Lato Medium" panose="020F0502020204030203"/>
              </a:endParaRPr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84"/>
            <a:stretch/>
          </p:blipFill>
          <p:spPr>
            <a:xfrm>
              <a:off x="2700493" y="5655367"/>
              <a:ext cx="325054" cy="279274"/>
            </a:xfrm>
            <a:prstGeom prst="rect">
              <a:avLst/>
            </a:prstGeom>
          </p:spPr>
        </p:pic>
      </p:grp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20862"/>
              </p:ext>
            </p:extLst>
          </p:nvPr>
        </p:nvGraphicFramePr>
        <p:xfrm>
          <a:off x="7334910" y="5692793"/>
          <a:ext cx="4114800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459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F0502020204030203" pitchFamily="34" charset="0"/>
                        </a:rPr>
                        <a:t>1</a:t>
                      </a:r>
                      <a:r>
                        <a:rPr lang="fr-FR" sz="1600" b="1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F0502020204030203" pitchFamily="34" charset="0"/>
                        </a:rPr>
                        <a:t>er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F0502020204030203" pitchFamily="34" charset="0"/>
                        </a:rPr>
                        <a:t>Réglementaire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F0502020204030203" pitchFamily="34" charset="0"/>
                        </a:rPr>
                        <a:t>2</a:t>
                      </a:r>
                      <a:r>
                        <a:rPr lang="fr-FR" sz="1600" b="1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F0502020204030203" pitchFamily="34" charset="0"/>
                        </a:rPr>
                        <a:t>ème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F0502020204030203" pitchFamily="34" charset="0"/>
                        </a:rPr>
                        <a:t>  Productivité</a:t>
                      </a:r>
                    </a:p>
                  </a:txBody>
                  <a:tcPr marL="72000" marR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F0502020204030203" pitchFamily="34" charset="0"/>
                        </a:rPr>
                        <a:t>3</a:t>
                      </a:r>
                      <a:r>
                        <a:rPr lang="fr-FR" sz="1600" b="1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F0502020204030203" pitchFamily="34" charset="0"/>
                        </a:rPr>
                        <a:t>ème</a:t>
                      </a:r>
                      <a:endParaRPr lang="fr-FR" sz="16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F0502020204030203" pitchFamily="34" charset="0"/>
                        </a:rPr>
                        <a:t>Coûts</a:t>
                      </a:r>
                    </a:p>
                  </a:txBody>
                  <a:tcPr marL="72000" marR="72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8155479" y="6266995"/>
            <a:ext cx="2738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Facteurs d’investissements</a:t>
            </a:r>
          </a:p>
        </p:txBody>
      </p:sp>
      <p:sp>
        <p:nvSpPr>
          <p:cNvPr id="46" name="Flèche droite 45"/>
          <p:cNvSpPr/>
          <p:nvPr/>
        </p:nvSpPr>
        <p:spPr>
          <a:xfrm rot="18939782">
            <a:off x="8301039" y="4742577"/>
            <a:ext cx="476250" cy="269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sp>
        <p:nvSpPr>
          <p:cNvPr id="52" name="Flèche droite 51"/>
          <p:cNvSpPr/>
          <p:nvPr/>
        </p:nvSpPr>
        <p:spPr>
          <a:xfrm rot="16200000">
            <a:off x="9204353" y="4773851"/>
            <a:ext cx="372675" cy="269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sp>
        <p:nvSpPr>
          <p:cNvPr id="53" name="Flèche droite 52"/>
          <p:cNvSpPr/>
          <p:nvPr/>
        </p:nvSpPr>
        <p:spPr>
          <a:xfrm rot="13360378">
            <a:off x="10006011" y="4758892"/>
            <a:ext cx="476250" cy="269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ato Medium" panose="020F0502020204030203"/>
            </a:endParaRPr>
          </a:p>
        </p:txBody>
      </p:sp>
      <p:pic>
        <p:nvPicPr>
          <p:cNvPr id="29" name="Picture 2" descr="File:Pall Corporation.svg - Wikipedia">
            <a:extLst>
              <a:ext uri="{FF2B5EF4-FFF2-40B4-BE49-F238E27FC236}">
                <a16:creationId xmlns:a16="http://schemas.microsoft.com/office/drawing/2014/main" id="{9488F253-EF54-4590-AE94-045ABAE2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4" y="5410206"/>
            <a:ext cx="1977036" cy="33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ésultat de recherche d'images pour &quot;ge healthcare logo&quot;">
            <a:extLst>
              <a:ext uri="{FF2B5EF4-FFF2-40B4-BE49-F238E27FC236}">
                <a16:creationId xmlns:a16="http://schemas.microsoft.com/office/drawing/2014/main" id="{CBF78850-59BA-4E6C-82CD-2E796F44F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8" y="4141530"/>
            <a:ext cx="974489" cy="62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Datei:Novasep logo.svg – Wikipedia">
            <a:extLst>
              <a:ext uri="{FF2B5EF4-FFF2-40B4-BE49-F238E27FC236}">
                <a16:creationId xmlns:a16="http://schemas.microsoft.com/office/drawing/2014/main" id="{AD2F87D8-6F8B-4461-A575-A9637CCED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92" y="4885153"/>
            <a:ext cx="1167385" cy="37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8">
            <a:extLst>
              <a:ext uri="{FF2B5EF4-FFF2-40B4-BE49-F238E27FC236}">
                <a16:creationId xmlns:a16="http://schemas.microsoft.com/office/drawing/2014/main" id="{B8381208-5DA5-4458-B580-1911818776F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" y="45720"/>
            <a:ext cx="5728208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id="{C02F67D1-7FAC-4E01-B5B7-4EAFB177D2BC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58933" y="45720"/>
            <a:ext cx="6186763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AB42EE-4B01-4596-A90E-D37C8AFF672A}"/>
              </a:ext>
            </a:extLst>
          </p:cNvPr>
          <p:cNvSpPr/>
          <p:nvPr/>
        </p:nvSpPr>
        <p:spPr>
          <a:xfrm>
            <a:off x="6894576" y="2215754"/>
            <a:ext cx="4555133" cy="326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Secteur pharma/biotech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8B694D2C-0331-4671-BB74-20834AA1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Fauquet Innovation - Confidentiel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EA9856D-EF30-4D85-AC0C-B0083F25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AEA6-B279-E449-8EE1-95019B9B4299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797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5.64548672003334317537E+00&quot;&gt;&lt;m_msothmcolidx val=&quot;0&quot;/&gt;&lt;m_rgb r=&quot;EE&quot; g=&quot;A6&quot; b=&quot;32&quot;/&gt;&lt;m_nBrightness val=&quot;0&quot;/&gt;&lt;/elem&gt;&lt;elem m_fUsage=&quot;2.25632790000000005293E+00&quot;&gt;&lt;m_msothmcolidx val=&quot;0&quot;/&gt;&lt;m_rgb r=&quot;5B&quot; g=&quot;AD&quot; b=&quot;82&quot;/&gt;&lt;m_nBrightness val=&quot;0&quot;/&gt;&lt;/elem&gt;&lt;elem m_fUsage=&quot;4.30467210000000155556E-01&quot;&gt;&lt;m_msothmcolidx val=&quot;0&quot;/&gt;&lt;m_rgb r=&quot;FF&quot; g=&quot;A6&quot; b=&quot;32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UPSLIDETOCALGOID" val="Standard"/>
  <p:tag name="FOOTERSCRIPT" val="&lt;%Title%&gt;-&lt;%Subtitle%&gt;"/>
  <p:tag name="DATESCRIPT" val="&lt;%Date%&gt;"/>
  <p:tag name="UPSLIDETOCMASTERID" val="Upslide 27 28 2016"/>
  <p:tag name="UPSLIDETOCMASTERNAME" val="Upslide 2"/>
  <p:tag name="UPSLIDETOCMASTERLASTEDITIONDATE" val="63605305479325141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true&lt;/ContainsSubSectionTitles&gt;&#10;    &lt;ContainsSlideTitles&gt;false&lt;/ContainsSlideTitles&gt;&#10;    &lt;ContainsParentLessSlidesTitles&gt;false&lt;/ContainsParentLessSlidesTitles&gt;&#10;    &lt;ContainsPrentLessSubsections&gt;true&lt;/ContainsPrentLessSubsections&gt;&#10;    &lt;ContainsAppendix&gt;true&lt;/ContainsAppendix&gt;&#10;    &lt;ContainsUnNumberedSections&gt;true&lt;/ContainsUnNumberedSections&gt;&#10;    &lt;SlideTitle&gt;Table of contents&lt;/SlideTitle&gt;&#10;  &lt;/TocSlidesOptions&gt;&#10;  &lt;SectionSlideOptions&gt;&#10;    &lt;ContainsOwnSubSection&gt;true&lt;/ContainsOwnSubSection&gt;&#10;    &lt;ContainsOwnSlide&gt;true&lt;/ContainsOwnSlide&gt;&#10;    &lt;ContainsOtherSections&gt;true&lt;/ContainsOtherSections&gt;&#10;    &lt;ContainsOthersSubsection&gt;false&lt;/ContainsOthersSubsection&gt;&#10;    &lt;containsAppendix&gt;false&lt;/containsAppendix&gt;&#10;    &lt;containsUnnumberedSections&gt;false&lt;/containsUnnumberedSections&gt;&#10;    &lt;SlideTitle&gt;Contents&lt;/SlideTitle&gt;&#10;  &lt;/SectionSlideOptions&gt;&#10;  &lt;SubSectionSlideOptions&gt;&#10;    &lt;ContainsOtherSubsections&gt;false&lt;/ContainsOtherSubsections&gt;&#10;    &lt;ContainsOwnSlides&gt;true&lt;/ContainsOwnSlides&gt;&#10;    &lt;ContainsParentSection&gt;true&lt;/ContainsParentSection&gt;&#10;    &lt;ContainsOtherSections&gt;false&lt;/ContainsOtherSections&gt;&#10;    &lt;containsAppendix&gt;false&lt;/containsAppendix&gt;&#10;    &lt;containsUnnumberedSections&gt;false&lt;/containsUnnumberedSections&gt;&#10;    &lt;SlideTitle&gt;Contents&lt;/SlideTitle&gt;&#10;  &lt;/SubSectionSlideOptions&gt;&#10;  &lt;UsedSlideLayouts&gt;&#10;    &lt;TocSlidesLayout&gt;&#10;      &lt;DesignName&gt;Thème Office&lt;/DesignName&gt;&#10;      &lt;LayoutName&gt;Vide&lt;/LayoutName&gt;&#10;    &lt;/TocSlidesLayout&gt;&#10;    &lt;SectionLayout&gt;&#10;      &lt;DesignName&gt;Thème Office&lt;/DesignName&gt;&#10;      &lt;LayoutName&gt;Vide&lt;/LayoutName&gt;&#10;    &lt;/SectionLayout&gt;&#10;    &lt;SubsectionLayout&gt;&#10;      &lt;DesignName&gt;Thème Office&lt;/DesignName&gt;&#10;      &lt;LayoutName&gt;Vide&lt;/LayoutName&gt;&#10;    &lt;/SubsectionLayout&gt;&#10;    &lt;TitleSliLayout&gt;&#10;      &lt;DesignName&gt;Thème Office&lt;/DesignName&gt;&#10;      &lt;LayoutName&gt;Diapositive de titre&lt;/LayoutName&gt;&#10;    &lt;/TitleSliLayout&gt;&#10;  &lt;/UsedSlideLayouts&gt;&#10;  &lt;ActiveReminders&gt;&#10;    &lt;ReminderScriptList&gt;&#10;      &lt;ReminderScript&gt;&#10;        &lt;Key xsi:type=&quot;xsd:string&quot;&gt;SectionName&lt;/Key&gt;&#10;        &lt;Value xsi:type=&quot;xsd:string&quot;&gt;&amp;lt;%SectionNum%&amp;gt;. &amp;lt;%SectionName%&amp;gt;&lt;/Value&gt;&#10;      &lt;/ReminderScript&gt;&#10;      &lt;ReminderScript&gt;&#10;        &lt;Key xsi:type=&quot;xsd:string&quot;&gt;Reminder26/04/2013 17:03:43466049517&lt;/Key&gt;&#10;        &lt;Value xsi:type=&quot;xsd:string&quot;&gt;&amp;lt;%SubSectionNum%&amp;gt;, &amp;lt;%SubSectionName%&amp;gt;&lt;/Value&gt;&#10;      &lt;/ReminderScript&gt;&#10;    &lt;/ReminderScriptList&gt;&#10;  &lt;/ActiveReminders&gt;&#10;  &lt;CustomAlgoOptions&gt;&#10;    &lt;CustomBaseAlgoOptions&gt;&#10;      &lt;UseSlideTitleAsSubSectionMarker&gt;false&lt;/UseSlideTitleAsSubSectionMarker&gt;&#10;      &lt;SlideTitleAsSectionMarker&gt;&#10;        &lt;UseTitleAsReminder&gt;false&lt;/UseTitleAsReminder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0&lt;/BannerFillR&gt;&#10;        &lt;BannerFillG&gt;0&lt;/BannerFillG&gt;&#10;        &lt;BannerFillB&gt;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 /&gt;&#10;        &lt;BeforeSecNum /&gt;&#10;        &lt;AfterSubSecNum /&gt;&#10;        &lt;BeforeSubSecNum /&gt;&#10;      &lt;/Scripts&gt;&#10;      &lt;Lines&gt;&#10;        &lt;UseLineBelowSections&gt;false&lt;/UseLineBelowSections&gt;&#10;        &lt;LineBelowSection&gt;&#10;          &lt;XOffset&gt;0&lt;/XOffset&gt;&#10;          &lt;YOffset&gt;0&lt;/YOffset&gt;&#10;          &lt;Weight&gt;0&lt;/Weight&gt;&#10;          &lt;R&gt;0&lt;/R&gt;&#10;          &lt;G&gt;0&lt;/G&gt;&#10;          &lt;B&gt;0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0&lt;/SpaceBeforeSections&gt;&#10;          &lt;SpaceBeforeSubSections&gt;0&lt;/SpaceBeforeSubSections&gt;&#10;          &lt;SpaceBeforeSlides&gt;0&lt;/SpaceBeforeSlides&gt;&#10;        &lt;/ManualSpacing&gt;&#10;        &lt;ManualSpacingSections&gt;&#10;          &lt;SpaceBeforeSections&gt;0&lt;/SpaceBeforeSections&gt;&#10;          &lt;SpaceBeforeSubSections&gt;0&lt;/SpaceBeforeSubSections&gt;&#10;          &lt;SpaceBeforeSlides&gt;0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true&lt;/XmlSubSectionsHaveSlide&gt;&#10;  &lt;AllowDuplicateTitleSlides&gt;tru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RomanAndLetters&lt;/NumType&gt;&#10;  &lt;/NumberingOptionForAppendix&gt;&#10;&lt;/TocContentOptions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4"/>
  <p:tag name="SLIDEINDEX" val="304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4"/>
  <p:tag name="SLIDEINDEX" val="304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4"/>
  <p:tag name="SLIDEINDEX" val="304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4"/>
  <p:tag name="SLIDEINDEX" val="304"/>
  <p:tag name="NAME" val="SLIDEINDEX"/>
  <p:tag name="TOCTEMPLATESHAPENAME" val="Numéro de slide"/>
  <p:tag name="TOCTEMPLATESHAPEDESCRIPTION" val="Définit le format de la forme contenant le numéro de diapositiv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4"/>
  <p:tag name="SLIDEINDEX" val="304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4"/>
  <p:tag name="SLIDEINDEX" val="304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7"/>
  <p:tag name="SLIDEINDEX" val="307"/>
  <p:tag name="NAME" val="SLIDEINDEX"/>
  <p:tag name="TOCTEMPLATESHAPENAME" val="Numéro de slide"/>
  <p:tag name="TOCTEMPLATESHAPEDESCRIPTION" val="Définit le format de la forme contenant le numéro de diapositiv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7"/>
  <p:tag name="SLIDEINDEX" val="30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4dTSSDRtCIVluinJ9F.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AKquwfQc6j4AifTif9J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.N6OZ1R4unD2qmfW9r2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PZTcTYQka7gW4CeRlr_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eCN1zaQr28icMNpqiUt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7JEcr8QRxa8xbJ8KzX4v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lG_kJgRY2K9tkLmJ7Pw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GJPr49SLKo4Ct79jAwq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O_qKbUTeiRqIOnnryCP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GigYsMTwOqAysWKaxsf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ub5wydT8.7PpSTUoxV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bO3Fk5S0qbY.rc8G_Ny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gIiRETQsagJXSOI1IE8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1pA0anRrmsEYRxTBac8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cocQLbSK22UwlbZ8lBA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YKoUzVSwOxRK4KuSpVo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U5doIuQpGuclXlHHlEE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4"/>
  <p:tag name="SLIDEINDEX" val="304"/>
  <p:tag name="NAME" val="SLIDEINDEX"/>
  <p:tag name="TOCTEMPLATESHAPENAME" val="Numéro de slide"/>
  <p:tag name="TOCTEMPLATESHAPEDESCRIPTION" val="Définit le format de la forme contenant le numéro de diapositive"/>
</p:tagLst>
</file>

<file path=ppt/theme/theme1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A5A0"/>
      </a:accent1>
      <a:accent2>
        <a:srgbClr val="ED7D31"/>
      </a:accent2>
      <a:accent3>
        <a:srgbClr val="A5A5A5"/>
      </a:accent3>
      <a:accent4>
        <a:srgbClr val="FF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9960</TotalTime>
  <Words>1589</Words>
  <Application>Microsoft Office PowerPoint</Application>
  <PresentationFormat>Grand écran</PresentationFormat>
  <Paragraphs>307</Paragraphs>
  <Slides>15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Calibri Light</vt:lpstr>
      <vt:lpstr>Century Gothic</vt:lpstr>
      <vt:lpstr>Garamond</vt:lpstr>
      <vt:lpstr>Lato</vt:lpstr>
      <vt:lpstr>Lato Medium</vt:lpstr>
      <vt:lpstr>Rubik</vt:lpstr>
      <vt:lpstr>Segoe UI Light</vt:lpstr>
      <vt:lpstr>Times New Roman</vt:lpstr>
      <vt:lpstr>Wingdings</vt:lpstr>
      <vt:lpstr>Thème Office</vt:lpstr>
      <vt:lpstr>UpSlide Table Of Content Master (do not edit)</vt:lpstr>
      <vt:lpstr>Diapositive think-cell</vt:lpstr>
      <vt:lpstr>Présentation PowerPoint</vt:lpstr>
      <vt:lpstr>La purification est l’étape de la production industrielle à plus forte valeur ajoutée</vt:lpstr>
      <vt:lpstr>Présentation PowerPoint</vt:lpstr>
      <vt:lpstr>Présentation PowerPoint</vt:lpstr>
      <vt:lpstr>Présentation PowerPoint</vt:lpstr>
      <vt:lpstr>Présentation PowerPoint</vt:lpstr>
      <vt:lpstr>                            est une brique technologique et industrielle brevetée qui simplifie la purification</vt:lpstr>
      <vt:lpstr>Présentation PowerPoint</vt:lpstr>
      <vt:lpstr>Le marché de la purification et les investissements associés</vt:lpstr>
      <vt:lpstr>Fauquet Innovation cible trois secteurs pour lesquels son procédé est pertinent et lui assurera la réussite </vt:lpstr>
      <vt:lpstr>Fauquet Innovation lève €1 millions en Equity pour accélérer son développement commercial et lancer ses activités de production</vt:lpstr>
      <vt:lpstr>L’équipe</vt:lpstr>
      <vt:lpstr>Back-up</vt:lpstr>
      <vt:lpstr>Business model</vt:lpstr>
      <vt:lpstr>Fauquet Innovation, société de "smart industry" fondée en  2013, développe de nouveaux procédés de purification. La phase de commercialisation commence au Q4 2017.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Michael Lima-Vanzeler</dc:creator>
  <cp:lastModifiedBy>Fauquet Innovation</cp:lastModifiedBy>
  <cp:revision>518</cp:revision>
  <cp:lastPrinted>2017-11-13T16:58:47Z</cp:lastPrinted>
  <dcterms:created xsi:type="dcterms:W3CDTF">2017-02-10T13:43:01Z</dcterms:created>
  <dcterms:modified xsi:type="dcterms:W3CDTF">2018-06-05T13:40:23Z</dcterms:modified>
</cp:coreProperties>
</file>