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8" r:id="rId2"/>
    <p:sldId id="329" r:id="rId3"/>
    <p:sldId id="330" r:id="rId4"/>
    <p:sldId id="331" r:id="rId5"/>
    <p:sldId id="332" r:id="rId6"/>
    <p:sldId id="308" r:id="rId7"/>
    <p:sldId id="316" r:id="rId8"/>
    <p:sldId id="315" r:id="rId9"/>
    <p:sldId id="338" r:id="rId10"/>
    <p:sldId id="339" r:id="rId11"/>
    <p:sldId id="292" r:id="rId12"/>
    <p:sldId id="335" r:id="rId13"/>
    <p:sldId id="306" r:id="rId14"/>
    <p:sldId id="322" r:id="rId15"/>
    <p:sldId id="336" r:id="rId16"/>
    <p:sldId id="319" r:id="rId17"/>
    <p:sldId id="318" r:id="rId18"/>
    <p:sldId id="320" r:id="rId19"/>
    <p:sldId id="323" r:id="rId20"/>
    <p:sldId id="324" r:id="rId21"/>
    <p:sldId id="327" r:id="rId22"/>
    <p:sldId id="337"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8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C4DEA-A92A-4364-BCCB-52705374233D}" type="datetimeFigureOut">
              <a:rPr lang="fr-FR" smtClean="0"/>
              <a:t>28/03/2018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BF062-DA51-44B6-B770-8F701AD526B9}" type="slidenum">
              <a:rPr lang="fr-FR" smtClean="0"/>
              <a:t>‹N°›</a:t>
            </a:fld>
            <a:endParaRPr lang="fr-FR"/>
          </a:p>
        </p:txBody>
      </p:sp>
    </p:spTree>
    <p:extLst>
      <p:ext uri="{BB962C8B-B14F-4D97-AF65-F5344CB8AC3E}">
        <p14:creationId xmlns:p14="http://schemas.microsoft.com/office/powerpoint/2010/main" val="31557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7BF062-DA51-44B6-B770-8F701AD526B9}" type="slidenum">
              <a:rPr lang="fr-FR" smtClean="0"/>
              <a:t>6</a:t>
            </a:fld>
            <a:endParaRPr lang="fr-FR"/>
          </a:p>
        </p:txBody>
      </p:sp>
    </p:spTree>
    <p:extLst>
      <p:ext uri="{BB962C8B-B14F-4D97-AF65-F5344CB8AC3E}">
        <p14:creationId xmlns:p14="http://schemas.microsoft.com/office/powerpoint/2010/main" val="280586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E136B87-3A5B-478F-9DFA-25519E304EF2}" type="datetime1">
              <a:rPr lang="fr-FR" smtClean="0"/>
              <a:t>28/03/2018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9F6B96-4764-43DB-9261-3BD2B1308D9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0768625-7A54-404C-A4C5-1082B0BF178C}" type="datetime1">
              <a:rPr lang="fr-FR" smtClean="0"/>
              <a:t>28/03/2018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9F6B96-4764-43DB-9261-3BD2B1308D9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01D839-6A7C-4631-A453-E98D02726E8B}" type="datetime1">
              <a:rPr lang="fr-FR" smtClean="0"/>
              <a:t>28/03/2018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9F6B96-4764-43DB-9261-3BD2B1308D9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2E6F865-602E-4A10-9140-6075FA2F0E74}" type="datetime1">
              <a:rPr lang="fr-FR" smtClean="0"/>
              <a:t>28/03/2018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9F6B96-4764-43DB-9261-3BD2B1308D9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0801E3-0468-45F8-9BB6-F342257B18C9}" type="datetime1">
              <a:rPr lang="fr-FR" smtClean="0"/>
              <a:t>28/03/2018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9F6B96-4764-43DB-9261-3BD2B1308D9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30077B4-2EEA-49F2-A390-79EC8F2C626E}" type="datetime1">
              <a:rPr lang="fr-FR" smtClean="0"/>
              <a:t>28/03/2018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9F6B96-4764-43DB-9261-3BD2B1308D9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E03FCDA-6F9A-4E38-A0DD-D32D8B8DE6DB}" type="datetime1">
              <a:rPr lang="fr-FR" smtClean="0"/>
              <a:t>28/03/2018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9F6B96-4764-43DB-9261-3BD2B1308D9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E4964BE-9AC5-496F-A4C4-AB2CBC3775BC}" type="datetime1">
              <a:rPr lang="fr-FR" smtClean="0"/>
              <a:t>28/03/2018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9F6B96-4764-43DB-9261-3BD2B1308D9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B3CCE0-61E8-439B-97D0-E6D1D85CB1D1}" type="datetime1">
              <a:rPr lang="fr-FR" smtClean="0"/>
              <a:t>28/03/2018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9F6B96-4764-43DB-9261-3BD2B1308D9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BB6BB74-C24F-4841-9FE4-55435A7E4C0C}" type="datetime1">
              <a:rPr lang="fr-FR" smtClean="0"/>
              <a:t>28/03/2018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9F6B96-4764-43DB-9261-3BD2B1308D9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7ED5C0B-494B-4B49-8985-B7DFABF00F8B}" type="datetime1">
              <a:rPr lang="fr-FR" smtClean="0"/>
              <a:t>28/03/2018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9F6B96-4764-43DB-9261-3BD2B1308D9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B246E-9131-4F9E-BB96-69F6025C32F3}" type="datetime1">
              <a:rPr lang="fr-FR" smtClean="0"/>
              <a:t>28/03/2018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F6B96-4764-43DB-9261-3BD2B1308D9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christophe.stevens@sinkfloatsolutions.com"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A8972AF-8A13-4DDD-B10F-B90AA83CE917}"/>
              </a:ext>
            </a:extLst>
          </p:cNvPr>
          <p:cNvSpPr txBox="1"/>
          <p:nvPr/>
        </p:nvSpPr>
        <p:spPr>
          <a:xfrm>
            <a:off x="604828" y="632883"/>
            <a:ext cx="5407332" cy="769441"/>
          </a:xfrm>
          <a:prstGeom prst="rect">
            <a:avLst/>
          </a:prstGeom>
          <a:noFill/>
        </p:spPr>
        <p:txBody>
          <a:bodyPr wrap="square" rtlCol="0">
            <a:spAutoFit/>
          </a:bodyPr>
          <a:lstStyle/>
          <a:p>
            <a:r>
              <a:rPr lang="fr-FR" sz="4400" b="1" dirty="0">
                <a:solidFill>
                  <a:srgbClr val="0070C0"/>
                </a:solidFill>
              </a:rPr>
              <a:t>Sink </a:t>
            </a:r>
            <a:r>
              <a:rPr lang="fr-FR" sz="4400" b="1" dirty="0" err="1">
                <a:solidFill>
                  <a:srgbClr val="0070C0"/>
                </a:solidFill>
              </a:rPr>
              <a:t>Float</a:t>
            </a:r>
            <a:r>
              <a:rPr lang="fr-FR" sz="4400" b="1" dirty="0">
                <a:solidFill>
                  <a:srgbClr val="0070C0"/>
                </a:solidFill>
              </a:rPr>
              <a:t> Solutions</a:t>
            </a:r>
          </a:p>
        </p:txBody>
      </p:sp>
      <p:sp>
        <p:nvSpPr>
          <p:cNvPr id="4" name="ZoneTexte 3">
            <a:extLst>
              <a:ext uri="{FF2B5EF4-FFF2-40B4-BE49-F238E27FC236}">
                <a16:creationId xmlns:a16="http://schemas.microsoft.com/office/drawing/2014/main" id="{79BB7A12-997C-4E2F-ACE1-F35A34AED505}"/>
              </a:ext>
            </a:extLst>
          </p:cNvPr>
          <p:cNvSpPr txBox="1"/>
          <p:nvPr/>
        </p:nvSpPr>
        <p:spPr>
          <a:xfrm>
            <a:off x="742391" y="2420888"/>
            <a:ext cx="5760640" cy="892552"/>
          </a:xfrm>
          <a:prstGeom prst="rect">
            <a:avLst/>
          </a:prstGeom>
          <a:noFill/>
        </p:spPr>
        <p:txBody>
          <a:bodyPr wrap="square" rtlCol="0">
            <a:spAutoFit/>
          </a:bodyPr>
          <a:lstStyle/>
          <a:p>
            <a:r>
              <a:rPr lang="fr-FR" sz="3200" dirty="0">
                <a:solidFill>
                  <a:srgbClr val="0070C0"/>
                </a:solidFill>
              </a:rPr>
              <a:t>Christophe STEVENS</a:t>
            </a:r>
          </a:p>
          <a:p>
            <a:r>
              <a:rPr lang="fr-FR" sz="2000" dirty="0">
                <a:solidFill>
                  <a:srgbClr val="0070C0"/>
                </a:solidFill>
              </a:rPr>
              <a:t>29 mars 2018</a:t>
            </a:r>
          </a:p>
        </p:txBody>
      </p:sp>
      <p:sp>
        <p:nvSpPr>
          <p:cNvPr id="5" name="ZoneTexte 4">
            <a:extLst>
              <a:ext uri="{FF2B5EF4-FFF2-40B4-BE49-F238E27FC236}">
                <a16:creationId xmlns:a16="http://schemas.microsoft.com/office/drawing/2014/main" id="{6FF75475-946D-4B46-99F3-652633D336A4}"/>
              </a:ext>
            </a:extLst>
          </p:cNvPr>
          <p:cNvSpPr txBox="1"/>
          <p:nvPr/>
        </p:nvSpPr>
        <p:spPr>
          <a:xfrm>
            <a:off x="744149" y="4401237"/>
            <a:ext cx="7128792" cy="1323439"/>
          </a:xfrm>
          <a:prstGeom prst="rect">
            <a:avLst/>
          </a:prstGeom>
          <a:noFill/>
        </p:spPr>
        <p:txBody>
          <a:bodyPr wrap="square" rtlCol="0">
            <a:spAutoFit/>
          </a:bodyPr>
          <a:lstStyle/>
          <a:p>
            <a:pPr algn="ctr"/>
            <a:r>
              <a:rPr lang="fr-FR" sz="4000" b="1" dirty="0">
                <a:solidFill>
                  <a:srgbClr val="0070C0"/>
                </a:solidFill>
              </a:rPr>
              <a:t>« Diviser par dix le coût du stockage d’énergie »</a:t>
            </a:r>
          </a:p>
        </p:txBody>
      </p:sp>
      <p:pic>
        <p:nvPicPr>
          <p:cNvPr id="6" name="Image 5" descr="dessous.jpg">
            <a:extLst>
              <a:ext uri="{FF2B5EF4-FFF2-40B4-BE49-F238E27FC236}">
                <a16:creationId xmlns:a16="http://schemas.microsoft.com/office/drawing/2014/main" id="{A22C4AE1-0F0D-452F-B878-138C3D23728F}"/>
              </a:ext>
            </a:extLst>
          </p:cNvPr>
          <p:cNvPicPr>
            <a:picLocks noChangeAspect="1"/>
          </p:cNvPicPr>
          <p:nvPr/>
        </p:nvPicPr>
        <p:blipFill>
          <a:blip r:embed="rId2" cstate="print"/>
          <a:stretch>
            <a:fillRect/>
          </a:stretch>
        </p:blipFill>
        <p:spPr>
          <a:xfrm>
            <a:off x="5981252" y="754836"/>
            <a:ext cx="2557920" cy="1594043"/>
          </a:xfrm>
          <a:prstGeom prst="rect">
            <a:avLst/>
          </a:prstGeom>
          <a:ln>
            <a:solidFill>
              <a:schemeClr val="tx1"/>
            </a:solidFill>
          </a:ln>
          <a:effectLst>
            <a:outerShdw blurRad="50800" dist="50800" dir="3000000" algn="ctr" rotWithShape="0">
              <a:schemeClr val="tx1"/>
            </a:outerShdw>
          </a:effectLst>
        </p:spPr>
      </p:pic>
    </p:spTree>
    <p:extLst>
      <p:ext uri="{BB962C8B-B14F-4D97-AF65-F5344CB8AC3E}">
        <p14:creationId xmlns:p14="http://schemas.microsoft.com/office/powerpoint/2010/main" val="255162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628800"/>
            <a:ext cx="8136904" cy="5139869"/>
          </a:xfrm>
          <a:prstGeom prst="rect">
            <a:avLst/>
          </a:prstGeom>
          <a:noFill/>
        </p:spPr>
        <p:txBody>
          <a:bodyPr wrap="square" rtlCol="0">
            <a:spAutoFit/>
          </a:bodyPr>
          <a:lstStyle/>
          <a:p>
            <a:r>
              <a:rPr lang="fr-FR" sz="3200" dirty="0">
                <a:solidFill>
                  <a:srgbClr val="0070C0"/>
                </a:solidFill>
              </a:rPr>
              <a:t>Un enjeu de plusieurs milliards d’euros sur le long terme ….</a:t>
            </a:r>
          </a:p>
          <a:p>
            <a:endParaRPr lang="fr-FR" sz="2000" dirty="0">
              <a:solidFill>
                <a:srgbClr val="0070C0"/>
              </a:solidFill>
            </a:endParaRPr>
          </a:p>
          <a:p>
            <a:endParaRPr lang="fr-FR" sz="2800" dirty="0">
              <a:solidFill>
                <a:srgbClr val="0070C0"/>
              </a:solidFill>
            </a:endParaRPr>
          </a:p>
          <a:p>
            <a:r>
              <a:rPr lang="fr-FR" sz="3200" dirty="0">
                <a:solidFill>
                  <a:srgbClr val="0070C0"/>
                </a:solidFill>
              </a:rPr>
              <a:t>… qui nécessite un amorçage de quelques millions d’euros.</a:t>
            </a:r>
          </a:p>
          <a:p>
            <a:endParaRPr lang="fr-FR" sz="2800" dirty="0">
              <a:solidFill>
                <a:srgbClr val="0070C0"/>
              </a:solidFill>
            </a:endParaRPr>
          </a:p>
          <a:p>
            <a:endParaRPr lang="fr-FR" sz="2800" dirty="0">
              <a:solidFill>
                <a:srgbClr val="0070C0"/>
              </a:solidFill>
            </a:endParaRPr>
          </a:p>
          <a:p>
            <a:r>
              <a:rPr lang="fr-FR" sz="2400" dirty="0">
                <a:solidFill>
                  <a:srgbClr val="0070C0"/>
                </a:solidFill>
              </a:rPr>
              <a:t>- Simplicité </a:t>
            </a:r>
            <a:r>
              <a:rPr lang="fr-FR" dirty="0">
                <a:solidFill>
                  <a:srgbClr val="0070C0"/>
                </a:solidFill>
                <a:sym typeface="Wingdings" panose="05000000000000000000" pitchFamily="2" charset="2"/>
              </a:rPr>
              <a:t> Assembler des composants existants et éprouvés</a:t>
            </a:r>
            <a:endParaRPr lang="fr-FR" sz="2000" dirty="0">
              <a:solidFill>
                <a:srgbClr val="0070C0"/>
              </a:solidFill>
            </a:endParaRPr>
          </a:p>
          <a:p>
            <a:r>
              <a:rPr lang="fr-FR" sz="2400" dirty="0">
                <a:solidFill>
                  <a:srgbClr val="0070C0"/>
                </a:solidFill>
              </a:rPr>
              <a:t>- Ramp-up industriel rapide </a:t>
            </a:r>
            <a:r>
              <a:rPr lang="fr-FR" dirty="0">
                <a:solidFill>
                  <a:srgbClr val="0070C0"/>
                </a:solidFill>
                <a:sym typeface="Wingdings" panose="05000000000000000000" pitchFamily="2" charset="2"/>
              </a:rPr>
              <a:t> Utiliser des chantiers navals existants</a:t>
            </a:r>
          </a:p>
          <a:p>
            <a:r>
              <a:rPr lang="fr-FR" sz="2400" dirty="0">
                <a:solidFill>
                  <a:srgbClr val="0070C0"/>
                </a:solidFill>
                <a:sym typeface="Wingdings" panose="05000000000000000000" pitchFamily="2" charset="2"/>
              </a:rPr>
              <a:t>- 2 avantages rarement réunis </a:t>
            </a:r>
            <a:r>
              <a:rPr lang="fr-FR" dirty="0">
                <a:solidFill>
                  <a:srgbClr val="0070C0"/>
                </a:solidFill>
                <a:sym typeface="Wingdings" panose="05000000000000000000" pitchFamily="2" charset="2"/>
              </a:rPr>
              <a:t> optimum économique ET écologique</a:t>
            </a:r>
            <a:endParaRPr lang="fr-FR" dirty="0">
              <a:solidFill>
                <a:srgbClr val="0070C0"/>
              </a:solidFill>
            </a:endParaRPr>
          </a:p>
          <a:p>
            <a:endParaRPr lang="fr-FR" sz="2400" dirty="0">
              <a:solidFill>
                <a:srgbClr val="0070C0"/>
              </a:solidFill>
            </a:endParaRPr>
          </a:p>
        </p:txBody>
      </p:sp>
      <p:sp>
        <p:nvSpPr>
          <p:cNvPr id="3" name="ZoneTexte 2"/>
          <p:cNvSpPr txBox="1"/>
          <p:nvPr/>
        </p:nvSpPr>
        <p:spPr>
          <a:xfrm>
            <a:off x="2699792" y="437279"/>
            <a:ext cx="4248472" cy="830997"/>
          </a:xfrm>
          <a:prstGeom prst="rect">
            <a:avLst/>
          </a:prstGeom>
          <a:noFill/>
        </p:spPr>
        <p:txBody>
          <a:bodyPr wrap="square" rtlCol="0">
            <a:spAutoFit/>
          </a:bodyPr>
          <a:lstStyle/>
          <a:p>
            <a:pPr algn="ctr"/>
            <a:r>
              <a:rPr lang="fr-FR" sz="4800" b="1" dirty="0">
                <a:solidFill>
                  <a:srgbClr val="0070C0"/>
                </a:solidFill>
              </a:rPr>
              <a:t>Conclusion</a:t>
            </a:r>
          </a:p>
        </p:txBody>
      </p:sp>
    </p:spTree>
    <p:extLst>
      <p:ext uri="{BB962C8B-B14F-4D97-AF65-F5344CB8AC3E}">
        <p14:creationId xmlns:p14="http://schemas.microsoft.com/office/powerpoint/2010/main" val="3102942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4" y="5417929"/>
            <a:ext cx="5184576" cy="1077218"/>
          </a:xfrm>
          <a:prstGeom prst="rect">
            <a:avLst/>
          </a:prstGeom>
          <a:noFill/>
        </p:spPr>
        <p:txBody>
          <a:bodyPr wrap="square" rtlCol="0">
            <a:spAutoFit/>
          </a:bodyPr>
          <a:lstStyle/>
          <a:p>
            <a:r>
              <a:rPr lang="fr-FR" sz="1600" b="1" dirty="0">
                <a:solidFill>
                  <a:srgbClr val="0070C0"/>
                </a:solidFill>
              </a:rPr>
              <a:t>Christophe STEVENS</a:t>
            </a:r>
          </a:p>
          <a:p>
            <a:r>
              <a:rPr lang="fr-FR" sz="1600" dirty="0">
                <a:solidFill>
                  <a:srgbClr val="0070C0"/>
                </a:solidFill>
              </a:rPr>
              <a:t>Sink Float Solutions</a:t>
            </a:r>
          </a:p>
          <a:p>
            <a:r>
              <a:rPr lang="fr-FR" sz="1600" dirty="0">
                <a:solidFill>
                  <a:srgbClr val="0070C0"/>
                </a:solidFill>
                <a:hlinkClick r:id="rId2"/>
              </a:rPr>
              <a:t>Email: christophe.stevens@sinkfloatsolutions.com</a:t>
            </a:r>
            <a:endParaRPr lang="fr-FR" sz="1600" dirty="0">
              <a:solidFill>
                <a:srgbClr val="0070C0"/>
              </a:solidFill>
            </a:endParaRPr>
          </a:p>
          <a:p>
            <a:r>
              <a:rPr lang="fr-FR" sz="1600" dirty="0">
                <a:solidFill>
                  <a:srgbClr val="0070C0"/>
                </a:solidFill>
              </a:rPr>
              <a:t>Web: www.sinkfloatsolutions.com</a:t>
            </a:r>
          </a:p>
        </p:txBody>
      </p:sp>
      <p:pic>
        <p:nvPicPr>
          <p:cNvPr id="4" name="Image 3" descr="logo sfs.png"/>
          <p:cNvPicPr>
            <a:picLocks noChangeAspect="1"/>
          </p:cNvPicPr>
          <p:nvPr/>
        </p:nvPicPr>
        <p:blipFill>
          <a:blip r:embed="rId3" cstate="print"/>
          <a:stretch>
            <a:fillRect/>
          </a:stretch>
        </p:blipFill>
        <p:spPr>
          <a:xfrm>
            <a:off x="7164288" y="5445224"/>
            <a:ext cx="1756896" cy="1052737"/>
          </a:xfrm>
          <a:prstGeom prst="rect">
            <a:avLst/>
          </a:prstGeom>
        </p:spPr>
      </p:pic>
      <p:pic>
        <p:nvPicPr>
          <p:cNvPr id="5" name="Image 4" descr="éolienne ciel.png"/>
          <p:cNvPicPr>
            <a:picLocks noChangeAspect="1"/>
          </p:cNvPicPr>
          <p:nvPr/>
        </p:nvPicPr>
        <p:blipFill>
          <a:blip r:embed="rId4" cstate="print"/>
          <a:stretch>
            <a:fillRect/>
          </a:stretch>
        </p:blipFill>
        <p:spPr>
          <a:xfrm>
            <a:off x="0" y="0"/>
            <a:ext cx="9144000" cy="1556792"/>
          </a:xfrm>
          <a:prstGeom prst="rect">
            <a:avLst/>
          </a:prstGeom>
        </p:spPr>
      </p:pic>
      <p:sp>
        <p:nvSpPr>
          <p:cNvPr id="2" name="ZoneTexte 1"/>
          <p:cNvSpPr txBox="1"/>
          <p:nvPr/>
        </p:nvSpPr>
        <p:spPr>
          <a:xfrm>
            <a:off x="1187624" y="2659559"/>
            <a:ext cx="7200800" cy="769441"/>
          </a:xfrm>
          <a:prstGeom prst="rect">
            <a:avLst/>
          </a:prstGeom>
          <a:noFill/>
        </p:spPr>
        <p:txBody>
          <a:bodyPr wrap="square" rtlCol="0">
            <a:spAutoFit/>
          </a:bodyPr>
          <a:lstStyle/>
          <a:p>
            <a:pPr algn="ctr"/>
            <a:r>
              <a:rPr lang="fr-FR" sz="4400" b="1" i="1" dirty="0">
                <a:solidFill>
                  <a:srgbClr val="0070C0"/>
                </a:solidFill>
              </a:rPr>
              <a:t>Merci pour votre attention</a:t>
            </a:r>
          </a:p>
        </p:txBody>
      </p:sp>
      <p:sp>
        <p:nvSpPr>
          <p:cNvPr id="6" name="Espace réservé du numéro de diapositive 5"/>
          <p:cNvSpPr>
            <a:spLocks noGrp="1"/>
          </p:cNvSpPr>
          <p:nvPr>
            <p:ph type="sldNum" sz="quarter" idx="12"/>
          </p:nvPr>
        </p:nvSpPr>
        <p:spPr/>
        <p:txBody>
          <a:bodyPr/>
          <a:lstStyle/>
          <a:p>
            <a:fld id="{699F6B96-4764-43DB-9261-3BD2B1308D9D}" type="slidenum">
              <a:rPr lang="fr-FR" smtClean="0"/>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0BBFDC3-D273-4E16-B4F3-315630AA612C}"/>
              </a:ext>
            </a:extLst>
          </p:cNvPr>
          <p:cNvSpPr>
            <a:spLocks noGrp="1"/>
          </p:cNvSpPr>
          <p:nvPr>
            <p:ph type="sldNum" sz="quarter" idx="12"/>
          </p:nvPr>
        </p:nvSpPr>
        <p:spPr/>
        <p:txBody>
          <a:bodyPr/>
          <a:lstStyle/>
          <a:p>
            <a:fld id="{699F6B96-4764-43DB-9261-3BD2B1308D9D}" type="slidenum">
              <a:rPr lang="fr-FR" smtClean="0"/>
              <a:pPr/>
              <a:t>12</a:t>
            </a:fld>
            <a:endParaRPr lang="fr-FR"/>
          </a:p>
        </p:txBody>
      </p:sp>
      <p:sp>
        <p:nvSpPr>
          <p:cNvPr id="3" name="ZoneTexte 2">
            <a:extLst>
              <a:ext uri="{FF2B5EF4-FFF2-40B4-BE49-F238E27FC236}">
                <a16:creationId xmlns:a16="http://schemas.microsoft.com/office/drawing/2014/main" id="{BE4798FD-EE82-4012-BB76-9F75A807D70B}"/>
              </a:ext>
            </a:extLst>
          </p:cNvPr>
          <p:cNvSpPr txBox="1"/>
          <p:nvPr/>
        </p:nvSpPr>
        <p:spPr>
          <a:xfrm>
            <a:off x="1835696" y="2673756"/>
            <a:ext cx="5544616" cy="830997"/>
          </a:xfrm>
          <a:prstGeom prst="rect">
            <a:avLst/>
          </a:prstGeom>
          <a:noFill/>
        </p:spPr>
        <p:txBody>
          <a:bodyPr wrap="square" rtlCol="0">
            <a:spAutoFit/>
          </a:bodyPr>
          <a:lstStyle/>
          <a:p>
            <a:pPr algn="ctr"/>
            <a:r>
              <a:rPr lang="fr-FR" sz="4800" b="1" dirty="0">
                <a:solidFill>
                  <a:srgbClr val="0070C0"/>
                </a:solidFill>
              </a:rPr>
              <a:t>ANNEXES</a:t>
            </a:r>
          </a:p>
        </p:txBody>
      </p:sp>
    </p:spTree>
    <p:extLst>
      <p:ext uri="{BB962C8B-B14F-4D97-AF65-F5344CB8AC3E}">
        <p14:creationId xmlns:p14="http://schemas.microsoft.com/office/powerpoint/2010/main" val="367848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260648"/>
            <a:ext cx="7920880" cy="1323439"/>
          </a:xfrm>
          <a:prstGeom prst="rect">
            <a:avLst/>
          </a:prstGeom>
          <a:noFill/>
        </p:spPr>
        <p:txBody>
          <a:bodyPr wrap="square" rtlCol="0">
            <a:spAutoFit/>
          </a:bodyPr>
          <a:lstStyle/>
          <a:p>
            <a:pPr algn="ctr"/>
            <a:r>
              <a:rPr lang="fr-FR" sz="4000" dirty="0">
                <a:solidFill>
                  <a:srgbClr val="0070C0"/>
                </a:solidFill>
              </a:rPr>
              <a:t>Le marché du stockage est immense </a:t>
            </a:r>
            <a:r>
              <a:rPr lang="fr-FR" sz="4000" dirty="0">
                <a:solidFill>
                  <a:srgbClr val="0000FF"/>
                </a:solidFill>
              </a:rPr>
              <a:t>… </a:t>
            </a:r>
          </a:p>
        </p:txBody>
      </p:sp>
      <p:grpSp>
        <p:nvGrpSpPr>
          <p:cNvPr id="3" name="Groupe 2"/>
          <p:cNvGrpSpPr/>
          <p:nvPr/>
        </p:nvGrpSpPr>
        <p:grpSpPr>
          <a:xfrm>
            <a:off x="611560" y="1268760"/>
            <a:ext cx="7920880" cy="4536504"/>
            <a:chOff x="0" y="1979712"/>
            <a:chExt cx="6858000" cy="3511125"/>
          </a:xfrm>
        </p:grpSpPr>
        <p:pic>
          <p:nvPicPr>
            <p:cNvPr id="4" name="Image 3" descr="white map.png"/>
            <p:cNvPicPr>
              <a:picLocks noChangeAspect="1"/>
            </p:cNvPicPr>
            <p:nvPr/>
          </p:nvPicPr>
          <p:blipFill>
            <a:blip r:embed="rId2" cstate="print"/>
            <a:stretch>
              <a:fillRect/>
            </a:stretch>
          </p:blipFill>
          <p:spPr>
            <a:xfrm>
              <a:off x="0" y="1979712"/>
              <a:ext cx="6858000" cy="3338144"/>
            </a:xfrm>
            <a:prstGeom prst="rect">
              <a:avLst/>
            </a:prstGeom>
          </p:spPr>
        </p:pic>
        <p:sp>
          <p:nvSpPr>
            <p:cNvPr id="5" name="Ellipse 4"/>
            <p:cNvSpPr/>
            <p:nvPr/>
          </p:nvSpPr>
          <p:spPr>
            <a:xfrm>
              <a:off x="3753036" y="2406646"/>
              <a:ext cx="243000" cy="243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Ellipse 5"/>
            <p:cNvSpPr/>
            <p:nvPr/>
          </p:nvSpPr>
          <p:spPr>
            <a:xfrm>
              <a:off x="5265204" y="3097789"/>
              <a:ext cx="315992" cy="34008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Ellipse 6"/>
            <p:cNvSpPr/>
            <p:nvPr/>
          </p:nvSpPr>
          <p:spPr>
            <a:xfrm>
              <a:off x="1133112" y="2865748"/>
              <a:ext cx="351158" cy="37798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3158970" y="2622670"/>
              <a:ext cx="189000" cy="189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Ellipse 8"/>
            <p:cNvSpPr/>
            <p:nvPr/>
          </p:nvSpPr>
          <p:spPr>
            <a:xfrm>
              <a:off x="4641084" y="3447479"/>
              <a:ext cx="189024" cy="189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Ellipse 9"/>
            <p:cNvSpPr/>
            <p:nvPr/>
          </p:nvSpPr>
          <p:spPr>
            <a:xfrm>
              <a:off x="5913276" y="2946706"/>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Ellipse 10"/>
            <p:cNvSpPr/>
            <p:nvPr/>
          </p:nvSpPr>
          <p:spPr>
            <a:xfrm>
              <a:off x="2942946" y="2730682"/>
              <a:ext cx="162000" cy="16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Ellipse 11"/>
            <p:cNvSpPr/>
            <p:nvPr/>
          </p:nvSpPr>
          <p:spPr>
            <a:xfrm>
              <a:off x="1679704" y="4161832"/>
              <a:ext cx="129116"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3" name="Ellipse 12"/>
            <p:cNvSpPr/>
            <p:nvPr/>
          </p:nvSpPr>
          <p:spPr>
            <a:xfrm>
              <a:off x="5643246" y="3000712"/>
              <a:ext cx="162000" cy="16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Ellipse 13"/>
            <p:cNvSpPr/>
            <p:nvPr/>
          </p:nvSpPr>
          <p:spPr>
            <a:xfrm>
              <a:off x="2942946" y="2514658"/>
              <a:ext cx="135000" cy="135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llipse 14"/>
            <p:cNvSpPr/>
            <p:nvPr/>
          </p:nvSpPr>
          <p:spPr>
            <a:xfrm>
              <a:off x="3212976" y="2838694"/>
              <a:ext cx="135000" cy="135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Ellipse 15"/>
            <p:cNvSpPr/>
            <p:nvPr/>
          </p:nvSpPr>
          <p:spPr>
            <a:xfrm>
              <a:off x="3645024" y="2946706"/>
              <a:ext cx="108000" cy="108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llipse 16"/>
            <p:cNvSpPr/>
            <p:nvPr/>
          </p:nvSpPr>
          <p:spPr>
            <a:xfrm>
              <a:off x="2888940" y="2892700"/>
              <a:ext cx="108000" cy="108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llipse 17"/>
            <p:cNvSpPr/>
            <p:nvPr/>
          </p:nvSpPr>
          <p:spPr>
            <a:xfrm>
              <a:off x="4131078" y="3108724"/>
              <a:ext cx="108000" cy="108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Ellipse 18"/>
            <p:cNvSpPr/>
            <p:nvPr/>
          </p:nvSpPr>
          <p:spPr>
            <a:xfrm>
              <a:off x="6183306" y="4566886"/>
              <a:ext cx="108000" cy="108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Ellipse 19"/>
            <p:cNvSpPr/>
            <p:nvPr/>
          </p:nvSpPr>
          <p:spPr>
            <a:xfrm>
              <a:off x="5427222" y="3432760"/>
              <a:ext cx="108000" cy="108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1" name="Ellipse 20"/>
            <p:cNvSpPr/>
            <p:nvPr/>
          </p:nvSpPr>
          <p:spPr>
            <a:xfrm>
              <a:off x="3645024" y="2730682"/>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Ellipse 21"/>
            <p:cNvSpPr/>
            <p:nvPr/>
          </p:nvSpPr>
          <p:spPr>
            <a:xfrm>
              <a:off x="3406434" y="4652332"/>
              <a:ext cx="108000" cy="108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 name="Ellipse 22"/>
            <p:cNvSpPr/>
            <p:nvPr/>
          </p:nvSpPr>
          <p:spPr>
            <a:xfrm>
              <a:off x="3915054" y="3324748"/>
              <a:ext cx="108000" cy="108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4" name="Ellipse 23"/>
            <p:cNvSpPr/>
            <p:nvPr/>
          </p:nvSpPr>
          <p:spPr>
            <a:xfrm>
              <a:off x="728700" y="3378754"/>
              <a:ext cx="81000" cy="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Ellipse 24"/>
            <p:cNvSpPr/>
            <p:nvPr/>
          </p:nvSpPr>
          <p:spPr>
            <a:xfrm>
              <a:off x="3374994" y="2622670"/>
              <a:ext cx="81000" cy="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6" name="Ellipse 25"/>
            <p:cNvSpPr/>
            <p:nvPr/>
          </p:nvSpPr>
          <p:spPr>
            <a:xfrm>
              <a:off x="3266982" y="2460652"/>
              <a:ext cx="81000" cy="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7" name="Ellipse 26"/>
            <p:cNvSpPr/>
            <p:nvPr/>
          </p:nvSpPr>
          <p:spPr>
            <a:xfrm>
              <a:off x="1484784" y="3702790"/>
              <a:ext cx="81000" cy="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8" name="Ellipse 27"/>
            <p:cNvSpPr/>
            <p:nvPr/>
          </p:nvSpPr>
          <p:spPr>
            <a:xfrm>
              <a:off x="4401108" y="2730682"/>
              <a:ext cx="81000" cy="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 name="Ellipse 28"/>
            <p:cNvSpPr/>
            <p:nvPr/>
          </p:nvSpPr>
          <p:spPr>
            <a:xfrm>
              <a:off x="5481228" y="3918814"/>
              <a:ext cx="81000" cy="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 name="Ellipse 29"/>
            <p:cNvSpPr/>
            <p:nvPr/>
          </p:nvSpPr>
          <p:spPr>
            <a:xfrm>
              <a:off x="5373216" y="3594778"/>
              <a:ext cx="81000" cy="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1" name="Ellipse 30"/>
            <p:cNvSpPr/>
            <p:nvPr/>
          </p:nvSpPr>
          <p:spPr>
            <a:xfrm>
              <a:off x="1646802" y="4782910"/>
              <a:ext cx="81000" cy="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2" name="Ellipse 31"/>
            <p:cNvSpPr/>
            <p:nvPr/>
          </p:nvSpPr>
          <p:spPr>
            <a:xfrm>
              <a:off x="3591018" y="3270742"/>
              <a:ext cx="81000" cy="81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3" name="Ellipse 32"/>
            <p:cNvSpPr/>
            <p:nvPr/>
          </p:nvSpPr>
          <p:spPr>
            <a:xfrm>
              <a:off x="3050958" y="2676676"/>
              <a:ext cx="81000" cy="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 name="Ellipse 33"/>
            <p:cNvSpPr/>
            <p:nvPr/>
          </p:nvSpPr>
          <p:spPr>
            <a:xfrm>
              <a:off x="3104964" y="2622670"/>
              <a:ext cx="81000" cy="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 name="Ellipse 34"/>
            <p:cNvSpPr/>
            <p:nvPr/>
          </p:nvSpPr>
          <p:spPr>
            <a:xfrm>
              <a:off x="3158970" y="2406646"/>
              <a:ext cx="81000" cy="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6" name="Ellipse 35"/>
            <p:cNvSpPr/>
            <p:nvPr/>
          </p:nvSpPr>
          <p:spPr>
            <a:xfrm>
              <a:off x="5427222" y="4080832"/>
              <a:ext cx="81000" cy="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 name="Ellipse 36"/>
            <p:cNvSpPr/>
            <p:nvPr/>
          </p:nvSpPr>
          <p:spPr>
            <a:xfrm>
              <a:off x="5211198" y="3540772"/>
              <a:ext cx="81000" cy="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 name="Ellipse 37"/>
            <p:cNvSpPr/>
            <p:nvPr/>
          </p:nvSpPr>
          <p:spPr>
            <a:xfrm>
              <a:off x="3483006" y="2406646"/>
              <a:ext cx="81000" cy="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9" name="Ellipse 38"/>
            <p:cNvSpPr/>
            <p:nvPr/>
          </p:nvSpPr>
          <p:spPr>
            <a:xfrm>
              <a:off x="1430778" y="4620892"/>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 name="Ellipse 39"/>
            <p:cNvSpPr/>
            <p:nvPr/>
          </p:nvSpPr>
          <p:spPr>
            <a:xfrm>
              <a:off x="2780928" y="2946706"/>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 name="Ellipse 40"/>
            <p:cNvSpPr/>
            <p:nvPr/>
          </p:nvSpPr>
          <p:spPr>
            <a:xfrm>
              <a:off x="3374994" y="2784688"/>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 name="Ellipse 41"/>
            <p:cNvSpPr/>
            <p:nvPr/>
          </p:nvSpPr>
          <p:spPr>
            <a:xfrm>
              <a:off x="3158970" y="2784688"/>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3" name="Ellipse 42"/>
            <p:cNvSpPr/>
            <p:nvPr/>
          </p:nvSpPr>
          <p:spPr>
            <a:xfrm>
              <a:off x="3429000" y="3000712"/>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4" name="Ellipse 43"/>
            <p:cNvSpPr/>
            <p:nvPr/>
          </p:nvSpPr>
          <p:spPr>
            <a:xfrm>
              <a:off x="3320988" y="2784688"/>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5" name="Ellipse 44"/>
            <p:cNvSpPr/>
            <p:nvPr/>
          </p:nvSpPr>
          <p:spPr>
            <a:xfrm>
              <a:off x="4077072" y="3270742"/>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Ellipse 45"/>
            <p:cNvSpPr/>
            <p:nvPr/>
          </p:nvSpPr>
          <p:spPr>
            <a:xfrm>
              <a:off x="4455114" y="3216736"/>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Ellipse 46"/>
            <p:cNvSpPr/>
            <p:nvPr/>
          </p:nvSpPr>
          <p:spPr>
            <a:xfrm>
              <a:off x="3753036" y="3108724"/>
              <a:ext cx="54000" cy="5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Ellipse 47"/>
            <p:cNvSpPr/>
            <p:nvPr/>
          </p:nvSpPr>
          <p:spPr>
            <a:xfrm>
              <a:off x="3915054" y="3108724"/>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Ellipse 48"/>
            <p:cNvSpPr/>
            <p:nvPr/>
          </p:nvSpPr>
          <p:spPr>
            <a:xfrm>
              <a:off x="5697252" y="3324748"/>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0" name="Ellipse 49"/>
            <p:cNvSpPr/>
            <p:nvPr/>
          </p:nvSpPr>
          <p:spPr>
            <a:xfrm>
              <a:off x="3212976" y="2568664"/>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1" name="Ellipse 50"/>
            <p:cNvSpPr/>
            <p:nvPr/>
          </p:nvSpPr>
          <p:spPr>
            <a:xfrm>
              <a:off x="3429000" y="2838694"/>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2" name="Ellipse 51"/>
            <p:cNvSpPr/>
            <p:nvPr/>
          </p:nvSpPr>
          <p:spPr>
            <a:xfrm>
              <a:off x="6237312" y="4080832"/>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3" name="Ellipse 52"/>
            <p:cNvSpPr/>
            <p:nvPr/>
          </p:nvSpPr>
          <p:spPr>
            <a:xfrm>
              <a:off x="1322766" y="4242850"/>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4" name="Ellipse 53"/>
            <p:cNvSpPr/>
            <p:nvPr/>
          </p:nvSpPr>
          <p:spPr>
            <a:xfrm>
              <a:off x="3429000" y="2892700"/>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5" name="Ellipse 54"/>
            <p:cNvSpPr/>
            <p:nvPr/>
          </p:nvSpPr>
          <p:spPr>
            <a:xfrm>
              <a:off x="6615354" y="4944928"/>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6" name="Ellipse 55"/>
            <p:cNvSpPr/>
            <p:nvPr/>
          </p:nvSpPr>
          <p:spPr>
            <a:xfrm>
              <a:off x="1322766" y="3864808"/>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7" name="Ellipse 56"/>
            <p:cNvSpPr/>
            <p:nvPr/>
          </p:nvSpPr>
          <p:spPr>
            <a:xfrm>
              <a:off x="4995174" y="3324748"/>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8" name="Ellipse 57"/>
            <p:cNvSpPr/>
            <p:nvPr/>
          </p:nvSpPr>
          <p:spPr>
            <a:xfrm>
              <a:off x="5319210" y="3918814"/>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9" name="Ellipse 58"/>
            <p:cNvSpPr/>
            <p:nvPr/>
          </p:nvSpPr>
          <p:spPr>
            <a:xfrm>
              <a:off x="3537012" y="2838694"/>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0" name="Ellipse 59"/>
            <p:cNvSpPr/>
            <p:nvPr/>
          </p:nvSpPr>
          <p:spPr>
            <a:xfrm>
              <a:off x="4023066" y="3216736"/>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1" name="Ellipse 60"/>
            <p:cNvSpPr/>
            <p:nvPr/>
          </p:nvSpPr>
          <p:spPr>
            <a:xfrm>
              <a:off x="2834934" y="316273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2" name="Ellipse 61"/>
            <p:cNvSpPr/>
            <p:nvPr/>
          </p:nvSpPr>
          <p:spPr>
            <a:xfrm>
              <a:off x="3537012" y="262267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3" name="Ellipse 62"/>
            <p:cNvSpPr/>
            <p:nvPr/>
          </p:nvSpPr>
          <p:spPr>
            <a:xfrm>
              <a:off x="3050958" y="3216736"/>
              <a:ext cx="54000" cy="54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4" name="Ellipse 63"/>
            <p:cNvSpPr/>
            <p:nvPr/>
          </p:nvSpPr>
          <p:spPr>
            <a:xfrm>
              <a:off x="3374994" y="2838694"/>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5" name="Ellipse 64"/>
            <p:cNvSpPr/>
            <p:nvPr/>
          </p:nvSpPr>
          <p:spPr>
            <a:xfrm>
              <a:off x="3537012" y="289270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6" name="Ellipse 65"/>
            <p:cNvSpPr/>
            <p:nvPr/>
          </p:nvSpPr>
          <p:spPr>
            <a:xfrm>
              <a:off x="3402000" y="2730682"/>
              <a:ext cx="27000" cy="27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7" name="Ellipse 66"/>
            <p:cNvSpPr/>
            <p:nvPr/>
          </p:nvSpPr>
          <p:spPr>
            <a:xfrm>
              <a:off x="3834048" y="3054718"/>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8" name="Ellipse 67"/>
            <p:cNvSpPr/>
            <p:nvPr/>
          </p:nvSpPr>
          <p:spPr>
            <a:xfrm>
              <a:off x="1268760" y="340576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9" name="Ellipse 68"/>
            <p:cNvSpPr/>
            <p:nvPr/>
          </p:nvSpPr>
          <p:spPr>
            <a:xfrm>
              <a:off x="3347994" y="2838694"/>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0" name="Ellipse 69"/>
            <p:cNvSpPr/>
            <p:nvPr/>
          </p:nvSpPr>
          <p:spPr>
            <a:xfrm>
              <a:off x="4158084" y="3351754"/>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1" name="Ellipse 70"/>
            <p:cNvSpPr/>
            <p:nvPr/>
          </p:nvSpPr>
          <p:spPr>
            <a:xfrm>
              <a:off x="3942060" y="289270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2" name="Ellipse 71"/>
            <p:cNvSpPr/>
            <p:nvPr/>
          </p:nvSpPr>
          <p:spPr>
            <a:xfrm>
              <a:off x="1565796" y="3486766"/>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3" name="Ellipse 72"/>
            <p:cNvSpPr/>
            <p:nvPr/>
          </p:nvSpPr>
          <p:spPr>
            <a:xfrm>
              <a:off x="3320988" y="3270742"/>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4" name="Ellipse 73"/>
            <p:cNvSpPr/>
            <p:nvPr/>
          </p:nvSpPr>
          <p:spPr>
            <a:xfrm>
              <a:off x="2888940" y="262267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5" name="Ellipse 74"/>
            <p:cNvSpPr/>
            <p:nvPr/>
          </p:nvSpPr>
          <p:spPr>
            <a:xfrm>
              <a:off x="1079742" y="370279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6" name="Ellipse 75"/>
            <p:cNvSpPr/>
            <p:nvPr/>
          </p:nvSpPr>
          <p:spPr>
            <a:xfrm>
              <a:off x="1052736" y="3540772"/>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7" name="Ellipse 76"/>
            <p:cNvSpPr/>
            <p:nvPr/>
          </p:nvSpPr>
          <p:spPr>
            <a:xfrm>
              <a:off x="1673808" y="448588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8" name="Ellipse 77"/>
            <p:cNvSpPr/>
            <p:nvPr/>
          </p:nvSpPr>
          <p:spPr>
            <a:xfrm>
              <a:off x="3861048" y="289270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9" name="Ellipse 78"/>
            <p:cNvSpPr/>
            <p:nvPr/>
          </p:nvSpPr>
          <p:spPr>
            <a:xfrm>
              <a:off x="3483006" y="2946706"/>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0" name="Ellipse 79"/>
            <p:cNvSpPr/>
            <p:nvPr/>
          </p:nvSpPr>
          <p:spPr>
            <a:xfrm>
              <a:off x="1457784" y="3459766"/>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1" name="Ellipse 80"/>
            <p:cNvSpPr/>
            <p:nvPr/>
          </p:nvSpPr>
          <p:spPr>
            <a:xfrm>
              <a:off x="3996066" y="2946706"/>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2" name="Ellipse 81"/>
            <p:cNvSpPr/>
            <p:nvPr/>
          </p:nvSpPr>
          <p:spPr>
            <a:xfrm>
              <a:off x="4050072" y="3567778"/>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3" name="Ellipse 82"/>
            <p:cNvSpPr/>
            <p:nvPr/>
          </p:nvSpPr>
          <p:spPr>
            <a:xfrm>
              <a:off x="5130192" y="340576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4" name="Ellipse 83"/>
            <p:cNvSpPr/>
            <p:nvPr/>
          </p:nvSpPr>
          <p:spPr>
            <a:xfrm>
              <a:off x="2942946" y="3721654"/>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5" name="Ellipse 84"/>
            <p:cNvSpPr/>
            <p:nvPr/>
          </p:nvSpPr>
          <p:spPr>
            <a:xfrm>
              <a:off x="3510012" y="2514658"/>
              <a:ext cx="27000" cy="27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6" name="Ellipse 85"/>
            <p:cNvSpPr/>
            <p:nvPr/>
          </p:nvSpPr>
          <p:spPr>
            <a:xfrm>
              <a:off x="1484784" y="4323862"/>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7" name="Ellipse 86"/>
            <p:cNvSpPr/>
            <p:nvPr/>
          </p:nvSpPr>
          <p:spPr>
            <a:xfrm>
              <a:off x="3131970" y="2730682"/>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8" name="Ellipse 87"/>
            <p:cNvSpPr/>
            <p:nvPr/>
          </p:nvSpPr>
          <p:spPr>
            <a:xfrm>
              <a:off x="1079742" y="3621784"/>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9" name="Ellipse 88"/>
            <p:cNvSpPr/>
            <p:nvPr/>
          </p:nvSpPr>
          <p:spPr>
            <a:xfrm>
              <a:off x="3483006" y="2568664"/>
              <a:ext cx="27000" cy="27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0" name="Ellipse 89"/>
            <p:cNvSpPr/>
            <p:nvPr/>
          </p:nvSpPr>
          <p:spPr>
            <a:xfrm>
              <a:off x="3672030" y="4404868"/>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1" name="Ellipse 90"/>
            <p:cNvSpPr/>
            <p:nvPr/>
          </p:nvSpPr>
          <p:spPr>
            <a:xfrm>
              <a:off x="1781820" y="475591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2" name="Ellipse 91"/>
            <p:cNvSpPr/>
            <p:nvPr/>
          </p:nvSpPr>
          <p:spPr>
            <a:xfrm>
              <a:off x="4239090" y="3486766"/>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3" name="Ellipse 92"/>
            <p:cNvSpPr/>
            <p:nvPr/>
          </p:nvSpPr>
          <p:spPr>
            <a:xfrm>
              <a:off x="4806156" y="3216736"/>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4" name="Ellipse 93"/>
            <p:cNvSpPr/>
            <p:nvPr/>
          </p:nvSpPr>
          <p:spPr>
            <a:xfrm>
              <a:off x="3266982" y="3810802"/>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5" name="Ellipse 94"/>
            <p:cNvSpPr/>
            <p:nvPr/>
          </p:nvSpPr>
          <p:spPr>
            <a:xfrm>
              <a:off x="998730" y="3486766"/>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6" name="Ellipse 95"/>
            <p:cNvSpPr/>
            <p:nvPr/>
          </p:nvSpPr>
          <p:spPr>
            <a:xfrm>
              <a:off x="3915054" y="2946706"/>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7" name="Ellipse 96"/>
            <p:cNvSpPr/>
            <p:nvPr/>
          </p:nvSpPr>
          <p:spPr>
            <a:xfrm>
              <a:off x="1160748" y="3729796"/>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8" name="Ellipse 97"/>
            <p:cNvSpPr/>
            <p:nvPr/>
          </p:nvSpPr>
          <p:spPr>
            <a:xfrm>
              <a:off x="3402000" y="4026826"/>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9" name="Ellipse 98"/>
            <p:cNvSpPr/>
            <p:nvPr/>
          </p:nvSpPr>
          <p:spPr>
            <a:xfrm>
              <a:off x="3888054" y="370279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0" name="Ellipse 99"/>
            <p:cNvSpPr/>
            <p:nvPr/>
          </p:nvSpPr>
          <p:spPr>
            <a:xfrm>
              <a:off x="3537012" y="3054718"/>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1" name="Ellipse 100"/>
            <p:cNvSpPr/>
            <p:nvPr/>
          </p:nvSpPr>
          <p:spPr>
            <a:xfrm>
              <a:off x="1214754" y="3972820"/>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2" name="Ellipse 101"/>
            <p:cNvSpPr/>
            <p:nvPr/>
          </p:nvSpPr>
          <p:spPr>
            <a:xfrm>
              <a:off x="3131970" y="3756796"/>
              <a:ext cx="27000" cy="27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3" name="Ellipse 102"/>
            <p:cNvSpPr/>
            <p:nvPr/>
          </p:nvSpPr>
          <p:spPr>
            <a:xfrm>
              <a:off x="4765650" y="3216736"/>
              <a:ext cx="67506" cy="788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4" name="Ellipse 103"/>
            <p:cNvSpPr/>
            <p:nvPr/>
          </p:nvSpPr>
          <p:spPr>
            <a:xfrm>
              <a:off x="5346840" y="2892682"/>
              <a:ext cx="242388" cy="2369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5" name="Ellipse 104"/>
            <p:cNvSpPr/>
            <p:nvPr/>
          </p:nvSpPr>
          <p:spPr>
            <a:xfrm>
              <a:off x="4961669" y="3006826"/>
              <a:ext cx="127327" cy="1227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6" name="Ellipse 105"/>
            <p:cNvSpPr/>
            <p:nvPr/>
          </p:nvSpPr>
          <p:spPr>
            <a:xfrm>
              <a:off x="786089" y="2870961"/>
              <a:ext cx="256140" cy="2594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7" name="Ellipse 106"/>
            <p:cNvSpPr/>
            <p:nvPr/>
          </p:nvSpPr>
          <p:spPr>
            <a:xfrm>
              <a:off x="441855" y="2849759"/>
              <a:ext cx="295889" cy="27985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8" name="Ellipse 107"/>
            <p:cNvSpPr/>
            <p:nvPr/>
          </p:nvSpPr>
          <p:spPr>
            <a:xfrm>
              <a:off x="1473952" y="2687596"/>
              <a:ext cx="91832" cy="10279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9" name="Ellipse 108"/>
            <p:cNvSpPr/>
            <p:nvPr/>
          </p:nvSpPr>
          <p:spPr>
            <a:xfrm>
              <a:off x="608528" y="2568664"/>
              <a:ext cx="119489" cy="12464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0" name="Ellipse 109"/>
            <p:cNvSpPr/>
            <p:nvPr/>
          </p:nvSpPr>
          <p:spPr>
            <a:xfrm>
              <a:off x="1040594" y="2622645"/>
              <a:ext cx="95813" cy="9419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1" name="Ellipse 110"/>
            <p:cNvSpPr/>
            <p:nvPr/>
          </p:nvSpPr>
          <p:spPr>
            <a:xfrm>
              <a:off x="1970856" y="4249138"/>
              <a:ext cx="162000" cy="16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2" name="Ellipse 111"/>
            <p:cNvSpPr/>
            <p:nvPr/>
          </p:nvSpPr>
          <p:spPr>
            <a:xfrm>
              <a:off x="4684638" y="3216736"/>
              <a:ext cx="148518" cy="1463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3" name="Ellipse 112"/>
            <p:cNvSpPr/>
            <p:nvPr/>
          </p:nvSpPr>
          <p:spPr>
            <a:xfrm>
              <a:off x="6021288" y="4620892"/>
              <a:ext cx="67037" cy="6767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4" name="Rectangle 113"/>
            <p:cNvSpPr/>
            <p:nvPr/>
          </p:nvSpPr>
          <p:spPr>
            <a:xfrm>
              <a:off x="2564557" y="4809406"/>
              <a:ext cx="2720242" cy="68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5" name="Rectangle 114"/>
            <p:cNvSpPr/>
            <p:nvPr/>
          </p:nvSpPr>
          <p:spPr>
            <a:xfrm>
              <a:off x="2132856" y="4944928"/>
              <a:ext cx="864084" cy="37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6" name="ZoneTexte 115"/>
          <p:cNvSpPr txBox="1"/>
          <p:nvPr/>
        </p:nvSpPr>
        <p:spPr>
          <a:xfrm rot="21132192">
            <a:off x="2083581" y="5495769"/>
            <a:ext cx="4899455" cy="954107"/>
          </a:xfrm>
          <a:prstGeom prst="rect">
            <a:avLst/>
          </a:prstGeom>
          <a:solidFill>
            <a:srgbClr val="0070C0"/>
          </a:solidFill>
        </p:spPr>
        <p:txBody>
          <a:bodyPr wrap="square" rtlCol="0">
            <a:spAutoFit/>
          </a:bodyPr>
          <a:lstStyle/>
          <a:p>
            <a:pPr algn="ctr"/>
            <a:r>
              <a:rPr lang="fr-FR" sz="3600" dirty="0">
                <a:solidFill>
                  <a:schemeClr val="bg1"/>
                </a:solidFill>
              </a:rPr>
              <a:t>20 à 40 000 GWh </a:t>
            </a:r>
          </a:p>
          <a:p>
            <a:pPr algn="ctr"/>
            <a:r>
              <a:rPr lang="fr-FR" sz="2000" dirty="0">
                <a:solidFill>
                  <a:schemeClr val="bg1"/>
                </a:solidFill>
              </a:rPr>
              <a:t>de capacité de stockage</a:t>
            </a:r>
          </a:p>
        </p:txBody>
      </p:sp>
    </p:spTree>
    <p:extLst>
      <p:ext uri="{BB962C8B-B14F-4D97-AF65-F5344CB8AC3E}">
        <p14:creationId xmlns:p14="http://schemas.microsoft.com/office/powerpoint/2010/main" val="228089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708920"/>
            <a:ext cx="2679990" cy="3496412"/>
          </a:xfrm>
          <a:prstGeom prst="rect">
            <a:avLst/>
          </a:prstGeom>
          <a:ln w="12700">
            <a:solidFill>
              <a:schemeClr val="tx1"/>
            </a:solidFill>
          </a:ln>
        </p:spPr>
      </p:pic>
      <p:sp>
        <p:nvSpPr>
          <p:cNvPr id="2" name="ZoneTexte 1">
            <a:extLst>
              <a:ext uri="{FF2B5EF4-FFF2-40B4-BE49-F238E27FC236}">
                <a16:creationId xmlns:a16="http://schemas.microsoft.com/office/drawing/2014/main" id="{18879A43-2243-4E7D-83AA-ABC4F867A9A4}"/>
              </a:ext>
            </a:extLst>
          </p:cNvPr>
          <p:cNvSpPr txBox="1"/>
          <p:nvPr/>
        </p:nvSpPr>
        <p:spPr>
          <a:xfrm>
            <a:off x="899592" y="548680"/>
            <a:ext cx="7848872" cy="2308324"/>
          </a:xfrm>
          <a:prstGeom prst="rect">
            <a:avLst/>
          </a:prstGeom>
          <a:noFill/>
        </p:spPr>
        <p:txBody>
          <a:bodyPr wrap="square" rtlCol="0">
            <a:spAutoFit/>
          </a:bodyPr>
          <a:lstStyle/>
          <a:p>
            <a:r>
              <a:rPr lang="fr-FR" dirty="0"/>
              <a:t>Effectuer du levage au dessus de la surface de la mer est plus complexe que sous la surface. </a:t>
            </a:r>
          </a:p>
          <a:p>
            <a:endParaRPr lang="fr-FR" dirty="0"/>
          </a:p>
          <a:p>
            <a:r>
              <a:rPr lang="fr-FR" dirty="0"/>
              <a:t>Imaginez cette grue sans toute la structure supérieure (couteuse et instable) avec les poulies situées directement sur le pont.</a:t>
            </a:r>
          </a:p>
          <a:p>
            <a:endParaRPr lang="fr-FR" dirty="0"/>
          </a:p>
          <a:p>
            <a:endParaRPr lang="fr-FR" dirty="0"/>
          </a:p>
          <a:p>
            <a:endParaRPr lang="fr-FR" dirty="0"/>
          </a:p>
        </p:txBody>
      </p:sp>
      <p:sp>
        <p:nvSpPr>
          <p:cNvPr id="3" name="ZoneTexte 2">
            <a:extLst>
              <a:ext uri="{FF2B5EF4-FFF2-40B4-BE49-F238E27FC236}">
                <a16:creationId xmlns:a16="http://schemas.microsoft.com/office/drawing/2014/main" id="{C035D236-9FCF-4BBB-A57E-9578D8F09431}"/>
              </a:ext>
            </a:extLst>
          </p:cNvPr>
          <p:cNvSpPr txBox="1"/>
          <p:nvPr/>
        </p:nvSpPr>
        <p:spPr>
          <a:xfrm>
            <a:off x="3995936" y="2339002"/>
            <a:ext cx="4752528" cy="4247317"/>
          </a:xfrm>
          <a:prstGeom prst="rect">
            <a:avLst/>
          </a:prstGeom>
          <a:noFill/>
        </p:spPr>
        <p:txBody>
          <a:bodyPr wrap="square" rtlCol="0">
            <a:spAutoFit/>
          </a:bodyPr>
          <a:lstStyle/>
          <a:p>
            <a:r>
              <a:rPr lang="fr-FR" dirty="0"/>
              <a:t>En variante, la barge supportant le treuil peut être posée sur une structure sous-marine située 50 mètres sous la surface et stabilisée par des flotteurs et des câbles d’ancrage, ce qui permet alors, de rendre le système opérant y compris dans des conditions de tempêtes exceptionnelles en surface, tout en réduisant les coûts de la structure supportant le treuil.</a:t>
            </a:r>
          </a:p>
          <a:p>
            <a:endParaRPr lang="fr-FR" dirty="0"/>
          </a:p>
          <a:p>
            <a:r>
              <a:rPr lang="fr-FR" dirty="0"/>
              <a:t>En variante, un système de poulies motrices avec poulie de renvoi au fond, peut avantageusement remplacer un treuil et éviter une fluctuation du couple sur un cycle de stockage liée au poids propre du câble. </a:t>
            </a:r>
          </a:p>
          <a:p>
            <a:endParaRPr lang="fr-FR" dirty="0"/>
          </a:p>
        </p:txBody>
      </p:sp>
    </p:spTree>
    <p:extLst>
      <p:ext uri="{BB962C8B-B14F-4D97-AF65-F5344CB8AC3E}">
        <p14:creationId xmlns:p14="http://schemas.microsoft.com/office/powerpoint/2010/main" val="290772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héma 500 x 2000 m.png"/>
          <p:cNvPicPr>
            <a:picLocks noChangeAspect="1"/>
          </p:cNvPicPr>
          <p:nvPr/>
        </p:nvPicPr>
        <p:blipFill>
          <a:blip r:embed="rId2" cstate="print"/>
          <a:stretch>
            <a:fillRect/>
          </a:stretch>
        </p:blipFill>
        <p:spPr>
          <a:xfrm>
            <a:off x="552466" y="671498"/>
            <a:ext cx="3807296" cy="5872008"/>
          </a:xfrm>
          <a:prstGeom prst="rect">
            <a:avLst/>
          </a:prstGeom>
          <a:ln w="12700">
            <a:solidFill>
              <a:schemeClr val="tx1"/>
            </a:solidFill>
          </a:ln>
        </p:spPr>
      </p:pic>
      <p:sp>
        <p:nvSpPr>
          <p:cNvPr id="4" name="ZoneTexte 3"/>
          <p:cNvSpPr txBox="1"/>
          <p:nvPr/>
        </p:nvSpPr>
        <p:spPr>
          <a:xfrm>
            <a:off x="537333" y="1628800"/>
            <a:ext cx="1242138" cy="461665"/>
          </a:xfrm>
          <a:prstGeom prst="rect">
            <a:avLst/>
          </a:prstGeom>
          <a:noFill/>
        </p:spPr>
        <p:txBody>
          <a:bodyPr wrap="square" rtlCol="0">
            <a:spAutoFit/>
          </a:bodyPr>
          <a:lstStyle/>
          <a:p>
            <a:r>
              <a:rPr lang="fr-FR" sz="1200" dirty="0"/>
              <a:t>Porte conteneur</a:t>
            </a:r>
          </a:p>
          <a:p>
            <a:r>
              <a:rPr lang="fr-FR" sz="1200" dirty="0"/>
              <a:t>(capacité 200 kT)</a:t>
            </a:r>
          </a:p>
        </p:txBody>
      </p:sp>
      <p:sp>
        <p:nvSpPr>
          <p:cNvPr id="6" name="ZoneTexte 5"/>
          <p:cNvSpPr txBox="1"/>
          <p:nvPr/>
        </p:nvSpPr>
        <p:spPr>
          <a:xfrm rot="1989343">
            <a:off x="1013587" y="5483881"/>
            <a:ext cx="1296144" cy="300082"/>
          </a:xfrm>
          <a:prstGeom prst="rect">
            <a:avLst/>
          </a:prstGeom>
          <a:noFill/>
        </p:spPr>
        <p:txBody>
          <a:bodyPr wrap="square" rtlCol="0">
            <a:spAutoFit/>
          </a:bodyPr>
          <a:lstStyle/>
          <a:p>
            <a:pPr algn="r"/>
            <a:r>
              <a:rPr lang="fr-FR" sz="1350" b="1" dirty="0"/>
              <a:t>2000 à 4000 m</a:t>
            </a:r>
          </a:p>
        </p:txBody>
      </p:sp>
      <p:sp>
        <p:nvSpPr>
          <p:cNvPr id="7" name="ZoneTexte 6"/>
          <p:cNvSpPr txBox="1"/>
          <p:nvPr/>
        </p:nvSpPr>
        <p:spPr>
          <a:xfrm rot="1178711">
            <a:off x="998188" y="4821745"/>
            <a:ext cx="1296144" cy="300082"/>
          </a:xfrm>
          <a:prstGeom prst="rect">
            <a:avLst/>
          </a:prstGeom>
          <a:noFill/>
        </p:spPr>
        <p:txBody>
          <a:bodyPr wrap="square" rtlCol="0">
            <a:spAutoFit/>
          </a:bodyPr>
          <a:lstStyle/>
          <a:p>
            <a:pPr algn="r"/>
            <a:r>
              <a:rPr lang="fr-FR" sz="1350" b="1" dirty="0"/>
              <a:t>500 m</a:t>
            </a:r>
          </a:p>
        </p:txBody>
      </p:sp>
      <p:sp>
        <p:nvSpPr>
          <p:cNvPr id="8" name="ZoneTexte 7"/>
          <p:cNvSpPr txBox="1"/>
          <p:nvPr/>
        </p:nvSpPr>
        <p:spPr>
          <a:xfrm rot="17564826">
            <a:off x="3255647" y="3457461"/>
            <a:ext cx="545665" cy="300082"/>
          </a:xfrm>
          <a:prstGeom prst="rect">
            <a:avLst/>
          </a:prstGeom>
          <a:noFill/>
        </p:spPr>
        <p:txBody>
          <a:bodyPr wrap="square" rtlCol="0">
            <a:spAutoFit/>
          </a:bodyPr>
          <a:lstStyle/>
          <a:p>
            <a:pPr algn="ctr"/>
            <a:r>
              <a:rPr lang="fr-FR" sz="1350" b="1" dirty="0"/>
              <a:t>60 m</a:t>
            </a:r>
          </a:p>
        </p:txBody>
      </p:sp>
      <p:sp>
        <p:nvSpPr>
          <p:cNvPr id="9" name="ZoneTexte 8"/>
          <p:cNvSpPr txBox="1"/>
          <p:nvPr/>
        </p:nvSpPr>
        <p:spPr>
          <a:xfrm rot="17564826">
            <a:off x="2065836" y="2510641"/>
            <a:ext cx="780557" cy="300082"/>
          </a:xfrm>
          <a:prstGeom prst="rect">
            <a:avLst/>
          </a:prstGeom>
          <a:noFill/>
        </p:spPr>
        <p:txBody>
          <a:bodyPr wrap="square" rtlCol="0">
            <a:spAutoFit/>
          </a:bodyPr>
          <a:lstStyle/>
          <a:p>
            <a:pPr algn="ctr"/>
            <a:r>
              <a:rPr lang="fr-FR" sz="1350" b="1" dirty="0"/>
              <a:t>400 m</a:t>
            </a:r>
          </a:p>
        </p:txBody>
      </p:sp>
      <p:sp>
        <p:nvSpPr>
          <p:cNvPr id="2" name="ZoneTexte 1">
            <a:extLst>
              <a:ext uri="{FF2B5EF4-FFF2-40B4-BE49-F238E27FC236}">
                <a16:creationId xmlns:a16="http://schemas.microsoft.com/office/drawing/2014/main" id="{18879A43-2243-4E7D-83AA-ABC4F867A9A4}"/>
              </a:ext>
            </a:extLst>
          </p:cNvPr>
          <p:cNvSpPr txBox="1"/>
          <p:nvPr/>
        </p:nvSpPr>
        <p:spPr>
          <a:xfrm>
            <a:off x="4932040" y="1266549"/>
            <a:ext cx="3807296" cy="4678204"/>
          </a:xfrm>
          <a:prstGeom prst="rect">
            <a:avLst/>
          </a:prstGeom>
          <a:noFill/>
        </p:spPr>
        <p:txBody>
          <a:bodyPr wrap="square" rtlCol="0">
            <a:spAutoFit/>
          </a:bodyPr>
          <a:lstStyle/>
          <a:p>
            <a:r>
              <a:rPr lang="fr-FR" sz="2800" b="1" dirty="0"/>
              <a:t>Quelques chiffres:</a:t>
            </a:r>
          </a:p>
          <a:p>
            <a:endParaRPr lang="fr-FR" dirty="0"/>
          </a:p>
          <a:p>
            <a:r>
              <a:rPr lang="fr-FR" dirty="0"/>
              <a:t>Un porte conteneur de 200 kT se construit en moins d’un an dans un chantier naval. (coût 150 m€)</a:t>
            </a:r>
          </a:p>
          <a:p>
            <a:endParaRPr lang="fr-FR" dirty="0"/>
          </a:p>
          <a:p>
            <a:r>
              <a:rPr lang="fr-FR" dirty="0"/>
              <a:t>Une barge de 500 MW serait 20 fois moins volumineuse (et 20 fois moins couteuse).</a:t>
            </a:r>
          </a:p>
          <a:p>
            <a:endParaRPr lang="fr-FR" dirty="0"/>
          </a:p>
          <a:p>
            <a:r>
              <a:rPr lang="fr-FR" dirty="0"/>
              <a:t>Pour une telle barge, un dimensionnement de 12h (6 GWh de masses en béton) correspondrait à une capacité supérieure à la centrale de pompage de Coo ayant coûté plus d’un milliard d’euros.</a:t>
            </a:r>
          </a:p>
        </p:txBody>
      </p:sp>
    </p:spTree>
    <p:extLst>
      <p:ext uri="{BB962C8B-B14F-4D97-AF65-F5344CB8AC3E}">
        <p14:creationId xmlns:p14="http://schemas.microsoft.com/office/powerpoint/2010/main" val="101638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05064"/>
            <a:ext cx="3264483" cy="2204864"/>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640"/>
            <a:ext cx="4067944" cy="2663831"/>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433" y="404664"/>
            <a:ext cx="3820904" cy="2837583"/>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019" y="4027766"/>
            <a:ext cx="3211172" cy="2497578"/>
          </a:xfrm>
          <a:prstGeom prst="rect">
            <a:avLst/>
          </a:prstGeom>
        </p:spPr>
      </p:pic>
    </p:spTree>
    <p:extLst>
      <p:ext uri="{BB962C8B-B14F-4D97-AF65-F5344CB8AC3E}">
        <p14:creationId xmlns:p14="http://schemas.microsoft.com/office/powerpoint/2010/main" val="234658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3697" y="188640"/>
            <a:ext cx="8030110" cy="461665"/>
          </a:xfrm>
          <a:prstGeom prst="rect">
            <a:avLst/>
          </a:prstGeom>
          <a:noFill/>
        </p:spPr>
        <p:txBody>
          <a:bodyPr wrap="square" rtlCol="0">
            <a:spAutoFit/>
          </a:bodyPr>
          <a:lstStyle/>
          <a:p>
            <a:pPr algn="ctr"/>
            <a:r>
              <a:rPr lang="fr-FR" sz="2400" b="1" dirty="0">
                <a:solidFill>
                  <a:srgbClr val="0070C0"/>
                </a:solidFill>
              </a:rPr>
              <a:t>Double treuil (version industrielle)</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97" y="980728"/>
            <a:ext cx="1929082" cy="2800741"/>
          </a:xfrm>
          <a:prstGeom prst="rect">
            <a:avLst/>
          </a:prstGeom>
        </p:spPr>
      </p:pic>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1052736"/>
            <a:ext cx="2131653" cy="1657952"/>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780" y="4335644"/>
            <a:ext cx="5364088" cy="2349442"/>
          </a:xfrm>
          <a:prstGeom prst="rect">
            <a:avLst/>
          </a:prstGeom>
        </p:spPr>
      </p:pic>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0396" y="5073309"/>
            <a:ext cx="2987824" cy="1569953"/>
          </a:xfrm>
          <a:prstGeom prst="rect">
            <a:avLst/>
          </a:prstGeom>
        </p:spPr>
      </p:pic>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0402" y="2811115"/>
            <a:ext cx="2195736" cy="1383954"/>
          </a:xfrm>
          <a:prstGeom prst="rect">
            <a:avLst/>
          </a:prstGeom>
        </p:spPr>
      </p:pic>
      <p:pic>
        <p:nvPicPr>
          <p:cNvPr id="10" name="Image 9" descr="hook 2500 t.png"/>
          <p:cNvPicPr>
            <a:picLocks noChangeAspect="1"/>
          </p:cNvPicPr>
          <p:nvPr/>
        </p:nvPicPr>
        <p:blipFill>
          <a:blip r:embed="rId7" cstate="print"/>
          <a:stretch>
            <a:fillRect/>
          </a:stretch>
        </p:blipFill>
        <p:spPr>
          <a:xfrm>
            <a:off x="5796891" y="901149"/>
            <a:ext cx="2880320" cy="2880320"/>
          </a:xfrm>
          <a:prstGeom prst="rect">
            <a:avLst/>
          </a:prstGeom>
          <a:ln>
            <a:solidFill>
              <a:schemeClr val="tx1"/>
            </a:solidFill>
          </a:ln>
        </p:spPr>
      </p:pic>
      <p:sp>
        <p:nvSpPr>
          <p:cNvPr id="3" name="ZoneTexte 2">
            <a:extLst>
              <a:ext uri="{FF2B5EF4-FFF2-40B4-BE49-F238E27FC236}">
                <a16:creationId xmlns:a16="http://schemas.microsoft.com/office/drawing/2014/main" id="{40B0E332-9A32-4701-80A6-43CCC7295941}"/>
              </a:ext>
            </a:extLst>
          </p:cNvPr>
          <p:cNvSpPr txBox="1"/>
          <p:nvPr/>
        </p:nvSpPr>
        <p:spPr>
          <a:xfrm>
            <a:off x="5850396" y="3861048"/>
            <a:ext cx="2987824" cy="923330"/>
          </a:xfrm>
          <a:prstGeom prst="rect">
            <a:avLst/>
          </a:prstGeom>
          <a:noFill/>
        </p:spPr>
        <p:txBody>
          <a:bodyPr wrap="square" rtlCol="0">
            <a:spAutoFit/>
          </a:bodyPr>
          <a:lstStyle/>
          <a:p>
            <a:r>
              <a:rPr lang="fr-FR" dirty="0"/>
              <a:t>Les grues ayant la plus forte capacité (&gt; 3000 tonnes) sont utilisées en mer.</a:t>
            </a:r>
          </a:p>
        </p:txBody>
      </p:sp>
    </p:spTree>
    <p:extLst>
      <p:ext uri="{BB962C8B-B14F-4D97-AF65-F5344CB8AC3E}">
        <p14:creationId xmlns:p14="http://schemas.microsoft.com/office/powerpoint/2010/main" val="321166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7" y="188640"/>
            <a:ext cx="6927981" cy="5177754"/>
          </a:xfrm>
          <a:prstGeom prst="rect">
            <a:avLst/>
          </a:prstGeom>
        </p:spPr>
      </p:pic>
      <p:sp>
        <p:nvSpPr>
          <p:cNvPr id="3" name="ZoneTexte 2">
            <a:extLst>
              <a:ext uri="{FF2B5EF4-FFF2-40B4-BE49-F238E27FC236}">
                <a16:creationId xmlns:a16="http://schemas.microsoft.com/office/drawing/2014/main" id="{7D7E4616-B629-4C6A-8928-49D1E5821962}"/>
              </a:ext>
            </a:extLst>
          </p:cNvPr>
          <p:cNvSpPr txBox="1"/>
          <p:nvPr/>
        </p:nvSpPr>
        <p:spPr>
          <a:xfrm>
            <a:off x="0" y="5517232"/>
            <a:ext cx="8762461" cy="1384995"/>
          </a:xfrm>
          <a:prstGeom prst="rect">
            <a:avLst/>
          </a:prstGeom>
          <a:noFill/>
        </p:spPr>
        <p:txBody>
          <a:bodyPr wrap="square" rtlCol="0">
            <a:spAutoFit/>
          </a:bodyPr>
          <a:lstStyle/>
          <a:p>
            <a:r>
              <a:rPr lang="fr-FR" sz="1400" dirty="0"/>
              <a:t>Ci-dessus, une autre variante pour maintenir les capacités flottantes sous l’eau: les capacités flottantes des masses accompagnent ces dernières vers le fond. La pression augmente et réduit le volume exponentiellement.</a:t>
            </a:r>
          </a:p>
          <a:p>
            <a:r>
              <a:rPr lang="fr-FR" sz="1400" dirty="0"/>
              <a:t>De l’air comprimé doit également être utilisé lors du stockage en surface afin de compenser le refroidissement lors de la phase de détente. Le coût énergétique de cette opération reste faible (&lt; 2%) tout comme pour la version pourvue de capacité flottante située en permanence proche de la surface et se vidant ou se remplissant en fonction du nombre de masses qui lui est accrochée.</a:t>
            </a:r>
          </a:p>
        </p:txBody>
      </p:sp>
    </p:spTree>
    <p:extLst>
      <p:ext uri="{BB962C8B-B14F-4D97-AF65-F5344CB8AC3E}">
        <p14:creationId xmlns:p14="http://schemas.microsoft.com/office/powerpoint/2010/main" val="302683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93681"/>
            <a:ext cx="2781688" cy="5115639"/>
          </a:xfrm>
          <a:prstGeom prst="rect">
            <a:avLst/>
          </a:prstGeom>
          <a:ln>
            <a:solidFill>
              <a:schemeClr val="tx1"/>
            </a:solidFill>
          </a:ln>
        </p:spPr>
      </p:pic>
      <p:cxnSp>
        <p:nvCxnSpPr>
          <p:cNvPr id="8" name="Connecteur droit avec flèche 7"/>
          <p:cNvCxnSpPr>
            <a:cxnSpLocks/>
            <a:endCxn id="9" idx="1"/>
          </p:cNvCxnSpPr>
          <p:nvPr/>
        </p:nvCxnSpPr>
        <p:spPr>
          <a:xfrm>
            <a:off x="2431396" y="1650132"/>
            <a:ext cx="1771479" cy="857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202875" y="2338524"/>
            <a:ext cx="4464496" cy="338554"/>
          </a:xfrm>
          <a:prstGeom prst="rect">
            <a:avLst/>
          </a:prstGeom>
          <a:noFill/>
        </p:spPr>
        <p:txBody>
          <a:bodyPr wrap="square" rtlCol="0">
            <a:spAutoFit/>
          </a:bodyPr>
          <a:lstStyle/>
          <a:p>
            <a:r>
              <a:rPr lang="fr-FR" sz="1600" dirty="0"/>
              <a:t>Surface de la mer</a:t>
            </a:r>
          </a:p>
        </p:txBody>
      </p:sp>
      <p:cxnSp>
        <p:nvCxnSpPr>
          <p:cNvPr id="11" name="Connecteur droit avec flèche 10"/>
          <p:cNvCxnSpPr>
            <a:cxnSpLocks/>
          </p:cNvCxnSpPr>
          <p:nvPr/>
        </p:nvCxnSpPr>
        <p:spPr>
          <a:xfrm>
            <a:off x="2782019" y="6095609"/>
            <a:ext cx="781869" cy="317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646114" y="6351522"/>
            <a:ext cx="5318373" cy="338554"/>
          </a:xfrm>
          <a:prstGeom prst="rect">
            <a:avLst/>
          </a:prstGeom>
          <a:noFill/>
        </p:spPr>
        <p:txBody>
          <a:bodyPr wrap="square" rtlCol="0">
            <a:spAutoFit/>
          </a:bodyPr>
          <a:lstStyle/>
          <a:p>
            <a:r>
              <a:rPr lang="fr-FR" sz="1600" dirty="0"/>
              <a:t>Le fond de la mer situé environ 4000 mètres sous la surface</a:t>
            </a:r>
          </a:p>
        </p:txBody>
      </p:sp>
      <p:cxnSp>
        <p:nvCxnSpPr>
          <p:cNvPr id="15" name="Connecteur droit avec flèche 14"/>
          <p:cNvCxnSpPr>
            <a:cxnSpLocks/>
          </p:cNvCxnSpPr>
          <p:nvPr/>
        </p:nvCxnSpPr>
        <p:spPr>
          <a:xfrm flipV="1">
            <a:off x="1115616" y="980728"/>
            <a:ext cx="2304256" cy="323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419872" y="723707"/>
            <a:ext cx="5724128" cy="1323439"/>
          </a:xfrm>
          <a:prstGeom prst="rect">
            <a:avLst/>
          </a:prstGeom>
          <a:noFill/>
        </p:spPr>
        <p:txBody>
          <a:bodyPr wrap="square" rtlCol="0">
            <a:spAutoFit/>
          </a:bodyPr>
          <a:lstStyle/>
          <a:p>
            <a:r>
              <a:rPr lang="fr-FR" sz="1600" dirty="0"/>
              <a:t>Barge (en surface) servant de support au câble de levage. En variante, cette barge peut également être située complètement sous l’eau avec des câbles d’ancrage. Elle peut également être fixée sur le support d’accrochage via un système de guidage par rail par exemple.</a:t>
            </a:r>
          </a:p>
        </p:txBody>
      </p:sp>
      <p:sp>
        <p:nvSpPr>
          <p:cNvPr id="19" name="ZoneTexte 18"/>
          <p:cNvSpPr txBox="1"/>
          <p:nvPr/>
        </p:nvSpPr>
        <p:spPr>
          <a:xfrm>
            <a:off x="3923928" y="4554254"/>
            <a:ext cx="4464496" cy="338554"/>
          </a:xfrm>
          <a:prstGeom prst="rect">
            <a:avLst/>
          </a:prstGeom>
          <a:noFill/>
        </p:spPr>
        <p:txBody>
          <a:bodyPr wrap="square" rtlCol="0">
            <a:spAutoFit/>
          </a:bodyPr>
          <a:lstStyle/>
          <a:p>
            <a:r>
              <a:rPr lang="fr-FR" sz="1600" dirty="0"/>
              <a:t>Câble du système de levage</a:t>
            </a:r>
          </a:p>
        </p:txBody>
      </p:sp>
      <p:cxnSp>
        <p:nvCxnSpPr>
          <p:cNvPr id="20" name="Connecteur droit avec flèche 19"/>
          <p:cNvCxnSpPr>
            <a:cxnSpLocks/>
          </p:cNvCxnSpPr>
          <p:nvPr/>
        </p:nvCxnSpPr>
        <p:spPr>
          <a:xfrm>
            <a:off x="1500025" y="4219475"/>
            <a:ext cx="2423903" cy="504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cxnSpLocks/>
            <a:endCxn id="24" idx="1"/>
          </p:cNvCxnSpPr>
          <p:nvPr/>
        </p:nvCxnSpPr>
        <p:spPr>
          <a:xfrm>
            <a:off x="1547664" y="1775129"/>
            <a:ext cx="2241307" cy="12849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788971" y="2767665"/>
            <a:ext cx="5040560" cy="584775"/>
          </a:xfrm>
          <a:prstGeom prst="rect">
            <a:avLst/>
          </a:prstGeom>
          <a:noFill/>
        </p:spPr>
        <p:txBody>
          <a:bodyPr wrap="square" rtlCol="0">
            <a:spAutoFit/>
          </a:bodyPr>
          <a:lstStyle/>
          <a:p>
            <a:r>
              <a:rPr lang="fr-FR" sz="1600" dirty="0"/>
              <a:t>Support d’accrochage situé environ 50 mètres sous la surface</a:t>
            </a:r>
          </a:p>
        </p:txBody>
      </p:sp>
      <p:cxnSp>
        <p:nvCxnSpPr>
          <p:cNvPr id="28" name="Connecteur droit avec flèche 27"/>
          <p:cNvCxnSpPr/>
          <p:nvPr/>
        </p:nvCxnSpPr>
        <p:spPr>
          <a:xfrm>
            <a:off x="683568" y="1304006"/>
            <a:ext cx="0" cy="257412"/>
          </a:xfrm>
          <a:prstGeom prst="straightConnector1">
            <a:avLst/>
          </a:prstGeom>
          <a:ln>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cxnSpLocks/>
          </p:cNvCxnSpPr>
          <p:nvPr/>
        </p:nvCxnSpPr>
        <p:spPr>
          <a:xfrm>
            <a:off x="683568" y="1633426"/>
            <a:ext cx="0" cy="4171838"/>
          </a:xfrm>
          <a:prstGeom prst="straightConnector1">
            <a:avLst/>
          </a:prstGeom>
          <a:ln>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cxnSpLocks/>
          </p:cNvCxnSpPr>
          <p:nvPr/>
        </p:nvCxnSpPr>
        <p:spPr>
          <a:xfrm>
            <a:off x="1763109" y="3406179"/>
            <a:ext cx="2423903" cy="504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4172516" y="3738635"/>
            <a:ext cx="4464496" cy="338554"/>
          </a:xfrm>
          <a:prstGeom prst="rect">
            <a:avLst/>
          </a:prstGeom>
          <a:noFill/>
        </p:spPr>
        <p:txBody>
          <a:bodyPr wrap="square" rtlCol="0">
            <a:spAutoFit/>
          </a:bodyPr>
          <a:lstStyle/>
          <a:p>
            <a:r>
              <a:rPr lang="fr-FR" sz="1600" dirty="0"/>
              <a:t>Câble d’ancrage</a:t>
            </a:r>
          </a:p>
        </p:txBody>
      </p:sp>
      <p:cxnSp>
        <p:nvCxnSpPr>
          <p:cNvPr id="33" name="Connecteur droit avec flèche 32"/>
          <p:cNvCxnSpPr>
            <a:cxnSpLocks/>
          </p:cNvCxnSpPr>
          <p:nvPr/>
        </p:nvCxnSpPr>
        <p:spPr>
          <a:xfrm flipV="1">
            <a:off x="1763109" y="5277973"/>
            <a:ext cx="2016803" cy="652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3806378" y="5086896"/>
            <a:ext cx="4464496" cy="338554"/>
          </a:xfrm>
          <a:prstGeom prst="rect">
            <a:avLst/>
          </a:prstGeom>
          <a:noFill/>
        </p:spPr>
        <p:txBody>
          <a:bodyPr wrap="square" rtlCol="0">
            <a:spAutoFit/>
          </a:bodyPr>
          <a:lstStyle/>
          <a:p>
            <a:r>
              <a:rPr lang="fr-FR" sz="1600" dirty="0"/>
              <a:t>Zone de dépôt des masses au fond de la mer</a:t>
            </a:r>
          </a:p>
        </p:txBody>
      </p:sp>
      <p:sp>
        <p:nvSpPr>
          <p:cNvPr id="39" name="ZoneTexte 38"/>
          <p:cNvSpPr txBox="1"/>
          <p:nvPr/>
        </p:nvSpPr>
        <p:spPr>
          <a:xfrm>
            <a:off x="3840612" y="5450261"/>
            <a:ext cx="5303388" cy="338554"/>
          </a:xfrm>
          <a:prstGeom prst="rect">
            <a:avLst/>
          </a:prstGeom>
          <a:noFill/>
        </p:spPr>
        <p:txBody>
          <a:bodyPr wrap="square" rtlCol="0">
            <a:spAutoFit/>
          </a:bodyPr>
          <a:lstStyle/>
          <a:p>
            <a:r>
              <a:rPr lang="fr-FR" sz="1600" dirty="0"/>
              <a:t>Point d’ancrage des câbles d’ancrage (masse en béton)</a:t>
            </a:r>
          </a:p>
        </p:txBody>
      </p:sp>
      <p:cxnSp>
        <p:nvCxnSpPr>
          <p:cNvPr id="40" name="Connecteur droit avec flèche 39"/>
          <p:cNvCxnSpPr>
            <a:cxnSpLocks/>
          </p:cNvCxnSpPr>
          <p:nvPr/>
        </p:nvCxnSpPr>
        <p:spPr>
          <a:xfrm flipV="1">
            <a:off x="2397162" y="5686791"/>
            <a:ext cx="1248953" cy="4570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rot="16200000">
            <a:off x="-536893" y="732452"/>
            <a:ext cx="1656184" cy="369332"/>
          </a:xfrm>
          <a:prstGeom prst="rect">
            <a:avLst/>
          </a:prstGeom>
          <a:noFill/>
        </p:spPr>
        <p:txBody>
          <a:bodyPr wrap="square" rtlCol="0">
            <a:spAutoFit/>
          </a:bodyPr>
          <a:lstStyle/>
          <a:p>
            <a:r>
              <a:rPr lang="fr-FR" dirty="0">
                <a:solidFill>
                  <a:srgbClr val="0000FF"/>
                </a:solidFill>
              </a:rPr>
              <a:t>50 m</a:t>
            </a:r>
          </a:p>
        </p:txBody>
      </p:sp>
      <p:sp>
        <p:nvSpPr>
          <p:cNvPr id="46" name="ZoneTexte 45"/>
          <p:cNvSpPr txBox="1"/>
          <p:nvPr/>
        </p:nvSpPr>
        <p:spPr>
          <a:xfrm rot="16200000">
            <a:off x="-1682240" y="3977181"/>
            <a:ext cx="3867526" cy="369332"/>
          </a:xfrm>
          <a:prstGeom prst="rect">
            <a:avLst/>
          </a:prstGeom>
          <a:noFill/>
        </p:spPr>
        <p:txBody>
          <a:bodyPr wrap="square" rtlCol="0">
            <a:spAutoFit/>
          </a:bodyPr>
          <a:lstStyle/>
          <a:p>
            <a:r>
              <a:rPr lang="fr-FR" dirty="0">
                <a:solidFill>
                  <a:srgbClr val="0000FF"/>
                </a:solidFill>
              </a:rPr>
              <a:t>4000  m en mer </a:t>
            </a:r>
          </a:p>
        </p:txBody>
      </p:sp>
      <p:sp>
        <p:nvSpPr>
          <p:cNvPr id="47" name="ZoneTexte 46"/>
          <p:cNvSpPr txBox="1"/>
          <p:nvPr/>
        </p:nvSpPr>
        <p:spPr>
          <a:xfrm>
            <a:off x="573697" y="188640"/>
            <a:ext cx="8030110" cy="461665"/>
          </a:xfrm>
          <a:prstGeom prst="rect">
            <a:avLst/>
          </a:prstGeom>
          <a:noFill/>
        </p:spPr>
        <p:txBody>
          <a:bodyPr wrap="square" rtlCol="0">
            <a:spAutoFit/>
          </a:bodyPr>
          <a:lstStyle/>
          <a:p>
            <a:pPr algn="ctr"/>
            <a:r>
              <a:rPr lang="fr-FR" sz="2400" b="1" dirty="0">
                <a:solidFill>
                  <a:srgbClr val="0070C0"/>
                </a:solidFill>
              </a:rPr>
              <a:t>Vue générale du dispositif de stockage (projet prototype)</a:t>
            </a:r>
          </a:p>
        </p:txBody>
      </p:sp>
    </p:spTree>
    <p:extLst>
      <p:ext uri="{BB962C8B-B14F-4D97-AF65-F5344CB8AC3E}">
        <p14:creationId xmlns:p14="http://schemas.microsoft.com/office/powerpoint/2010/main" val="379287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6ED0D3-57AE-47E8-B498-CAE5DA1AD4A1}"/>
              </a:ext>
            </a:extLst>
          </p:cNvPr>
          <p:cNvSpPr txBox="1"/>
          <p:nvPr/>
        </p:nvSpPr>
        <p:spPr>
          <a:xfrm>
            <a:off x="251520" y="683797"/>
            <a:ext cx="3816736" cy="1323439"/>
          </a:xfrm>
          <a:prstGeom prst="rect">
            <a:avLst/>
          </a:prstGeom>
          <a:noFill/>
        </p:spPr>
        <p:txBody>
          <a:bodyPr wrap="square" rtlCol="0">
            <a:spAutoFit/>
          </a:bodyPr>
          <a:lstStyle/>
          <a:p>
            <a:pPr algn="ctr"/>
            <a:r>
              <a:rPr lang="fr-FR" sz="4000" dirty="0">
                <a:solidFill>
                  <a:srgbClr val="0070C0"/>
                </a:solidFill>
              </a:rPr>
              <a:t>Christophe </a:t>
            </a:r>
          </a:p>
          <a:p>
            <a:pPr algn="ctr"/>
            <a:r>
              <a:rPr lang="fr-FR" sz="4000" dirty="0">
                <a:solidFill>
                  <a:srgbClr val="0070C0"/>
                </a:solidFill>
              </a:rPr>
              <a:t>STEVENS</a:t>
            </a:r>
          </a:p>
        </p:txBody>
      </p:sp>
      <p:pic>
        <p:nvPicPr>
          <p:cNvPr id="5" name="Image 4">
            <a:extLst>
              <a:ext uri="{FF2B5EF4-FFF2-40B4-BE49-F238E27FC236}">
                <a16:creationId xmlns:a16="http://schemas.microsoft.com/office/drawing/2014/main" id="{772A0F70-5CBB-4F60-9902-39F90B77B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483" y="260648"/>
            <a:ext cx="3899917" cy="2169738"/>
          </a:xfrm>
          <a:prstGeom prst="rect">
            <a:avLst/>
          </a:prstGeom>
          <a:effectLst>
            <a:outerShdw blurRad="50800" dist="50800" dir="3000000" algn="ctr" rotWithShape="0">
              <a:schemeClr val="tx1"/>
            </a:outerShdw>
          </a:effectLst>
        </p:spPr>
      </p:pic>
      <p:sp>
        <p:nvSpPr>
          <p:cNvPr id="6" name="ZoneTexte 5">
            <a:extLst>
              <a:ext uri="{FF2B5EF4-FFF2-40B4-BE49-F238E27FC236}">
                <a16:creationId xmlns:a16="http://schemas.microsoft.com/office/drawing/2014/main" id="{31A83C35-2FAC-4441-8EAF-2938C93A4E97}"/>
              </a:ext>
            </a:extLst>
          </p:cNvPr>
          <p:cNvSpPr txBox="1"/>
          <p:nvPr/>
        </p:nvSpPr>
        <p:spPr>
          <a:xfrm>
            <a:off x="4355976" y="2492896"/>
            <a:ext cx="3816424" cy="307777"/>
          </a:xfrm>
          <a:prstGeom prst="rect">
            <a:avLst/>
          </a:prstGeom>
          <a:noFill/>
        </p:spPr>
        <p:txBody>
          <a:bodyPr wrap="square" rtlCol="0">
            <a:spAutoFit/>
          </a:bodyPr>
          <a:lstStyle/>
          <a:p>
            <a:pPr algn="r"/>
            <a:r>
              <a:rPr lang="fr-FR" sz="1400" i="1" dirty="0"/>
              <a:t>Conférence TEDx  - Paris, Février 2018</a:t>
            </a:r>
          </a:p>
        </p:txBody>
      </p:sp>
      <p:sp>
        <p:nvSpPr>
          <p:cNvPr id="7" name="ZoneTexte 6">
            <a:extLst>
              <a:ext uri="{FF2B5EF4-FFF2-40B4-BE49-F238E27FC236}">
                <a16:creationId xmlns:a16="http://schemas.microsoft.com/office/drawing/2014/main" id="{CBB5E868-5F3D-46DB-8611-18BF711EFA5C}"/>
              </a:ext>
            </a:extLst>
          </p:cNvPr>
          <p:cNvSpPr txBox="1"/>
          <p:nvPr/>
        </p:nvSpPr>
        <p:spPr>
          <a:xfrm>
            <a:off x="611560" y="2841173"/>
            <a:ext cx="8460432" cy="2316019"/>
          </a:xfrm>
          <a:prstGeom prst="rect">
            <a:avLst/>
          </a:prstGeom>
          <a:noFill/>
        </p:spPr>
        <p:txBody>
          <a:bodyPr wrap="square" rtlCol="0">
            <a:spAutoFit/>
          </a:bodyPr>
          <a:lstStyle/>
          <a:p>
            <a:r>
              <a:rPr lang="fr-FR" sz="2000" dirty="0">
                <a:solidFill>
                  <a:srgbClr val="0070C0"/>
                </a:solidFill>
              </a:rPr>
              <a:t>Bio Ingénieur (Gembloux Université de Liège et Agro Paris Tech)</a:t>
            </a:r>
          </a:p>
          <a:p>
            <a:endParaRPr lang="fr-FR" sz="1050" dirty="0">
              <a:solidFill>
                <a:srgbClr val="0070C0"/>
              </a:solidFill>
            </a:endParaRPr>
          </a:p>
          <a:p>
            <a:r>
              <a:rPr lang="fr-FR" sz="2000" dirty="0">
                <a:solidFill>
                  <a:srgbClr val="0070C0"/>
                </a:solidFill>
              </a:rPr>
              <a:t>12 ans d’expérience chez Michelin</a:t>
            </a:r>
          </a:p>
          <a:p>
            <a:r>
              <a:rPr lang="fr-FR" sz="2000" dirty="0">
                <a:solidFill>
                  <a:srgbClr val="0070C0"/>
                </a:solidFill>
              </a:rPr>
              <a:t>	- Rationalisation des coûts (plantations d’hévéa et usines de pneus)</a:t>
            </a:r>
          </a:p>
          <a:p>
            <a:r>
              <a:rPr lang="fr-FR" sz="2000" dirty="0">
                <a:solidFill>
                  <a:srgbClr val="0070C0"/>
                </a:solidFill>
              </a:rPr>
              <a:t>	- Management (120 personnes)</a:t>
            </a:r>
          </a:p>
          <a:p>
            <a:r>
              <a:rPr lang="fr-FR" sz="2000" dirty="0">
                <a:solidFill>
                  <a:srgbClr val="0070C0"/>
                </a:solidFill>
              </a:rPr>
              <a:t>	- Head of quality raw material purchasing (spend 6 B€)</a:t>
            </a:r>
          </a:p>
          <a:p>
            <a:endParaRPr lang="fr-FR" sz="1200" dirty="0">
              <a:solidFill>
                <a:srgbClr val="0070C0"/>
              </a:solidFill>
            </a:endParaRPr>
          </a:p>
          <a:p>
            <a:r>
              <a:rPr lang="fr-FR" sz="2000" dirty="0">
                <a:solidFill>
                  <a:srgbClr val="0070C0"/>
                </a:solidFill>
              </a:rPr>
              <a:t>Inventeur (4 brevets) et fondateur de Sink </a:t>
            </a:r>
            <a:r>
              <a:rPr lang="fr-FR" sz="2000" dirty="0" err="1">
                <a:solidFill>
                  <a:srgbClr val="0070C0"/>
                </a:solidFill>
              </a:rPr>
              <a:t>Float</a:t>
            </a:r>
            <a:r>
              <a:rPr lang="fr-FR" sz="2000" dirty="0">
                <a:solidFill>
                  <a:srgbClr val="0070C0"/>
                </a:solidFill>
              </a:rPr>
              <a:t> Solutions (stockage d’énergie)</a:t>
            </a:r>
          </a:p>
        </p:txBody>
      </p:sp>
      <p:sp>
        <p:nvSpPr>
          <p:cNvPr id="8" name="ZoneTexte 7">
            <a:extLst>
              <a:ext uri="{FF2B5EF4-FFF2-40B4-BE49-F238E27FC236}">
                <a16:creationId xmlns:a16="http://schemas.microsoft.com/office/drawing/2014/main" id="{09F989FE-6C58-49D3-B79B-B57925099CCE}"/>
              </a:ext>
            </a:extLst>
          </p:cNvPr>
          <p:cNvSpPr txBox="1"/>
          <p:nvPr/>
        </p:nvSpPr>
        <p:spPr>
          <a:xfrm>
            <a:off x="755576" y="5397023"/>
            <a:ext cx="5832648" cy="1200329"/>
          </a:xfrm>
          <a:prstGeom prst="rect">
            <a:avLst/>
          </a:prstGeom>
          <a:solidFill>
            <a:schemeClr val="tx2">
              <a:lumMod val="20000"/>
              <a:lumOff val="80000"/>
            </a:schemeClr>
          </a:solidFill>
        </p:spPr>
        <p:txBody>
          <a:bodyPr wrap="square" rtlCol="0">
            <a:spAutoFit/>
          </a:bodyPr>
          <a:lstStyle/>
          <a:p>
            <a:r>
              <a:rPr lang="fr-FR" b="1" dirty="0"/>
              <a:t>TEAM</a:t>
            </a:r>
            <a:r>
              <a:rPr lang="fr-FR" dirty="0"/>
              <a:t> </a:t>
            </a:r>
          </a:p>
          <a:p>
            <a:r>
              <a:rPr lang="fr-FR" dirty="0"/>
              <a:t>Jérôme de Ghilage - Ingénieur, photovoltaïque </a:t>
            </a:r>
          </a:p>
          <a:p>
            <a:r>
              <a:rPr lang="fr-FR" dirty="0"/>
              <a:t>Didier Duvivier - Ingénieur, projets</a:t>
            </a:r>
          </a:p>
          <a:p>
            <a:r>
              <a:rPr lang="fr-FR" dirty="0"/>
              <a:t>Olivier Ferlin - Ingénieur, électro-mécanique, automatismes</a:t>
            </a:r>
          </a:p>
        </p:txBody>
      </p:sp>
    </p:spTree>
    <p:extLst>
      <p:ext uri="{BB962C8B-B14F-4D97-AF65-F5344CB8AC3E}">
        <p14:creationId xmlns:p14="http://schemas.microsoft.com/office/powerpoint/2010/main" val="409286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97033"/>
            <a:ext cx="3372321" cy="4686954"/>
          </a:xfrm>
          <a:prstGeom prst="rect">
            <a:avLst/>
          </a:prstGeom>
          <a:ln>
            <a:solidFill>
              <a:schemeClr val="tx1"/>
            </a:solidFill>
          </a:ln>
        </p:spPr>
      </p:pic>
      <p:cxnSp>
        <p:nvCxnSpPr>
          <p:cNvPr id="4" name="Connecteur droit avec flèche 3"/>
          <p:cNvCxnSpPr>
            <a:cxnSpLocks/>
          </p:cNvCxnSpPr>
          <p:nvPr/>
        </p:nvCxnSpPr>
        <p:spPr>
          <a:xfrm flipH="1" flipV="1">
            <a:off x="971600" y="1175408"/>
            <a:ext cx="504056" cy="741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0" y="806076"/>
            <a:ext cx="9143999" cy="338554"/>
          </a:xfrm>
          <a:prstGeom prst="rect">
            <a:avLst/>
          </a:prstGeom>
          <a:noFill/>
        </p:spPr>
        <p:txBody>
          <a:bodyPr wrap="square" rtlCol="0">
            <a:spAutoFit/>
          </a:bodyPr>
          <a:lstStyle/>
          <a:p>
            <a:r>
              <a:rPr lang="fr-FR" sz="1600" dirty="0"/>
              <a:t>Barge en surface supportant le câble de levage (en variante cette barge peut être également sous-marine)</a:t>
            </a:r>
          </a:p>
        </p:txBody>
      </p:sp>
      <p:cxnSp>
        <p:nvCxnSpPr>
          <p:cNvPr id="7" name="Connecteur droit avec flèche 6"/>
          <p:cNvCxnSpPr>
            <a:cxnSpLocks/>
          </p:cNvCxnSpPr>
          <p:nvPr/>
        </p:nvCxnSpPr>
        <p:spPr>
          <a:xfrm flipV="1">
            <a:off x="2970763" y="3501008"/>
            <a:ext cx="1313205" cy="291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427984" y="3356992"/>
            <a:ext cx="4464496" cy="584775"/>
          </a:xfrm>
          <a:prstGeom prst="rect">
            <a:avLst/>
          </a:prstGeom>
          <a:noFill/>
        </p:spPr>
        <p:txBody>
          <a:bodyPr wrap="square" rtlCol="0">
            <a:spAutoFit/>
          </a:bodyPr>
          <a:lstStyle/>
          <a:p>
            <a:r>
              <a:rPr lang="fr-FR" sz="1600" dirty="0"/>
              <a:t>Support d’accrochage situé environ 50 mètres sous la surface </a:t>
            </a:r>
          </a:p>
        </p:txBody>
      </p:sp>
      <p:sp>
        <p:nvSpPr>
          <p:cNvPr id="10" name="ZoneTexte 9"/>
          <p:cNvSpPr txBox="1"/>
          <p:nvPr/>
        </p:nvSpPr>
        <p:spPr>
          <a:xfrm>
            <a:off x="4082932" y="5890046"/>
            <a:ext cx="4953564" cy="830997"/>
          </a:xfrm>
          <a:prstGeom prst="rect">
            <a:avLst/>
          </a:prstGeom>
          <a:noFill/>
        </p:spPr>
        <p:txBody>
          <a:bodyPr wrap="square" rtlCol="0">
            <a:spAutoFit/>
          </a:bodyPr>
          <a:lstStyle/>
          <a:p>
            <a:r>
              <a:rPr lang="fr-FR" sz="1600" dirty="0"/>
              <a:t>«Câbles d’ancrage fixés sur le fond marin et permettent à la plateforme d’accrochage d’être maintenue en permanence sous la surface.</a:t>
            </a:r>
          </a:p>
        </p:txBody>
      </p:sp>
      <p:cxnSp>
        <p:nvCxnSpPr>
          <p:cNvPr id="11" name="Connecteur droit avec flèche 10"/>
          <p:cNvCxnSpPr>
            <a:cxnSpLocks/>
          </p:cNvCxnSpPr>
          <p:nvPr/>
        </p:nvCxnSpPr>
        <p:spPr>
          <a:xfrm>
            <a:off x="2627784" y="5801489"/>
            <a:ext cx="1455148" cy="319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a:endCxn id="16" idx="1"/>
          </p:cNvCxnSpPr>
          <p:nvPr/>
        </p:nvCxnSpPr>
        <p:spPr>
          <a:xfrm flipV="1">
            <a:off x="3737881" y="2063170"/>
            <a:ext cx="690102" cy="367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427983" y="1770782"/>
            <a:ext cx="4464496" cy="584775"/>
          </a:xfrm>
          <a:prstGeom prst="rect">
            <a:avLst/>
          </a:prstGeom>
          <a:noFill/>
        </p:spPr>
        <p:txBody>
          <a:bodyPr wrap="square" rtlCol="0">
            <a:spAutoFit/>
          </a:bodyPr>
          <a:lstStyle/>
          <a:p>
            <a:r>
              <a:rPr lang="fr-FR" sz="1600" dirty="0"/>
              <a:t>Surface située environ 4000 mètres au dessus du fond de la mer</a:t>
            </a:r>
          </a:p>
        </p:txBody>
      </p:sp>
      <p:cxnSp>
        <p:nvCxnSpPr>
          <p:cNvPr id="18" name="Connecteur droit avec flèche 17"/>
          <p:cNvCxnSpPr>
            <a:cxnSpLocks/>
            <a:endCxn id="22" idx="1"/>
          </p:cNvCxnSpPr>
          <p:nvPr/>
        </p:nvCxnSpPr>
        <p:spPr>
          <a:xfrm flipV="1">
            <a:off x="1591318" y="1415098"/>
            <a:ext cx="745998" cy="1170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337316" y="1122710"/>
            <a:ext cx="6555163" cy="584775"/>
          </a:xfrm>
          <a:prstGeom prst="rect">
            <a:avLst/>
          </a:prstGeom>
          <a:noFill/>
        </p:spPr>
        <p:txBody>
          <a:bodyPr wrap="square" rtlCol="0">
            <a:spAutoFit/>
          </a:bodyPr>
          <a:lstStyle/>
          <a:p>
            <a:r>
              <a:rPr lang="fr-FR" sz="1600" dirty="0"/>
              <a:t>Câble de levage « continu »: un seul câble avec une poulie de renvoi située proche du fond de la mer (non visible sur cette vue) </a:t>
            </a:r>
          </a:p>
        </p:txBody>
      </p:sp>
      <p:cxnSp>
        <p:nvCxnSpPr>
          <p:cNvPr id="24" name="Connecteur droit avec flèche 23"/>
          <p:cNvCxnSpPr>
            <a:cxnSpLocks/>
          </p:cNvCxnSpPr>
          <p:nvPr/>
        </p:nvCxnSpPr>
        <p:spPr>
          <a:xfrm flipV="1">
            <a:off x="2014399" y="2585974"/>
            <a:ext cx="2068533" cy="3994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4082932" y="2410577"/>
            <a:ext cx="5061067" cy="830997"/>
          </a:xfrm>
          <a:prstGeom prst="rect">
            <a:avLst/>
          </a:prstGeom>
          <a:noFill/>
        </p:spPr>
        <p:txBody>
          <a:bodyPr wrap="square" rtlCol="0">
            <a:spAutoFit/>
          </a:bodyPr>
          <a:lstStyle/>
          <a:p>
            <a:r>
              <a:rPr lang="fr-FR" sz="1600" dirty="0"/>
              <a:t>Ballasts, vidés (ou remplis) un à un en fonction du nombre de masses accrochées au support et afin de minimiser les efforts (et les coûts) dans les câbles « tension </a:t>
            </a:r>
            <a:r>
              <a:rPr lang="fr-FR" sz="1600" dirty="0" err="1"/>
              <a:t>leg</a:t>
            </a:r>
            <a:r>
              <a:rPr lang="fr-FR" sz="1600" dirty="0"/>
              <a:t> ».</a:t>
            </a:r>
          </a:p>
        </p:txBody>
      </p:sp>
      <p:cxnSp>
        <p:nvCxnSpPr>
          <p:cNvPr id="28" name="Connecteur droit avec flèche 27"/>
          <p:cNvCxnSpPr>
            <a:cxnSpLocks/>
          </p:cNvCxnSpPr>
          <p:nvPr/>
        </p:nvCxnSpPr>
        <p:spPr>
          <a:xfrm>
            <a:off x="2341219" y="5217717"/>
            <a:ext cx="174171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4283967" y="5013176"/>
            <a:ext cx="4608511" cy="338554"/>
          </a:xfrm>
          <a:prstGeom prst="rect">
            <a:avLst/>
          </a:prstGeom>
          <a:noFill/>
        </p:spPr>
        <p:txBody>
          <a:bodyPr wrap="square" rtlCol="0">
            <a:spAutoFit/>
          </a:bodyPr>
          <a:lstStyle/>
          <a:p>
            <a:r>
              <a:rPr lang="fr-FR" sz="1600" dirty="0"/>
              <a:t>Masses</a:t>
            </a:r>
          </a:p>
        </p:txBody>
      </p:sp>
      <p:cxnSp>
        <p:nvCxnSpPr>
          <p:cNvPr id="31" name="Connecteur droit avec flèche 30"/>
          <p:cNvCxnSpPr>
            <a:cxnSpLocks/>
          </p:cNvCxnSpPr>
          <p:nvPr/>
        </p:nvCxnSpPr>
        <p:spPr>
          <a:xfrm>
            <a:off x="2282249" y="4040510"/>
            <a:ext cx="1946772" cy="464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4229021" y="4320679"/>
            <a:ext cx="4914979" cy="584775"/>
          </a:xfrm>
          <a:prstGeom prst="rect">
            <a:avLst/>
          </a:prstGeom>
          <a:noFill/>
        </p:spPr>
        <p:txBody>
          <a:bodyPr wrap="square" rtlCol="0">
            <a:spAutoFit/>
          </a:bodyPr>
          <a:lstStyle/>
          <a:p>
            <a:r>
              <a:rPr lang="fr-FR" sz="1600" dirty="0"/>
              <a:t>Câbles servant d’élingues, permettant d’accrocher et décrocher les masses à la plateforme </a:t>
            </a:r>
          </a:p>
        </p:txBody>
      </p:sp>
      <p:sp>
        <p:nvSpPr>
          <p:cNvPr id="38" name="ZoneTexte 37"/>
          <p:cNvSpPr txBox="1"/>
          <p:nvPr/>
        </p:nvSpPr>
        <p:spPr>
          <a:xfrm>
            <a:off x="573697" y="233354"/>
            <a:ext cx="8030110" cy="461665"/>
          </a:xfrm>
          <a:prstGeom prst="rect">
            <a:avLst/>
          </a:prstGeom>
          <a:noFill/>
        </p:spPr>
        <p:txBody>
          <a:bodyPr wrap="square" rtlCol="0">
            <a:spAutoFit/>
          </a:bodyPr>
          <a:lstStyle/>
          <a:p>
            <a:pPr algn="ctr"/>
            <a:r>
              <a:rPr lang="fr-FR" sz="2400" b="1" dirty="0">
                <a:solidFill>
                  <a:srgbClr val="0070C0"/>
                </a:solidFill>
              </a:rPr>
              <a:t>Vue générale de la partie supérieure du dispositif</a:t>
            </a:r>
          </a:p>
        </p:txBody>
      </p:sp>
      <p:sp>
        <p:nvSpPr>
          <p:cNvPr id="43" name="Accolade fermante 42"/>
          <p:cNvSpPr/>
          <p:nvPr/>
        </p:nvSpPr>
        <p:spPr>
          <a:xfrm>
            <a:off x="2552949" y="3140968"/>
            <a:ext cx="218851" cy="133521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012154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3697" y="188640"/>
            <a:ext cx="8030110" cy="830997"/>
          </a:xfrm>
          <a:prstGeom prst="rect">
            <a:avLst/>
          </a:prstGeom>
          <a:noFill/>
        </p:spPr>
        <p:txBody>
          <a:bodyPr wrap="square" rtlCol="0">
            <a:spAutoFit/>
          </a:bodyPr>
          <a:lstStyle/>
          <a:p>
            <a:r>
              <a:rPr lang="fr-FR" sz="2400" b="1" dirty="0">
                <a:solidFill>
                  <a:srgbClr val="0070C0"/>
                </a:solidFill>
              </a:rPr>
              <a:t>Zoom sur le dispositif d’accrochage </a:t>
            </a:r>
          </a:p>
          <a:p>
            <a:r>
              <a:rPr lang="fr-FR" sz="2400" b="1" dirty="0">
                <a:solidFill>
                  <a:srgbClr val="0070C0"/>
                </a:solidFill>
              </a:rPr>
              <a:t>(prototype 50 kW)</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404664"/>
            <a:ext cx="3572037" cy="4183467"/>
          </a:xfrm>
          <a:prstGeom prst="rect">
            <a:avLst/>
          </a:prstGeom>
          <a:noFill/>
          <a:ln>
            <a:solidFill>
              <a:schemeClr val="tx1"/>
            </a:solidFill>
          </a:ln>
        </p:spPr>
      </p:pic>
    </p:spTree>
    <p:extLst>
      <p:ext uri="{BB962C8B-B14F-4D97-AF65-F5344CB8AC3E}">
        <p14:creationId xmlns:p14="http://schemas.microsoft.com/office/powerpoint/2010/main" val="892081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34B92DE-5E62-4EB0-A842-AE856BACFC79}"/>
              </a:ext>
            </a:extLst>
          </p:cNvPr>
          <p:cNvSpPr txBox="1"/>
          <p:nvPr/>
        </p:nvSpPr>
        <p:spPr>
          <a:xfrm>
            <a:off x="683568" y="548680"/>
            <a:ext cx="7920880" cy="4462760"/>
          </a:xfrm>
          <a:prstGeom prst="rect">
            <a:avLst/>
          </a:prstGeom>
          <a:noFill/>
        </p:spPr>
        <p:txBody>
          <a:bodyPr wrap="square" rtlCol="0">
            <a:spAutoFit/>
          </a:bodyPr>
          <a:lstStyle/>
          <a:p>
            <a:r>
              <a:rPr lang="fr-FR" sz="3200" dirty="0">
                <a:solidFill>
                  <a:srgbClr val="0070C0"/>
                </a:solidFill>
              </a:rPr>
              <a:t>Automatisation</a:t>
            </a:r>
          </a:p>
          <a:p>
            <a:endParaRPr lang="fr-FR" dirty="0"/>
          </a:p>
          <a:p>
            <a:r>
              <a:rPr lang="fr-FR" dirty="0"/>
              <a:t>Les variantes présentées en vidéo montrent une version non automatisée, avec l’utilisation d’un robot sous marin (ROV) pour effectuer les opérations d’accrochage et de décrochage des masses à leur support flottant ou sur le fond de la mer. Ces opérations peuvent être effectuées à l’aide d’élingues conventionnelles.</a:t>
            </a:r>
          </a:p>
          <a:p>
            <a:endParaRPr lang="fr-FR" dirty="0"/>
          </a:p>
          <a:p>
            <a:r>
              <a:rPr lang="fr-FR" dirty="0"/>
              <a:t>Sans automatisation, il faut prévoir des coûts d’opération (5 ETP) relativement faibles en comparaison du coût total d’une unité et des économies offertes par rapport aux solutions de stockage conventionnelles.</a:t>
            </a:r>
          </a:p>
          <a:p>
            <a:endParaRPr lang="fr-FR" dirty="0"/>
          </a:p>
          <a:p>
            <a:r>
              <a:rPr lang="fr-FR" dirty="0"/>
              <a:t>Néanmoins, l’automatisation du système est relativement simple. Elle pourra être partiellement déployée sur le prototype de la phase 1. </a:t>
            </a:r>
          </a:p>
          <a:p>
            <a:endParaRPr lang="fr-FR" dirty="0"/>
          </a:p>
          <a:p>
            <a:endParaRPr lang="fr-FR" dirty="0"/>
          </a:p>
        </p:txBody>
      </p:sp>
    </p:spTree>
    <p:extLst>
      <p:ext uri="{BB962C8B-B14F-4D97-AF65-F5344CB8AC3E}">
        <p14:creationId xmlns:p14="http://schemas.microsoft.com/office/powerpoint/2010/main" val="126591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D53F4E7-6275-49B2-A2E4-BAB89DFD8E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879" y="1124744"/>
            <a:ext cx="2047152" cy="1418695"/>
          </a:xfrm>
          <a:prstGeom prst="rect">
            <a:avLst/>
          </a:prstGeom>
        </p:spPr>
      </p:pic>
      <p:pic>
        <p:nvPicPr>
          <p:cNvPr id="6" name="Image 5">
            <a:extLst>
              <a:ext uri="{FF2B5EF4-FFF2-40B4-BE49-F238E27FC236}">
                <a16:creationId xmlns:a16="http://schemas.microsoft.com/office/drawing/2014/main" id="{E6ACA5D0-7054-4393-B90B-3B9938BAF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7469" y="1124744"/>
            <a:ext cx="2200795" cy="1418695"/>
          </a:xfrm>
          <a:prstGeom prst="rect">
            <a:avLst/>
          </a:prstGeom>
        </p:spPr>
      </p:pic>
      <p:pic>
        <p:nvPicPr>
          <p:cNvPr id="7" name="Image 6">
            <a:extLst>
              <a:ext uri="{FF2B5EF4-FFF2-40B4-BE49-F238E27FC236}">
                <a16:creationId xmlns:a16="http://schemas.microsoft.com/office/drawing/2014/main" id="{9B0BDEDC-D5B5-4778-9512-8642AE23D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6484" y="4153643"/>
            <a:ext cx="1615953" cy="1045617"/>
          </a:xfrm>
          <a:prstGeom prst="rect">
            <a:avLst/>
          </a:prstGeom>
        </p:spPr>
      </p:pic>
      <p:pic>
        <p:nvPicPr>
          <p:cNvPr id="8" name="Image 7">
            <a:extLst>
              <a:ext uri="{FF2B5EF4-FFF2-40B4-BE49-F238E27FC236}">
                <a16:creationId xmlns:a16="http://schemas.microsoft.com/office/drawing/2014/main" id="{6A978ED7-7BA4-42CE-8E5B-63D0E60EA5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8059" y="4326263"/>
            <a:ext cx="1615953" cy="880604"/>
          </a:xfrm>
          <a:prstGeom prst="rect">
            <a:avLst/>
          </a:prstGeom>
        </p:spPr>
      </p:pic>
      <p:sp>
        <p:nvSpPr>
          <p:cNvPr id="10" name="ZoneTexte 9">
            <a:extLst>
              <a:ext uri="{FF2B5EF4-FFF2-40B4-BE49-F238E27FC236}">
                <a16:creationId xmlns:a16="http://schemas.microsoft.com/office/drawing/2014/main" id="{1DE2AB9A-96D0-45EA-B36B-07C46B55F952}"/>
              </a:ext>
            </a:extLst>
          </p:cNvPr>
          <p:cNvSpPr txBox="1"/>
          <p:nvPr/>
        </p:nvSpPr>
        <p:spPr>
          <a:xfrm>
            <a:off x="2785043" y="3573017"/>
            <a:ext cx="3347394" cy="461665"/>
          </a:xfrm>
          <a:prstGeom prst="rect">
            <a:avLst/>
          </a:prstGeom>
          <a:noFill/>
        </p:spPr>
        <p:txBody>
          <a:bodyPr wrap="square" rtlCol="0">
            <a:spAutoFit/>
          </a:bodyPr>
          <a:lstStyle/>
          <a:p>
            <a:pPr algn="ctr"/>
            <a:r>
              <a:rPr lang="fr-FR" sz="2400" dirty="0">
                <a:solidFill>
                  <a:srgbClr val="0070C0"/>
                </a:solidFill>
              </a:rPr>
              <a:t>Stockage conventionnel</a:t>
            </a:r>
          </a:p>
        </p:txBody>
      </p:sp>
      <p:sp>
        <p:nvSpPr>
          <p:cNvPr id="11" name="ZoneTexte 10">
            <a:extLst>
              <a:ext uri="{FF2B5EF4-FFF2-40B4-BE49-F238E27FC236}">
                <a16:creationId xmlns:a16="http://schemas.microsoft.com/office/drawing/2014/main" id="{39C2EC3C-66CE-4D7C-B69B-57D55DCA4D67}"/>
              </a:ext>
            </a:extLst>
          </p:cNvPr>
          <p:cNvSpPr txBox="1"/>
          <p:nvPr/>
        </p:nvSpPr>
        <p:spPr>
          <a:xfrm>
            <a:off x="2248644" y="548680"/>
            <a:ext cx="5306075" cy="461665"/>
          </a:xfrm>
          <a:prstGeom prst="rect">
            <a:avLst/>
          </a:prstGeom>
          <a:noFill/>
        </p:spPr>
        <p:txBody>
          <a:bodyPr wrap="square" rtlCol="0">
            <a:spAutoFit/>
          </a:bodyPr>
          <a:lstStyle/>
          <a:p>
            <a:pPr algn="ctr"/>
            <a:r>
              <a:rPr lang="fr-FR" sz="2400" dirty="0">
                <a:solidFill>
                  <a:srgbClr val="0070C0"/>
                </a:solidFill>
              </a:rPr>
              <a:t>Renouvelable (et intermittent …)</a:t>
            </a:r>
          </a:p>
        </p:txBody>
      </p:sp>
      <p:sp>
        <p:nvSpPr>
          <p:cNvPr id="12" name="ZoneTexte 11">
            <a:extLst>
              <a:ext uri="{FF2B5EF4-FFF2-40B4-BE49-F238E27FC236}">
                <a16:creationId xmlns:a16="http://schemas.microsoft.com/office/drawing/2014/main" id="{AC447234-F445-4DE0-A28D-1D7A385DD9B0}"/>
              </a:ext>
            </a:extLst>
          </p:cNvPr>
          <p:cNvSpPr txBox="1"/>
          <p:nvPr/>
        </p:nvSpPr>
        <p:spPr>
          <a:xfrm>
            <a:off x="134484" y="3588984"/>
            <a:ext cx="2376266" cy="461665"/>
          </a:xfrm>
          <a:prstGeom prst="rect">
            <a:avLst/>
          </a:prstGeom>
          <a:noFill/>
        </p:spPr>
        <p:txBody>
          <a:bodyPr wrap="square" rtlCol="0">
            <a:spAutoFit/>
          </a:bodyPr>
          <a:lstStyle/>
          <a:p>
            <a:r>
              <a:rPr lang="fr-FR" sz="2400" dirty="0">
                <a:solidFill>
                  <a:srgbClr val="0070C0"/>
                </a:solidFill>
              </a:rPr>
              <a:t>Backup fossile</a:t>
            </a:r>
          </a:p>
        </p:txBody>
      </p:sp>
      <p:pic>
        <p:nvPicPr>
          <p:cNvPr id="14" name="Image 13">
            <a:extLst>
              <a:ext uri="{FF2B5EF4-FFF2-40B4-BE49-F238E27FC236}">
                <a16:creationId xmlns:a16="http://schemas.microsoft.com/office/drawing/2014/main" id="{9C96636E-0205-4702-AD54-17DE0E52CA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165" y="4153643"/>
            <a:ext cx="1615953" cy="1214209"/>
          </a:xfrm>
          <a:prstGeom prst="rect">
            <a:avLst/>
          </a:prstGeom>
        </p:spPr>
      </p:pic>
      <p:sp>
        <p:nvSpPr>
          <p:cNvPr id="15" name="ZoneTexte 14">
            <a:extLst>
              <a:ext uri="{FF2B5EF4-FFF2-40B4-BE49-F238E27FC236}">
                <a16:creationId xmlns:a16="http://schemas.microsoft.com/office/drawing/2014/main" id="{CF5B9BE0-A2D0-40F8-918F-530F9E510057}"/>
              </a:ext>
            </a:extLst>
          </p:cNvPr>
          <p:cNvSpPr txBox="1"/>
          <p:nvPr/>
        </p:nvSpPr>
        <p:spPr>
          <a:xfrm>
            <a:off x="2952186" y="5184393"/>
            <a:ext cx="1440730" cy="369332"/>
          </a:xfrm>
          <a:prstGeom prst="rect">
            <a:avLst/>
          </a:prstGeom>
          <a:noFill/>
        </p:spPr>
        <p:txBody>
          <a:bodyPr wrap="square" rtlCol="0">
            <a:spAutoFit/>
          </a:bodyPr>
          <a:lstStyle/>
          <a:p>
            <a:r>
              <a:rPr lang="fr-FR" dirty="0">
                <a:solidFill>
                  <a:srgbClr val="0070C0"/>
                </a:solidFill>
              </a:rPr>
              <a:t>Pompage</a:t>
            </a:r>
          </a:p>
        </p:txBody>
      </p:sp>
      <p:sp>
        <p:nvSpPr>
          <p:cNvPr id="16" name="ZoneTexte 15">
            <a:extLst>
              <a:ext uri="{FF2B5EF4-FFF2-40B4-BE49-F238E27FC236}">
                <a16:creationId xmlns:a16="http://schemas.microsoft.com/office/drawing/2014/main" id="{12B43AFD-3FF6-4AAE-9B16-200DD5E9B773}"/>
              </a:ext>
            </a:extLst>
          </p:cNvPr>
          <p:cNvSpPr txBox="1"/>
          <p:nvPr/>
        </p:nvSpPr>
        <p:spPr>
          <a:xfrm>
            <a:off x="4815275" y="5199260"/>
            <a:ext cx="1440730" cy="369332"/>
          </a:xfrm>
          <a:prstGeom prst="rect">
            <a:avLst/>
          </a:prstGeom>
          <a:noFill/>
        </p:spPr>
        <p:txBody>
          <a:bodyPr wrap="square" rtlCol="0">
            <a:spAutoFit/>
          </a:bodyPr>
          <a:lstStyle/>
          <a:p>
            <a:r>
              <a:rPr lang="fr-FR" dirty="0">
                <a:solidFill>
                  <a:srgbClr val="0070C0"/>
                </a:solidFill>
              </a:rPr>
              <a:t>Batteries</a:t>
            </a:r>
          </a:p>
        </p:txBody>
      </p:sp>
      <p:sp>
        <p:nvSpPr>
          <p:cNvPr id="17" name="ZoneTexte 16">
            <a:extLst>
              <a:ext uri="{FF2B5EF4-FFF2-40B4-BE49-F238E27FC236}">
                <a16:creationId xmlns:a16="http://schemas.microsoft.com/office/drawing/2014/main" id="{3DC2F99C-A86B-4B4C-925B-24CF5B1E346D}"/>
              </a:ext>
            </a:extLst>
          </p:cNvPr>
          <p:cNvSpPr txBox="1"/>
          <p:nvPr/>
        </p:nvSpPr>
        <p:spPr>
          <a:xfrm>
            <a:off x="6633251" y="3573016"/>
            <a:ext cx="2547261" cy="830997"/>
          </a:xfrm>
          <a:prstGeom prst="rect">
            <a:avLst/>
          </a:prstGeom>
          <a:noFill/>
        </p:spPr>
        <p:txBody>
          <a:bodyPr wrap="square" rtlCol="0">
            <a:spAutoFit/>
          </a:bodyPr>
          <a:lstStyle/>
          <a:p>
            <a:pPr algn="ctr"/>
            <a:r>
              <a:rPr lang="fr-FR" sz="2400" b="1" dirty="0">
                <a:solidFill>
                  <a:srgbClr val="00B050"/>
                </a:solidFill>
              </a:rPr>
              <a:t>Nos solutions de stockage</a:t>
            </a:r>
          </a:p>
        </p:txBody>
      </p:sp>
      <p:pic>
        <p:nvPicPr>
          <p:cNvPr id="18" name="Image 17" descr="dessous.jpg">
            <a:extLst>
              <a:ext uri="{FF2B5EF4-FFF2-40B4-BE49-F238E27FC236}">
                <a16:creationId xmlns:a16="http://schemas.microsoft.com/office/drawing/2014/main" id="{67A2732F-97C5-41D4-AEEE-36374453D372}"/>
              </a:ext>
            </a:extLst>
          </p:cNvPr>
          <p:cNvPicPr>
            <a:picLocks noChangeAspect="1"/>
          </p:cNvPicPr>
          <p:nvPr/>
        </p:nvPicPr>
        <p:blipFill>
          <a:blip r:embed="rId7" cstate="print"/>
          <a:stretch>
            <a:fillRect/>
          </a:stretch>
        </p:blipFill>
        <p:spPr>
          <a:xfrm>
            <a:off x="7015799" y="4359400"/>
            <a:ext cx="1742395" cy="1085824"/>
          </a:xfrm>
          <a:prstGeom prst="rect">
            <a:avLst/>
          </a:prstGeom>
          <a:ln>
            <a:solidFill>
              <a:schemeClr val="tx1"/>
            </a:solidFill>
          </a:ln>
          <a:effectLst>
            <a:outerShdw blurRad="50800" dist="50800" dir="3000000" algn="ctr" rotWithShape="0">
              <a:schemeClr val="tx1"/>
            </a:outerShdw>
          </a:effectLst>
        </p:spPr>
      </p:pic>
      <p:sp>
        <p:nvSpPr>
          <p:cNvPr id="19" name="ZoneTexte 18">
            <a:extLst>
              <a:ext uri="{FF2B5EF4-FFF2-40B4-BE49-F238E27FC236}">
                <a16:creationId xmlns:a16="http://schemas.microsoft.com/office/drawing/2014/main" id="{739DD062-21F1-481F-B9EC-CEEE0B420EC1}"/>
              </a:ext>
            </a:extLst>
          </p:cNvPr>
          <p:cNvSpPr txBox="1"/>
          <p:nvPr/>
        </p:nvSpPr>
        <p:spPr>
          <a:xfrm>
            <a:off x="905052" y="13248"/>
            <a:ext cx="7820446" cy="707886"/>
          </a:xfrm>
          <a:prstGeom prst="rect">
            <a:avLst/>
          </a:prstGeom>
          <a:noFill/>
        </p:spPr>
        <p:txBody>
          <a:bodyPr wrap="square" rtlCol="0">
            <a:spAutoFit/>
          </a:bodyPr>
          <a:lstStyle/>
          <a:p>
            <a:pPr algn="ctr"/>
            <a:r>
              <a:rPr lang="fr-FR" sz="4000" b="1" dirty="0">
                <a:solidFill>
                  <a:srgbClr val="0070C0"/>
                </a:solidFill>
              </a:rPr>
              <a:t>Le mix énergétique</a:t>
            </a:r>
          </a:p>
        </p:txBody>
      </p:sp>
      <p:sp>
        <p:nvSpPr>
          <p:cNvPr id="20" name="ZoneTexte 19">
            <a:extLst>
              <a:ext uri="{FF2B5EF4-FFF2-40B4-BE49-F238E27FC236}">
                <a16:creationId xmlns:a16="http://schemas.microsoft.com/office/drawing/2014/main" id="{0FB451D7-374E-4FF5-A31F-52311C40049E}"/>
              </a:ext>
            </a:extLst>
          </p:cNvPr>
          <p:cNvSpPr txBox="1"/>
          <p:nvPr/>
        </p:nvSpPr>
        <p:spPr>
          <a:xfrm>
            <a:off x="423962" y="6073571"/>
            <a:ext cx="1824682" cy="584775"/>
          </a:xfrm>
          <a:prstGeom prst="rect">
            <a:avLst/>
          </a:prstGeom>
          <a:noFill/>
        </p:spPr>
        <p:txBody>
          <a:bodyPr wrap="square" rtlCol="0">
            <a:spAutoFit/>
          </a:bodyPr>
          <a:lstStyle/>
          <a:p>
            <a:r>
              <a:rPr lang="fr-FR" sz="3200" b="1" dirty="0">
                <a:solidFill>
                  <a:srgbClr val="FF0000"/>
                </a:solidFill>
              </a:rPr>
              <a:t>Polluant</a:t>
            </a:r>
          </a:p>
        </p:txBody>
      </p:sp>
      <p:sp>
        <p:nvSpPr>
          <p:cNvPr id="21" name="ZoneTexte 20">
            <a:extLst>
              <a:ext uri="{FF2B5EF4-FFF2-40B4-BE49-F238E27FC236}">
                <a16:creationId xmlns:a16="http://schemas.microsoft.com/office/drawing/2014/main" id="{05F3C342-56BA-4E4C-81F8-18F35C61F33D}"/>
              </a:ext>
            </a:extLst>
          </p:cNvPr>
          <p:cNvSpPr txBox="1"/>
          <p:nvPr/>
        </p:nvSpPr>
        <p:spPr>
          <a:xfrm>
            <a:off x="3665706" y="6073571"/>
            <a:ext cx="2808312" cy="584775"/>
          </a:xfrm>
          <a:prstGeom prst="rect">
            <a:avLst/>
          </a:prstGeom>
          <a:noFill/>
        </p:spPr>
        <p:txBody>
          <a:bodyPr wrap="square" rtlCol="0">
            <a:spAutoFit/>
          </a:bodyPr>
          <a:lstStyle/>
          <a:p>
            <a:r>
              <a:rPr lang="fr-FR" sz="3200" b="1" dirty="0">
                <a:solidFill>
                  <a:srgbClr val="FF0000"/>
                </a:solidFill>
              </a:rPr>
              <a:t>Couteux</a:t>
            </a:r>
          </a:p>
        </p:txBody>
      </p:sp>
      <p:sp>
        <p:nvSpPr>
          <p:cNvPr id="22" name="ZoneTexte 21">
            <a:extLst>
              <a:ext uri="{FF2B5EF4-FFF2-40B4-BE49-F238E27FC236}">
                <a16:creationId xmlns:a16="http://schemas.microsoft.com/office/drawing/2014/main" id="{4DB6D33A-4445-4070-8007-9982CC6DB700}"/>
              </a:ext>
            </a:extLst>
          </p:cNvPr>
          <p:cNvSpPr txBox="1"/>
          <p:nvPr/>
        </p:nvSpPr>
        <p:spPr>
          <a:xfrm>
            <a:off x="6492476" y="5705318"/>
            <a:ext cx="2519430" cy="1077218"/>
          </a:xfrm>
          <a:prstGeom prst="rect">
            <a:avLst/>
          </a:prstGeom>
          <a:noFill/>
        </p:spPr>
        <p:txBody>
          <a:bodyPr wrap="square" rtlCol="0">
            <a:spAutoFit/>
          </a:bodyPr>
          <a:lstStyle/>
          <a:p>
            <a:pPr algn="ctr"/>
            <a:r>
              <a:rPr lang="fr-FR" sz="3200" b="1" dirty="0">
                <a:solidFill>
                  <a:srgbClr val="00B050"/>
                </a:solidFill>
              </a:rPr>
              <a:t>Economique ET Ecologique</a:t>
            </a:r>
          </a:p>
        </p:txBody>
      </p:sp>
      <p:sp>
        <p:nvSpPr>
          <p:cNvPr id="25" name="Flèche : bas 24">
            <a:extLst>
              <a:ext uri="{FF2B5EF4-FFF2-40B4-BE49-F238E27FC236}">
                <a16:creationId xmlns:a16="http://schemas.microsoft.com/office/drawing/2014/main" id="{153A8393-D011-425E-8AE8-330D4F49064D}"/>
              </a:ext>
            </a:extLst>
          </p:cNvPr>
          <p:cNvSpPr/>
          <p:nvPr/>
        </p:nvSpPr>
        <p:spPr>
          <a:xfrm>
            <a:off x="7699505" y="5492876"/>
            <a:ext cx="503486" cy="40827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 bas 25">
            <a:extLst>
              <a:ext uri="{FF2B5EF4-FFF2-40B4-BE49-F238E27FC236}">
                <a16:creationId xmlns:a16="http://schemas.microsoft.com/office/drawing/2014/main" id="{EEB2D4F2-FFC4-4A55-99E2-050134194BFF}"/>
              </a:ext>
            </a:extLst>
          </p:cNvPr>
          <p:cNvSpPr/>
          <p:nvPr/>
        </p:nvSpPr>
        <p:spPr>
          <a:xfrm>
            <a:off x="752796" y="5529954"/>
            <a:ext cx="503486" cy="4082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bas 26">
            <a:extLst>
              <a:ext uri="{FF2B5EF4-FFF2-40B4-BE49-F238E27FC236}">
                <a16:creationId xmlns:a16="http://schemas.microsoft.com/office/drawing/2014/main" id="{6AD4308B-36EB-4368-8055-F4E203062329}"/>
              </a:ext>
            </a:extLst>
          </p:cNvPr>
          <p:cNvSpPr/>
          <p:nvPr/>
        </p:nvSpPr>
        <p:spPr>
          <a:xfrm>
            <a:off x="4264181" y="5647949"/>
            <a:ext cx="503486" cy="4082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CBCC1DA5-C473-4ACC-9BF9-920DA29B52FA}"/>
              </a:ext>
            </a:extLst>
          </p:cNvPr>
          <p:cNvGrpSpPr/>
          <p:nvPr/>
        </p:nvGrpSpPr>
        <p:grpSpPr>
          <a:xfrm>
            <a:off x="755576" y="2636912"/>
            <a:ext cx="7488832" cy="936104"/>
            <a:chOff x="755576" y="2636912"/>
            <a:chExt cx="7488832" cy="936104"/>
          </a:xfrm>
        </p:grpSpPr>
        <p:sp>
          <p:nvSpPr>
            <p:cNvPr id="32" name="Flèche : bas 31">
              <a:extLst>
                <a:ext uri="{FF2B5EF4-FFF2-40B4-BE49-F238E27FC236}">
                  <a16:creationId xmlns:a16="http://schemas.microsoft.com/office/drawing/2014/main" id="{D6FA3492-A4FE-4FB0-ADA2-B34D970AB326}"/>
                </a:ext>
              </a:extLst>
            </p:cNvPr>
            <p:cNvSpPr/>
            <p:nvPr/>
          </p:nvSpPr>
          <p:spPr>
            <a:xfrm>
              <a:off x="755576" y="3113671"/>
              <a:ext cx="503486" cy="40827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65000"/>
                    <a:lumOff val="35000"/>
                  </a:schemeClr>
                </a:solidFill>
              </a:endParaRPr>
            </a:p>
          </p:txBody>
        </p:sp>
        <p:sp>
          <p:nvSpPr>
            <p:cNvPr id="23" name="Flèche : bas 22">
              <a:extLst>
                <a:ext uri="{FF2B5EF4-FFF2-40B4-BE49-F238E27FC236}">
                  <a16:creationId xmlns:a16="http://schemas.microsoft.com/office/drawing/2014/main" id="{5B6E869F-D040-4031-9774-4519290C6071}"/>
                </a:ext>
              </a:extLst>
            </p:cNvPr>
            <p:cNvSpPr/>
            <p:nvPr/>
          </p:nvSpPr>
          <p:spPr>
            <a:xfrm>
              <a:off x="4427984" y="3140968"/>
              <a:ext cx="503486" cy="40827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65000"/>
                    <a:lumOff val="35000"/>
                  </a:schemeClr>
                </a:solidFill>
              </a:endParaRPr>
            </a:p>
          </p:txBody>
        </p:sp>
        <p:sp>
          <p:nvSpPr>
            <p:cNvPr id="24" name="Flèche : bas 23">
              <a:extLst>
                <a:ext uri="{FF2B5EF4-FFF2-40B4-BE49-F238E27FC236}">
                  <a16:creationId xmlns:a16="http://schemas.microsoft.com/office/drawing/2014/main" id="{7BADB30D-983D-4782-B06A-2E3E6A65DB18}"/>
                </a:ext>
              </a:extLst>
            </p:cNvPr>
            <p:cNvSpPr/>
            <p:nvPr/>
          </p:nvSpPr>
          <p:spPr>
            <a:xfrm>
              <a:off x="7740922" y="3164738"/>
              <a:ext cx="503486" cy="40827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65000"/>
                    <a:lumOff val="35000"/>
                  </a:schemeClr>
                </a:solidFill>
              </a:endParaRPr>
            </a:p>
          </p:txBody>
        </p:sp>
        <p:sp>
          <p:nvSpPr>
            <p:cNvPr id="2" name="Rectangle 1">
              <a:extLst>
                <a:ext uri="{FF2B5EF4-FFF2-40B4-BE49-F238E27FC236}">
                  <a16:creationId xmlns:a16="http://schemas.microsoft.com/office/drawing/2014/main" id="{78FA9C29-1B33-410A-A89C-80B442D3AD36}"/>
                </a:ext>
              </a:extLst>
            </p:cNvPr>
            <p:cNvSpPr/>
            <p:nvPr/>
          </p:nvSpPr>
          <p:spPr>
            <a:xfrm>
              <a:off x="899592" y="2867298"/>
              <a:ext cx="7222058" cy="305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0D88622A-99C3-4A1E-8E84-A2140429E06D}"/>
                </a:ext>
              </a:extLst>
            </p:cNvPr>
            <p:cNvSpPr/>
            <p:nvPr/>
          </p:nvSpPr>
          <p:spPr>
            <a:xfrm>
              <a:off x="4572000" y="2636912"/>
              <a:ext cx="243275" cy="305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 name="ZoneTexte 4">
            <a:extLst>
              <a:ext uri="{FF2B5EF4-FFF2-40B4-BE49-F238E27FC236}">
                <a16:creationId xmlns:a16="http://schemas.microsoft.com/office/drawing/2014/main" id="{F4391046-7A74-43EF-A4E1-89104E2406D9}"/>
              </a:ext>
            </a:extLst>
          </p:cNvPr>
          <p:cNvSpPr txBox="1"/>
          <p:nvPr/>
        </p:nvSpPr>
        <p:spPr>
          <a:xfrm>
            <a:off x="3212397" y="2780928"/>
            <a:ext cx="3303819" cy="461665"/>
          </a:xfrm>
          <a:prstGeom prst="rect">
            <a:avLst/>
          </a:prstGeom>
          <a:noFill/>
        </p:spPr>
        <p:txBody>
          <a:bodyPr wrap="square" rtlCol="0">
            <a:spAutoFit/>
          </a:bodyPr>
          <a:lstStyle/>
          <a:p>
            <a:pPr algn="ctr"/>
            <a:r>
              <a:rPr lang="fr-FR" sz="2400" b="1" dirty="0">
                <a:solidFill>
                  <a:schemeClr val="bg1"/>
                </a:solidFill>
              </a:rPr>
              <a:t>Combiné à …</a:t>
            </a:r>
          </a:p>
        </p:txBody>
      </p:sp>
    </p:spTree>
    <p:extLst>
      <p:ext uri="{BB962C8B-B14F-4D97-AF65-F5344CB8AC3E}">
        <p14:creationId xmlns:p14="http://schemas.microsoft.com/office/powerpoint/2010/main" val="2562211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FCCA481-581C-4888-AA2F-56A6DF8DD6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3175"/>
            <a:ext cx="7787208" cy="5949279"/>
          </a:xfrm>
          <a:prstGeom prst="rect">
            <a:avLst/>
          </a:prstGeom>
          <a:noFill/>
        </p:spPr>
      </p:pic>
      <p:sp>
        <p:nvSpPr>
          <p:cNvPr id="6" name="Rectangle 5">
            <a:extLst>
              <a:ext uri="{FF2B5EF4-FFF2-40B4-BE49-F238E27FC236}">
                <a16:creationId xmlns:a16="http://schemas.microsoft.com/office/drawing/2014/main" id="{E58CA60B-1884-4F80-9603-7754556CF0F5}"/>
              </a:ext>
            </a:extLst>
          </p:cNvPr>
          <p:cNvSpPr/>
          <p:nvPr/>
        </p:nvSpPr>
        <p:spPr>
          <a:xfrm>
            <a:off x="35496" y="332656"/>
            <a:ext cx="4752528" cy="3170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F19162F-241B-4FD6-9ADC-98A48FDA392D}"/>
              </a:ext>
            </a:extLst>
          </p:cNvPr>
          <p:cNvSpPr/>
          <p:nvPr/>
        </p:nvSpPr>
        <p:spPr>
          <a:xfrm>
            <a:off x="2411760" y="2855423"/>
            <a:ext cx="2376264" cy="108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09E81456-D509-4962-A3D2-31B808E32D9C}"/>
              </a:ext>
            </a:extLst>
          </p:cNvPr>
          <p:cNvSpPr txBox="1"/>
          <p:nvPr/>
        </p:nvSpPr>
        <p:spPr>
          <a:xfrm>
            <a:off x="-108520" y="124463"/>
            <a:ext cx="4896544" cy="2308324"/>
          </a:xfrm>
          <a:prstGeom prst="rect">
            <a:avLst/>
          </a:prstGeom>
          <a:noFill/>
        </p:spPr>
        <p:txBody>
          <a:bodyPr wrap="square" rtlCol="0">
            <a:spAutoFit/>
          </a:bodyPr>
          <a:lstStyle/>
          <a:p>
            <a:pPr algn="ctr"/>
            <a:r>
              <a:rPr lang="fr-FR" sz="3600" b="1" u="sng" dirty="0">
                <a:solidFill>
                  <a:srgbClr val="0070C0"/>
                </a:solidFill>
              </a:rPr>
              <a:t>Le point clé</a:t>
            </a:r>
            <a:r>
              <a:rPr lang="fr-FR" sz="3600" b="1" dirty="0">
                <a:solidFill>
                  <a:srgbClr val="0070C0"/>
                </a:solidFill>
              </a:rPr>
              <a:t>:</a:t>
            </a:r>
          </a:p>
          <a:p>
            <a:pPr algn="ctr"/>
            <a:endParaRPr lang="fr-FR" sz="3600" b="1" dirty="0">
              <a:solidFill>
                <a:srgbClr val="0070C0"/>
              </a:solidFill>
            </a:endParaRPr>
          </a:p>
          <a:p>
            <a:pPr algn="ctr"/>
            <a:r>
              <a:rPr lang="fr-FR" sz="3600" b="1" dirty="0">
                <a:solidFill>
                  <a:srgbClr val="0070C0"/>
                </a:solidFill>
              </a:rPr>
              <a:t>Exploiter les profondeurs maritimes </a:t>
            </a:r>
          </a:p>
        </p:txBody>
      </p:sp>
    </p:spTree>
    <p:extLst>
      <p:ext uri="{BB962C8B-B14F-4D97-AF65-F5344CB8AC3E}">
        <p14:creationId xmlns:p14="http://schemas.microsoft.com/office/powerpoint/2010/main" val="259249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FE293B-2C6C-4BD0-82EE-346A745C1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305" y="1890851"/>
            <a:ext cx="5957390" cy="4827807"/>
          </a:xfrm>
          <a:prstGeom prst="rect">
            <a:avLst/>
          </a:prstGeom>
        </p:spPr>
      </p:pic>
      <p:sp>
        <p:nvSpPr>
          <p:cNvPr id="5" name="ZoneTexte 4">
            <a:extLst>
              <a:ext uri="{FF2B5EF4-FFF2-40B4-BE49-F238E27FC236}">
                <a16:creationId xmlns:a16="http://schemas.microsoft.com/office/drawing/2014/main" id="{1D479BE5-3564-42C7-B420-6A0FA328AA18}"/>
              </a:ext>
            </a:extLst>
          </p:cNvPr>
          <p:cNvSpPr txBox="1"/>
          <p:nvPr/>
        </p:nvSpPr>
        <p:spPr>
          <a:xfrm>
            <a:off x="0" y="136525"/>
            <a:ext cx="9144000" cy="1754326"/>
          </a:xfrm>
          <a:prstGeom prst="rect">
            <a:avLst/>
          </a:prstGeom>
          <a:noFill/>
        </p:spPr>
        <p:txBody>
          <a:bodyPr wrap="square" rtlCol="0">
            <a:spAutoFit/>
          </a:bodyPr>
          <a:lstStyle/>
          <a:p>
            <a:pPr algn="ctr"/>
            <a:r>
              <a:rPr lang="fr-FR" sz="3600" b="1" u="sng" dirty="0">
                <a:solidFill>
                  <a:srgbClr val="0070C0"/>
                </a:solidFill>
              </a:rPr>
              <a:t>L’astuce</a:t>
            </a:r>
            <a:r>
              <a:rPr lang="fr-FR" sz="3600" b="1" dirty="0">
                <a:solidFill>
                  <a:srgbClr val="0070C0"/>
                </a:solidFill>
              </a:rPr>
              <a:t> …</a:t>
            </a:r>
          </a:p>
          <a:p>
            <a:pPr algn="ctr"/>
            <a:r>
              <a:rPr lang="fr-FR" sz="3600" b="1" dirty="0">
                <a:solidFill>
                  <a:srgbClr val="0070C0"/>
                </a:solidFill>
              </a:rPr>
              <a:t>Système totalement sous-marin </a:t>
            </a:r>
          </a:p>
          <a:p>
            <a:pPr algn="ctr"/>
            <a:r>
              <a:rPr lang="fr-FR" sz="3600" b="1" dirty="0">
                <a:solidFill>
                  <a:srgbClr val="0070C0"/>
                </a:solidFill>
              </a:rPr>
              <a:t>pour résister aux tempêtes</a:t>
            </a:r>
          </a:p>
        </p:txBody>
      </p:sp>
    </p:spTree>
    <p:extLst>
      <p:ext uri="{BB962C8B-B14F-4D97-AF65-F5344CB8AC3E}">
        <p14:creationId xmlns:p14="http://schemas.microsoft.com/office/powerpoint/2010/main" val="142265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maquette2.jpg"/>
          <p:cNvPicPr>
            <a:picLocks noChangeAspect="1"/>
          </p:cNvPicPr>
          <p:nvPr/>
        </p:nvPicPr>
        <p:blipFill>
          <a:blip r:embed="rId3" cstate="print"/>
          <a:stretch>
            <a:fillRect/>
          </a:stretch>
        </p:blipFill>
        <p:spPr>
          <a:xfrm rot="16200000">
            <a:off x="480761" y="1149954"/>
            <a:ext cx="2880319" cy="2253836"/>
          </a:xfrm>
          <a:prstGeom prst="rect">
            <a:avLst/>
          </a:prstGeom>
          <a:ln w="12700">
            <a:solidFill>
              <a:srgbClr val="002060"/>
            </a:solidFill>
          </a:ln>
          <a:effectLst>
            <a:outerShdw blurRad="50800" dist="50800" dir="3000000" algn="ctr" rotWithShape="0">
              <a:schemeClr val="tx1"/>
            </a:outerShdw>
          </a:effectLst>
        </p:spPr>
      </p:pic>
      <p:sp>
        <p:nvSpPr>
          <p:cNvPr id="2" name="ZoneTexte 1"/>
          <p:cNvSpPr txBox="1"/>
          <p:nvPr/>
        </p:nvSpPr>
        <p:spPr>
          <a:xfrm>
            <a:off x="218728" y="169498"/>
            <a:ext cx="8820472" cy="646331"/>
          </a:xfrm>
          <a:prstGeom prst="rect">
            <a:avLst/>
          </a:prstGeom>
          <a:noFill/>
        </p:spPr>
        <p:txBody>
          <a:bodyPr wrap="square" rtlCol="0">
            <a:spAutoFit/>
          </a:bodyPr>
          <a:lstStyle/>
          <a:p>
            <a:pPr algn="ctr"/>
            <a:r>
              <a:rPr lang="fr-FR" sz="3600" b="1" dirty="0">
                <a:solidFill>
                  <a:srgbClr val="0070C0"/>
                </a:solidFill>
              </a:rPr>
              <a:t>Prochaine étape = Preuve de concept</a:t>
            </a:r>
          </a:p>
        </p:txBody>
      </p:sp>
      <p:pic>
        <p:nvPicPr>
          <p:cNvPr id="3" name="Image 2" descr="maquette.jpg"/>
          <p:cNvPicPr>
            <a:picLocks noChangeAspect="1"/>
          </p:cNvPicPr>
          <p:nvPr/>
        </p:nvPicPr>
        <p:blipFill>
          <a:blip r:embed="rId4" cstate="print"/>
          <a:stretch>
            <a:fillRect/>
          </a:stretch>
        </p:blipFill>
        <p:spPr>
          <a:xfrm>
            <a:off x="360377" y="844679"/>
            <a:ext cx="3203511" cy="1632559"/>
          </a:xfrm>
          <a:prstGeom prst="rect">
            <a:avLst/>
          </a:prstGeom>
          <a:ln w="12700">
            <a:solidFill>
              <a:srgbClr val="002060"/>
            </a:solidFill>
          </a:ln>
          <a:effectLst>
            <a:outerShdw blurRad="50800" dist="50800" dir="3000000" algn="ctr" rotWithShape="0">
              <a:schemeClr val="tx1"/>
            </a:outerShdw>
          </a:effectLst>
        </p:spPr>
      </p:pic>
      <p:pic>
        <p:nvPicPr>
          <p:cNvPr id="4" name="Image 3" descr="rov2.png"/>
          <p:cNvPicPr>
            <a:picLocks noChangeAspect="1"/>
          </p:cNvPicPr>
          <p:nvPr/>
        </p:nvPicPr>
        <p:blipFill>
          <a:blip r:embed="rId5" cstate="print"/>
          <a:stretch>
            <a:fillRect/>
          </a:stretch>
        </p:blipFill>
        <p:spPr>
          <a:xfrm>
            <a:off x="2619784" y="1253568"/>
            <a:ext cx="1946194" cy="1507404"/>
          </a:xfrm>
          <a:prstGeom prst="rect">
            <a:avLst/>
          </a:prstGeom>
          <a:ln w="12700">
            <a:solidFill>
              <a:srgbClr val="002060"/>
            </a:solidFill>
          </a:ln>
          <a:effectLst>
            <a:outerShdw blurRad="50800" dist="50800" dir="3000000" algn="ctr" rotWithShape="0">
              <a:schemeClr val="tx1"/>
            </a:outerShdw>
          </a:effectLst>
        </p:spPr>
      </p:pic>
      <p:sp>
        <p:nvSpPr>
          <p:cNvPr id="6" name="ZoneTexte 5"/>
          <p:cNvSpPr txBox="1"/>
          <p:nvPr/>
        </p:nvSpPr>
        <p:spPr>
          <a:xfrm>
            <a:off x="5220072" y="3973449"/>
            <a:ext cx="3456384" cy="523220"/>
          </a:xfrm>
          <a:prstGeom prst="rect">
            <a:avLst/>
          </a:prstGeom>
          <a:noFill/>
        </p:spPr>
        <p:txBody>
          <a:bodyPr wrap="square" rtlCol="0">
            <a:spAutoFit/>
          </a:bodyPr>
          <a:lstStyle/>
          <a:p>
            <a:pPr algn="ctr"/>
            <a:r>
              <a:rPr lang="fr-FR" sz="2800" b="1" dirty="0"/>
              <a:t>Prototype « mer »</a:t>
            </a:r>
            <a:endParaRPr lang="fr-FR" sz="2800" dirty="0"/>
          </a:p>
        </p:txBody>
      </p:sp>
      <p:sp>
        <p:nvSpPr>
          <p:cNvPr id="7" name="ZoneTexte 6"/>
          <p:cNvSpPr txBox="1"/>
          <p:nvPr/>
        </p:nvSpPr>
        <p:spPr>
          <a:xfrm>
            <a:off x="4055301" y="4997494"/>
            <a:ext cx="5018044" cy="1815882"/>
          </a:xfrm>
          <a:prstGeom prst="rect">
            <a:avLst/>
          </a:prstGeom>
          <a:noFill/>
        </p:spPr>
        <p:txBody>
          <a:bodyPr wrap="square" rtlCol="0">
            <a:spAutoFit/>
          </a:bodyPr>
          <a:lstStyle/>
          <a:p>
            <a:pPr algn="ctr"/>
            <a:r>
              <a:rPr lang="fr-FR" sz="2800" b="1" dirty="0">
                <a:solidFill>
                  <a:srgbClr val="0070C0"/>
                </a:solidFill>
              </a:rPr>
              <a:t>DEMONSTRATION</a:t>
            </a:r>
          </a:p>
          <a:p>
            <a:pPr algn="ctr"/>
            <a:r>
              <a:rPr lang="fr-FR" sz="2800" b="1" dirty="0"/>
              <a:t>technique ET économique</a:t>
            </a:r>
          </a:p>
          <a:p>
            <a:pPr algn="ctr"/>
            <a:r>
              <a:rPr lang="fr-FR" sz="2800" b="1" dirty="0">
                <a:solidFill>
                  <a:srgbClr val="0070C0"/>
                </a:solidFill>
              </a:rPr>
              <a:t>+ RECRUTEMENTS </a:t>
            </a:r>
            <a:r>
              <a:rPr lang="fr-FR" sz="2800" b="1" dirty="0"/>
              <a:t>d’experts </a:t>
            </a:r>
          </a:p>
          <a:p>
            <a:pPr algn="ctr"/>
            <a:r>
              <a:rPr lang="fr-FR" sz="2800" b="1" dirty="0">
                <a:solidFill>
                  <a:srgbClr val="0070C0"/>
                </a:solidFill>
              </a:rPr>
              <a:t>Coût 1 million €</a:t>
            </a:r>
            <a:endParaRPr lang="fr-FR" b="1" dirty="0"/>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0801" y="836712"/>
            <a:ext cx="3057955" cy="3159132"/>
          </a:xfrm>
          <a:prstGeom prst="rect">
            <a:avLst/>
          </a:prstGeom>
          <a:ln>
            <a:solidFill>
              <a:schemeClr val="accent1">
                <a:shade val="50000"/>
              </a:schemeClr>
            </a:solidFill>
          </a:ln>
          <a:effectLst>
            <a:outerShdw blurRad="50800" dist="50800" dir="3000000" algn="ctr" rotWithShape="0">
              <a:schemeClr val="tx1"/>
            </a:outerShdw>
          </a:effectLst>
        </p:spPr>
      </p:pic>
      <p:sp>
        <p:nvSpPr>
          <p:cNvPr id="10" name="Flèche : droite 9">
            <a:extLst>
              <a:ext uri="{FF2B5EF4-FFF2-40B4-BE49-F238E27FC236}">
                <a16:creationId xmlns:a16="http://schemas.microsoft.com/office/drawing/2014/main" id="{A8FC2005-3EA0-4C14-B932-ABE21F9A5B69}"/>
              </a:ext>
            </a:extLst>
          </p:cNvPr>
          <p:cNvSpPr/>
          <p:nvPr/>
        </p:nvSpPr>
        <p:spPr>
          <a:xfrm>
            <a:off x="755576" y="5184225"/>
            <a:ext cx="3168352" cy="119710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2D6CDE2-A672-4457-A37F-23BB24AF6C0E}"/>
              </a:ext>
            </a:extLst>
          </p:cNvPr>
          <p:cNvSpPr txBox="1"/>
          <p:nvPr/>
        </p:nvSpPr>
        <p:spPr>
          <a:xfrm>
            <a:off x="1411648" y="5429105"/>
            <a:ext cx="1715549" cy="646331"/>
          </a:xfrm>
          <a:prstGeom prst="rect">
            <a:avLst/>
          </a:prstGeom>
          <a:noFill/>
        </p:spPr>
        <p:txBody>
          <a:bodyPr wrap="square" rtlCol="0">
            <a:spAutoFit/>
          </a:bodyPr>
          <a:lstStyle/>
          <a:p>
            <a:r>
              <a:rPr lang="fr-FR" sz="3600" b="1" dirty="0">
                <a:solidFill>
                  <a:schemeClr val="bg1"/>
                </a:solidFill>
              </a:rPr>
              <a:t>Etape 1</a:t>
            </a:r>
          </a:p>
        </p:txBody>
      </p:sp>
      <p:sp>
        <p:nvSpPr>
          <p:cNvPr id="8" name="ZoneTexte 7">
            <a:extLst>
              <a:ext uri="{FF2B5EF4-FFF2-40B4-BE49-F238E27FC236}">
                <a16:creationId xmlns:a16="http://schemas.microsoft.com/office/drawing/2014/main" id="{D79F4695-E78D-40F6-A13B-26ECFD0D76CE}"/>
              </a:ext>
            </a:extLst>
          </p:cNvPr>
          <p:cNvSpPr txBox="1"/>
          <p:nvPr/>
        </p:nvSpPr>
        <p:spPr>
          <a:xfrm>
            <a:off x="5724128" y="4437112"/>
            <a:ext cx="2376264" cy="461665"/>
          </a:xfrm>
          <a:prstGeom prst="rect">
            <a:avLst/>
          </a:prstGeom>
          <a:noFill/>
        </p:spPr>
        <p:txBody>
          <a:bodyPr wrap="square" rtlCol="0">
            <a:spAutoFit/>
          </a:bodyPr>
          <a:lstStyle/>
          <a:p>
            <a:r>
              <a:rPr lang="fr-FR" sz="2400" b="1" dirty="0">
                <a:solidFill>
                  <a:srgbClr val="FF0000"/>
                </a:solidFill>
              </a:rPr>
              <a:t>1 tonne, 50 kW</a:t>
            </a:r>
          </a:p>
        </p:txBody>
      </p:sp>
      <p:sp>
        <p:nvSpPr>
          <p:cNvPr id="12" name="ZoneTexte 11">
            <a:extLst>
              <a:ext uri="{FF2B5EF4-FFF2-40B4-BE49-F238E27FC236}">
                <a16:creationId xmlns:a16="http://schemas.microsoft.com/office/drawing/2014/main" id="{77B1A137-8011-4BF4-952C-94E8A2A83BE2}"/>
              </a:ext>
            </a:extLst>
          </p:cNvPr>
          <p:cNvSpPr txBox="1"/>
          <p:nvPr/>
        </p:nvSpPr>
        <p:spPr>
          <a:xfrm>
            <a:off x="1691680" y="4238065"/>
            <a:ext cx="1296144" cy="461665"/>
          </a:xfrm>
          <a:prstGeom prst="rect">
            <a:avLst/>
          </a:prstGeom>
          <a:noFill/>
        </p:spPr>
        <p:txBody>
          <a:bodyPr wrap="square" rtlCol="0">
            <a:spAutoFit/>
          </a:bodyPr>
          <a:lstStyle/>
          <a:p>
            <a:r>
              <a:rPr lang="fr-FR" sz="2400" b="1" dirty="0">
                <a:solidFill>
                  <a:srgbClr val="FF0000"/>
                </a:solidFill>
              </a:rPr>
              <a:t>10 kg</a:t>
            </a:r>
          </a:p>
        </p:txBody>
      </p:sp>
      <p:sp>
        <p:nvSpPr>
          <p:cNvPr id="13" name="ZoneTexte 12">
            <a:extLst>
              <a:ext uri="{FF2B5EF4-FFF2-40B4-BE49-F238E27FC236}">
                <a16:creationId xmlns:a16="http://schemas.microsoft.com/office/drawing/2014/main" id="{B2679919-FBBF-4BE2-B91D-23A4D6FD5A66}"/>
              </a:ext>
            </a:extLst>
          </p:cNvPr>
          <p:cNvSpPr txBox="1"/>
          <p:nvPr/>
        </p:nvSpPr>
        <p:spPr>
          <a:xfrm>
            <a:off x="413043" y="3766473"/>
            <a:ext cx="3853417" cy="523220"/>
          </a:xfrm>
          <a:prstGeom prst="rect">
            <a:avLst/>
          </a:prstGeom>
          <a:noFill/>
        </p:spPr>
        <p:txBody>
          <a:bodyPr wrap="square" rtlCol="0">
            <a:spAutoFit/>
          </a:bodyPr>
          <a:lstStyle/>
          <a:p>
            <a:pPr algn="ctr"/>
            <a:r>
              <a:rPr lang="fr-FR" sz="2800" b="1" dirty="0"/>
              <a:t>Prototype actuel « lac »</a:t>
            </a:r>
            <a:endParaRPr lang="fr-FR" sz="2800" dirty="0"/>
          </a:p>
        </p:txBody>
      </p:sp>
    </p:spTree>
    <p:extLst>
      <p:ext uri="{BB962C8B-B14F-4D97-AF65-F5344CB8AC3E}">
        <p14:creationId xmlns:p14="http://schemas.microsoft.com/office/powerpoint/2010/main" val="172294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779912" y="2636912"/>
            <a:ext cx="4824536" cy="769441"/>
          </a:xfrm>
          <a:prstGeom prst="rect">
            <a:avLst/>
          </a:prstGeom>
          <a:noFill/>
        </p:spPr>
        <p:txBody>
          <a:bodyPr wrap="square" rtlCol="0">
            <a:spAutoFit/>
          </a:bodyPr>
          <a:lstStyle/>
          <a:p>
            <a:r>
              <a:rPr lang="fr-FR" sz="4400" b="1" dirty="0">
                <a:solidFill>
                  <a:srgbClr val="0070C0"/>
                </a:solidFill>
              </a:rPr>
              <a:t>Commercialisation</a:t>
            </a:r>
          </a:p>
        </p:txBody>
      </p:sp>
      <p:sp>
        <p:nvSpPr>
          <p:cNvPr id="4" name="Flèche : droite 3">
            <a:extLst>
              <a:ext uri="{FF2B5EF4-FFF2-40B4-BE49-F238E27FC236}">
                <a16:creationId xmlns:a16="http://schemas.microsoft.com/office/drawing/2014/main" id="{AA05D111-15AD-48AB-B266-311DCF201023}"/>
              </a:ext>
            </a:extLst>
          </p:cNvPr>
          <p:cNvSpPr/>
          <p:nvPr/>
        </p:nvSpPr>
        <p:spPr>
          <a:xfrm>
            <a:off x="1043608" y="2519929"/>
            <a:ext cx="2664296" cy="119710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6874783-2D4C-414E-84B6-1E0EE8B03EBB}"/>
              </a:ext>
            </a:extLst>
          </p:cNvPr>
          <p:cNvSpPr txBox="1"/>
          <p:nvPr/>
        </p:nvSpPr>
        <p:spPr>
          <a:xfrm>
            <a:off x="1416291" y="2836674"/>
            <a:ext cx="1715549" cy="646331"/>
          </a:xfrm>
          <a:prstGeom prst="rect">
            <a:avLst/>
          </a:prstGeom>
          <a:noFill/>
        </p:spPr>
        <p:txBody>
          <a:bodyPr wrap="square" rtlCol="0">
            <a:spAutoFit/>
          </a:bodyPr>
          <a:lstStyle/>
          <a:p>
            <a:r>
              <a:rPr lang="fr-FR" sz="3600" b="1" dirty="0">
                <a:solidFill>
                  <a:schemeClr val="bg1"/>
                </a:solidFill>
              </a:rPr>
              <a:t>Etape 3</a:t>
            </a:r>
          </a:p>
        </p:txBody>
      </p:sp>
      <p:sp>
        <p:nvSpPr>
          <p:cNvPr id="7" name="ZoneTexte 6">
            <a:extLst>
              <a:ext uri="{FF2B5EF4-FFF2-40B4-BE49-F238E27FC236}">
                <a16:creationId xmlns:a16="http://schemas.microsoft.com/office/drawing/2014/main" id="{837EB533-68A0-43C2-BC4D-9AA95A0E256A}"/>
              </a:ext>
            </a:extLst>
          </p:cNvPr>
          <p:cNvSpPr txBox="1"/>
          <p:nvPr/>
        </p:nvSpPr>
        <p:spPr>
          <a:xfrm>
            <a:off x="1043608" y="4059069"/>
            <a:ext cx="7056784" cy="954107"/>
          </a:xfrm>
          <a:prstGeom prst="rect">
            <a:avLst/>
          </a:prstGeom>
          <a:noFill/>
        </p:spPr>
        <p:txBody>
          <a:bodyPr wrap="square" rtlCol="0">
            <a:spAutoFit/>
          </a:bodyPr>
          <a:lstStyle/>
          <a:p>
            <a:r>
              <a:rPr lang="fr-FR" sz="2800" b="1" dirty="0">
                <a:sym typeface="Wingdings" panose="05000000000000000000" pitchFamily="2" charset="2"/>
              </a:rPr>
              <a:t>Horizon 2021  Vente des premières barges (10 MW) </a:t>
            </a:r>
          </a:p>
        </p:txBody>
      </p:sp>
      <p:sp>
        <p:nvSpPr>
          <p:cNvPr id="8" name="ZoneTexte 7">
            <a:extLst>
              <a:ext uri="{FF2B5EF4-FFF2-40B4-BE49-F238E27FC236}">
                <a16:creationId xmlns:a16="http://schemas.microsoft.com/office/drawing/2014/main" id="{36A4F954-DBE7-4A7B-A660-331176BFA9B2}"/>
              </a:ext>
            </a:extLst>
          </p:cNvPr>
          <p:cNvSpPr txBox="1"/>
          <p:nvPr/>
        </p:nvSpPr>
        <p:spPr>
          <a:xfrm>
            <a:off x="1043608" y="5427221"/>
            <a:ext cx="7056784" cy="954107"/>
          </a:xfrm>
          <a:prstGeom prst="rect">
            <a:avLst/>
          </a:prstGeom>
          <a:noFill/>
        </p:spPr>
        <p:txBody>
          <a:bodyPr wrap="square" rtlCol="0">
            <a:spAutoFit/>
          </a:bodyPr>
          <a:lstStyle/>
          <a:p>
            <a:r>
              <a:rPr lang="fr-FR" sz="2800" b="1" dirty="0">
                <a:sym typeface="Wingdings" panose="05000000000000000000" pitchFamily="2" charset="2"/>
              </a:rPr>
              <a:t>&gt; 2022  Industrialisation </a:t>
            </a:r>
          </a:p>
          <a:p>
            <a:r>
              <a:rPr lang="fr-FR" sz="2800" b="1" dirty="0">
                <a:sym typeface="Wingdings" panose="05000000000000000000" pitchFamily="2" charset="2"/>
              </a:rPr>
              <a:t>(10 à 100 MW/unité)</a:t>
            </a:r>
            <a:endParaRPr lang="fr-FR" dirty="0"/>
          </a:p>
        </p:txBody>
      </p:sp>
      <p:sp>
        <p:nvSpPr>
          <p:cNvPr id="10" name="ZoneTexte 9">
            <a:extLst>
              <a:ext uri="{FF2B5EF4-FFF2-40B4-BE49-F238E27FC236}">
                <a16:creationId xmlns:a16="http://schemas.microsoft.com/office/drawing/2014/main" id="{06314D99-7AC9-4558-BB38-A5D000AA47D0}"/>
              </a:ext>
            </a:extLst>
          </p:cNvPr>
          <p:cNvSpPr txBox="1"/>
          <p:nvPr/>
        </p:nvSpPr>
        <p:spPr>
          <a:xfrm>
            <a:off x="3707904" y="334397"/>
            <a:ext cx="5256584" cy="1323439"/>
          </a:xfrm>
          <a:prstGeom prst="rect">
            <a:avLst/>
          </a:prstGeom>
          <a:noFill/>
        </p:spPr>
        <p:txBody>
          <a:bodyPr wrap="square" rtlCol="0">
            <a:spAutoFit/>
          </a:bodyPr>
          <a:lstStyle/>
          <a:p>
            <a:r>
              <a:rPr lang="fr-FR" sz="4000" b="1" dirty="0">
                <a:solidFill>
                  <a:srgbClr val="0070C0"/>
                </a:solidFill>
              </a:rPr>
              <a:t>Développement démonstrateur (1MW)</a:t>
            </a:r>
          </a:p>
        </p:txBody>
      </p:sp>
      <p:sp>
        <p:nvSpPr>
          <p:cNvPr id="11" name="Flèche : droite 10">
            <a:extLst>
              <a:ext uri="{FF2B5EF4-FFF2-40B4-BE49-F238E27FC236}">
                <a16:creationId xmlns:a16="http://schemas.microsoft.com/office/drawing/2014/main" id="{93F41B21-6DE0-470F-9A12-C92F81D3F3F9}"/>
              </a:ext>
            </a:extLst>
          </p:cNvPr>
          <p:cNvSpPr/>
          <p:nvPr/>
        </p:nvSpPr>
        <p:spPr>
          <a:xfrm>
            <a:off x="1043608" y="359689"/>
            <a:ext cx="2664296" cy="119710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C663921A-349B-49C3-AC59-174703F58D38}"/>
              </a:ext>
            </a:extLst>
          </p:cNvPr>
          <p:cNvSpPr txBox="1"/>
          <p:nvPr/>
        </p:nvSpPr>
        <p:spPr>
          <a:xfrm>
            <a:off x="1416291" y="649462"/>
            <a:ext cx="1715549" cy="646331"/>
          </a:xfrm>
          <a:prstGeom prst="rect">
            <a:avLst/>
          </a:prstGeom>
          <a:noFill/>
        </p:spPr>
        <p:txBody>
          <a:bodyPr wrap="square" rtlCol="0">
            <a:spAutoFit/>
          </a:bodyPr>
          <a:lstStyle/>
          <a:p>
            <a:r>
              <a:rPr lang="fr-FR" sz="3600" b="1" dirty="0">
                <a:solidFill>
                  <a:schemeClr val="bg1"/>
                </a:solidFill>
              </a:rPr>
              <a:t>Etape 2</a:t>
            </a:r>
          </a:p>
        </p:txBody>
      </p:sp>
    </p:spTree>
    <p:extLst>
      <p:ext uri="{BB962C8B-B14F-4D97-AF65-F5344CB8AC3E}">
        <p14:creationId xmlns:p14="http://schemas.microsoft.com/office/powerpoint/2010/main" val="393743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droite 1"/>
          <p:cNvSpPr/>
          <p:nvPr/>
        </p:nvSpPr>
        <p:spPr>
          <a:xfrm>
            <a:off x="971600" y="1772816"/>
            <a:ext cx="7056784" cy="115212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avec flèche 3"/>
          <p:cNvCxnSpPr/>
          <p:nvPr/>
        </p:nvCxnSpPr>
        <p:spPr>
          <a:xfrm flipH="1" flipV="1">
            <a:off x="1611760" y="2743949"/>
            <a:ext cx="7912" cy="459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935597" y="4139788"/>
            <a:ext cx="1044116" cy="461665"/>
          </a:xfrm>
          <a:prstGeom prst="rect">
            <a:avLst/>
          </a:prstGeom>
          <a:solidFill>
            <a:srgbClr val="00FF00"/>
          </a:solidFill>
        </p:spPr>
        <p:txBody>
          <a:bodyPr wrap="square" rtlCol="0">
            <a:spAutoFit/>
          </a:bodyPr>
          <a:lstStyle/>
          <a:p>
            <a:r>
              <a:rPr lang="fr-FR" sz="2400" b="1" dirty="0"/>
              <a:t>1 m€</a:t>
            </a:r>
          </a:p>
        </p:txBody>
      </p:sp>
      <p:sp>
        <p:nvSpPr>
          <p:cNvPr id="7" name="ZoneTexte 6"/>
          <p:cNvSpPr txBox="1"/>
          <p:nvPr/>
        </p:nvSpPr>
        <p:spPr>
          <a:xfrm>
            <a:off x="2809325" y="3146230"/>
            <a:ext cx="1440160" cy="400110"/>
          </a:xfrm>
          <a:prstGeom prst="rect">
            <a:avLst/>
          </a:prstGeom>
          <a:noFill/>
        </p:spPr>
        <p:txBody>
          <a:bodyPr wrap="square" rtlCol="0">
            <a:spAutoFit/>
          </a:bodyPr>
          <a:lstStyle/>
          <a:p>
            <a:pPr algn="ctr"/>
            <a:r>
              <a:rPr lang="fr-FR" sz="2000" b="1" dirty="0"/>
              <a:t>2 à 5 m€</a:t>
            </a:r>
          </a:p>
        </p:txBody>
      </p:sp>
      <p:sp>
        <p:nvSpPr>
          <p:cNvPr id="9" name="ZoneTexte 8"/>
          <p:cNvSpPr txBox="1"/>
          <p:nvPr/>
        </p:nvSpPr>
        <p:spPr>
          <a:xfrm>
            <a:off x="323528" y="4695001"/>
            <a:ext cx="2016224" cy="923330"/>
          </a:xfrm>
          <a:prstGeom prst="rect">
            <a:avLst/>
          </a:prstGeom>
          <a:noFill/>
        </p:spPr>
        <p:txBody>
          <a:bodyPr wrap="square" rtlCol="0">
            <a:spAutoFit/>
          </a:bodyPr>
          <a:lstStyle/>
          <a:p>
            <a:pPr algn="ctr"/>
            <a:r>
              <a:rPr lang="fr-FR" dirty="0"/>
              <a:t>Amorçage </a:t>
            </a:r>
          </a:p>
          <a:p>
            <a:pPr algn="ctr"/>
            <a:r>
              <a:rPr lang="fr-FR" dirty="0"/>
              <a:t>(démonstration économique)</a:t>
            </a:r>
          </a:p>
        </p:txBody>
      </p:sp>
      <p:cxnSp>
        <p:nvCxnSpPr>
          <p:cNvPr id="10" name="Connecteur droit avec flèche 9"/>
          <p:cNvCxnSpPr/>
          <p:nvPr/>
        </p:nvCxnSpPr>
        <p:spPr>
          <a:xfrm flipV="1">
            <a:off x="4572000" y="1124744"/>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995936" y="463898"/>
            <a:ext cx="1944216" cy="646331"/>
          </a:xfrm>
          <a:prstGeom prst="rect">
            <a:avLst/>
          </a:prstGeom>
          <a:noFill/>
        </p:spPr>
        <p:txBody>
          <a:bodyPr wrap="square" rtlCol="0">
            <a:spAutoFit/>
          </a:bodyPr>
          <a:lstStyle/>
          <a:p>
            <a:r>
              <a:rPr lang="fr-FR" b="1" dirty="0"/>
              <a:t>Vente des premières barges</a:t>
            </a:r>
          </a:p>
        </p:txBody>
      </p:sp>
      <p:sp>
        <p:nvSpPr>
          <p:cNvPr id="13" name="ZoneTexte 12"/>
          <p:cNvSpPr txBox="1"/>
          <p:nvPr/>
        </p:nvSpPr>
        <p:spPr>
          <a:xfrm>
            <a:off x="2520642" y="3974361"/>
            <a:ext cx="1224136" cy="646331"/>
          </a:xfrm>
          <a:prstGeom prst="rect">
            <a:avLst/>
          </a:prstGeom>
          <a:noFill/>
        </p:spPr>
        <p:txBody>
          <a:bodyPr wrap="square" rtlCol="0">
            <a:spAutoFit/>
          </a:bodyPr>
          <a:lstStyle/>
          <a:p>
            <a:r>
              <a:rPr lang="fr-FR" b="1" dirty="0">
                <a:solidFill>
                  <a:srgbClr val="0070C0"/>
                </a:solidFill>
              </a:rPr>
              <a:t>2</a:t>
            </a:r>
            <a:r>
              <a:rPr lang="fr-FR" b="1" baseline="30000" dirty="0">
                <a:solidFill>
                  <a:srgbClr val="0070C0"/>
                </a:solidFill>
              </a:rPr>
              <a:t>ème</a:t>
            </a:r>
            <a:r>
              <a:rPr lang="fr-FR" b="1" dirty="0">
                <a:solidFill>
                  <a:srgbClr val="0070C0"/>
                </a:solidFill>
              </a:rPr>
              <a:t> levée de fonds</a:t>
            </a:r>
          </a:p>
        </p:txBody>
      </p:sp>
      <p:cxnSp>
        <p:nvCxnSpPr>
          <p:cNvPr id="14" name="Connecteur droit avec flèche 13"/>
          <p:cNvCxnSpPr/>
          <p:nvPr/>
        </p:nvCxnSpPr>
        <p:spPr>
          <a:xfrm flipV="1">
            <a:off x="6228184" y="1124744"/>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940152" y="611396"/>
            <a:ext cx="1944216" cy="369332"/>
          </a:xfrm>
          <a:prstGeom prst="rect">
            <a:avLst/>
          </a:prstGeom>
          <a:noFill/>
        </p:spPr>
        <p:txBody>
          <a:bodyPr wrap="square" rtlCol="0">
            <a:spAutoFit/>
          </a:bodyPr>
          <a:lstStyle/>
          <a:p>
            <a:r>
              <a:rPr lang="fr-FR" b="1" dirty="0"/>
              <a:t>Industrialisation</a:t>
            </a:r>
          </a:p>
        </p:txBody>
      </p:sp>
      <p:sp>
        <p:nvSpPr>
          <p:cNvPr id="16" name="ZoneTexte 15"/>
          <p:cNvSpPr txBox="1"/>
          <p:nvPr/>
        </p:nvSpPr>
        <p:spPr>
          <a:xfrm>
            <a:off x="1223628" y="2158861"/>
            <a:ext cx="6552728" cy="369332"/>
          </a:xfrm>
          <a:prstGeom prst="rect">
            <a:avLst/>
          </a:prstGeom>
          <a:noFill/>
        </p:spPr>
        <p:txBody>
          <a:bodyPr wrap="square" rtlCol="0">
            <a:spAutoFit/>
          </a:bodyPr>
          <a:lstStyle/>
          <a:p>
            <a:r>
              <a:rPr lang="fr-FR" b="1" dirty="0">
                <a:solidFill>
                  <a:schemeClr val="bg1"/>
                </a:solidFill>
              </a:rPr>
              <a:t>2018         2019           2020	  2021	       2022	        2023	</a:t>
            </a:r>
          </a:p>
        </p:txBody>
      </p:sp>
      <p:sp>
        <p:nvSpPr>
          <p:cNvPr id="17" name="Accolade fermante 16"/>
          <p:cNvSpPr/>
          <p:nvPr/>
        </p:nvSpPr>
        <p:spPr>
          <a:xfrm rot="5400000">
            <a:off x="2752759" y="1672477"/>
            <a:ext cx="470130" cy="2448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ZoneTexte 22"/>
          <p:cNvSpPr txBox="1"/>
          <p:nvPr/>
        </p:nvSpPr>
        <p:spPr>
          <a:xfrm>
            <a:off x="2644928" y="1462718"/>
            <a:ext cx="1711047" cy="369332"/>
          </a:xfrm>
          <a:prstGeom prst="rect">
            <a:avLst/>
          </a:prstGeom>
          <a:noFill/>
        </p:spPr>
        <p:txBody>
          <a:bodyPr wrap="square" rtlCol="0">
            <a:spAutoFit/>
          </a:bodyPr>
          <a:lstStyle/>
          <a:p>
            <a:r>
              <a:rPr lang="fr-FR" b="1" dirty="0"/>
              <a:t>Démonstrateur</a:t>
            </a:r>
          </a:p>
        </p:txBody>
      </p:sp>
      <p:sp>
        <p:nvSpPr>
          <p:cNvPr id="24" name="ZoneTexte 23"/>
          <p:cNvSpPr txBox="1"/>
          <p:nvPr/>
        </p:nvSpPr>
        <p:spPr>
          <a:xfrm>
            <a:off x="1060753" y="1270501"/>
            <a:ext cx="1584176" cy="646331"/>
          </a:xfrm>
          <a:prstGeom prst="rect">
            <a:avLst/>
          </a:prstGeom>
          <a:noFill/>
        </p:spPr>
        <p:txBody>
          <a:bodyPr wrap="square" rtlCol="0">
            <a:spAutoFit/>
          </a:bodyPr>
          <a:lstStyle/>
          <a:p>
            <a:pPr algn="ctr"/>
            <a:r>
              <a:rPr lang="fr-FR" b="1" dirty="0"/>
              <a:t>Preuve de concept</a:t>
            </a:r>
          </a:p>
        </p:txBody>
      </p:sp>
      <p:cxnSp>
        <p:nvCxnSpPr>
          <p:cNvPr id="29" name="Connecteur droit avec flèche 28"/>
          <p:cNvCxnSpPr>
            <a:cxnSpLocks/>
          </p:cNvCxnSpPr>
          <p:nvPr/>
        </p:nvCxnSpPr>
        <p:spPr>
          <a:xfrm flipH="1" flipV="1">
            <a:off x="2947714" y="3312172"/>
            <a:ext cx="1" cy="550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211960" y="3862889"/>
            <a:ext cx="2664295" cy="369332"/>
          </a:xfrm>
          <a:prstGeom prst="rect">
            <a:avLst/>
          </a:prstGeom>
          <a:noFill/>
        </p:spPr>
        <p:txBody>
          <a:bodyPr wrap="square" rtlCol="0">
            <a:spAutoFit/>
          </a:bodyPr>
          <a:lstStyle/>
          <a:p>
            <a:r>
              <a:rPr lang="fr-FR" b="1" dirty="0"/>
              <a:t>COMMERCIALISATION</a:t>
            </a:r>
          </a:p>
        </p:txBody>
      </p:sp>
      <p:sp>
        <p:nvSpPr>
          <p:cNvPr id="28" name="ZoneTexte 27">
            <a:extLst>
              <a:ext uri="{FF2B5EF4-FFF2-40B4-BE49-F238E27FC236}">
                <a16:creationId xmlns:a16="http://schemas.microsoft.com/office/drawing/2014/main" id="{2A8A85F2-54A5-4FF8-AD70-47BAD61976AE}"/>
              </a:ext>
            </a:extLst>
          </p:cNvPr>
          <p:cNvSpPr txBox="1"/>
          <p:nvPr/>
        </p:nvSpPr>
        <p:spPr>
          <a:xfrm>
            <a:off x="970732" y="3267645"/>
            <a:ext cx="1224136" cy="646331"/>
          </a:xfrm>
          <a:prstGeom prst="rect">
            <a:avLst/>
          </a:prstGeom>
          <a:noFill/>
        </p:spPr>
        <p:txBody>
          <a:bodyPr wrap="square" rtlCol="0">
            <a:spAutoFit/>
          </a:bodyPr>
          <a:lstStyle/>
          <a:p>
            <a:r>
              <a:rPr lang="fr-FR" b="1" dirty="0">
                <a:solidFill>
                  <a:srgbClr val="0070C0"/>
                </a:solidFill>
              </a:rPr>
              <a:t>1</a:t>
            </a:r>
            <a:r>
              <a:rPr lang="fr-FR" b="1" baseline="30000" dirty="0">
                <a:solidFill>
                  <a:srgbClr val="0070C0"/>
                </a:solidFill>
              </a:rPr>
              <a:t>ère</a:t>
            </a:r>
            <a:r>
              <a:rPr lang="fr-FR" b="1" dirty="0">
                <a:solidFill>
                  <a:srgbClr val="0070C0"/>
                </a:solidFill>
              </a:rPr>
              <a:t> levée de fonds</a:t>
            </a:r>
          </a:p>
        </p:txBody>
      </p:sp>
    </p:spTree>
    <p:extLst>
      <p:ext uri="{BB962C8B-B14F-4D97-AF65-F5344CB8AC3E}">
        <p14:creationId xmlns:p14="http://schemas.microsoft.com/office/powerpoint/2010/main" val="287765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099199722"/>
              </p:ext>
            </p:extLst>
          </p:nvPr>
        </p:nvGraphicFramePr>
        <p:xfrm>
          <a:off x="323528" y="1498843"/>
          <a:ext cx="8568952" cy="3514333"/>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370840">
                <a:tc>
                  <a:txBody>
                    <a:bodyPr/>
                    <a:lstStyle/>
                    <a:p>
                      <a:pPr algn="l" fontAlgn="b"/>
                      <a:r>
                        <a:rPr lang="fr-FR" sz="1800" b="1" i="0" u="none" strike="noStrike" dirty="0">
                          <a:solidFill>
                            <a:schemeClr val="bg1"/>
                          </a:solidFill>
                          <a:effectLst/>
                          <a:latin typeface="Calibri"/>
                        </a:rPr>
                        <a:t>(k€)</a:t>
                      </a:r>
                    </a:p>
                  </a:txBody>
                  <a:tcPr marL="9525" marR="9525" marT="9525" marB="0"/>
                </a:tc>
                <a:tc>
                  <a:txBody>
                    <a:bodyPr/>
                    <a:lstStyle/>
                    <a:p>
                      <a:pPr algn="r" fontAlgn="b"/>
                      <a:r>
                        <a:rPr lang="fr-FR" sz="1800" b="1" i="0" u="none" strike="noStrike" dirty="0">
                          <a:solidFill>
                            <a:schemeClr val="bg1"/>
                          </a:solidFill>
                          <a:effectLst/>
                          <a:latin typeface="Calibri"/>
                        </a:rPr>
                        <a:t>2018</a:t>
                      </a:r>
                    </a:p>
                  </a:txBody>
                  <a:tcPr marL="9525" marR="9525" marT="9525" marB="0"/>
                </a:tc>
                <a:tc>
                  <a:txBody>
                    <a:bodyPr/>
                    <a:lstStyle/>
                    <a:p>
                      <a:pPr algn="r" fontAlgn="b"/>
                      <a:r>
                        <a:rPr lang="fr-FR" sz="1800" b="1" i="0" u="none" strike="noStrike" dirty="0">
                          <a:solidFill>
                            <a:schemeClr val="bg1"/>
                          </a:solidFill>
                          <a:effectLst/>
                          <a:latin typeface="Calibri"/>
                        </a:rPr>
                        <a:t>2019</a:t>
                      </a:r>
                    </a:p>
                  </a:txBody>
                  <a:tcPr marL="9525" marR="9525" marT="9525" marB="0"/>
                </a:tc>
                <a:tc>
                  <a:txBody>
                    <a:bodyPr/>
                    <a:lstStyle/>
                    <a:p>
                      <a:pPr algn="r" fontAlgn="b"/>
                      <a:r>
                        <a:rPr lang="fr-FR" sz="1800" b="1" i="0" u="none" strike="noStrike" dirty="0">
                          <a:solidFill>
                            <a:schemeClr val="bg1"/>
                          </a:solidFill>
                          <a:effectLst/>
                          <a:latin typeface="Calibri"/>
                        </a:rPr>
                        <a:t>2020</a:t>
                      </a:r>
                    </a:p>
                  </a:txBody>
                  <a:tcPr marL="9525" marR="9525" marT="9525" marB="0"/>
                </a:tc>
                <a:tc>
                  <a:txBody>
                    <a:bodyPr/>
                    <a:lstStyle/>
                    <a:p>
                      <a:pPr algn="r" fontAlgn="b"/>
                      <a:r>
                        <a:rPr lang="fr-FR" sz="1800" b="1" i="0" u="none" strike="noStrike" dirty="0">
                          <a:solidFill>
                            <a:schemeClr val="bg1"/>
                          </a:solidFill>
                          <a:effectLst/>
                          <a:latin typeface="Calibri"/>
                        </a:rPr>
                        <a:t>2021</a:t>
                      </a:r>
                    </a:p>
                  </a:txBody>
                  <a:tcPr marL="9525" marR="9525" marT="9525" marB="0"/>
                </a:tc>
                <a:tc>
                  <a:txBody>
                    <a:bodyPr/>
                    <a:lstStyle/>
                    <a:p>
                      <a:pPr algn="r" fontAlgn="b"/>
                      <a:r>
                        <a:rPr lang="fr-FR" sz="1800" b="1" i="0" u="none" strike="noStrike" dirty="0">
                          <a:solidFill>
                            <a:schemeClr val="bg1"/>
                          </a:solidFill>
                          <a:effectLst/>
                          <a:latin typeface="Calibri"/>
                        </a:rPr>
                        <a:t>2022</a:t>
                      </a:r>
                    </a:p>
                  </a:txBody>
                  <a:tcPr marL="9525" marR="9525" marT="9525" marB="0"/>
                </a:tc>
                <a:tc>
                  <a:txBody>
                    <a:bodyPr/>
                    <a:lstStyle/>
                    <a:p>
                      <a:pPr algn="r" fontAlgn="b"/>
                      <a:r>
                        <a:rPr lang="fr-FR" sz="1800" b="1" i="0" u="none" strike="noStrike" dirty="0">
                          <a:solidFill>
                            <a:schemeClr val="bg1"/>
                          </a:solidFill>
                          <a:effectLst/>
                          <a:latin typeface="Calibri"/>
                        </a:rPr>
                        <a:t>2023</a:t>
                      </a:r>
                    </a:p>
                  </a:txBody>
                  <a:tcPr marL="9525" marR="9525" marT="9525" marB="0"/>
                </a:tc>
                <a:extLst>
                  <a:ext uri="{0D108BD9-81ED-4DB2-BD59-A6C34878D82A}">
                    <a16:rowId xmlns:a16="http://schemas.microsoft.com/office/drawing/2014/main" val="10000"/>
                  </a:ext>
                </a:extLst>
              </a:tr>
              <a:tr h="421248">
                <a:tc>
                  <a:txBody>
                    <a:bodyPr/>
                    <a:lstStyle/>
                    <a:p>
                      <a:pPr algn="l" fontAlgn="b"/>
                      <a:r>
                        <a:rPr lang="fr-FR" sz="1600" b="0" i="0" u="none" strike="noStrike" dirty="0">
                          <a:solidFill>
                            <a:srgbClr val="000000"/>
                          </a:solidFill>
                          <a:effectLst/>
                          <a:latin typeface="Calibri"/>
                        </a:rPr>
                        <a:t>1ère levée de fonds</a:t>
                      </a:r>
                    </a:p>
                  </a:txBody>
                  <a:tcPr marL="9525" marR="9525" marT="9525" marB="0"/>
                </a:tc>
                <a:tc>
                  <a:txBody>
                    <a:bodyPr/>
                    <a:lstStyle/>
                    <a:p>
                      <a:pPr algn="r" fontAlgn="b"/>
                      <a:r>
                        <a:rPr lang="fr-FR" sz="1400" b="0" i="0" u="none" strike="noStrike" dirty="0">
                          <a:solidFill>
                            <a:srgbClr val="000000"/>
                          </a:solidFill>
                          <a:effectLst/>
                          <a:latin typeface="Calibri"/>
                        </a:rPr>
                        <a:t>1 000</a:t>
                      </a:r>
                    </a:p>
                  </a:txBody>
                  <a:tcPr marL="9525" marR="9525" marT="9525" marB="0"/>
                </a:tc>
                <a:tc>
                  <a:txBody>
                    <a:bodyPr/>
                    <a:lstStyle/>
                    <a:p>
                      <a:pPr algn="r" fontAlgn="b"/>
                      <a:endParaRPr lang="fr-FR" sz="1400" b="0" i="0" u="none" strike="noStrike">
                        <a:solidFill>
                          <a:srgbClr val="000000"/>
                        </a:solidFill>
                        <a:effectLst/>
                        <a:latin typeface="Calibri"/>
                      </a:endParaRPr>
                    </a:p>
                  </a:txBody>
                  <a:tcPr marL="9525" marR="9525" marT="9525" marB="0"/>
                </a:tc>
                <a:tc>
                  <a:txBody>
                    <a:bodyPr/>
                    <a:lstStyle/>
                    <a:p>
                      <a:pPr algn="r" fontAlgn="b"/>
                      <a:endParaRPr lang="fr-FR" sz="1400" b="0" i="0" u="none" strike="noStrike">
                        <a:solidFill>
                          <a:srgbClr val="000000"/>
                        </a:solidFill>
                        <a:effectLst/>
                        <a:latin typeface="Calibri"/>
                      </a:endParaRPr>
                    </a:p>
                  </a:txBody>
                  <a:tcPr marL="9525" marR="9525" marT="9525" marB="0"/>
                </a:tc>
                <a:tc>
                  <a:txBody>
                    <a:bodyPr/>
                    <a:lstStyle/>
                    <a:p>
                      <a:pPr algn="r" fontAlgn="b"/>
                      <a:endParaRPr lang="fr-FR" sz="1400" b="0" i="0" u="none" strike="noStrike">
                        <a:solidFill>
                          <a:srgbClr val="000000"/>
                        </a:solidFill>
                        <a:effectLst/>
                        <a:latin typeface="Calibri"/>
                      </a:endParaRPr>
                    </a:p>
                  </a:txBody>
                  <a:tcPr marL="9525" marR="9525" marT="9525" marB="0"/>
                </a:tc>
                <a:tc>
                  <a:txBody>
                    <a:bodyPr/>
                    <a:lstStyle/>
                    <a:p>
                      <a:pPr algn="r" fontAlgn="b"/>
                      <a:endParaRPr lang="fr-FR" sz="1400" b="0" i="0" u="none" strike="noStrike" dirty="0">
                        <a:solidFill>
                          <a:srgbClr val="000000"/>
                        </a:solidFill>
                        <a:effectLst/>
                        <a:latin typeface="Calibri"/>
                      </a:endParaRPr>
                    </a:p>
                  </a:txBody>
                  <a:tcPr marL="9525" marR="9525" marT="9525" marB="0"/>
                </a:tc>
                <a:tc>
                  <a:txBody>
                    <a:bodyPr/>
                    <a:lstStyle/>
                    <a:p>
                      <a:pPr algn="r" fontAlgn="b"/>
                      <a:endParaRPr lang="fr-FR" sz="1400" b="0" i="0" u="none" strike="noStrike">
                        <a:solidFill>
                          <a:srgbClr val="000000"/>
                        </a:solidFill>
                        <a:effectLst/>
                        <a:latin typeface="Calibri"/>
                      </a:endParaRPr>
                    </a:p>
                  </a:txBody>
                  <a:tcPr marL="9525" marR="9525" marT="9525" marB="0"/>
                </a:tc>
                <a:extLst>
                  <a:ext uri="{0D108BD9-81ED-4DB2-BD59-A6C34878D82A}">
                    <a16:rowId xmlns:a16="http://schemas.microsoft.com/office/drawing/2014/main" val="10001"/>
                  </a:ext>
                </a:extLst>
              </a:tr>
              <a:tr h="370840">
                <a:tc>
                  <a:txBody>
                    <a:bodyPr/>
                    <a:lstStyle/>
                    <a:p>
                      <a:pPr algn="l" fontAlgn="b"/>
                      <a:r>
                        <a:rPr lang="fr-FR" sz="1600" b="0" i="0" u="none" strike="noStrike" dirty="0">
                          <a:solidFill>
                            <a:srgbClr val="000000"/>
                          </a:solidFill>
                          <a:effectLst/>
                          <a:latin typeface="Calibri"/>
                        </a:rPr>
                        <a:t>2d levée de fonds et/ou ventes de droits</a:t>
                      </a:r>
                    </a:p>
                  </a:txBody>
                  <a:tcPr marL="9525" marR="9525" marT="9525" marB="0"/>
                </a:tc>
                <a:tc>
                  <a:txBody>
                    <a:bodyPr/>
                    <a:lstStyle/>
                    <a:p>
                      <a:pPr algn="r" fontAlgn="b"/>
                      <a:endParaRPr lang="fr-FR" sz="1400" b="0" i="0" u="none" strike="noStrike" dirty="0">
                        <a:solidFill>
                          <a:srgbClr val="000000"/>
                        </a:solidFill>
                        <a:effectLst/>
                        <a:latin typeface="Calibri"/>
                      </a:endParaRPr>
                    </a:p>
                  </a:txBody>
                  <a:tcPr marL="9525" marR="9525" marT="9525" marB="0"/>
                </a:tc>
                <a:tc>
                  <a:txBody>
                    <a:bodyPr/>
                    <a:lstStyle/>
                    <a:p>
                      <a:pPr algn="r" fontAlgn="b"/>
                      <a:r>
                        <a:rPr lang="fr-FR" sz="1400" b="0" i="0" u="none" strike="noStrike" dirty="0">
                          <a:solidFill>
                            <a:srgbClr val="000000"/>
                          </a:solidFill>
                          <a:effectLst/>
                          <a:latin typeface="Calibri"/>
                        </a:rPr>
                        <a:t>2 500</a:t>
                      </a:r>
                    </a:p>
                  </a:txBody>
                  <a:tcPr marL="9525" marR="9525" marT="9525" marB="0"/>
                </a:tc>
                <a:tc>
                  <a:txBody>
                    <a:bodyPr/>
                    <a:lstStyle/>
                    <a:p>
                      <a:pPr algn="r" fontAlgn="b"/>
                      <a:r>
                        <a:rPr lang="fr-FR" sz="1400" b="0" i="0" u="none" strike="noStrike">
                          <a:solidFill>
                            <a:srgbClr val="000000"/>
                          </a:solidFill>
                          <a:effectLst/>
                          <a:latin typeface="Calibri"/>
                        </a:rPr>
                        <a:t>2 500</a:t>
                      </a:r>
                    </a:p>
                  </a:txBody>
                  <a:tcPr marL="9525" marR="9525" marT="9525" marB="0"/>
                </a:tc>
                <a:tc>
                  <a:txBody>
                    <a:bodyPr/>
                    <a:lstStyle/>
                    <a:p>
                      <a:pPr algn="r" fontAlgn="b"/>
                      <a:endParaRPr lang="fr-FR" sz="1400" b="0" i="0" u="none" strike="noStrike">
                        <a:solidFill>
                          <a:srgbClr val="000000"/>
                        </a:solidFill>
                        <a:effectLst/>
                        <a:latin typeface="Calibri"/>
                      </a:endParaRPr>
                    </a:p>
                  </a:txBody>
                  <a:tcPr marL="9525" marR="9525" marT="9525" marB="0"/>
                </a:tc>
                <a:tc>
                  <a:txBody>
                    <a:bodyPr/>
                    <a:lstStyle/>
                    <a:p>
                      <a:pPr algn="r" fontAlgn="b"/>
                      <a:endParaRPr lang="fr-FR" sz="1400" b="0" i="0" u="none" strike="noStrike" dirty="0">
                        <a:solidFill>
                          <a:srgbClr val="000000"/>
                        </a:solidFill>
                        <a:effectLst/>
                        <a:latin typeface="Calibri"/>
                      </a:endParaRPr>
                    </a:p>
                  </a:txBody>
                  <a:tcPr marL="9525" marR="9525" marT="9525" marB="0"/>
                </a:tc>
                <a:tc>
                  <a:txBody>
                    <a:bodyPr/>
                    <a:lstStyle/>
                    <a:p>
                      <a:pPr algn="r" fontAlgn="b"/>
                      <a:endParaRPr lang="fr-FR" sz="1400" b="0" i="0" u="none" strike="noStrike">
                        <a:solidFill>
                          <a:srgbClr val="000000"/>
                        </a:solidFill>
                        <a:effectLst/>
                        <a:latin typeface="Calibri"/>
                      </a:endParaRPr>
                    </a:p>
                  </a:txBody>
                  <a:tcPr marL="9525" marR="9525" marT="9525" marB="0"/>
                </a:tc>
                <a:extLst>
                  <a:ext uri="{0D108BD9-81ED-4DB2-BD59-A6C34878D82A}">
                    <a16:rowId xmlns:a16="http://schemas.microsoft.com/office/drawing/2014/main" val="10002"/>
                  </a:ext>
                </a:extLst>
              </a:tr>
              <a:tr h="370840">
                <a:tc>
                  <a:txBody>
                    <a:bodyPr/>
                    <a:lstStyle/>
                    <a:p>
                      <a:pPr algn="l" fontAlgn="b"/>
                      <a:r>
                        <a:rPr lang="fr-FR" sz="1600" b="0" i="0" u="none" strike="noStrike" dirty="0">
                          <a:solidFill>
                            <a:srgbClr val="000000"/>
                          </a:solidFill>
                          <a:effectLst/>
                          <a:latin typeface="Calibri"/>
                        </a:rPr>
                        <a:t>CA</a:t>
                      </a:r>
                    </a:p>
                  </a:txBody>
                  <a:tcPr marL="9525" marR="9525" marT="9525" marB="0"/>
                </a:tc>
                <a:tc>
                  <a:txBody>
                    <a:bodyPr/>
                    <a:lstStyle/>
                    <a:p>
                      <a:pPr algn="r" fontAlgn="b"/>
                      <a:endParaRPr lang="fr-FR" sz="1400" b="0" i="0" u="none" strike="noStrike">
                        <a:solidFill>
                          <a:srgbClr val="000000"/>
                        </a:solidFill>
                        <a:effectLst/>
                        <a:latin typeface="Calibri"/>
                      </a:endParaRPr>
                    </a:p>
                  </a:txBody>
                  <a:tcPr marL="9525" marR="9525" marT="9525" marB="0"/>
                </a:tc>
                <a:tc>
                  <a:txBody>
                    <a:bodyPr/>
                    <a:lstStyle/>
                    <a:p>
                      <a:pPr algn="r" fontAlgn="b"/>
                      <a:endParaRPr lang="fr-FR" sz="1400" b="0" i="0" u="none" strike="noStrike" dirty="0">
                        <a:solidFill>
                          <a:srgbClr val="000000"/>
                        </a:solidFill>
                        <a:effectLst/>
                        <a:latin typeface="Calibri"/>
                      </a:endParaRPr>
                    </a:p>
                  </a:txBody>
                  <a:tcPr marL="9525" marR="9525" marT="9525" marB="0"/>
                </a:tc>
                <a:tc>
                  <a:txBody>
                    <a:bodyPr/>
                    <a:lstStyle/>
                    <a:p>
                      <a:pPr algn="r" fontAlgn="b"/>
                      <a:endParaRPr lang="fr-FR" sz="1400" b="0" i="0" u="none" strike="noStrike" dirty="0">
                        <a:solidFill>
                          <a:srgbClr val="000000"/>
                        </a:solidFill>
                        <a:effectLst/>
                        <a:latin typeface="Calibri"/>
                      </a:endParaRPr>
                    </a:p>
                  </a:txBody>
                  <a:tcPr marL="9525" marR="9525" marT="9525" marB="0"/>
                </a:tc>
                <a:tc>
                  <a:txBody>
                    <a:bodyPr/>
                    <a:lstStyle/>
                    <a:p>
                      <a:pPr algn="r" fontAlgn="b"/>
                      <a:r>
                        <a:rPr lang="fr-FR" sz="1400" b="0" i="0" u="none" strike="noStrike">
                          <a:solidFill>
                            <a:srgbClr val="000000"/>
                          </a:solidFill>
                          <a:effectLst/>
                          <a:latin typeface="Calibri"/>
                        </a:rPr>
                        <a:t>10 000</a:t>
                      </a:r>
                    </a:p>
                  </a:txBody>
                  <a:tcPr marL="9525" marR="9525" marT="9525" marB="0"/>
                </a:tc>
                <a:tc>
                  <a:txBody>
                    <a:bodyPr/>
                    <a:lstStyle/>
                    <a:p>
                      <a:pPr algn="r" fontAlgn="b"/>
                      <a:r>
                        <a:rPr lang="fr-FR" sz="1400" b="0" i="0" u="none" strike="noStrike">
                          <a:solidFill>
                            <a:srgbClr val="000000"/>
                          </a:solidFill>
                          <a:effectLst/>
                          <a:latin typeface="Calibri"/>
                        </a:rPr>
                        <a:t>30 000</a:t>
                      </a:r>
                    </a:p>
                  </a:txBody>
                  <a:tcPr marL="9525" marR="9525" marT="9525" marB="0"/>
                </a:tc>
                <a:tc>
                  <a:txBody>
                    <a:bodyPr/>
                    <a:lstStyle/>
                    <a:p>
                      <a:pPr algn="r" fontAlgn="b"/>
                      <a:r>
                        <a:rPr lang="fr-FR" sz="1400" b="0" i="0" u="none" strike="noStrike" dirty="0">
                          <a:solidFill>
                            <a:srgbClr val="000000"/>
                          </a:solidFill>
                          <a:effectLst/>
                          <a:latin typeface="Calibri"/>
                        </a:rPr>
                        <a:t>90 000</a:t>
                      </a:r>
                    </a:p>
                  </a:txBody>
                  <a:tcPr marL="9525" marR="9525" marT="9525" marB="0"/>
                </a:tc>
                <a:extLst>
                  <a:ext uri="{0D108BD9-81ED-4DB2-BD59-A6C34878D82A}">
                    <a16:rowId xmlns:a16="http://schemas.microsoft.com/office/drawing/2014/main" val="10003"/>
                  </a:ext>
                </a:extLst>
              </a:tr>
              <a:tr h="370840">
                <a:tc>
                  <a:txBody>
                    <a:bodyPr/>
                    <a:lstStyle/>
                    <a:p>
                      <a:pPr algn="l" fontAlgn="b"/>
                      <a:r>
                        <a:rPr lang="fr-FR" sz="1800" b="1" i="0" u="none" strike="noStrike" dirty="0">
                          <a:solidFill>
                            <a:srgbClr val="000000"/>
                          </a:solidFill>
                          <a:effectLst/>
                          <a:latin typeface="Calibri"/>
                        </a:rPr>
                        <a:t>Total cash in</a:t>
                      </a:r>
                    </a:p>
                  </a:txBody>
                  <a:tcPr marL="9525" marR="9525" marT="9525" marB="0"/>
                </a:tc>
                <a:tc>
                  <a:txBody>
                    <a:bodyPr/>
                    <a:lstStyle/>
                    <a:p>
                      <a:pPr algn="r" fontAlgn="b"/>
                      <a:r>
                        <a:rPr lang="fr-FR" sz="1600" b="1" i="0" u="none" strike="noStrike" dirty="0">
                          <a:solidFill>
                            <a:srgbClr val="000000"/>
                          </a:solidFill>
                          <a:effectLst/>
                          <a:latin typeface="Calibri"/>
                        </a:rPr>
                        <a:t>1 000</a:t>
                      </a:r>
                    </a:p>
                  </a:txBody>
                  <a:tcPr marL="9525" marR="9525" marT="9525" marB="0"/>
                </a:tc>
                <a:tc>
                  <a:txBody>
                    <a:bodyPr/>
                    <a:lstStyle/>
                    <a:p>
                      <a:pPr algn="r" fontAlgn="b"/>
                      <a:r>
                        <a:rPr lang="fr-FR" sz="1600" b="1" i="0" u="none" strike="noStrike" dirty="0">
                          <a:solidFill>
                            <a:srgbClr val="000000"/>
                          </a:solidFill>
                          <a:effectLst/>
                          <a:latin typeface="Calibri"/>
                        </a:rPr>
                        <a:t>2 500</a:t>
                      </a:r>
                    </a:p>
                  </a:txBody>
                  <a:tcPr marL="9525" marR="9525" marT="9525" marB="0"/>
                </a:tc>
                <a:tc>
                  <a:txBody>
                    <a:bodyPr/>
                    <a:lstStyle/>
                    <a:p>
                      <a:pPr algn="r" fontAlgn="b"/>
                      <a:r>
                        <a:rPr lang="fr-FR" sz="1600" b="1" i="0" u="none" strike="noStrike" dirty="0">
                          <a:solidFill>
                            <a:srgbClr val="000000"/>
                          </a:solidFill>
                          <a:effectLst/>
                          <a:latin typeface="Calibri"/>
                        </a:rPr>
                        <a:t>2 500</a:t>
                      </a:r>
                    </a:p>
                  </a:txBody>
                  <a:tcPr marL="9525" marR="9525" marT="9525" marB="0"/>
                </a:tc>
                <a:tc>
                  <a:txBody>
                    <a:bodyPr/>
                    <a:lstStyle/>
                    <a:p>
                      <a:pPr algn="r" fontAlgn="b"/>
                      <a:r>
                        <a:rPr lang="fr-FR" sz="1600" b="1" i="0" u="none" strike="noStrike" dirty="0">
                          <a:solidFill>
                            <a:srgbClr val="000000"/>
                          </a:solidFill>
                          <a:effectLst/>
                          <a:latin typeface="Calibri"/>
                        </a:rPr>
                        <a:t>10 000</a:t>
                      </a:r>
                    </a:p>
                  </a:txBody>
                  <a:tcPr marL="9525" marR="9525" marT="9525" marB="0"/>
                </a:tc>
                <a:tc>
                  <a:txBody>
                    <a:bodyPr/>
                    <a:lstStyle/>
                    <a:p>
                      <a:pPr algn="r" fontAlgn="b"/>
                      <a:r>
                        <a:rPr lang="fr-FR" sz="1600" b="1" i="0" u="none" strike="noStrike" dirty="0">
                          <a:solidFill>
                            <a:srgbClr val="000000"/>
                          </a:solidFill>
                          <a:effectLst/>
                          <a:latin typeface="Calibri"/>
                        </a:rPr>
                        <a:t>30 000</a:t>
                      </a:r>
                    </a:p>
                  </a:txBody>
                  <a:tcPr marL="9525" marR="9525" marT="9525" marB="0"/>
                </a:tc>
                <a:tc>
                  <a:txBody>
                    <a:bodyPr/>
                    <a:lstStyle/>
                    <a:p>
                      <a:pPr algn="r" fontAlgn="b"/>
                      <a:r>
                        <a:rPr lang="fr-FR" sz="1600" b="1" i="0" u="none" strike="noStrike" dirty="0">
                          <a:solidFill>
                            <a:srgbClr val="000000"/>
                          </a:solidFill>
                          <a:effectLst/>
                          <a:latin typeface="Calibri"/>
                        </a:rPr>
                        <a:t>90 000</a:t>
                      </a:r>
                    </a:p>
                  </a:txBody>
                  <a:tcPr marL="9525" marR="9525" marT="9525" marB="0"/>
                </a:tc>
                <a:extLst>
                  <a:ext uri="{0D108BD9-81ED-4DB2-BD59-A6C34878D82A}">
                    <a16:rowId xmlns:a16="http://schemas.microsoft.com/office/drawing/2014/main" val="10004"/>
                  </a:ext>
                </a:extLst>
              </a:tr>
              <a:tr h="370840">
                <a:tc>
                  <a:txBody>
                    <a:bodyPr/>
                    <a:lstStyle/>
                    <a:p>
                      <a:pPr algn="l" fontAlgn="b"/>
                      <a:r>
                        <a:rPr lang="fr-FR" sz="1600" b="0" i="0" u="none" strike="noStrike" dirty="0" err="1">
                          <a:solidFill>
                            <a:srgbClr val="000000"/>
                          </a:solidFill>
                          <a:effectLst/>
                          <a:latin typeface="Calibri"/>
                        </a:rPr>
                        <a:t>Staffing</a:t>
                      </a:r>
                      <a:r>
                        <a:rPr lang="fr-FR" sz="1600" b="0" i="0" u="none" strike="noStrike" dirty="0">
                          <a:solidFill>
                            <a:srgbClr val="000000"/>
                          </a:solidFill>
                          <a:effectLst/>
                          <a:latin typeface="Calibri"/>
                        </a:rPr>
                        <a:t> + frais structure</a:t>
                      </a:r>
                    </a:p>
                  </a:txBody>
                  <a:tcPr marL="9525" marR="9525" marT="9525" marB="0"/>
                </a:tc>
                <a:tc>
                  <a:txBody>
                    <a:bodyPr/>
                    <a:lstStyle/>
                    <a:p>
                      <a:pPr algn="r" fontAlgn="b"/>
                      <a:r>
                        <a:rPr lang="fr-FR" sz="1400" b="0" i="0" u="none" strike="noStrike">
                          <a:solidFill>
                            <a:srgbClr val="000000"/>
                          </a:solidFill>
                          <a:effectLst/>
                          <a:latin typeface="Calibri"/>
                        </a:rPr>
                        <a:t>-130</a:t>
                      </a:r>
                    </a:p>
                  </a:txBody>
                  <a:tcPr marL="9525" marR="9525" marT="9525" marB="0"/>
                </a:tc>
                <a:tc>
                  <a:txBody>
                    <a:bodyPr/>
                    <a:lstStyle/>
                    <a:p>
                      <a:pPr algn="r" fontAlgn="b"/>
                      <a:r>
                        <a:rPr lang="fr-FR" sz="1400" b="0" i="0" u="none" strike="noStrike">
                          <a:solidFill>
                            <a:srgbClr val="000000"/>
                          </a:solidFill>
                          <a:effectLst/>
                          <a:latin typeface="Calibri"/>
                        </a:rPr>
                        <a:t>-310</a:t>
                      </a:r>
                    </a:p>
                  </a:txBody>
                  <a:tcPr marL="9525" marR="9525" marT="9525" marB="0"/>
                </a:tc>
                <a:tc>
                  <a:txBody>
                    <a:bodyPr/>
                    <a:lstStyle/>
                    <a:p>
                      <a:pPr algn="r" fontAlgn="b"/>
                      <a:r>
                        <a:rPr lang="fr-FR" sz="1400" b="0" i="0" u="none" strike="noStrike" dirty="0">
                          <a:solidFill>
                            <a:srgbClr val="000000"/>
                          </a:solidFill>
                          <a:effectLst/>
                          <a:latin typeface="Calibri"/>
                        </a:rPr>
                        <a:t>-410</a:t>
                      </a:r>
                    </a:p>
                  </a:txBody>
                  <a:tcPr marL="9525" marR="9525" marT="9525" marB="0"/>
                </a:tc>
                <a:tc>
                  <a:txBody>
                    <a:bodyPr/>
                    <a:lstStyle/>
                    <a:p>
                      <a:pPr algn="r" fontAlgn="b"/>
                      <a:r>
                        <a:rPr lang="fr-FR" sz="1400" b="0" i="0" u="none" strike="noStrike">
                          <a:solidFill>
                            <a:srgbClr val="000000"/>
                          </a:solidFill>
                          <a:effectLst/>
                          <a:latin typeface="Calibri"/>
                        </a:rPr>
                        <a:t>-410</a:t>
                      </a:r>
                    </a:p>
                  </a:txBody>
                  <a:tcPr marL="9525" marR="9525" marT="9525" marB="0"/>
                </a:tc>
                <a:tc>
                  <a:txBody>
                    <a:bodyPr/>
                    <a:lstStyle/>
                    <a:p>
                      <a:pPr algn="r" fontAlgn="b"/>
                      <a:r>
                        <a:rPr lang="fr-FR" sz="1400" b="0" i="0" u="none" strike="noStrike">
                          <a:solidFill>
                            <a:srgbClr val="000000"/>
                          </a:solidFill>
                          <a:effectLst/>
                          <a:latin typeface="Calibri"/>
                        </a:rPr>
                        <a:t>-410</a:t>
                      </a:r>
                    </a:p>
                  </a:txBody>
                  <a:tcPr marL="9525" marR="9525" marT="9525" marB="0"/>
                </a:tc>
                <a:tc>
                  <a:txBody>
                    <a:bodyPr/>
                    <a:lstStyle/>
                    <a:p>
                      <a:pPr algn="r" fontAlgn="b"/>
                      <a:r>
                        <a:rPr lang="fr-FR" sz="1400" b="0" i="0" u="none" strike="noStrike" dirty="0">
                          <a:solidFill>
                            <a:srgbClr val="000000"/>
                          </a:solidFill>
                          <a:effectLst/>
                          <a:latin typeface="Calibri"/>
                        </a:rPr>
                        <a:t>-410</a:t>
                      </a:r>
                    </a:p>
                  </a:txBody>
                  <a:tcPr marL="9525" marR="9525" marT="9525" marB="0"/>
                </a:tc>
                <a:extLst>
                  <a:ext uri="{0D108BD9-81ED-4DB2-BD59-A6C34878D82A}">
                    <a16:rowId xmlns:a16="http://schemas.microsoft.com/office/drawing/2014/main" val="10005"/>
                  </a:ext>
                </a:extLst>
              </a:tr>
              <a:tr h="370840">
                <a:tc>
                  <a:txBody>
                    <a:bodyPr/>
                    <a:lstStyle/>
                    <a:p>
                      <a:pPr algn="l" fontAlgn="b"/>
                      <a:r>
                        <a:rPr lang="fr-FR" sz="1600" b="0" i="0" u="none" strike="noStrike" dirty="0">
                          <a:solidFill>
                            <a:srgbClr val="000000"/>
                          </a:solidFill>
                          <a:effectLst/>
                          <a:latin typeface="Calibri"/>
                        </a:rPr>
                        <a:t>Bureau d’étude, atelier, essais en mer, chantier naval, PI, </a:t>
                      </a:r>
                      <a:r>
                        <a:rPr lang="fr-FR" sz="1600" b="0" i="0" u="none" strike="noStrike" dirty="0" err="1">
                          <a:solidFill>
                            <a:srgbClr val="000000"/>
                          </a:solidFill>
                          <a:effectLst/>
                          <a:latin typeface="Calibri"/>
                        </a:rPr>
                        <a:t>Mkt&amp;com</a:t>
                      </a:r>
                      <a:endParaRPr lang="fr-FR" sz="1600" b="0" i="0" u="none" strike="noStrike" dirty="0">
                        <a:solidFill>
                          <a:srgbClr val="000000"/>
                        </a:solidFill>
                        <a:effectLst/>
                        <a:latin typeface="Calibri"/>
                      </a:endParaRPr>
                    </a:p>
                  </a:txBody>
                  <a:tcPr marL="9525" marR="9525" marT="9525" marB="0"/>
                </a:tc>
                <a:tc>
                  <a:txBody>
                    <a:bodyPr/>
                    <a:lstStyle/>
                    <a:p>
                      <a:pPr algn="r" fontAlgn="b"/>
                      <a:r>
                        <a:rPr lang="fr-FR" sz="1400" b="0" i="0" u="none" strike="noStrike" dirty="0">
                          <a:solidFill>
                            <a:srgbClr val="000000"/>
                          </a:solidFill>
                          <a:effectLst/>
                          <a:latin typeface="Calibri"/>
                        </a:rPr>
                        <a:t>-555</a:t>
                      </a:r>
                    </a:p>
                  </a:txBody>
                  <a:tcPr marL="9525" marR="9525" marT="9525" marB="0"/>
                </a:tc>
                <a:tc>
                  <a:txBody>
                    <a:bodyPr/>
                    <a:lstStyle/>
                    <a:p>
                      <a:pPr algn="r" fontAlgn="b"/>
                      <a:r>
                        <a:rPr lang="fr-FR" sz="1400" b="0" i="0" u="none" strike="noStrike" dirty="0">
                          <a:solidFill>
                            <a:srgbClr val="000000"/>
                          </a:solidFill>
                          <a:effectLst/>
                          <a:latin typeface="Calibri"/>
                        </a:rPr>
                        <a:t>-1 535</a:t>
                      </a:r>
                    </a:p>
                  </a:txBody>
                  <a:tcPr marL="9525" marR="9525" marT="9525" marB="0"/>
                </a:tc>
                <a:tc>
                  <a:txBody>
                    <a:bodyPr/>
                    <a:lstStyle/>
                    <a:p>
                      <a:pPr algn="r" fontAlgn="b"/>
                      <a:r>
                        <a:rPr lang="fr-FR" sz="1400" b="0" i="0" u="none" strike="noStrike" dirty="0">
                          <a:solidFill>
                            <a:srgbClr val="000000"/>
                          </a:solidFill>
                          <a:effectLst/>
                          <a:latin typeface="Calibri"/>
                        </a:rPr>
                        <a:t>-2 900</a:t>
                      </a:r>
                    </a:p>
                  </a:txBody>
                  <a:tcPr marL="9525" marR="9525" marT="9525" marB="0"/>
                </a:tc>
                <a:tc>
                  <a:txBody>
                    <a:bodyPr/>
                    <a:lstStyle/>
                    <a:p>
                      <a:pPr algn="r" fontAlgn="b"/>
                      <a:r>
                        <a:rPr lang="fr-FR" sz="1400" b="0" i="0" u="none" strike="noStrike" dirty="0">
                          <a:solidFill>
                            <a:srgbClr val="000000"/>
                          </a:solidFill>
                          <a:effectLst/>
                          <a:latin typeface="Calibri"/>
                        </a:rPr>
                        <a:t>-5 900</a:t>
                      </a:r>
                    </a:p>
                  </a:txBody>
                  <a:tcPr marL="9525" marR="9525" marT="9525" marB="0"/>
                </a:tc>
                <a:tc>
                  <a:txBody>
                    <a:bodyPr/>
                    <a:lstStyle/>
                    <a:p>
                      <a:pPr algn="r" fontAlgn="b"/>
                      <a:r>
                        <a:rPr lang="fr-FR" sz="1400" b="0" i="0" u="none" strike="noStrike">
                          <a:solidFill>
                            <a:srgbClr val="000000"/>
                          </a:solidFill>
                          <a:effectLst/>
                          <a:latin typeface="Calibri"/>
                        </a:rPr>
                        <a:t>-16 900</a:t>
                      </a:r>
                    </a:p>
                  </a:txBody>
                  <a:tcPr marL="9525" marR="9525" marT="9525" marB="0"/>
                </a:tc>
                <a:tc>
                  <a:txBody>
                    <a:bodyPr/>
                    <a:lstStyle/>
                    <a:p>
                      <a:pPr algn="r" fontAlgn="b"/>
                      <a:r>
                        <a:rPr lang="fr-FR" sz="1400" b="0" i="0" u="none" strike="noStrike" dirty="0">
                          <a:solidFill>
                            <a:srgbClr val="000000"/>
                          </a:solidFill>
                          <a:effectLst/>
                          <a:latin typeface="Calibri"/>
                        </a:rPr>
                        <a:t>-33 400</a:t>
                      </a:r>
                    </a:p>
                  </a:txBody>
                  <a:tcPr marL="9525" marR="9525" marT="9525" marB="0"/>
                </a:tc>
                <a:extLst>
                  <a:ext uri="{0D108BD9-81ED-4DB2-BD59-A6C34878D82A}">
                    <a16:rowId xmlns:a16="http://schemas.microsoft.com/office/drawing/2014/main" val="10006"/>
                  </a:ext>
                </a:extLst>
              </a:tr>
              <a:tr h="370840">
                <a:tc>
                  <a:txBody>
                    <a:bodyPr/>
                    <a:lstStyle/>
                    <a:p>
                      <a:pPr algn="l" fontAlgn="b"/>
                      <a:r>
                        <a:rPr lang="fr-FR" sz="1800" b="1" i="0" u="none" strike="noStrike" kern="1200" dirty="0">
                          <a:solidFill>
                            <a:srgbClr val="000000"/>
                          </a:solidFill>
                          <a:effectLst/>
                          <a:latin typeface="Calibri"/>
                          <a:ea typeface="+mn-ea"/>
                          <a:cs typeface="+mn-cs"/>
                        </a:rPr>
                        <a:t>Total cash out</a:t>
                      </a:r>
                    </a:p>
                  </a:txBody>
                  <a:tcPr marL="9525" marR="9525" marT="9525" marB="0"/>
                </a:tc>
                <a:tc>
                  <a:txBody>
                    <a:bodyPr/>
                    <a:lstStyle/>
                    <a:p>
                      <a:pPr algn="r" fontAlgn="b"/>
                      <a:r>
                        <a:rPr lang="fr-FR" sz="1600" b="1" i="0" u="none" strike="noStrike" kern="1200" dirty="0">
                          <a:solidFill>
                            <a:srgbClr val="000000"/>
                          </a:solidFill>
                          <a:effectLst/>
                          <a:latin typeface="Calibri"/>
                          <a:ea typeface="+mn-ea"/>
                          <a:cs typeface="+mn-cs"/>
                        </a:rPr>
                        <a:t>-685</a:t>
                      </a:r>
                    </a:p>
                  </a:txBody>
                  <a:tcPr marL="9525" marR="9525" marT="9525" marB="0"/>
                </a:tc>
                <a:tc>
                  <a:txBody>
                    <a:bodyPr/>
                    <a:lstStyle/>
                    <a:p>
                      <a:pPr algn="r" fontAlgn="b"/>
                      <a:r>
                        <a:rPr lang="fr-FR" sz="1600" b="1" i="0" u="none" strike="noStrike" kern="1200" dirty="0">
                          <a:solidFill>
                            <a:srgbClr val="000000"/>
                          </a:solidFill>
                          <a:effectLst/>
                          <a:latin typeface="Calibri"/>
                          <a:ea typeface="+mn-ea"/>
                          <a:cs typeface="+mn-cs"/>
                        </a:rPr>
                        <a:t>-1 845</a:t>
                      </a:r>
                    </a:p>
                  </a:txBody>
                  <a:tcPr marL="9525" marR="9525" marT="9525" marB="0"/>
                </a:tc>
                <a:tc>
                  <a:txBody>
                    <a:bodyPr/>
                    <a:lstStyle/>
                    <a:p>
                      <a:pPr algn="r" fontAlgn="b"/>
                      <a:r>
                        <a:rPr lang="fr-FR" sz="1600" b="1" i="0" u="none" strike="noStrike" kern="1200" dirty="0">
                          <a:solidFill>
                            <a:srgbClr val="000000"/>
                          </a:solidFill>
                          <a:effectLst/>
                          <a:latin typeface="Calibri"/>
                          <a:ea typeface="+mn-ea"/>
                          <a:cs typeface="+mn-cs"/>
                        </a:rPr>
                        <a:t>-3 310</a:t>
                      </a:r>
                    </a:p>
                  </a:txBody>
                  <a:tcPr marL="9525" marR="9525" marT="9525" marB="0"/>
                </a:tc>
                <a:tc>
                  <a:txBody>
                    <a:bodyPr/>
                    <a:lstStyle/>
                    <a:p>
                      <a:pPr algn="r" fontAlgn="b"/>
                      <a:r>
                        <a:rPr lang="fr-FR" sz="1600" b="1" i="0" u="none" strike="noStrike" kern="1200" dirty="0">
                          <a:solidFill>
                            <a:srgbClr val="000000"/>
                          </a:solidFill>
                          <a:effectLst/>
                          <a:latin typeface="Calibri"/>
                          <a:ea typeface="+mn-ea"/>
                          <a:cs typeface="+mn-cs"/>
                        </a:rPr>
                        <a:t>-6 310</a:t>
                      </a:r>
                    </a:p>
                  </a:txBody>
                  <a:tcPr marL="9525" marR="9525" marT="9525" marB="0"/>
                </a:tc>
                <a:tc>
                  <a:txBody>
                    <a:bodyPr/>
                    <a:lstStyle/>
                    <a:p>
                      <a:pPr algn="r" fontAlgn="b"/>
                      <a:r>
                        <a:rPr lang="fr-FR" sz="1600" b="1" i="0" u="none" strike="noStrike" kern="1200" dirty="0">
                          <a:solidFill>
                            <a:srgbClr val="000000"/>
                          </a:solidFill>
                          <a:effectLst/>
                          <a:latin typeface="Calibri"/>
                          <a:ea typeface="+mn-ea"/>
                          <a:cs typeface="+mn-cs"/>
                        </a:rPr>
                        <a:t>-17 310</a:t>
                      </a:r>
                    </a:p>
                  </a:txBody>
                  <a:tcPr marL="9525" marR="9525" marT="9525" marB="0"/>
                </a:tc>
                <a:tc>
                  <a:txBody>
                    <a:bodyPr/>
                    <a:lstStyle/>
                    <a:p>
                      <a:pPr algn="r" fontAlgn="b"/>
                      <a:r>
                        <a:rPr lang="fr-FR" sz="1600" b="1" i="0" u="none" strike="noStrike" kern="1200" dirty="0">
                          <a:solidFill>
                            <a:srgbClr val="000000"/>
                          </a:solidFill>
                          <a:effectLst/>
                          <a:latin typeface="Calibri"/>
                          <a:ea typeface="+mn-ea"/>
                          <a:cs typeface="+mn-cs"/>
                        </a:rPr>
                        <a:t>-33 810</a:t>
                      </a:r>
                    </a:p>
                  </a:txBody>
                  <a:tcPr marL="9525" marR="9525" marT="9525" marB="0"/>
                </a:tc>
                <a:extLst>
                  <a:ext uri="{0D108BD9-81ED-4DB2-BD59-A6C34878D82A}">
                    <a16:rowId xmlns:a16="http://schemas.microsoft.com/office/drawing/2014/main" val="10007"/>
                  </a:ext>
                </a:extLst>
              </a:tr>
              <a:tr h="370840">
                <a:tc>
                  <a:txBody>
                    <a:bodyPr/>
                    <a:lstStyle/>
                    <a:p>
                      <a:pPr marL="0" algn="l" defTabSz="914400" rtl="0" eaLnBrk="1" fontAlgn="b" latinLnBrk="0" hangingPunct="1"/>
                      <a:r>
                        <a:rPr lang="fr-FR" sz="1800" b="1" i="0" u="none" strike="noStrike" kern="1200" dirty="0">
                          <a:solidFill>
                            <a:srgbClr val="000000"/>
                          </a:solidFill>
                          <a:effectLst/>
                          <a:latin typeface="Calibri"/>
                          <a:ea typeface="+mn-ea"/>
                          <a:cs typeface="+mn-cs"/>
                        </a:rPr>
                        <a:t>Cash flow</a:t>
                      </a:r>
                    </a:p>
                  </a:txBody>
                  <a:tcPr marL="9525" marR="9525" marT="9525" marB="0"/>
                </a:tc>
                <a:tc>
                  <a:txBody>
                    <a:bodyPr/>
                    <a:lstStyle/>
                    <a:p>
                      <a:pPr marL="0" algn="r" defTabSz="914400" rtl="0" eaLnBrk="1" fontAlgn="b" latinLnBrk="0" hangingPunct="1"/>
                      <a:r>
                        <a:rPr lang="fr-FR" sz="1800" b="1" i="0" u="none" strike="noStrike" kern="1200" dirty="0">
                          <a:solidFill>
                            <a:srgbClr val="000000"/>
                          </a:solidFill>
                          <a:effectLst/>
                          <a:latin typeface="Calibri"/>
                          <a:ea typeface="+mn-ea"/>
                          <a:cs typeface="+mn-cs"/>
                        </a:rPr>
                        <a:t>315</a:t>
                      </a:r>
                    </a:p>
                  </a:txBody>
                  <a:tcPr marL="9525" marR="9525" marT="9525" marB="0"/>
                </a:tc>
                <a:tc>
                  <a:txBody>
                    <a:bodyPr/>
                    <a:lstStyle/>
                    <a:p>
                      <a:pPr marL="0" algn="r" defTabSz="914400" rtl="0" eaLnBrk="1" fontAlgn="b" latinLnBrk="0" hangingPunct="1"/>
                      <a:r>
                        <a:rPr lang="fr-FR" sz="1800" b="1" i="0" u="none" strike="noStrike" kern="1200" dirty="0">
                          <a:solidFill>
                            <a:srgbClr val="000000"/>
                          </a:solidFill>
                          <a:effectLst/>
                          <a:latin typeface="Calibri"/>
                          <a:ea typeface="+mn-ea"/>
                          <a:cs typeface="+mn-cs"/>
                        </a:rPr>
                        <a:t>970</a:t>
                      </a:r>
                    </a:p>
                  </a:txBody>
                  <a:tcPr marL="9525" marR="9525" marT="9525" marB="0"/>
                </a:tc>
                <a:tc>
                  <a:txBody>
                    <a:bodyPr/>
                    <a:lstStyle/>
                    <a:p>
                      <a:pPr marL="0" algn="r" defTabSz="914400" rtl="0" eaLnBrk="1" fontAlgn="b" latinLnBrk="0" hangingPunct="1"/>
                      <a:r>
                        <a:rPr lang="fr-FR" sz="1800" b="1" i="0" u="none" strike="noStrike" kern="1200" dirty="0">
                          <a:solidFill>
                            <a:srgbClr val="000000"/>
                          </a:solidFill>
                          <a:effectLst/>
                          <a:latin typeface="Calibri"/>
                          <a:ea typeface="+mn-ea"/>
                          <a:cs typeface="+mn-cs"/>
                        </a:rPr>
                        <a:t>160</a:t>
                      </a:r>
                    </a:p>
                  </a:txBody>
                  <a:tcPr marL="9525" marR="9525" marT="9525" marB="0"/>
                </a:tc>
                <a:tc>
                  <a:txBody>
                    <a:bodyPr/>
                    <a:lstStyle/>
                    <a:p>
                      <a:pPr marL="0" algn="r" defTabSz="914400" rtl="0" eaLnBrk="1" fontAlgn="b" latinLnBrk="0" hangingPunct="1"/>
                      <a:r>
                        <a:rPr lang="fr-FR" sz="1800" b="1" i="0" u="none" strike="noStrike" kern="1200" dirty="0">
                          <a:solidFill>
                            <a:srgbClr val="000000"/>
                          </a:solidFill>
                          <a:effectLst/>
                          <a:latin typeface="Calibri"/>
                          <a:ea typeface="+mn-ea"/>
                          <a:cs typeface="+mn-cs"/>
                        </a:rPr>
                        <a:t>3 850</a:t>
                      </a:r>
                    </a:p>
                  </a:txBody>
                  <a:tcPr marL="9525" marR="9525" marT="9525" marB="0"/>
                </a:tc>
                <a:tc>
                  <a:txBody>
                    <a:bodyPr/>
                    <a:lstStyle/>
                    <a:p>
                      <a:pPr marL="0" algn="r" defTabSz="914400" rtl="0" eaLnBrk="1" fontAlgn="b" latinLnBrk="0" hangingPunct="1"/>
                      <a:r>
                        <a:rPr lang="fr-FR" sz="1800" b="1" i="0" u="none" strike="noStrike" kern="1200" dirty="0">
                          <a:solidFill>
                            <a:srgbClr val="000000"/>
                          </a:solidFill>
                          <a:effectLst/>
                          <a:latin typeface="Calibri"/>
                          <a:ea typeface="+mn-ea"/>
                          <a:cs typeface="+mn-cs"/>
                        </a:rPr>
                        <a:t>16 540</a:t>
                      </a:r>
                    </a:p>
                  </a:txBody>
                  <a:tcPr marL="9525" marR="9525" marT="9525" marB="0"/>
                </a:tc>
                <a:tc>
                  <a:txBody>
                    <a:bodyPr/>
                    <a:lstStyle/>
                    <a:p>
                      <a:pPr marL="0" algn="r" defTabSz="914400" rtl="0" eaLnBrk="1" fontAlgn="b" latinLnBrk="0" hangingPunct="1"/>
                      <a:r>
                        <a:rPr lang="fr-FR" sz="1800" b="1" i="0" u="none" strike="noStrike" kern="1200" dirty="0">
                          <a:solidFill>
                            <a:srgbClr val="000000"/>
                          </a:solidFill>
                          <a:effectLst/>
                          <a:latin typeface="Calibri"/>
                          <a:ea typeface="+mn-ea"/>
                          <a:cs typeface="+mn-cs"/>
                        </a:rPr>
                        <a:t>72 730</a:t>
                      </a:r>
                    </a:p>
                  </a:txBody>
                  <a:tcPr marL="9525" marR="9525" marT="9525" marB="0"/>
                </a:tc>
                <a:extLst>
                  <a:ext uri="{0D108BD9-81ED-4DB2-BD59-A6C34878D82A}">
                    <a16:rowId xmlns:a16="http://schemas.microsoft.com/office/drawing/2014/main" val="10008"/>
                  </a:ext>
                </a:extLst>
              </a:tr>
            </a:tbl>
          </a:graphicData>
        </a:graphic>
      </p:graphicFrame>
      <p:sp>
        <p:nvSpPr>
          <p:cNvPr id="2" name="ZoneTexte 1">
            <a:extLst>
              <a:ext uri="{FF2B5EF4-FFF2-40B4-BE49-F238E27FC236}">
                <a16:creationId xmlns:a16="http://schemas.microsoft.com/office/drawing/2014/main" id="{9A2F2B9E-60E7-4F89-A066-CDD385AF5B4D}"/>
              </a:ext>
            </a:extLst>
          </p:cNvPr>
          <p:cNvSpPr txBox="1"/>
          <p:nvPr/>
        </p:nvSpPr>
        <p:spPr>
          <a:xfrm>
            <a:off x="2123728" y="404664"/>
            <a:ext cx="4608512" cy="646331"/>
          </a:xfrm>
          <a:prstGeom prst="rect">
            <a:avLst/>
          </a:prstGeom>
          <a:noFill/>
        </p:spPr>
        <p:txBody>
          <a:bodyPr wrap="square" rtlCol="0">
            <a:spAutoFit/>
          </a:bodyPr>
          <a:lstStyle/>
          <a:p>
            <a:pPr algn="ctr"/>
            <a:r>
              <a:rPr lang="fr-FR" sz="3600" b="1" dirty="0">
                <a:solidFill>
                  <a:srgbClr val="0070C0"/>
                </a:solidFill>
              </a:rPr>
              <a:t>Cash flow prévisionnel</a:t>
            </a:r>
          </a:p>
        </p:txBody>
      </p:sp>
    </p:spTree>
    <p:extLst>
      <p:ext uri="{BB962C8B-B14F-4D97-AF65-F5344CB8AC3E}">
        <p14:creationId xmlns:p14="http://schemas.microsoft.com/office/powerpoint/2010/main" val="24888324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6471</TotalTime>
  <Words>1150</Words>
  <Application>Microsoft Office PowerPoint</Application>
  <PresentationFormat>Affichage à l'écran (4:3)</PresentationFormat>
  <Paragraphs>192</Paragraphs>
  <Slides>22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Christophe</dc:creator>
  <cp:lastModifiedBy>Stevens Christophe</cp:lastModifiedBy>
  <cp:revision>203</cp:revision>
  <dcterms:created xsi:type="dcterms:W3CDTF">2016-04-24T18:29:08Z</dcterms:created>
  <dcterms:modified xsi:type="dcterms:W3CDTF">2018-03-28T21:42:56Z</dcterms:modified>
</cp:coreProperties>
</file>