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 id="2147483739" r:id="rId5"/>
  </p:sldMasterIdLst>
  <p:notesMasterIdLst>
    <p:notesMasterId r:id="rId17"/>
  </p:notesMasterIdLst>
  <p:sldIdLst>
    <p:sldId id="625" r:id="rId6"/>
    <p:sldId id="624" r:id="rId7"/>
    <p:sldId id="615" r:id="rId8"/>
    <p:sldId id="611" r:id="rId9"/>
    <p:sldId id="619" r:id="rId10"/>
    <p:sldId id="623" r:id="rId11"/>
    <p:sldId id="612" r:id="rId12"/>
    <p:sldId id="613" r:id="rId13"/>
    <p:sldId id="309" r:id="rId14"/>
    <p:sldId id="628" r:id="rId15"/>
    <p:sldId id="627" r:id="rId16"/>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73E"/>
    <a:srgbClr val="F3F3F6"/>
    <a:srgbClr val="234760"/>
    <a:srgbClr val="39769E"/>
    <a:srgbClr val="6C6B77"/>
    <a:srgbClr val="4998CA"/>
    <a:srgbClr val="000000"/>
    <a:srgbClr val="3C371E"/>
    <a:srgbClr val="00B0F0"/>
    <a:srgbClr val="FFE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40" autoAdjust="0"/>
  </p:normalViewPr>
  <p:slideViewPr>
    <p:cSldViewPr>
      <p:cViewPr varScale="1">
        <p:scale>
          <a:sx n="58" d="100"/>
          <a:sy n="58" d="100"/>
        </p:scale>
        <p:origin x="21" y="45"/>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Lafforgue" userId="a51b51c0-7a04-4de3-a5cd-21f896db4979" providerId="ADAL" clId="{B95A0F6C-7D38-4326-9466-D885BC44C589}"/>
    <pc:docChg chg="modSld">
      <pc:chgData name="Bertrand Lafforgue" userId="a51b51c0-7a04-4de3-a5cd-21f896db4979" providerId="ADAL" clId="{B95A0F6C-7D38-4326-9466-D885BC44C589}" dt="2017-09-18T07:31:24.595" v="57" actId="20577"/>
      <pc:docMkLst>
        <pc:docMk/>
      </pc:docMkLst>
      <pc:sldChg chg="modSp">
        <pc:chgData name="Bertrand Lafforgue" userId="a51b51c0-7a04-4de3-a5cd-21f896db4979" providerId="ADAL" clId="{B95A0F6C-7D38-4326-9466-D885BC44C589}" dt="2017-09-18T07:31:24.595" v="57" actId="20577"/>
        <pc:sldMkLst>
          <pc:docMk/>
          <pc:sldMk cId="2335709182" sldId="612"/>
        </pc:sldMkLst>
        <pc:spChg chg="mod">
          <ac:chgData name="Bertrand Lafforgue" userId="a51b51c0-7a04-4de3-a5cd-21f896db4979" providerId="ADAL" clId="{B95A0F6C-7D38-4326-9466-D885BC44C589}" dt="2017-09-18T07:31:24.595" v="57" actId="20577"/>
          <ac:spMkLst>
            <pc:docMk/>
            <pc:sldMk cId="2335709182" sldId="612"/>
            <ac:spMk id="15" creationId="{00000000-0000-0000-0000-000000000000}"/>
          </ac:spMkLst>
        </pc:spChg>
        <pc:spChg chg="mod">
          <ac:chgData name="Bertrand Lafforgue" userId="a51b51c0-7a04-4de3-a5cd-21f896db4979" providerId="ADAL" clId="{B95A0F6C-7D38-4326-9466-D885BC44C589}" dt="2017-09-18T07:24:45.089" v="38" actId="20577"/>
          <ac:spMkLst>
            <pc:docMk/>
            <pc:sldMk cId="2335709182" sldId="612"/>
            <ac:spMk id="21" creationId="{00000000-0000-0000-0000-000000000000}"/>
          </ac:spMkLst>
        </pc:spChg>
      </pc:sldChg>
      <pc:sldChg chg="modSp">
        <pc:chgData name="Bertrand Lafforgue" userId="a51b51c0-7a04-4de3-a5cd-21f896db4979" providerId="ADAL" clId="{B95A0F6C-7D38-4326-9466-D885BC44C589}" dt="2017-09-18T07:22:34.269" v="35" actId="20577"/>
        <pc:sldMkLst>
          <pc:docMk/>
          <pc:sldMk cId="3554098778" sldId="619"/>
        </pc:sldMkLst>
        <pc:spChg chg="mod">
          <ac:chgData name="Bertrand Lafforgue" userId="a51b51c0-7a04-4de3-a5cd-21f896db4979" providerId="ADAL" clId="{B95A0F6C-7D38-4326-9466-D885BC44C589}" dt="2017-09-18T07:22:31.010" v="33" actId="20577"/>
          <ac:spMkLst>
            <pc:docMk/>
            <pc:sldMk cId="3554098778" sldId="619"/>
            <ac:spMk id="21" creationId="{00000000-0000-0000-0000-000000000000}"/>
          </ac:spMkLst>
        </pc:spChg>
        <pc:spChg chg="mod">
          <ac:chgData name="Bertrand Lafforgue" userId="a51b51c0-7a04-4de3-a5cd-21f896db4979" providerId="ADAL" clId="{B95A0F6C-7D38-4326-9466-D885BC44C589}" dt="2017-09-18T07:22:34.269" v="35" actId="20577"/>
          <ac:spMkLst>
            <pc:docMk/>
            <pc:sldMk cId="3554098778" sldId="619"/>
            <ac:spMk id="23" creationId="{00000000-0000-0000-0000-000000000000}"/>
          </ac:spMkLst>
        </pc:spChg>
      </pc:sldChg>
      <pc:sldChg chg="modSp">
        <pc:chgData name="Bertrand Lafforgue" userId="a51b51c0-7a04-4de3-a5cd-21f896db4979" providerId="ADAL" clId="{B95A0F6C-7D38-4326-9466-D885BC44C589}" dt="2017-09-18T07:20:59.188" v="31" actId="20577"/>
        <pc:sldMkLst>
          <pc:docMk/>
          <pc:sldMk cId="0" sldId="624"/>
        </pc:sldMkLst>
        <pc:spChg chg="mod">
          <ac:chgData name="Bertrand Lafforgue" userId="a51b51c0-7a04-4de3-a5cd-21f896db4979" providerId="ADAL" clId="{B95A0F6C-7D38-4326-9466-D885BC44C589}" dt="2017-09-18T07:20:31.538" v="21" actId="20577"/>
          <ac:spMkLst>
            <pc:docMk/>
            <pc:sldMk cId="0" sldId="624"/>
            <ac:spMk id="6" creationId="{00000000-0000-0000-0000-000000000000}"/>
          </ac:spMkLst>
        </pc:spChg>
        <pc:spChg chg="mod">
          <ac:chgData name="Bertrand Lafforgue" userId="a51b51c0-7a04-4de3-a5cd-21f896db4979" providerId="ADAL" clId="{B95A0F6C-7D38-4326-9466-D885BC44C589}" dt="2017-09-18T07:20:39.037" v="27" actId="20577"/>
          <ac:spMkLst>
            <pc:docMk/>
            <pc:sldMk cId="0" sldId="624"/>
            <ac:spMk id="8" creationId="{00000000-0000-0000-0000-000000000000}"/>
          </ac:spMkLst>
        </pc:spChg>
        <pc:spChg chg="mod">
          <ac:chgData name="Bertrand Lafforgue" userId="a51b51c0-7a04-4de3-a5cd-21f896db4979" providerId="ADAL" clId="{B95A0F6C-7D38-4326-9466-D885BC44C589}" dt="2017-09-18T07:20:59.188" v="31" actId="20577"/>
          <ac:spMkLst>
            <pc:docMk/>
            <pc:sldMk cId="0" sldId="624"/>
            <ac:spMk id="12" creationId="{00000000-0000-0000-0000-000000000000}"/>
          </ac:spMkLst>
        </pc:spChg>
      </pc:sldChg>
      <pc:sldChg chg="modSp">
        <pc:chgData name="Bertrand Lafforgue" userId="a51b51c0-7a04-4de3-a5cd-21f896db4979" providerId="ADAL" clId="{B95A0F6C-7D38-4326-9466-D885BC44C589}" dt="2017-09-18T07:29:15.017" v="56" actId="20577"/>
        <pc:sldMkLst>
          <pc:docMk/>
          <pc:sldMk cId="0" sldId="628"/>
        </pc:sldMkLst>
        <pc:spChg chg="mod">
          <ac:chgData name="Bertrand Lafforgue" userId="a51b51c0-7a04-4de3-a5cd-21f896db4979" providerId="ADAL" clId="{B95A0F6C-7D38-4326-9466-D885BC44C589}" dt="2017-09-18T07:28:05.788" v="41" actId="20577"/>
          <ac:spMkLst>
            <pc:docMk/>
            <pc:sldMk cId="0" sldId="628"/>
            <ac:spMk id="17" creationId="{00000000-0000-0000-0000-000000000000}"/>
          </ac:spMkLst>
        </pc:spChg>
        <pc:spChg chg="mod">
          <ac:chgData name="Bertrand Lafforgue" userId="a51b51c0-7a04-4de3-a5cd-21f896db4979" providerId="ADAL" clId="{B95A0F6C-7D38-4326-9466-D885BC44C589}" dt="2017-09-18T07:28:37.552" v="45" actId="20577"/>
          <ac:spMkLst>
            <pc:docMk/>
            <pc:sldMk cId="0" sldId="628"/>
            <ac:spMk id="18" creationId="{00000000-0000-0000-0000-000000000000}"/>
          </ac:spMkLst>
        </pc:spChg>
        <pc:spChg chg="mod">
          <ac:chgData name="Bertrand Lafforgue" userId="a51b51c0-7a04-4de3-a5cd-21f896db4979" providerId="ADAL" clId="{B95A0F6C-7D38-4326-9466-D885BC44C589}" dt="2017-09-18T07:28:19.475" v="43" actId="20577"/>
          <ac:spMkLst>
            <pc:docMk/>
            <pc:sldMk cId="0" sldId="628"/>
            <ac:spMk id="19" creationId="{00000000-0000-0000-0000-000000000000}"/>
          </ac:spMkLst>
        </pc:spChg>
        <pc:spChg chg="mod">
          <ac:chgData name="Bertrand Lafforgue" userId="a51b51c0-7a04-4de3-a5cd-21f896db4979" providerId="ADAL" clId="{B95A0F6C-7D38-4326-9466-D885BC44C589}" dt="2017-09-18T07:28:59.988" v="50" actId="20577"/>
          <ac:spMkLst>
            <pc:docMk/>
            <pc:sldMk cId="0" sldId="628"/>
            <ac:spMk id="20" creationId="{00000000-0000-0000-0000-000000000000}"/>
          </ac:spMkLst>
        </pc:spChg>
        <pc:spChg chg="mod">
          <ac:chgData name="Bertrand Lafforgue" userId="a51b51c0-7a04-4de3-a5cd-21f896db4979" providerId="ADAL" clId="{B95A0F6C-7D38-4326-9466-D885BC44C589}" dt="2017-09-18T07:29:11.732" v="53" actId="20577"/>
          <ac:spMkLst>
            <pc:docMk/>
            <pc:sldMk cId="0" sldId="628"/>
            <ac:spMk id="21" creationId="{00000000-0000-0000-0000-000000000000}"/>
          </ac:spMkLst>
        </pc:spChg>
        <pc:spChg chg="mod">
          <ac:chgData name="Bertrand Lafforgue" userId="a51b51c0-7a04-4de3-a5cd-21f896db4979" providerId="ADAL" clId="{B95A0F6C-7D38-4326-9466-D885BC44C589}" dt="2017-09-18T07:29:15.017" v="56" actId="20577"/>
          <ac:spMkLst>
            <pc:docMk/>
            <pc:sldMk cId="0" sldId="628"/>
            <ac:spMk id="28"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i="0">
                <a:solidFill>
                  <a:srgbClr val="234760"/>
                </a:solidFill>
                <a:latin typeface="Avenir Next Regular"/>
                <a:cs typeface="Avenir Next Regular"/>
              </a:defRPr>
            </a:pPr>
            <a:r>
              <a:rPr lang="en-US" sz="1800" b="0" i="0" dirty="0">
                <a:solidFill>
                  <a:srgbClr val="234760"/>
                </a:solidFill>
                <a:latin typeface="Avenir Next Regular"/>
                <a:cs typeface="Avenir Next Regular"/>
              </a:rPr>
              <a:t>(000 €)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Chiffre d'affaires</c:v>
                </c:pt>
              </c:strCache>
            </c:strRef>
          </c:tx>
          <c:spPr>
            <a:solidFill>
              <a:srgbClr val="4998CA"/>
            </a:solidFill>
          </c:spPr>
          <c:invertIfNegative val="0"/>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127</c:v>
                </c:pt>
                <c:pt idx="1">
                  <c:v>507</c:v>
                </c:pt>
                <c:pt idx="2">
                  <c:v>2178</c:v>
                </c:pt>
                <c:pt idx="3">
                  <c:v>3921</c:v>
                </c:pt>
                <c:pt idx="4">
                  <c:v>6077</c:v>
                </c:pt>
                <c:pt idx="5">
                  <c:v>7901</c:v>
                </c:pt>
              </c:numCache>
            </c:numRef>
          </c:val>
          <c:extLst>
            <c:ext xmlns:c16="http://schemas.microsoft.com/office/drawing/2014/chart" uri="{C3380CC4-5D6E-409C-BE32-E72D297353CC}">
              <c16:uniqueId val="{00000000-C13A-4DBB-A86E-010B84313879}"/>
            </c:ext>
          </c:extLst>
        </c:ser>
        <c:dLbls>
          <c:showLegendKey val="0"/>
          <c:showVal val="0"/>
          <c:showCatName val="0"/>
          <c:showSerName val="0"/>
          <c:showPercent val="0"/>
          <c:showBubbleSize val="0"/>
        </c:dLbls>
        <c:gapWidth val="150"/>
        <c:shape val="cylinder"/>
        <c:axId val="70980200"/>
        <c:axId val="551852328"/>
        <c:axId val="0"/>
      </c:bar3DChart>
      <c:catAx>
        <c:axId val="70980200"/>
        <c:scaling>
          <c:orientation val="minMax"/>
        </c:scaling>
        <c:delete val="0"/>
        <c:axPos val="b"/>
        <c:numFmt formatCode="General" sourceLinked="1"/>
        <c:majorTickMark val="out"/>
        <c:minorTickMark val="none"/>
        <c:tickLblPos val="nextTo"/>
        <c:txPr>
          <a:bodyPr/>
          <a:lstStyle/>
          <a:p>
            <a:pPr>
              <a:defRPr sz="1500">
                <a:solidFill>
                  <a:srgbClr val="234760"/>
                </a:solidFill>
                <a:latin typeface="Avenir Next Medium"/>
              </a:defRPr>
            </a:pPr>
            <a:endParaRPr lang="fr-FR"/>
          </a:p>
        </c:txPr>
        <c:crossAx val="551852328"/>
        <c:crosses val="autoZero"/>
        <c:auto val="1"/>
        <c:lblAlgn val="ctr"/>
        <c:lblOffset val="100"/>
        <c:noMultiLvlLbl val="0"/>
      </c:catAx>
      <c:valAx>
        <c:axId val="551852328"/>
        <c:scaling>
          <c:orientation val="minMax"/>
        </c:scaling>
        <c:delete val="0"/>
        <c:axPos val="l"/>
        <c:majorGridlines/>
        <c:numFmt formatCode="General" sourceLinked="1"/>
        <c:majorTickMark val="out"/>
        <c:minorTickMark val="none"/>
        <c:tickLblPos val="nextTo"/>
        <c:txPr>
          <a:bodyPr/>
          <a:lstStyle/>
          <a:p>
            <a:pPr>
              <a:defRPr>
                <a:latin typeface="Avenir Next Medium"/>
              </a:defRPr>
            </a:pPr>
            <a:endParaRPr lang="fr-FR"/>
          </a:p>
        </c:txPr>
        <c:crossAx val="70980200"/>
        <c:crosses val="autoZero"/>
        <c:crossBetween val="between"/>
      </c:valAx>
    </c:plotArea>
    <c:legend>
      <c:legendPos val="r"/>
      <c:legendEntry>
        <c:idx val="0"/>
        <c:txPr>
          <a:bodyPr/>
          <a:lstStyle/>
          <a:p>
            <a:pPr>
              <a:defRPr sz="1800" b="0" i="0">
                <a:latin typeface="Avenir Next Regular"/>
                <a:cs typeface="Avenir Next Regular"/>
              </a:defRPr>
            </a:pPr>
            <a:endParaRPr lang="fr-FR"/>
          </a:p>
        </c:txPr>
      </c:legendEntry>
      <c:overlay val="0"/>
      <c:txPr>
        <a:bodyPr/>
        <a:lstStyle/>
        <a:p>
          <a:pPr>
            <a:defRPr>
              <a:latin typeface="Avenir Next Medium"/>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234760"/>
                </a:solidFill>
                <a:latin typeface="Avenir Next Regular"/>
                <a:cs typeface="Avenir Next Regular"/>
              </a:defRPr>
            </a:pPr>
            <a:r>
              <a:rPr lang="en-US" sz="1800" b="0" i="0" baseline="0" dirty="0">
                <a:latin typeface="Avenir Next Regular"/>
                <a:cs typeface="Avenir Next Regular"/>
              </a:rPr>
              <a:t>(000 €)</a:t>
            </a:r>
          </a:p>
        </c:rich>
      </c:tx>
      <c:layout>
        <c:manualLayout>
          <c:xMode val="edge"/>
          <c:yMode val="edge"/>
          <c:x val="0.30211666476472998"/>
          <c:y val="2.1739130434782601E-2"/>
        </c:manualLayout>
      </c:layout>
      <c:overlay val="0"/>
    </c:title>
    <c:autoTitleDeleted val="0"/>
    <c:plotArea>
      <c:layout/>
      <c:lineChart>
        <c:grouping val="standard"/>
        <c:varyColors val="0"/>
        <c:ser>
          <c:idx val="0"/>
          <c:order val="0"/>
          <c:tx>
            <c:strRef>
              <c:f>Sheet1!$B$1</c:f>
              <c:strCache>
                <c:ptCount val="1"/>
                <c:pt idx="0">
                  <c:v>Résultats nets</c:v>
                </c:pt>
              </c:strCache>
            </c:strRef>
          </c:tx>
          <c:spPr>
            <a:ln>
              <a:solidFill>
                <a:srgbClr val="4998CA"/>
              </a:solidFill>
            </a:ln>
          </c:spPr>
          <c:marker>
            <c:symbol val="none"/>
          </c:marker>
          <c:cat>
            <c:strRef>
              <c:f>Sheet1!$A$2:$A$7</c:f>
              <c:strCache>
                <c:ptCount val="6"/>
                <c:pt idx="5">
                  <c:v> </c:v>
                </c:pt>
              </c:strCache>
            </c:strRef>
          </c:cat>
          <c:val>
            <c:numRef>
              <c:f>Sheet1!$B$2:$B$7</c:f>
              <c:numCache>
                <c:formatCode>General</c:formatCode>
                <c:ptCount val="6"/>
                <c:pt idx="0">
                  <c:v>-155</c:v>
                </c:pt>
                <c:pt idx="1">
                  <c:v>-818</c:v>
                </c:pt>
                <c:pt idx="2">
                  <c:v>-188</c:v>
                </c:pt>
                <c:pt idx="3">
                  <c:v>59</c:v>
                </c:pt>
                <c:pt idx="4">
                  <c:v>513</c:v>
                </c:pt>
                <c:pt idx="5">
                  <c:v>1062</c:v>
                </c:pt>
              </c:numCache>
            </c:numRef>
          </c:val>
          <c:smooth val="0"/>
          <c:extLst>
            <c:ext xmlns:c16="http://schemas.microsoft.com/office/drawing/2014/chart" uri="{C3380CC4-5D6E-409C-BE32-E72D297353CC}">
              <c16:uniqueId val="{00000000-9B7E-42DB-B4E8-E22B69F4E885}"/>
            </c:ext>
          </c:extLst>
        </c:ser>
        <c:dLbls>
          <c:showLegendKey val="0"/>
          <c:showVal val="0"/>
          <c:showCatName val="0"/>
          <c:showSerName val="0"/>
          <c:showPercent val="0"/>
          <c:showBubbleSize val="0"/>
        </c:dLbls>
        <c:smooth val="0"/>
        <c:axId val="549837384"/>
        <c:axId val="885055432"/>
      </c:lineChart>
      <c:catAx>
        <c:axId val="549837384"/>
        <c:scaling>
          <c:orientation val="minMax"/>
        </c:scaling>
        <c:delete val="0"/>
        <c:axPos val="b"/>
        <c:numFmt formatCode="General" sourceLinked="1"/>
        <c:majorTickMark val="out"/>
        <c:minorTickMark val="none"/>
        <c:tickLblPos val="nextTo"/>
        <c:crossAx val="885055432"/>
        <c:crosses val="autoZero"/>
        <c:auto val="1"/>
        <c:lblAlgn val="ctr"/>
        <c:lblOffset val="100"/>
        <c:noMultiLvlLbl val="0"/>
      </c:catAx>
      <c:valAx>
        <c:axId val="885055432"/>
        <c:scaling>
          <c:orientation val="minMax"/>
        </c:scaling>
        <c:delete val="0"/>
        <c:axPos val="l"/>
        <c:majorGridlines/>
        <c:numFmt formatCode="General" sourceLinked="1"/>
        <c:majorTickMark val="out"/>
        <c:minorTickMark val="none"/>
        <c:tickLblPos val="nextTo"/>
        <c:txPr>
          <a:bodyPr/>
          <a:lstStyle/>
          <a:p>
            <a:pPr>
              <a:defRPr>
                <a:latin typeface="Avenir Next Regular"/>
                <a:cs typeface="Avenir Next Regular"/>
              </a:defRPr>
            </a:pPr>
            <a:endParaRPr lang="fr-FR"/>
          </a:p>
        </c:txPr>
        <c:crossAx val="549837384"/>
        <c:crosses val="autoZero"/>
        <c:crossBetween val="between"/>
      </c:valAx>
    </c:plotArea>
    <c:legend>
      <c:legendPos val="r"/>
      <c:overlay val="0"/>
      <c:txPr>
        <a:bodyPr/>
        <a:lstStyle/>
        <a:p>
          <a:pPr>
            <a:defRPr>
              <a:solidFill>
                <a:srgbClr val="234760"/>
              </a:solidFill>
              <a:latin typeface="Avenir Next Regular"/>
              <a:cs typeface="Avenir Next Regular"/>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a:solidFill>
                  <a:srgbClr val="234760"/>
                </a:solidFill>
                <a:latin typeface="Avenir Next Regular"/>
                <a:cs typeface="Avenir Next Regular"/>
              </a:defRPr>
            </a:pPr>
            <a:r>
              <a:rPr lang="en-US" sz="1800" b="0" i="0" baseline="0" dirty="0">
                <a:solidFill>
                  <a:srgbClr val="234760"/>
                </a:solidFill>
                <a:latin typeface="Avenir Next Regular"/>
                <a:cs typeface="Avenir Next Regular"/>
              </a:rPr>
              <a:t>(000 €)</a:t>
            </a:r>
          </a:p>
        </c:rich>
      </c:tx>
      <c:layout>
        <c:manualLayout>
          <c:xMode val="edge"/>
          <c:yMode val="edge"/>
          <c:x val="0.41863608194808999"/>
          <c:y val="2.0270270270270299E-2"/>
        </c:manualLayout>
      </c:layout>
      <c:overlay val="0"/>
    </c:title>
    <c:autoTitleDeleted val="0"/>
    <c:plotArea>
      <c:layout/>
      <c:lineChart>
        <c:grouping val="standard"/>
        <c:varyColors val="0"/>
        <c:ser>
          <c:idx val="0"/>
          <c:order val="0"/>
          <c:tx>
            <c:strRef>
              <c:f>Sheet1!$B$1</c:f>
              <c:strCache>
                <c:ptCount val="1"/>
                <c:pt idx="0">
                  <c:v>EBITDA</c:v>
                </c:pt>
              </c:strCache>
            </c:strRef>
          </c:tx>
          <c:spPr>
            <a:ln>
              <a:solidFill>
                <a:srgbClr val="4998CA"/>
              </a:solidFill>
            </a:ln>
          </c:spPr>
          <c:marker>
            <c:symbol val="none"/>
          </c:marker>
          <c:cat>
            <c:numRef>
              <c:f>Sheet1!$A$2:$A$7</c:f>
              <c:numCache>
                <c:formatCode>General</c:formatCode>
                <c:ptCount val="6"/>
              </c:numCache>
            </c:numRef>
          </c:cat>
          <c:val>
            <c:numRef>
              <c:f>Sheet1!$B$2:$B$7</c:f>
              <c:numCache>
                <c:formatCode>General</c:formatCode>
                <c:ptCount val="6"/>
                <c:pt idx="0">
                  <c:v>-129</c:v>
                </c:pt>
                <c:pt idx="1">
                  <c:v>-705</c:v>
                </c:pt>
                <c:pt idx="2">
                  <c:v>55</c:v>
                </c:pt>
                <c:pt idx="3">
                  <c:v>344</c:v>
                </c:pt>
                <c:pt idx="4">
                  <c:v>715</c:v>
                </c:pt>
                <c:pt idx="5">
                  <c:v>1483</c:v>
                </c:pt>
              </c:numCache>
            </c:numRef>
          </c:val>
          <c:smooth val="0"/>
          <c:extLst>
            <c:ext xmlns:c16="http://schemas.microsoft.com/office/drawing/2014/chart" uri="{C3380CC4-5D6E-409C-BE32-E72D297353CC}">
              <c16:uniqueId val="{00000000-0131-4FA2-8987-505A34F7F2EC}"/>
            </c:ext>
          </c:extLst>
        </c:ser>
        <c:dLbls>
          <c:showLegendKey val="0"/>
          <c:showVal val="0"/>
          <c:showCatName val="0"/>
          <c:showSerName val="0"/>
          <c:showPercent val="0"/>
          <c:showBubbleSize val="0"/>
        </c:dLbls>
        <c:smooth val="0"/>
        <c:axId val="421084216"/>
        <c:axId val="421298872"/>
      </c:lineChart>
      <c:catAx>
        <c:axId val="421084216"/>
        <c:scaling>
          <c:orientation val="minMax"/>
        </c:scaling>
        <c:delete val="0"/>
        <c:axPos val="b"/>
        <c:numFmt formatCode="General" sourceLinked="1"/>
        <c:majorTickMark val="out"/>
        <c:minorTickMark val="none"/>
        <c:tickLblPos val="nextTo"/>
        <c:crossAx val="421298872"/>
        <c:crosses val="autoZero"/>
        <c:auto val="1"/>
        <c:lblAlgn val="ctr"/>
        <c:lblOffset val="100"/>
        <c:noMultiLvlLbl val="0"/>
      </c:catAx>
      <c:valAx>
        <c:axId val="421298872"/>
        <c:scaling>
          <c:orientation val="minMax"/>
        </c:scaling>
        <c:delete val="0"/>
        <c:axPos val="l"/>
        <c:majorGridlines/>
        <c:numFmt formatCode="General" sourceLinked="1"/>
        <c:majorTickMark val="out"/>
        <c:minorTickMark val="none"/>
        <c:tickLblPos val="nextTo"/>
        <c:crossAx val="421084216"/>
        <c:crosses val="autoZero"/>
        <c:crossBetween val="between"/>
      </c:valAx>
    </c:plotArea>
    <c:legend>
      <c:legendPos val="r"/>
      <c:overlay val="0"/>
      <c:txPr>
        <a:bodyPr/>
        <a:lstStyle/>
        <a:p>
          <a:pPr>
            <a:defRPr b="0" i="0">
              <a:latin typeface="Avenir Next Regular"/>
              <a:cs typeface="Avenir Next Regular"/>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pPr/>
              <a:t>18.09.2017</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pPr/>
              <a:t>‹N°›</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dirty="0"/>
              <a:t>(</a:t>
            </a:r>
            <a:r>
              <a:rPr lang="fr-FR" dirty="0" err="1"/>
              <a:t>Sourcer</a:t>
            </a:r>
            <a:r>
              <a:rPr lang="fr-FR" dirty="0"/>
              <a:t> photo HD (Konverso))</a:t>
            </a:r>
          </a:p>
          <a:p>
            <a:endParaRPr lang="fr-FR" dirty="0"/>
          </a:p>
          <a:p>
            <a:r>
              <a:rPr lang="fr-FR" dirty="0"/>
              <a:t>L’enjeu pour les entreprises est centré sur la réduction des coûts et l’amélioration de la productivité des collaborateurs. </a:t>
            </a:r>
          </a:p>
          <a:p>
            <a:pPr marL="171450" indent="-171450">
              <a:buFontTx/>
              <a:buChar char="-"/>
            </a:pPr>
            <a:endParaRPr lang="fr-FR" dirty="0"/>
          </a:p>
          <a:p>
            <a:pPr marL="171450" indent="-171450">
              <a:buFontTx/>
              <a:buChar char="-"/>
            </a:pPr>
            <a:r>
              <a:rPr lang="fr-FR" dirty="0"/>
              <a:t>Chez </a:t>
            </a:r>
            <a:r>
              <a:rPr lang="fr-FR" dirty="0" err="1"/>
              <a:t>Umanis</a:t>
            </a:r>
            <a:r>
              <a:rPr lang="fr-FR" dirty="0"/>
              <a:t>, une entreprise de 2 500 collaborateurs, les collaborateurs </a:t>
            </a:r>
            <a:r>
              <a:rPr lang="fr-FR" b="1" dirty="0"/>
              <a:t>attendent en moyenne 2 jours </a:t>
            </a:r>
            <a:r>
              <a:rPr lang="fr-FR" dirty="0"/>
              <a:t>par an la résolution de leurs incidents et demandes. La productivité des collaborateurs est plus ou moins diminuée en fonction de la criticité des incidents. Après une étude détaillée avec leur direction informatique, cela représente un potentiel de gains de </a:t>
            </a:r>
            <a:r>
              <a:rPr lang="fr-FR" b="1" dirty="0"/>
              <a:t>280 K €/ an</a:t>
            </a:r>
            <a:r>
              <a:rPr lang="fr-FR" dirty="0"/>
              <a:t>.</a:t>
            </a:r>
          </a:p>
          <a:p>
            <a:pPr marL="171450" indent="-171450">
              <a:buFontTx/>
              <a:buChar char="-"/>
            </a:pPr>
            <a:endParaRPr lang="fr-FR" dirty="0"/>
          </a:p>
          <a:p>
            <a:pPr marL="171450" indent="-171450">
              <a:buFontTx/>
              <a:buChar char="-"/>
            </a:pPr>
            <a:r>
              <a:rPr lang="fr-FR" dirty="0"/>
              <a:t>Chez AG2R après des investissements importants dans l’amélioration de leur informatique, </a:t>
            </a:r>
            <a:r>
              <a:rPr lang="fr-FR" b="1" dirty="0"/>
              <a:t>95% des 10 000 collaborateurs </a:t>
            </a:r>
            <a:r>
              <a:rPr lang="fr-FR" dirty="0"/>
              <a:t>continuent d’appeler le service desk ce qui mobilise le support sur des questions basiques et récurrentes. </a:t>
            </a:r>
          </a:p>
          <a:p>
            <a:pPr marL="171450" indent="-171450">
              <a:buFontTx/>
              <a:buChar char="-"/>
            </a:pPr>
            <a:endParaRPr lang="fr-FR" dirty="0"/>
          </a:p>
          <a:p>
            <a:pPr marL="171450" indent="-171450">
              <a:buFontTx/>
              <a:buChar char="-"/>
            </a:pPr>
            <a:r>
              <a:rPr lang="fr-FR" dirty="0"/>
              <a:t>Pour d’autres entreprises, c’est l’internationalisation du support qui pose des problèmes de coûts ou de disponibilités des agents de support.</a:t>
            </a:r>
          </a:p>
          <a:p>
            <a:pPr marL="171450" indent="-171450">
              <a:buFontTx/>
              <a:buChar char="-"/>
            </a:pPr>
            <a:endParaRPr lang="fr-FR" dirty="0"/>
          </a:p>
          <a:p>
            <a:pPr marL="171450" indent="-171450">
              <a:buFontTx/>
              <a:buChar char="-"/>
            </a:pPr>
            <a:r>
              <a:rPr lang="fr-FR" dirty="0"/>
              <a:t>Enfin, les entreprises souhaitent refocaliser leurs collaborateurs sur des activités plus complexes pour soutenir les projets métiers. </a:t>
            </a:r>
            <a:r>
              <a:rPr lang="fr-FR" b="1" dirty="0"/>
              <a:t>Les entreprises sont maintenant matures pour déléguer à un Chatbot la gestion des tâches basiques et récurrentes.</a:t>
            </a:r>
          </a:p>
          <a:p>
            <a:endParaRPr lang="fr-FR"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318300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fr-FR" sz="1200" b="1" dirty="0"/>
              <a:t>L’étude de marché</a:t>
            </a:r>
          </a:p>
          <a:p>
            <a:endParaRPr lang="fr-FR" sz="1200" dirty="0"/>
          </a:p>
          <a:p>
            <a:r>
              <a:rPr lang="fr-FR" sz="1200" dirty="0" err="1"/>
              <a:t>Konverso</a:t>
            </a:r>
            <a:r>
              <a:rPr lang="fr-FR" sz="1200" dirty="0"/>
              <a:t> cible le marché spécifique du Help Desk Informatique pour les Entreprises de Taille Intermédiaire (ETI) et les grandes entreprises. C’est un marché total de €500 millions dont les métriques principales sont les suivantes : </a:t>
            </a:r>
          </a:p>
          <a:p>
            <a:endParaRPr lang="fr-FR" sz="1200" dirty="0"/>
          </a:p>
          <a:p>
            <a:pPr marL="171450" indent="-171450">
              <a:buFont typeface="Arial" panose="020B0604020202020204" pitchFamily="34" charset="0"/>
              <a:buChar char="•"/>
            </a:pPr>
            <a:r>
              <a:rPr lang="fr-FR" sz="1200" dirty="0"/>
              <a:t>Il y a actuellement 5 millions de collaborateurs utilisant fréquemment un ordinateur en France</a:t>
            </a:r>
          </a:p>
          <a:p>
            <a:pPr marL="171450" indent="-171450">
              <a:buFont typeface="Arial" panose="020B0604020202020204" pitchFamily="34" charset="0"/>
              <a:buChar char="•"/>
            </a:pPr>
            <a:r>
              <a:rPr lang="fr-FR" sz="1200" dirty="0"/>
              <a:t>Selon les analystes, le coût du support informatique d’un utilisateur est en moyenne de € 100 par an et par collaborateur</a:t>
            </a:r>
          </a:p>
        </p:txBody>
      </p:sp>
      <p:sp>
        <p:nvSpPr>
          <p:cNvPr id="4" name="Slide Number Placeholder 3"/>
          <p:cNvSpPr>
            <a:spLocks noGrp="1"/>
          </p:cNvSpPr>
          <p:nvPr>
            <p:ph type="sldNum" sz="quarter" idx="10"/>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95825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Tx/>
              <a:buNone/>
            </a:pPr>
            <a:r>
              <a:rPr lang="fr-FR" dirty="0"/>
              <a:t>Pourquoi </a:t>
            </a:r>
            <a:r>
              <a:rPr lang="fr-FR" dirty="0" err="1"/>
              <a:t>Konverso</a:t>
            </a:r>
            <a:r>
              <a:rPr lang="fr-FR" dirty="0"/>
              <a:t>: Les agents conversationnels nous ont immédiatement </a:t>
            </a:r>
            <a:r>
              <a:rPr lang="fr-FR" b="1" dirty="0"/>
              <a:t>passionnés</a:t>
            </a:r>
            <a:r>
              <a:rPr lang="fr-FR" dirty="0"/>
              <a:t> : converser avec un logiciel </a:t>
            </a:r>
            <a:r>
              <a:rPr lang="fr-FR" sz="1200" dirty="0"/>
              <a:t>en </a:t>
            </a:r>
            <a:r>
              <a:rPr lang="fr-FR" sz="1600" dirty="0">
                <a:solidFill>
                  <a:schemeClr val="tx2"/>
                </a:solidFill>
              </a:rPr>
              <a:t>langage naturel </a:t>
            </a:r>
            <a:r>
              <a:rPr lang="fr-FR" sz="1200" dirty="0"/>
              <a:t>par l’intermédiaire d’une messagerie instantanée, c’est séduisant. Toutefois, nous avons rapidement constaté un </a:t>
            </a:r>
            <a:r>
              <a:rPr lang="fr-FR" sz="1200" b="1" dirty="0"/>
              <a:t>écart majeur </a:t>
            </a:r>
            <a:r>
              <a:rPr lang="fr-FR" sz="1200" dirty="0"/>
              <a:t>entre la promesse </a:t>
            </a:r>
            <a:r>
              <a:rPr lang="fr-FR" dirty="0"/>
              <a:t>et les premières réalisations. En résumé, une opportunité à saisir </a:t>
            </a:r>
            <a:r>
              <a:rPr lang="fr-FR" b="1" u="sng" dirty="0"/>
              <a:t>maintenant</a:t>
            </a:r>
            <a:r>
              <a:rPr lang="fr-FR" dirty="0"/>
              <a:t> car </a:t>
            </a:r>
            <a:r>
              <a:rPr lang="fr-FR" b="1" dirty="0"/>
              <a:t>mal adressée par les acteurs en place</a:t>
            </a:r>
            <a:r>
              <a:rPr lang="fr-FR" dirty="0"/>
              <a:t>!</a:t>
            </a:r>
          </a:p>
          <a:p>
            <a:pPr marL="0" indent="0">
              <a:buFontTx/>
              <a:buNone/>
            </a:pPr>
            <a:endParaRPr lang="fr-FR" dirty="0"/>
          </a:p>
          <a:p>
            <a:pPr marL="171450" indent="-171450">
              <a:buFontTx/>
              <a:buChar char="-"/>
            </a:pPr>
            <a:r>
              <a:rPr lang="fr-FR" dirty="0"/>
              <a:t>Nous avons choisi de nous </a:t>
            </a:r>
            <a:r>
              <a:rPr lang="fr-FR" b="1" dirty="0"/>
              <a:t>spécialiser</a:t>
            </a:r>
            <a:r>
              <a:rPr lang="fr-FR" dirty="0"/>
              <a:t> sur un Chatbot pour adresser les enjeux de transformation du Service Desk informatique. En effet, </a:t>
            </a:r>
            <a:r>
              <a:rPr lang="fr-FR" sz="1600" dirty="0"/>
              <a:t>qui n’a pas attendu au bout du téléphone la disponibilité d’un agent du support pour déclarer un incident sur son imprimante ou sur son mot de passe?</a:t>
            </a:r>
          </a:p>
          <a:p>
            <a:pPr marL="171450" indent="-171450">
              <a:buFontTx/>
              <a:buChar char="-"/>
            </a:pPr>
            <a:r>
              <a:rPr lang="fr-FR" sz="1600" dirty="0"/>
              <a:t>Des tâches aussi basiques mais récurrentes et chronophages occupent nos collaborateurs à l’heure de la voiture autonome!</a:t>
            </a:r>
          </a:p>
          <a:p>
            <a:pPr marL="171450" indent="-171450">
              <a:buFontTx/>
              <a:buChar char="-"/>
            </a:pPr>
            <a:r>
              <a:rPr lang="fr-FR" sz="1200" dirty="0"/>
              <a:t>Notre </a:t>
            </a:r>
            <a:r>
              <a:rPr lang="fr-FR" sz="1200" b="1" dirty="0"/>
              <a:t>proposition de valeur </a:t>
            </a:r>
            <a:r>
              <a:rPr lang="fr-FR" sz="1200" dirty="0"/>
              <a:t>est un Chatbot spécialisé sachant comprendre, décider, agir et répondre de manière autonome grâce à des composants d’intelligence artificielle.</a:t>
            </a:r>
          </a:p>
          <a:p>
            <a:pPr marL="171450" indent="-171450">
              <a:buFontTx/>
              <a:buChar char="-"/>
            </a:pPr>
            <a:r>
              <a:rPr lang="fr-FR" sz="1200" dirty="0"/>
              <a:t>Il apporte une </a:t>
            </a:r>
            <a:r>
              <a:rPr lang="fr-FR" sz="1200" b="1" dirty="0"/>
              <a:t>réduction</a:t>
            </a:r>
            <a:r>
              <a:rPr lang="fr-FR" sz="1200" dirty="0"/>
              <a:t> des </a:t>
            </a:r>
            <a:r>
              <a:rPr lang="fr-FR" sz="1200" b="1" dirty="0"/>
              <a:t>50% sur les coûts opérationnels </a:t>
            </a:r>
            <a:r>
              <a:rPr lang="fr-FR" sz="1200" dirty="0"/>
              <a:t>de support</a:t>
            </a:r>
          </a:p>
          <a:p>
            <a:pPr marL="171450" indent="-171450">
              <a:buFontTx/>
              <a:buChar char="-"/>
            </a:pPr>
            <a:r>
              <a:rPr lang="fr-FR" dirty="0"/>
              <a:t>Nous développons des </a:t>
            </a:r>
            <a:r>
              <a:rPr lang="fr-FR" b="1" dirty="0"/>
              <a:t>partenariats</a:t>
            </a:r>
            <a:r>
              <a:rPr lang="fr-FR" dirty="0"/>
              <a:t> avec des sociétés de services ayant déjà des contrats en place avec leurs clients et souhaitant répondre aux attentes de réduction des coûts de leurs clients.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Ce modèle nous permet une acquisition de clients rapide et d’accélérer maintenant notre développement via </a:t>
            </a:r>
            <a:r>
              <a:rPr lang="fr-FR" sz="1600" dirty="0">
                <a:solidFill>
                  <a:schemeClr val="tx2"/>
                </a:solidFill>
              </a:rPr>
              <a:t>cette levée de fonds.</a:t>
            </a:r>
          </a:p>
          <a:p>
            <a:pPr marL="171450" indent="-171450">
              <a:buFontTx/>
              <a:buChar char="-"/>
            </a:pPr>
            <a:endParaRPr lang="fr-FR" dirty="0"/>
          </a:p>
          <a:p>
            <a:pPr marL="0" indent="0">
              <a:buFontTx/>
              <a:buNone/>
            </a:pPr>
            <a:endParaRPr lang="fr-FR" dirty="0"/>
          </a:p>
          <a:p>
            <a:pPr marL="0" indent="0">
              <a:buFontTx/>
              <a:buNone/>
            </a:pPr>
            <a:endParaRPr lang="fr-FR" dirty="0"/>
          </a:p>
          <a:p>
            <a:endParaRPr lang="fr-FR"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357114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(attention photo Bertrand HD Konverso)</a:t>
            </a:r>
          </a:p>
          <a:p>
            <a:endParaRPr lang="fr-FR" dirty="0"/>
          </a:p>
          <a:p>
            <a:r>
              <a:rPr lang="fr-FR" dirty="0"/>
              <a:t>L’équipe s’articule autour de ses deux fondateurs aux profils complémentaires:</a:t>
            </a:r>
          </a:p>
          <a:p>
            <a:endParaRPr lang="fr-FR" dirty="0"/>
          </a:p>
          <a:p>
            <a:r>
              <a:rPr lang="fr-FR" dirty="0"/>
              <a:t>Pour ma part avant de créer Konverso j’étais Directeur des ventes chez Microsoft France où je gérais une équipe de ventes de 50 personnes. J’avais par ailleurs travaillé 13 chez SAP notamment comme VP EMEA sur les Solutions Mobiles.</a:t>
            </a:r>
          </a:p>
          <a:p>
            <a:endParaRPr lang="fr-FR" dirty="0"/>
          </a:p>
          <a:p>
            <a:r>
              <a:rPr lang="fr-FR" dirty="0"/>
              <a:t>Amédée était pendant 11 ans VP R&amp;D chez Rocket Software. Amédée avait la responsabilité d’équipes de développement avec 60 ingénieurs répartis en Europe, aux US et en Asie. </a:t>
            </a:r>
          </a:p>
          <a:p>
            <a:endParaRPr lang="fr-FR" dirty="0"/>
          </a:p>
          <a:p>
            <a:r>
              <a:rPr lang="fr-FR" dirty="0"/>
              <a:t>Au lancement de Konverso, nous avons rapidement monté une équipe de R&amp;D pluridisciplinaire réunissant les talents uniques permettant de construire ce nouveau type de logiciel. </a:t>
            </a:r>
            <a:r>
              <a:rPr lang="fr-FR" b="1" dirty="0"/>
              <a:t>Amédée a attiré des ingénieurs qu’il connaissait pour rejoindre le projet Konverso</a:t>
            </a:r>
            <a:r>
              <a:rPr lang="fr-FR" dirty="0"/>
              <a:t>.  Le cœur de l’équipe est formé </a:t>
            </a:r>
            <a:r>
              <a:rPr lang="fr-FR" b="1" dirty="0"/>
              <a:t>d’ingénieurs logiciels qui ont collaboré ensemble de nombreuses années </a:t>
            </a:r>
            <a:r>
              <a:rPr lang="fr-FR" dirty="0"/>
              <a:t>sur différents produits aujourd'hui largement utilisés par les grands acteurs financiers et industriels.</a:t>
            </a:r>
          </a:p>
          <a:p>
            <a:endParaRPr lang="fr-FR"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404036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L’étude de marché (suite)</a:t>
            </a:r>
          </a:p>
          <a:p>
            <a:r>
              <a:rPr lang="fr-FR"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a:t>Pour les entreprises, c’est un poste de charges pour lequel elles réclament des réductions de coûts à leurs équipes et à leurs prestataires externes. Il y a actuellement peu d’innovation. Les prestataires de services se battent sur les prix et sont à la recherche de nouveautés pour se différentier.  </a:t>
            </a:r>
          </a:p>
          <a:p>
            <a:pPr marL="0" indent="0">
              <a:buFont typeface="Arial" panose="020B0604020202020204" pitchFamily="34" charset="0"/>
              <a:buNone/>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Sur ces 500 millions, le marché adressable à court terme est selon nous de € 75 millions. En effet, le Chatbot permet de réaliser actuellement </a:t>
            </a:r>
            <a:r>
              <a:rPr lang="fr-FR" sz="1200" b="1" dirty="0"/>
              <a:t>environ 30% des activités d’un agent </a:t>
            </a:r>
            <a:r>
              <a:rPr lang="fr-FR" sz="1200" dirty="0"/>
              <a:t>de support de niveau 1. Par ailleurs, l’agent virtuel devra offrir un </a:t>
            </a:r>
            <a:r>
              <a:rPr lang="fr-FR" sz="1200" b="1" dirty="0"/>
              <a:t>discount d’environ 50% par rapport au coût complet d’un agent de support pour déclencher des décisions d’achat</a:t>
            </a:r>
            <a:r>
              <a:rPr lang="fr-FR" sz="1200" dirty="0"/>
              <a:t>. </a:t>
            </a:r>
          </a:p>
          <a:p>
            <a:endParaRPr lang="fr-FR" dirty="0"/>
          </a:p>
          <a:p>
            <a:endParaRPr lang="fr-FR"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72409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1" name="Picture Placeholder 12"/>
          <p:cNvSpPr>
            <a:spLocks noGrp="1"/>
          </p:cNvSpPr>
          <p:nvPr>
            <p:ph type="pic" sz="quarter" idx="11"/>
          </p:nvPr>
        </p:nvSpPr>
        <p:spPr>
          <a:xfrm>
            <a:off x="6053328" y="2633472"/>
            <a:ext cx="2450592" cy="2450592"/>
          </a:xfrm>
          <a:prstGeom prst="ellipse">
            <a:avLst/>
          </a:prstGeom>
          <a:ln w="25400">
            <a:solidFill>
              <a:srgbClr val="4998CA"/>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rgbClr val="4998CA"/>
            </a:solidFill>
          </a:ln>
        </p:spPr>
        <p:txBody>
          <a:bodyPr/>
          <a:lstStyle>
            <a:lvl1pPr>
              <a:defRPr sz="2000"/>
            </a:lvl1pPr>
          </a:lstStyle>
          <a:p>
            <a:endParaRPr lang="uk-UA"/>
          </a:p>
        </p:txBody>
      </p:sp>
      <p:pic>
        <p:nvPicPr>
          <p:cNvPr id="13" name="Picture 12"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1" name="Picture Placeholder 12"/>
          <p:cNvSpPr>
            <a:spLocks noGrp="1"/>
          </p:cNvSpPr>
          <p:nvPr>
            <p:ph type="pic" sz="quarter" idx="11"/>
          </p:nvPr>
        </p:nvSpPr>
        <p:spPr>
          <a:xfrm>
            <a:off x="3300984" y="2715768"/>
            <a:ext cx="2450592" cy="2450592"/>
          </a:xfrm>
          <a:prstGeom prst="ellipse">
            <a:avLst/>
          </a:prstGeom>
          <a:ln w="25400">
            <a:solidFill>
              <a:srgbClr val="4998CA"/>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rgbClr val="4998CA"/>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rgbClr val="4998CA"/>
            </a:solidFill>
          </a:ln>
        </p:spPr>
        <p:txBody>
          <a:bodyPr/>
          <a:lstStyle>
            <a:lvl1pPr>
              <a:defRPr sz="2000"/>
            </a:lvl1pPr>
          </a:lstStyle>
          <a:p>
            <a:endParaRPr lang="uk-UA"/>
          </a:p>
        </p:txBody>
      </p:sp>
      <p:pic>
        <p:nvPicPr>
          <p:cNvPr id="14" name="Picture 13"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1" name="Picture Placeholder 12"/>
          <p:cNvSpPr>
            <a:spLocks noGrp="1"/>
          </p:cNvSpPr>
          <p:nvPr>
            <p:ph type="pic" sz="quarter" idx="11"/>
          </p:nvPr>
        </p:nvSpPr>
        <p:spPr>
          <a:xfrm>
            <a:off x="3337560" y="2935224"/>
            <a:ext cx="1591056" cy="1591056"/>
          </a:xfrm>
          <a:prstGeom prst="ellipse">
            <a:avLst/>
          </a:prstGeom>
          <a:ln w="25400">
            <a:solidFill>
              <a:srgbClr val="4998CA"/>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rgbClr val="4998CA"/>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rgbClr val="4998CA"/>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rgbClr val="4998CA"/>
            </a:solidFill>
          </a:ln>
        </p:spPr>
        <p:txBody>
          <a:bodyPr/>
          <a:lstStyle>
            <a:lvl1pPr>
              <a:defRPr sz="2000"/>
            </a:lvl1pPr>
          </a:lstStyle>
          <a:p>
            <a:endParaRPr lang="uk-UA"/>
          </a:p>
        </p:txBody>
      </p:sp>
      <p:pic>
        <p:nvPicPr>
          <p:cNvPr id="15" name="Picture 14"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pic>
        <p:nvPicPr>
          <p:cNvPr id="19" name="Picture 18"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rgbClr val="4998CA"/>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rgbClr val="4998CA"/>
            </a:solidFill>
          </a:ln>
        </p:spPr>
        <p:txBody>
          <a:bodyPr/>
          <a:lstStyle>
            <a:lvl1pPr>
              <a:defRPr sz="2000"/>
            </a:lvl1p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rgbClr val="4998CA"/>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t>page</a:t>
            </a:r>
          </a:p>
          <a:p>
            <a:r>
              <a:rPr lang="en-US"/>
              <a:t>0</a:t>
            </a:r>
            <a:fld id="{37D409AB-2201-4E18-8A34-C31753AD9B06}" type="slidenum">
              <a:rPr lang="en-US" smtClean="0"/>
              <a:pPr/>
              <a:t>‹N°›</a:t>
            </a:fld>
            <a:endParaRPr lang="en-US" dirty="0"/>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pic>
        <p:nvPicPr>
          <p:cNvPr id="9" name="Picture 8"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83495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pic>
        <p:nvPicPr>
          <p:cNvPr id="8" name="Picture 7" descr="logo konverso.psd"/>
          <p:cNvPicPr>
            <a:picLocks noChangeAspect="1"/>
          </p:cNvPicPr>
          <p:nvPr userDrawn="1"/>
        </p:nvPicPr>
        <p:blipFill>
          <a:blip r:embed="rId2"/>
          <a:stretch>
            <a:fillRect/>
          </a:stretch>
        </p:blipFill>
        <p:spPr>
          <a:xfrm>
            <a:off x="9767665" y="9105900"/>
            <a:ext cx="2271935" cy="855925"/>
          </a:xfrm>
          <a:prstGeom prst="rect">
            <a:avLst/>
          </a:prstGeom>
        </p:spPr>
      </p:pic>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pic>
        <p:nvPicPr>
          <p:cNvPr id="13" name="Picture 12"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a:t>click to edit master title style</a:t>
            </a:r>
            <a:endParaRPr lang="uk-UA"/>
          </a:p>
        </p:txBody>
      </p:sp>
      <p:pic>
        <p:nvPicPr>
          <p:cNvPr id="7" name="Picture 6"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pic>
        <p:nvPicPr>
          <p:cNvPr id="15" name="Picture 14"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pic>
        <p:nvPicPr>
          <p:cNvPr id="14" name="Picture 13"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latin typeface="Avenir Next Demi Bold"/>
              <a:cs typeface="Avenir Next Demi Bold"/>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Avenir Next Demi Bold"/>
                <a:ea typeface="Roboto Condensed" panose="02000000000000000000" pitchFamily="2" charset="0"/>
                <a:cs typeface="Avenir Next Demi Bold"/>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t>page</a:t>
            </a:r>
          </a:p>
          <a:p>
            <a:r>
              <a:rPr lang="en-US"/>
              <a:t>0</a:t>
            </a:r>
            <a:fld id="{37D409AB-2201-4E18-8A34-C31753AD9B06}" type="slidenum">
              <a:rPr lang="en-US" smtClean="0"/>
              <a:pPr/>
              <a:t>‹N°›</a:t>
            </a:fld>
            <a:endParaRPr lang="en-US"/>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pic>
        <p:nvPicPr>
          <p:cNvPr id="10" name="Picture 9"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pic>
        <p:nvPicPr>
          <p:cNvPr id="13" name="Picture 12"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pic>
        <p:nvPicPr>
          <p:cNvPr id="19" name="Picture 18"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pic>
        <p:nvPicPr>
          <p:cNvPr id="18" name="Picture 17"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pic>
        <p:nvPicPr>
          <p:cNvPr id="14" name="Picture 13"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pic>
        <p:nvPicPr>
          <p:cNvPr id="10" name="Picture 9"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solidFill>
                  <a:srgbClr val="C0C0C8"/>
                </a:solidFill>
              </a:rPr>
              <a:t>page</a:t>
            </a:r>
          </a:p>
          <a:p>
            <a:r>
              <a:rPr lang="en-US">
                <a:solidFill>
                  <a:srgbClr val="C0C0C8"/>
                </a:solidFill>
              </a:rPr>
              <a:t>0</a:t>
            </a:r>
            <a:fld id="{37D409AB-2201-4E18-8A34-C31753AD9B06}" type="slidenum">
              <a:rPr lang="en-US">
                <a:solidFill>
                  <a:srgbClr val="C0C0C8"/>
                </a:solidFill>
              </a:rPr>
              <a:pPr/>
              <a:t>‹N°›</a:t>
            </a:fld>
            <a:endParaRPr lang="en-US" dirty="0">
              <a:solidFill>
                <a:srgbClr val="C0C0C8"/>
              </a:solidFill>
            </a:endParaRPr>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t>page</a:t>
            </a:r>
          </a:p>
          <a:p>
            <a:r>
              <a:rPr lang="en-US"/>
              <a:t>0</a:t>
            </a:r>
            <a:fld id="{37D409AB-2201-4E18-8A34-C31753AD9B06}" type="slidenum">
              <a:rPr lang="en-US" smtClean="0"/>
              <a:pPr/>
              <a:t>‹N°›</a:t>
            </a:fld>
            <a:endParaRPr lang="en-US"/>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latin typeface="Avenir Next Demi Bold"/>
              <a:cs typeface="Avenir Next Demi Bold"/>
            </a:endParaRPr>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latin typeface="Avenir Next Demi Bold"/>
              <a:cs typeface="Avenir Next Demi Bold"/>
            </a:endParaRPr>
          </a:p>
        </p:txBody>
      </p:sp>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Avenir Next Demi Bold"/>
                <a:ea typeface="Roboto Condensed" panose="02000000000000000000" pitchFamily="2" charset="0"/>
                <a:cs typeface="Avenir Next Demi Bold"/>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bg1"/>
                </a:solidFill>
                <a:latin typeface="Avenir Next Demi Bold"/>
                <a:cs typeface="Avenir Next Demi Bold"/>
              </a:defRPr>
            </a:lvl1pPr>
          </a:lstStyle>
          <a:p>
            <a:r>
              <a:rPr lang="en-US" dirty="0"/>
              <a:t>page</a:t>
            </a:r>
          </a:p>
          <a:p>
            <a:r>
              <a:rPr lang="en-US" dirty="0"/>
              <a:t>0</a:t>
            </a:r>
            <a:fld id="{37D409AB-2201-4E18-8A34-C31753AD9B06}" type="slidenum">
              <a:rPr lang="en-US" smtClean="0"/>
              <a:pPr/>
              <a:t>‹N°›</a:t>
            </a:fld>
            <a:endParaRPr lang="en-US" dirty="0"/>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pic>
        <p:nvPicPr>
          <p:cNvPr id="11" name="Picture 10"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4728496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t>page</a:t>
            </a:r>
          </a:p>
          <a:p>
            <a:r>
              <a:rPr lang="en-US"/>
              <a:t>0</a:t>
            </a:r>
            <a:fld id="{37D409AB-2201-4E18-8A34-C31753AD9B06}" type="slidenum">
              <a:rPr lang="en-US" smtClean="0"/>
              <a:pPr/>
              <a:t>‹N°›</a:t>
            </a:fld>
            <a:endParaRPr lang="en-US"/>
          </a:p>
        </p:txBody>
      </p:sp>
      <p:sp>
        <p:nvSpPr>
          <p:cNvPr id="11" name="Picture Placeholder 12"/>
          <p:cNvSpPr>
            <a:spLocks noGrp="1"/>
          </p:cNvSpPr>
          <p:nvPr>
            <p:ph type="pic" sz="quarter" idx="11"/>
          </p:nvPr>
        </p:nvSpPr>
        <p:spPr>
          <a:xfrm>
            <a:off x="2532888" y="2587752"/>
            <a:ext cx="2706624" cy="2706624"/>
          </a:xfrm>
          <a:prstGeom prst="ellipse">
            <a:avLst/>
          </a:prstGeom>
          <a:ln w="25400">
            <a:solidFill>
              <a:srgbClr val="4998CA"/>
            </a:solidFill>
          </a:ln>
        </p:spPr>
        <p:txBody>
          <a:bodyPr/>
          <a:lstStyle>
            <a:lvl1pPr>
              <a:defRPr sz="2000">
                <a:latin typeface="Avenir Next Demi Bold"/>
                <a:cs typeface="Avenir Next Demi Bold"/>
              </a:defRPr>
            </a:lvl1p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rgbClr val="4998C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Avenir Next Demi Bold"/>
                <a:ea typeface="Roboto Condensed" panose="02000000000000000000" pitchFamily="2" charset="0"/>
                <a:cs typeface="Avenir Next Demi Bold"/>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latin typeface="Avenir Next Demi Bold"/>
                <a:cs typeface="Avenir Next Demi Bold"/>
              </a:defRPr>
            </a:lvl1pPr>
          </a:lstStyle>
          <a:p>
            <a:r>
              <a:rPr lang="en-US"/>
              <a:t>page</a:t>
            </a:r>
          </a:p>
          <a:p>
            <a:r>
              <a:rPr lang="en-US"/>
              <a:t>0</a:t>
            </a:r>
            <a:fld id="{37D409AB-2201-4E18-8A34-C31753AD9B06}" type="slidenum">
              <a:rPr lang="en-US" smtClean="0"/>
              <a:pPr/>
              <a:t>‹N°›</a:t>
            </a:fld>
            <a:endParaRPr lang="en-US"/>
          </a:p>
        </p:txBody>
      </p:sp>
      <p:sp>
        <p:nvSpPr>
          <p:cNvPr id="11" name="Picture Placeholder 12"/>
          <p:cNvSpPr>
            <a:spLocks noGrp="1"/>
          </p:cNvSpPr>
          <p:nvPr>
            <p:ph type="pic" sz="quarter" idx="11"/>
          </p:nvPr>
        </p:nvSpPr>
        <p:spPr>
          <a:xfrm>
            <a:off x="3502152" y="2587752"/>
            <a:ext cx="2706624" cy="2706624"/>
          </a:xfrm>
          <a:prstGeom prst="ellipse">
            <a:avLst/>
          </a:prstGeom>
          <a:ln w="25400">
            <a:solidFill>
              <a:srgbClr val="4998CA"/>
            </a:solidFill>
          </a:ln>
        </p:spPr>
        <p:txBody>
          <a:bodyPr/>
          <a:lstStyle>
            <a:lvl1pPr>
              <a:defRPr sz="2000">
                <a:latin typeface="Avenir Next Demi Bold"/>
                <a:cs typeface="Avenir Next Demi Bold"/>
              </a:defRPr>
            </a:lvl1pPr>
          </a:lstStyle>
          <a:p>
            <a:endParaRPr lang="uk-UA"/>
          </a:p>
        </p:txBody>
      </p:sp>
      <p:pic>
        <p:nvPicPr>
          <p:cNvPr id="12" name="Picture 11" descr="logo konverso.psd"/>
          <p:cNvPicPr>
            <a:picLocks noChangeAspect="1"/>
          </p:cNvPicPr>
          <p:nvPr userDrawn="1"/>
        </p:nvPicPr>
        <p:blipFill>
          <a:blip r:embed="rId2"/>
          <a:stretch>
            <a:fillRect/>
          </a:stretch>
        </p:blipFill>
        <p:spPr>
          <a:xfrm>
            <a:off x="623665" y="9105900"/>
            <a:ext cx="2271935" cy="855925"/>
          </a:xfrm>
          <a:prstGeom prst="rect">
            <a:avLst/>
          </a:prstGeom>
        </p:spPr>
      </p:pic>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6" r:id="rId7"/>
  </p:sldLayoutIdLst>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740" r:id="rId1"/>
  </p:sldLayoutIdLst>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hf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bertrand.lafforgue@konverso.ai" TargetMode="External"/><Relationship Id="rId4" Type="http://schemas.openxmlformats.org/officeDocument/2006/relationships/hyperlink" Target="http://www.konverso.ai/"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9.xml"/><Relationship Id="rId5" Type="http://schemas.openxmlformats.org/officeDocument/2006/relationships/hyperlink" Target="mailto:bertrand.lafforgue@konverso.ai" TargetMode="External"/><Relationship Id="rId4" Type="http://schemas.openxmlformats.org/officeDocument/2006/relationships/hyperlink" Target="http://www.konverso.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fr.wikipedia.org/wiki/webhelp" TargetMode="External"/><Relationship Id="rId3" Type="http://schemas.openxmlformats.org/officeDocument/2006/relationships/image" Target="../media/image7.png"/><Relationship Id="rId7" Type="http://schemas.openxmlformats.org/officeDocument/2006/relationships/hyperlink" Target="https://fr.wikipedia.org/wiki/AG2R_La_Mondiale" TargetMode="External"/><Relationship Id="rId12"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fr.wikipedia.org/wiki/Umanis" TargetMode="External"/><Relationship Id="rId5" Type="http://schemas.openxmlformats.org/officeDocument/2006/relationships/image" Target="../media/image9.png"/><Relationship Id="rId15" Type="http://schemas.openxmlformats.org/officeDocument/2006/relationships/hyperlink" Target="https://fr.wikipedia.org/wiki/Fichier:BPI_France_RVB_fd_blanc.png" TargetMode="Externa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fr.wikipedia.org/wiki/E.Leclerc" TargetMode="Externa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8801100"/>
            <a:ext cx="5448300" cy="374461"/>
          </a:xfrm>
        </p:spPr>
        <p:txBody>
          <a:bodyPr/>
          <a:lstStyle/>
          <a:p>
            <a:pPr algn="r"/>
            <a:r>
              <a:rPr lang="fr-FR" sz="2000" dirty="0">
                <a:solidFill>
                  <a:schemeClr val="accent2"/>
                </a:solidFill>
              </a:rPr>
              <a:t>15 septembre 2017</a:t>
            </a:r>
          </a:p>
        </p:txBody>
      </p:sp>
      <p:pic>
        <p:nvPicPr>
          <p:cNvPr id="4" name="Image 4"/>
          <p:cNvPicPr>
            <a:picLocks noChangeAspect="1"/>
          </p:cNvPicPr>
          <p:nvPr/>
        </p:nvPicPr>
        <p:blipFill>
          <a:blip r:embed="rId2"/>
          <a:srcRect l="1703" b="1558"/>
          <a:stretch>
            <a:fillRect/>
          </a:stretch>
        </p:blipFill>
        <p:spPr>
          <a:xfrm>
            <a:off x="6781800" y="2476500"/>
            <a:ext cx="11506200" cy="6172200"/>
          </a:xfrm>
          <a:prstGeom prst="rect">
            <a:avLst/>
          </a:prstGeom>
        </p:spPr>
      </p:pic>
      <p:pic>
        <p:nvPicPr>
          <p:cNvPr id="5" name="Picture 11" descr="logo konverso.psd">
            <a:extLst>
              <a:ext uri="{FF2B5EF4-FFF2-40B4-BE49-F238E27FC236}">
                <a16:creationId xmlns:a16="http://schemas.microsoft.com/office/drawing/2014/main" id="{1684D3CC-518A-4015-8DD7-E6662458D7D5}"/>
              </a:ext>
            </a:extLst>
          </p:cNvPr>
          <p:cNvPicPr>
            <a:picLocks noChangeAspect="1"/>
          </p:cNvPicPr>
          <p:nvPr/>
        </p:nvPicPr>
        <p:blipFill>
          <a:blip r:embed="rId3"/>
          <a:stretch>
            <a:fillRect/>
          </a:stretch>
        </p:blipFill>
        <p:spPr>
          <a:xfrm>
            <a:off x="1149350" y="1714500"/>
            <a:ext cx="5022850" cy="1892300"/>
          </a:xfrm>
          <a:prstGeom prst="rect">
            <a:avLst/>
          </a:prstGeom>
        </p:spPr>
      </p:pic>
      <p:sp>
        <p:nvSpPr>
          <p:cNvPr id="9" name="Titre 1"/>
          <p:cNvSpPr txBox="1">
            <a:spLocks/>
          </p:cNvSpPr>
          <p:nvPr/>
        </p:nvSpPr>
        <p:spPr>
          <a:xfrm>
            <a:off x="1295400" y="3543300"/>
            <a:ext cx="5410200" cy="2209800"/>
          </a:xfrm>
          <a:prstGeom prst="rect">
            <a:avLst/>
          </a:prstGeom>
          <a:ln>
            <a:noFill/>
            <a:prstDash val="dash"/>
          </a:ln>
        </p:spPr>
        <p:txBody>
          <a:bodyPr/>
          <a:lstStyle/>
          <a:p>
            <a:pPr marL="0" marR="0" lvl="0" indent="0" defTabSz="1371600" rtl="0" eaLnBrk="0" fontAlgn="base" latinLnBrk="0" hangingPunct="0">
              <a:lnSpc>
                <a:spcPct val="100000"/>
              </a:lnSpc>
              <a:spcBef>
                <a:spcPct val="0"/>
              </a:spcBef>
              <a:spcAft>
                <a:spcPct val="0"/>
              </a:spcAft>
              <a:buClrTx/>
              <a:buSzTx/>
              <a:buFontTx/>
              <a:buNone/>
              <a:tabLst/>
              <a:defRPr/>
            </a:pPr>
            <a:r>
              <a:rPr kumimoji="0" lang="fr-FR" sz="3200" b="0" i="0" u="none" strike="noStrike" kern="1200" cap="none" spc="0" normalizeH="0" baseline="0" noProof="0" dirty="0">
                <a:ln>
                  <a:noFill/>
                </a:ln>
                <a:solidFill>
                  <a:srgbClr val="234760"/>
                </a:solidFill>
                <a:effectLst/>
                <a:uLnTx/>
                <a:uFillTx/>
                <a:latin typeface="Avenir Next Demi Bold"/>
                <a:ea typeface="+mj-ea"/>
                <a:cs typeface="Avenir Next Demi Bold"/>
              </a:rPr>
              <a:t> </a:t>
            </a:r>
            <a:br>
              <a:rPr kumimoji="0" lang="fr-FR" sz="3200" b="0" i="0" u="none" strike="noStrike" kern="1200" cap="none" spc="0" normalizeH="0" baseline="0" noProof="0" dirty="0">
                <a:ln>
                  <a:noFill/>
                </a:ln>
                <a:solidFill>
                  <a:srgbClr val="234760"/>
                </a:solidFill>
                <a:effectLst/>
                <a:uLnTx/>
                <a:uFillTx/>
                <a:latin typeface="Avenir Next Demi Bold"/>
                <a:ea typeface="+mj-ea"/>
                <a:cs typeface="Avenir Next Demi Bold"/>
              </a:rPr>
            </a:br>
            <a:r>
              <a:rPr kumimoji="0" lang="fr-FR" sz="3200" b="0" i="0" u="none" strike="noStrike" kern="1200" cap="none" spc="0" normalizeH="0" baseline="0" noProof="0" dirty="0">
                <a:ln>
                  <a:noFill/>
                </a:ln>
                <a:solidFill>
                  <a:srgbClr val="234760"/>
                </a:solidFill>
                <a:effectLst/>
                <a:uLnTx/>
                <a:uFillTx/>
                <a:latin typeface="Avenir Next Demi Bold"/>
                <a:ea typeface="+mj-ea"/>
                <a:cs typeface="Avenir Next Demi Bold"/>
              </a:rPr>
              <a:t>Solution d’Assistant Virtuel</a:t>
            </a:r>
            <a:br>
              <a:rPr kumimoji="0" lang="fr-FR" sz="3200" b="0" i="0" u="none" strike="noStrike" kern="1200" cap="none" spc="0" normalizeH="0" baseline="0" noProof="0" dirty="0">
                <a:ln>
                  <a:noFill/>
                </a:ln>
                <a:solidFill>
                  <a:srgbClr val="234760"/>
                </a:solidFill>
                <a:effectLst/>
                <a:uLnTx/>
                <a:uFillTx/>
                <a:latin typeface="Avenir Next Demi Bold"/>
                <a:ea typeface="+mj-ea"/>
                <a:cs typeface="Avenir Next Demi Bold"/>
              </a:rPr>
            </a:br>
            <a:r>
              <a:rPr kumimoji="0" lang="fr-FR" sz="3200" b="0" i="0" u="none" strike="noStrike" kern="1200" cap="none" spc="0" normalizeH="0" baseline="0" noProof="0" dirty="0">
                <a:ln>
                  <a:noFill/>
                </a:ln>
                <a:solidFill>
                  <a:srgbClr val="234760"/>
                </a:solidFill>
                <a:effectLst/>
                <a:uLnTx/>
                <a:uFillTx/>
                <a:latin typeface="Avenir Next Demi Bold"/>
                <a:ea typeface="+mj-ea"/>
                <a:cs typeface="Avenir Next Demi Bold"/>
              </a:rPr>
              <a:t>pour le Service Desk IT d’Entreprise</a:t>
            </a:r>
            <a:endParaRPr kumimoji="0" lang="fr-FR" sz="1600" b="0" i="0" u="none" strike="noStrike" kern="1200" cap="none" spc="0" normalizeH="0" baseline="0" noProof="0" dirty="0">
              <a:ln>
                <a:noFill/>
              </a:ln>
              <a:solidFill>
                <a:srgbClr val="234760"/>
              </a:solidFill>
              <a:effectLst/>
              <a:uLnTx/>
              <a:uFillTx/>
              <a:latin typeface="Avenir Next Demi Bold"/>
              <a:ea typeface="+mj-ea"/>
              <a:cs typeface="Avenir Next Demi Bold"/>
            </a:endParaRPr>
          </a:p>
        </p:txBody>
      </p:sp>
      <p:sp>
        <p:nvSpPr>
          <p:cNvPr id="10" name="Titre 1">
            <a:extLst>
              <a:ext uri="{FF2B5EF4-FFF2-40B4-BE49-F238E27FC236}">
                <a16:creationId xmlns:a16="http://schemas.microsoft.com/office/drawing/2014/main" id="{59D657EC-94E7-4F57-91B0-FE452B89803F}"/>
              </a:ext>
            </a:extLst>
          </p:cNvPr>
          <p:cNvSpPr txBox="1">
            <a:spLocks/>
          </p:cNvSpPr>
          <p:nvPr/>
        </p:nvSpPr>
        <p:spPr>
          <a:xfrm>
            <a:off x="1295400" y="5905500"/>
            <a:ext cx="5791200" cy="6096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en-US" sz="1800" dirty="0">
                <a:solidFill>
                  <a:srgbClr val="234760"/>
                </a:solidFill>
                <a:latin typeface="Avenir Next Demi Bold"/>
                <a:cs typeface="Avenir Next Demi Bold"/>
              </a:rPr>
              <a:t>Bertrand Lafforgue </a:t>
            </a:r>
            <a:br>
              <a:rPr lang="fr-FR" sz="1800" dirty="0">
                <a:solidFill>
                  <a:srgbClr val="234760"/>
                </a:solidFill>
                <a:latin typeface="Avenir Next Regular"/>
                <a:cs typeface="Avenir Next Regular"/>
              </a:rPr>
            </a:br>
            <a:r>
              <a:rPr lang="en-US" sz="1800" dirty="0">
                <a:solidFill>
                  <a:srgbClr val="234760"/>
                </a:solidFill>
                <a:latin typeface="Avenir Next Regular"/>
                <a:cs typeface="Avenir Next Regular"/>
              </a:rPr>
              <a:t>CEO &amp; co-Founder</a:t>
            </a:r>
            <a:endParaRPr lang="fr-FR" sz="1800" dirty="0">
              <a:solidFill>
                <a:srgbClr val="234760"/>
              </a:solidFill>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p:txBody>
      </p:sp>
      <p:sp>
        <p:nvSpPr>
          <p:cNvPr id="17" name="Freeform 282"/>
          <p:cNvSpPr>
            <a:spLocks noEditPoints="1"/>
          </p:cNvSpPr>
          <p:nvPr/>
        </p:nvSpPr>
        <p:spPr bwMode="auto">
          <a:xfrm>
            <a:off x="1371600" y="8343900"/>
            <a:ext cx="381000" cy="381000"/>
          </a:xfrm>
          <a:custGeom>
            <a:avLst/>
            <a:gdLst>
              <a:gd name="T0" fmla="*/ 64 w 176"/>
              <a:gd name="T1" fmla="*/ 56 h 176"/>
              <a:gd name="T2" fmla="*/ 56 w 176"/>
              <a:gd name="T3" fmla="*/ 64 h 176"/>
              <a:gd name="T4" fmla="*/ 64 w 176"/>
              <a:gd name="T5" fmla="*/ 72 h 176"/>
              <a:gd name="T6" fmla="*/ 72 w 176"/>
              <a:gd name="T7" fmla="*/ 64 h 176"/>
              <a:gd name="T8" fmla="*/ 64 w 176"/>
              <a:gd name="T9" fmla="*/ 56 h 176"/>
              <a:gd name="T10" fmla="*/ 160 w 176"/>
              <a:gd name="T11" fmla="*/ 0 h 176"/>
              <a:gd name="T12" fmla="*/ 16 w 176"/>
              <a:gd name="T13" fmla="*/ 0 h 176"/>
              <a:gd name="T14" fmla="*/ 0 w 176"/>
              <a:gd name="T15" fmla="*/ 16 h 176"/>
              <a:gd name="T16" fmla="*/ 0 w 176"/>
              <a:gd name="T17" fmla="*/ 160 h 176"/>
              <a:gd name="T18" fmla="*/ 16 w 176"/>
              <a:gd name="T19" fmla="*/ 176 h 176"/>
              <a:gd name="T20" fmla="*/ 160 w 176"/>
              <a:gd name="T21" fmla="*/ 176 h 176"/>
              <a:gd name="T22" fmla="*/ 176 w 176"/>
              <a:gd name="T23" fmla="*/ 160 h 176"/>
              <a:gd name="T24" fmla="*/ 176 w 176"/>
              <a:gd name="T25" fmla="*/ 16 h 176"/>
              <a:gd name="T26" fmla="*/ 160 w 176"/>
              <a:gd name="T27" fmla="*/ 0 h 176"/>
              <a:gd name="T28" fmla="*/ 168 w 176"/>
              <a:gd name="T29" fmla="*/ 160 h 176"/>
              <a:gd name="T30" fmla="*/ 160 w 176"/>
              <a:gd name="T31" fmla="*/ 168 h 176"/>
              <a:gd name="T32" fmla="*/ 16 w 176"/>
              <a:gd name="T33" fmla="*/ 168 h 176"/>
              <a:gd name="T34" fmla="*/ 8 w 176"/>
              <a:gd name="T35" fmla="*/ 160 h 176"/>
              <a:gd name="T36" fmla="*/ 8 w 176"/>
              <a:gd name="T37" fmla="*/ 16 h 176"/>
              <a:gd name="T38" fmla="*/ 16 w 176"/>
              <a:gd name="T39" fmla="*/ 8 h 176"/>
              <a:gd name="T40" fmla="*/ 160 w 176"/>
              <a:gd name="T41" fmla="*/ 8 h 176"/>
              <a:gd name="T42" fmla="*/ 168 w 176"/>
              <a:gd name="T43" fmla="*/ 16 h 176"/>
              <a:gd name="T44" fmla="*/ 168 w 176"/>
              <a:gd name="T45" fmla="*/ 160 h 176"/>
              <a:gd name="T46" fmla="*/ 56 w 176"/>
              <a:gd name="T47" fmla="*/ 120 h 176"/>
              <a:gd name="T48" fmla="*/ 72 w 176"/>
              <a:gd name="T49" fmla="*/ 120 h 176"/>
              <a:gd name="T50" fmla="*/ 72 w 176"/>
              <a:gd name="T51" fmla="*/ 76 h 176"/>
              <a:gd name="T52" fmla="*/ 56 w 176"/>
              <a:gd name="T53" fmla="*/ 76 h 176"/>
              <a:gd name="T54" fmla="*/ 56 w 176"/>
              <a:gd name="T55" fmla="*/ 120 h 176"/>
              <a:gd name="T56" fmla="*/ 109 w 176"/>
              <a:gd name="T57" fmla="*/ 76 h 176"/>
              <a:gd name="T58" fmla="*/ 96 w 176"/>
              <a:gd name="T59" fmla="*/ 83 h 176"/>
              <a:gd name="T60" fmla="*/ 96 w 176"/>
              <a:gd name="T61" fmla="*/ 76 h 176"/>
              <a:gd name="T62" fmla="*/ 80 w 176"/>
              <a:gd name="T63" fmla="*/ 76 h 176"/>
              <a:gd name="T64" fmla="*/ 80 w 176"/>
              <a:gd name="T65" fmla="*/ 120 h 176"/>
              <a:gd name="T66" fmla="*/ 96 w 176"/>
              <a:gd name="T67" fmla="*/ 120 h 176"/>
              <a:gd name="T68" fmla="*/ 96 w 176"/>
              <a:gd name="T69" fmla="*/ 96 h 176"/>
              <a:gd name="T70" fmla="*/ 103 w 176"/>
              <a:gd name="T71" fmla="*/ 88 h 176"/>
              <a:gd name="T72" fmla="*/ 108 w 176"/>
              <a:gd name="T73" fmla="*/ 96 h 176"/>
              <a:gd name="T74" fmla="*/ 108 w 176"/>
              <a:gd name="T75" fmla="*/ 120 h 176"/>
              <a:gd name="T76" fmla="*/ 124 w 176"/>
              <a:gd name="T77" fmla="*/ 120 h 176"/>
              <a:gd name="T78" fmla="*/ 124 w 176"/>
              <a:gd name="T79" fmla="*/ 96 h 176"/>
              <a:gd name="T80" fmla="*/ 109 w 176"/>
              <a:gd name="T8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64" y="56"/>
                </a:moveTo>
                <a:cubicBezTo>
                  <a:pt x="60" y="56"/>
                  <a:pt x="56" y="60"/>
                  <a:pt x="56" y="64"/>
                </a:cubicBezTo>
                <a:cubicBezTo>
                  <a:pt x="56" y="68"/>
                  <a:pt x="60" y="72"/>
                  <a:pt x="64" y="72"/>
                </a:cubicBezTo>
                <a:cubicBezTo>
                  <a:pt x="68" y="72"/>
                  <a:pt x="72" y="68"/>
                  <a:pt x="72" y="64"/>
                </a:cubicBezTo>
                <a:cubicBezTo>
                  <a:pt x="72" y="60"/>
                  <a:pt x="68" y="56"/>
                  <a:pt x="64" y="5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56" y="120"/>
                </a:moveTo>
                <a:cubicBezTo>
                  <a:pt x="72" y="120"/>
                  <a:pt x="72" y="120"/>
                  <a:pt x="72" y="120"/>
                </a:cubicBezTo>
                <a:cubicBezTo>
                  <a:pt x="72" y="76"/>
                  <a:pt x="72" y="76"/>
                  <a:pt x="72" y="76"/>
                </a:cubicBezTo>
                <a:cubicBezTo>
                  <a:pt x="56" y="76"/>
                  <a:pt x="56" y="76"/>
                  <a:pt x="56" y="76"/>
                </a:cubicBezTo>
                <a:lnTo>
                  <a:pt x="56" y="120"/>
                </a:lnTo>
                <a:close/>
                <a:moveTo>
                  <a:pt x="109" y="76"/>
                </a:moveTo>
                <a:cubicBezTo>
                  <a:pt x="98" y="76"/>
                  <a:pt x="96" y="83"/>
                  <a:pt x="96" y="83"/>
                </a:cubicBezTo>
                <a:cubicBezTo>
                  <a:pt x="96" y="76"/>
                  <a:pt x="96" y="76"/>
                  <a:pt x="96" y="76"/>
                </a:cubicBezTo>
                <a:cubicBezTo>
                  <a:pt x="80" y="76"/>
                  <a:pt x="80" y="76"/>
                  <a:pt x="80" y="76"/>
                </a:cubicBezTo>
                <a:cubicBezTo>
                  <a:pt x="80" y="120"/>
                  <a:pt x="80" y="120"/>
                  <a:pt x="80" y="120"/>
                </a:cubicBezTo>
                <a:cubicBezTo>
                  <a:pt x="96" y="120"/>
                  <a:pt x="96" y="120"/>
                  <a:pt x="96" y="120"/>
                </a:cubicBezTo>
                <a:cubicBezTo>
                  <a:pt x="96" y="96"/>
                  <a:pt x="96" y="96"/>
                  <a:pt x="96" y="96"/>
                </a:cubicBezTo>
                <a:cubicBezTo>
                  <a:pt x="96" y="96"/>
                  <a:pt x="96" y="88"/>
                  <a:pt x="103" y="88"/>
                </a:cubicBezTo>
                <a:cubicBezTo>
                  <a:pt x="107" y="88"/>
                  <a:pt x="108" y="92"/>
                  <a:pt x="108" y="96"/>
                </a:cubicBezTo>
                <a:cubicBezTo>
                  <a:pt x="108" y="120"/>
                  <a:pt x="108" y="120"/>
                  <a:pt x="108" y="120"/>
                </a:cubicBezTo>
                <a:cubicBezTo>
                  <a:pt x="124" y="120"/>
                  <a:pt x="124" y="120"/>
                  <a:pt x="124" y="120"/>
                </a:cubicBezTo>
                <a:cubicBezTo>
                  <a:pt x="124" y="96"/>
                  <a:pt x="124" y="96"/>
                  <a:pt x="124" y="96"/>
                </a:cubicBezTo>
                <a:cubicBezTo>
                  <a:pt x="124" y="83"/>
                  <a:pt x="119" y="76"/>
                  <a:pt x="109" y="76"/>
                </a:cubicBezTo>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dirty="0">
              <a:solidFill>
                <a:srgbClr val="4998CA"/>
              </a:solidFill>
            </a:endParaRPr>
          </a:p>
        </p:txBody>
      </p:sp>
      <p:sp>
        <p:nvSpPr>
          <p:cNvPr id="18" name="Freeform 132"/>
          <p:cNvSpPr>
            <a:spLocks noEditPoints="1"/>
          </p:cNvSpPr>
          <p:nvPr/>
        </p:nvSpPr>
        <p:spPr bwMode="auto">
          <a:xfrm>
            <a:off x="1378156" y="7886701"/>
            <a:ext cx="344431" cy="24709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p>
        </p:txBody>
      </p:sp>
      <p:sp>
        <p:nvSpPr>
          <p:cNvPr id="19" name="Titre 1">
            <a:extLst>
              <a:ext uri="{FF2B5EF4-FFF2-40B4-BE49-F238E27FC236}">
                <a16:creationId xmlns:a16="http://schemas.microsoft.com/office/drawing/2014/main" id="{59D657EC-94E7-4F57-91B0-FE452B89803F}"/>
              </a:ext>
            </a:extLst>
          </p:cNvPr>
          <p:cNvSpPr txBox="1">
            <a:spLocks/>
          </p:cNvSpPr>
          <p:nvPr/>
        </p:nvSpPr>
        <p:spPr>
          <a:xfrm>
            <a:off x="1752604" y="7810500"/>
            <a:ext cx="4826000" cy="3810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hlinkClick r:id="rId4"/>
              </a:rPr>
              <a:t>http://www.konverso.ai</a:t>
            </a:r>
            <a:endParaRPr lang="fr-FR" sz="1800" dirty="0">
              <a:solidFill>
                <a:srgbClr val="4998CA"/>
              </a:solidFill>
              <a:latin typeface="Avenir Next Regular"/>
              <a:cs typeface="Avenir Next Regular"/>
            </a:endParaRPr>
          </a:p>
        </p:txBody>
      </p:sp>
      <p:sp>
        <p:nvSpPr>
          <p:cNvPr id="20" name="Freeform 130"/>
          <p:cNvSpPr>
            <a:spLocks noEditPoints="1"/>
          </p:cNvSpPr>
          <p:nvPr/>
        </p:nvSpPr>
        <p:spPr bwMode="auto">
          <a:xfrm>
            <a:off x="1431484" y="6750252"/>
            <a:ext cx="244920" cy="450647"/>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80 w 96"/>
              <a:gd name="T11" fmla="*/ 0 h 176"/>
              <a:gd name="T12" fmla="*/ 16 w 96"/>
              <a:gd name="T13" fmla="*/ 0 h 176"/>
              <a:gd name="T14" fmla="*/ 0 w 96"/>
              <a:gd name="T15" fmla="*/ 16 h 176"/>
              <a:gd name="T16" fmla="*/ 0 w 96"/>
              <a:gd name="T17" fmla="*/ 160 h 176"/>
              <a:gd name="T18" fmla="*/ 16 w 96"/>
              <a:gd name="T19" fmla="*/ 176 h 176"/>
              <a:gd name="T20" fmla="*/ 80 w 96"/>
              <a:gd name="T21" fmla="*/ 176 h 176"/>
              <a:gd name="T22" fmla="*/ 96 w 96"/>
              <a:gd name="T23" fmla="*/ 160 h 176"/>
              <a:gd name="T24" fmla="*/ 96 w 96"/>
              <a:gd name="T25" fmla="*/ 16 h 176"/>
              <a:gd name="T26" fmla="*/ 80 w 96"/>
              <a:gd name="T27" fmla="*/ 0 h 176"/>
              <a:gd name="T28" fmla="*/ 88 w 96"/>
              <a:gd name="T29" fmla="*/ 160 h 176"/>
              <a:gd name="T30" fmla="*/ 80 w 96"/>
              <a:gd name="T31" fmla="*/ 168 h 176"/>
              <a:gd name="T32" fmla="*/ 16 w 96"/>
              <a:gd name="T33" fmla="*/ 168 h 176"/>
              <a:gd name="T34" fmla="*/ 8 w 96"/>
              <a:gd name="T35" fmla="*/ 160 h 176"/>
              <a:gd name="T36" fmla="*/ 8 w 96"/>
              <a:gd name="T37" fmla="*/ 152 h 176"/>
              <a:gd name="T38" fmla="*/ 88 w 96"/>
              <a:gd name="T39" fmla="*/ 152 h 176"/>
              <a:gd name="T40" fmla="*/ 88 w 96"/>
              <a:gd name="T41" fmla="*/ 160 h 176"/>
              <a:gd name="T42" fmla="*/ 88 w 96"/>
              <a:gd name="T43" fmla="*/ 144 h 176"/>
              <a:gd name="T44" fmla="*/ 8 w 96"/>
              <a:gd name="T45" fmla="*/ 144 h 176"/>
              <a:gd name="T46" fmla="*/ 8 w 96"/>
              <a:gd name="T47" fmla="*/ 32 h 176"/>
              <a:gd name="T48" fmla="*/ 88 w 96"/>
              <a:gd name="T49" fmla="*/ 32 h 176"/>
              <a:gd name="T50" fmla="*/ 88 w 96"/>
              <a:gd name="T51" fmla="*/ 144 h 176"/>
              <a:gd name="T52" fmla="*/ 88 w 96"/>
              <a:gd name="T53" fmla="*/ 24 h 176"/>
              <a:gd name="T54" fmla="*/ 8 w 96"/>
              <a:gd name="T55" fmla="*/ 24 h 176"/>
              <a:gd name="T56" fmla="*/ 8 w 96"/>
              <a:gd name="T57" fmla="*/ 16 h 176"/>
              <a:gd name="T58" fmla="*/ 16 w 96"/>
              <a:gd name="T59" fmla="*/ 8 h 176"/>
              <a:gd name="T60" fmla="*/ 80 w 96"/>
              <a:gd name="T61" fmla="*/ 8 h 176"/>
              <a:gd name="T62" fmla="*/ 88 w 96"/>
              <a:gd name="T63" fmla="*/ 16 h 176"/>
              <a:gd name="T64" fmla="*/ 88 w 96"/>
              <a:gd name="T65" fmla="*/ 24 h 176"/>
              <a:gd name="T66" fmla="*/ 52 w 96"/>
              <a:gd name="T67" fmla="*/ 12 h 176"/>
              <a:gd name="T68" fmla="*/ 44 w 96"/>
              <a:gd name="T69" fmla="*/ 12 h 176"/>
              <a:gd name="T70" fmla="*/ 40 w 96"/>
              <a:gd name="T71" fmla="*/ 16 h 176"/>
              <a:gd name="T72" fmla="*/ 44 w 96"/>
              <a:gd name="T73" fmla="*/ 20 h 176"/>
              <a:gd name="T74" fmla="*/ 52 w 96"/>
              <a:gd name="T75" fmla="*/ 20 h 176"/>
              <a:gd name="T76" fmla="*/ 56 w 96"/>
              <a:gd name="T77" fmla="*/ 16 h 176"/>
              <a:gd name="T78" fmla="*/ 52 w 96"/>
              <a:gd name="T79"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2"/>
                  <a:pt x="52" y="160"/>
                </a:cubicBezTo>
                <a:cubicBezTo>
                  <a:pt x="52" y="158"/>
                  <a:pt x="50" y="156"/>
                  <a:pt x="48" y="156"/>
                </a:cubicBezTo>
                <a:cubicBezTo>
                  <a:pt x="46" y="156"/>
                  <a:pt x="44" y="158"/>
                  <a:pt x="44" y="160"/>
                </a:cubicBezTo>
                <a:cubicBezTo>
                  <a:pt x="44" y="162"/>
                  <a:pt x="46" y="164"/>
                  <a:pt x="48" y="164"/>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9" y="176"/>
                  <a:pt x="96" y="169"/>
                  <a:pt x="96" y="160"/>
                </a:cubicBezTo>
                <a:cubicBezTo>
                  <a:pt x="96" y="16"/>
                  <a:pt x="96" y="16"/>
                  <a:pt x="96" y="16"/>
                </a:cubicBezTo>
                <a:cubicBezTo>
                  <a:pt x="96" y="7"/>
                  <a:pt x="89" y="0"/>
                  <a:pt x="80" y="0"/>
                </a:cubicBezTo>
                <a:moveTo>
                  <a:pt x="88" y="160"/>
                </a:moveTo>
                <a:cubicBezTo>
                  <a:pt x="88" y="164"/>
                  <a:pt x="84" y="168"/>
                  <a:pt x="80" y="168"/>
                </a:cubicBezTo>
                <a:cubicBezTo>
                  <a:pt x="16" y="168"/>
                  <a:pt x="16" y="168"/>
                  <a:pt x="16" y="168"/>
                </a:cubicBezTo>
                <a:cubicBezTo>
                  <a:pt x="12" y="168"/>
                  <a:pt x="8" y="164"/>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2" y="8"/>
                  <a:pt x="16" y="8"/>
                </a:cubicBezTo>
                <a:cubicBezTo>
                  <a:pt x="80" y="8"/>
                  <a:pt x="80" y="8"/>
                  <a:pt x="80" y="8"/>
                </a:cubicBezTo>
                <a:cubicBezTo>
                  <a:pt x="84" y="8"/>
                  <a:pt x="88" y="12"/>
                  <a:pt x="88" y="16"/>
                </a:cubicBezTo>
                <a:lnTo>
                  <a:pt x="88" y="24"/>
                </a:lnTo>
                <a:close/>
                <a:moveTo>
                  <a:pt x="52" y="12"/>
                </a:moveTo>
                <a:cubicBezTo>
                  <a:pt x="44" y="12"/>
                  <a:pt x="44" y="12"/>
                  <a:pt x="44" y="12"/>
                </a:cubicBezTo>
                <a:cubicBezTo>
                  <a:pt x="42" y="12"/>
                  <a:pt x="40" y="14"/>
                  <a:pt x="40" y="16"/>
                </a:cubicBezTo>
                <a:cubicBezTo>
                  <a:pt x="40" y="18"/>
                  <a:pt x="42" y="20"/>
                  <a:pt x="44" y="20"/>
                </a:cubicBezTo>
                <a:cubicBezTo>
                  <a:pt x="52" y="20"/>
                  <a:pt x="52" y="20"/>
                  <a:pt x="52" y="20"/>
                </a:cubicBezTo>
                <a:cubicBezTo>
                  <a:pt x="54" y="20"/>
                  <a:pt x="56" y="18"/>
                  <a:pt x="56" y="16"/>
                </a:cubicBezTo>
                <a:cubicBezTo>
                  <a:pt x="56" y="14"/>
                  <a:pt x="54" y="12"/>
                  <a:pt x="52" y="12"/>
                </a:cubicBezTo>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p>
        </p:txBody>
      </p:sp>
      <p:sp>
        <p:nvSpPr>
          <p:cNvPr id="21" name="Freeform 240"/>
          <p:cNvSpPr>
            <a:spLocks noEditPoints="1"/>
          </p:cNvSpPr>
          <p:nvPr/>
        </p:nvSpPr>
        <p:spPr bwMode="auto">
          <a:xfrm>
            <a:off x="1388184" y="7429500"/>
            <a:ext cx="364420" cy="228600"/>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3 w 176"/>
              <a:gd name="T23" fmla="*/ 8 h 128"/>
              <a:gd name="T24" fmla="*/ 93 w 176"/>
              <a:gd name="T25" fmla="*/ 78 h 128"/>
              <a:gd name="T26" fmla="*/ 88 w 176"/>
              <a:gd name="T27" fmla="*/ 80 h 128"/>
              <a:gd name="T28" fmla="*/ 83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5 h 128"/>
              <a:gd name="T40" fmla="*/ 58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20 h 128"/>
              <a:gd name="T52" fmla="*/ 63 w 176"/>
              <a:gd name="T53" fmla="*/ 70 h 128"/>
              <a:gd name="T54" fmla="*/ 77 w 176"/>
              <a:gd name="T55" fmla="*/ 83 h 128"/>
              <a:gd name="T56" fmla="*/ 88 w 176"/>
              <a:gd name="T57" fmla="*/ 88 h 128"/>
              <a:gd name="T58" fmla="*/ 99 w 176"/>
              <a:gd name="T59" fmla="*/ 83 h 128"/>
              <a:gd name="T60" fmla="*/ 113 w 176"/>
              <a:gd name="T61" fmla="*/ 70 h 128"/>
              <a:gd name="T62" fmla="*/ 163 w 176"/>
              <a:gd name="T63" fmla="*/ 120 h 128"/>
              <a:gd name="T64" fmla="*/ 160 w 176"/>
              <a:gd name="T65" fmla="*/ 120 h 128"/>
              <a:gd name="T66" fmla="*/ 168 w 176"/>
              <a:gd name="T67" fmla="*/ 112 h 128"/>
              <a:gd name="T68" fmla="*/ 168 w 176"/>
              <a:gd name="T69" fmla="*/ 113 h 128"/>
              <a:gd name="T70" fmla="*/ 118 w 176"/>
              <a:gd name="T71" fmla="*/ 64 h 128"/>
              <a:gd name="T72" fmla="*/ 168 w 176"/>
              <a:gd name="T73" fmla="*/ 15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9" y="128"/>
                  <a:pt x="176" y="121"/>
                  <a:pt x="176" y="112"/>
                </a:cubicBezTo>
                <a:cubicBezTo>
                  <a:pt x="176" y="16"/>
                  <a:pt x="176" y="16"/>
                  <a:pt x="176" y="16"/>
                </a:cubicBezTo>
                <a:cubicBezTo>
                  <a:pt x="176" y="7"/>
                  <a:pt x="169" y="0"/>
                  <a:pt x="160" y="0"/>
                </a:cubicBezTo>
                <a:moveTo>
                  <a:pt x="16" y="8"/>
                </a:moveTo>
                <a:cubicBezTo>
                  <a:pt x="160" y="8"/>
                  <a:pt x="160" y="8"/>
                  <a:pt x="160" y="8"/>
                </a:cubicBezTo>
                <a:cubicBezTo>
                  <a:pt x="161" y="8"/>
                  <a:pt x="162" y="8"/>
                  <a:pt x="163" y="8"/>
                </a:cubicBezTo>
                <a:cubicBezTo>
                  <a:pt x="93" y="78"/>
                  <a:pt x="93" y="78"/>
                  <a:pt x="93" y="78"/>
                </a:cubicBezTo>
                <a:cubicBezTo>
                  <a:pt x="92" y="79"/>
                  <a:pt x="90" y="80"/>
                  <a:pt x="88" y="80"/>
                </a:cubicBezTo>
                <a:cubicBezTo>
                  <a:pt x="86" y="80"/>
                  <a:pt x="84" y="79"/>
                  <a:pt x="83" y="78"/>
                </a:cubicBezTo>
                <a:cubicBezTo>
                  <a:pt x="13" y="8"/>
                  <a:pt x="13" y="8"/>
                  <a:pt x="13" y="8"/>
                </a:cubicBezTo>
                <a:cubicBezTo>
                  <a:pt x="14" y="8"/>
                  <a:pt x="15" y="8"/>
                  <a:pt x="16" y="8"/>
                </a:cubicBezTo>
                <a:moveTo>
                  <a:pt x="8" y="112"/>
                </a:moveTo>
                <a:cubicBezTo>
                  <a:pt x="8" y="16"/>
                  <a:pt x="8" y="16"/>
                  <a:pt x="8" y="16"/>
                </a:cubicBezTo>
                <a:cubicBezTo>
                  <a:pt x="8" y="16"/>
                  <a:pt x="8" y="15"/>
                  <a:pt x="8" y="15"/>
                </a:cubicBezTo>
                <a:cubicBezTo>
                  <a:pt x="58" y="64"/>
                  <a:pt x="58" y="64"/>
                  <a:pt x="58" y="64"/>
                </a:cubicBezTo>
                <a:cubicBezTo>
                  <a:pt x="8" y="113"/>
                  <a:pt x="8" y="113"/>
                  <a:pt x="8" y="113"/>
                </a:cubicBezTo>
                <a:cubicBezTo>
                  <a:pt x="8" y="113"/>
                  <a:pt x="8" y="112"/>
                  <a:pt x="8" y="112"/>
                </a:cubicBezTo>
                <a:moveTo>
                  <a:pt x="160" y="120"/>
                </a:moveTo>
                <a:cubicBezTo>
                  <a:pt x="16" y="120"/>
                  <a:pt x="16" y="120"/>
                  <a:pt x="16" y="120"/>
                </a:cubicBezTo>
                <a:cubicBezTo>
                  <a:pt x="15" y="120"/>
                  <a:pt x="14" y="120"/>
                  <a:pt x="13" y="120"/>
                </a:cubicBezTo>
                <a:cubicBezTo>
                  <a:pt x="63" y="70"/>
                  <a:pt x="63" y="70"/>
                  <a:pt x="63" y="70"/>
                </a:cubicBezTo>
                <a:cubicBezTo>
                  <a:pt x="77" y="83"/>
                  <a:pt x="77" y="83"/>
                  <a:pt x="77" y="83"/>
                </a:cubicBezTo>
                <a:cubicBezTo>
                  <a:pt x="80" y="86"/>
                  <a:pt x="84" y="88"/>
                  <a:pt x="88" y="88"/>
                </a:cubicBezTo>
                <a:cubicBezTo>
                  <a:pt x="92" y="88"/>
                  <a:pt x="96" y="86"/>
                  <a:pt x="99" y="83"/>
                </a:cubicBezTo>
                <a:cubicBezTo>
                  <a:pt x="113" y="70"/>
                  <a:pt x="113" y="70"/>
                  <a:pt x="113" y="70"/>
                </a:cubicBezTo>
                <a:cubicBezTo>
                  <a:pt x="163" y="120"/>
                  <a:pt x="163" y="120"/>
                  <a:pt x="163" y="120"/>
                </a:cubicBezTo>
                <a:cubicBezTo>
                  <a:pt x="162" y="120"/>
                  <a:pt x="161" y="120"/>
                  <a:pt x="160" y="120"/>
                </a:cubicBezTo>
                <a:moveTo>
                  <a:pt x="168" y="112"/>
                </a:moveTo>
                <a:cubicBezTo>
                  <a:pt x="168" y="112"/>
                  <a:pt x="168" y="113"/>
                  <a:pt x="168" y="113"/>
                </a:cubicBezTo>
                <a:cubicBezTo>
                  <a:pt x="118" y="64"/>
                  <a:pt x="118" y="64"/>
                  <a:pt x="118" y="64"/>
                </a:cubicBezTo>
                <a:cubicBezTo>
                  <a:pt x="168" y="15"/>
                  <a:pt x="168" y="15"/>
                  <a:pt x="168" y="15"/>
                </a:cubicBezTo>
                <a:cubicBezTo>
                  <a:pt x="168" y="15"/>
                  <a:pt x="168" y="16"/>
                  <a:pt x="168" y="16"/>
                </a:cubicBezTo>
                <a:lnTo>
                  <a:pt x="168" y="112"/>
                </a:lnTo>
                <a:close/>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p>
        </p:txBody>
      </p:sp>
      <p:sp>
        <p:nvSpPr>
          <p:cNvPr id="22" name="Titre 1">
            <a:extLst>
              <a:ext uri="{FF2B5EF4-FFF2-40B4-BE49-F238E27FC236}">
                <a16:creationId xmlns:a16="http://schemas.microsoft.com/office/drawing/2014/main" id="{59D657EC-94E7-4F57-91B0-FE452B89803F}"/>
              </a:ext>
            </a:extLst>
          </p:cNvPr>
          <p:cNvSpPr txBox="1">
            <a:spLocks/>
          </p:cNvSpPr>
          <p:nvPr/>
        </p:nvSpPr>
        <p:spPr>
          <a:xfrm>
            <a:off x="1752604" y="8343900"/>
            <a:ext cx="5791196" cy="5334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rPr>
              <a:t>https://www.linkedin.com/Konverso</a:t>
            </a:r>
          </a:p>
        </p:txBody>
      </p:sp>
      <p:sp>
        <p:nvSpPr>
          <p:cNvPr id="26" name="Titre 1">
            <a:extLst>
              <a:ext uri="{FF2B5EF4-FFF2-40B4-BE49-F238E27FC236}">
                <a16:creationId xmlns:a16="http://schemas.microsoft.com/office/drawing/2014/main" id="{59D657EC-94E7-4F57-91B0-FE452B89803F}"/>
              </a:ext>
            </a:extLst>
          </p:cNvPr>
          <p:cNvSpPr txBox="1">
            <a:spLocks/>
          </p:cNvSpPr>
          <p:nvPr/>
        </p:nvSpPr>
        <p:spPr>
          <a:xfrm>
            <a:off x="1752604" y="7339264"/>
            <a:ext cx="4038600" cy="318837"/>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hlinkClick r:id="rId5"/>
              </a:rPr>
              <a:t>bertrand.lafforgue@konverso.ai</a:t>
            </a:r>
            <a:endParaRPr lang="fr-FR" sz="1800" dirty="0">
              <a:solidFill>
                <a:srgbClr val="4998CA"/>
              </a:solidFill>
              <a:latin typeface="Avenir Next Regular"/>
              <a:cs typeface="Avenir Next Regular"/>
            </a:endParaRPr>
          </a:p>
        </p:txBody>
      </p:sp>
      <p:sp>
        <p:nvSpPr>
          <p:cNvPr id="30" name="Titre 1">
            <a:extLst>
              <a:ext uri="{FF2B5EF4-FFF2-40B4-BE49-F238E27FC236}">
                <a16:creationId xmlns:a16="http://schemas.microsoft.com/office/drawing/2014/main" id="{59D657EC-94E7-4F57-91B0-FE452B89803F}"/>
              </a:ext>
            </a:extLst>
          </p:cNvPr>
          <p:cNvSpPr txBox="1">
            <a:spLocks/>
          </p:cNvSpPr>
          <p:nvPr/>
        </p:nvSpPr>
        <p:spPr>
          <a:xfrm>
            <a:off x="1752604" y="6743700"/>
            <a:ext cx="3276600" cy="3810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en-US" sz="1800" dirty="0">
                <a:solidFill>
                  <a:srgbClr val="4998CA"/>
                </a:solidFill>
                <a:latin typeface="Avenir Next Regular"/>
                <a:cs typeface="Avenir Next Regular"/>
              </a:rPr>
              <a:t>+(33) 6 64 40 52 64</a:t>
            </a:r>
            <a:endParaRPr lang="fr-FR" sz="1800" dirty="0">
              <a:solidFill>
                <a:srgbClr val="4998CA"/>
              </a:solidFill>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page</a:t>
            </a:r>
          </a:p>
          <a:p>
            <a:r>
              <a:rPr lang="en-US" dirty="0"/>
              <a:t>0</a:t>
            </a:r>
            <a:fld id="{37D409AB-2201-4E18-8A34-C31753AD9B06}" type="slidenum">
              <a:rPr lang="en-US" smtClean="0"/>
              <a:pPr/>
              <a:t>10</a:t>
            </a:fld>
            <a:endParaRPr lang="en-US" dirty="0"/>
          </a:p>
        </p:txBody>
      </p:sp>
      <p:graphicFrame>
        <p:nvGraphicFramePr>
          <p:cNvPr id="10" name="Chart 9"/>
          <p:cNvGraphicFramePr/>
          <p:nvPr/>
        </p:nvGraphicFramePr>
        <p:xfrm>
          <a:off x="3200400" y="2019300"/>
          <a:ext cx="54102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7"/>
          <p:cNvSpPr>
            <a:spLocks noGrp="1"/>
          </p:cNvSpPr>
          <p:nvPr>
            <p:ph type="title"/>
          </p:nvPr>
        </p:nvSpPr>
        <p:spPr>
          <a:xfrm>
            <a:off x="876300" y="571411"/>
            <a:ext cx="5448300" cy="1338828"/>
          </a:xfrm>
        </p:spPr>
        <p:txBody>
          <a:bodyPr/>
          <a:lstStyle/>
          <a:p>
            <a:r>
              <a:rPr lang="fr-FR" cap="all" dirty="0">
                <a:solidFill>
                  <a:srgbClr val="234760"/>
                </a:solidFill>
              </a:rPr>
              <a:t>PLAN FINANCIER</a:t>
            </a:r>
            <a:br>
              <a:rPr lang="fr-FR" cap="all" dirty="0"/>
            </a:br>
            <a:r>
              <a:rPr lang="fr-FR" cap="all" dirty="0">
                <a:solidFill>
                  <a:srgbClr val="4998CA"/>
                </a:solidFill>
              </a:rPr>
              <a:t>2017 - 2022</a:t>
            </a:r>
          </a:p>
        </p:txBody>
      </p:sp>
      <p:sp>
        <p:nvSpPr>
          <p:cNvPr id="17" name="Oval 16"/>
          <p:cNvSpPr/>
          <p:nvPr/>
        </p:nvSpPr>
        <p:spPr>
          <a:xfrm>
            <a:off x="9677400" y="3619500"/>
            <a:ext cx="914400" cy="9144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8</a:t>
            </a:r>
          </a:p>
        </p:txBody>
      </p:sp>
      <p:sp>
        <p:nvSpPr>
          <p:cNvPr id="18" name="Oval 17"/>
          <p:cNvSpPr/>
          <p:nvPr/>
        </p:nvSpPr>
        <p:spPr>
          <a:xfrm>
            <a:off x="11430000" y="2705100"/>
            <a:ext cx="1143000" cy="11430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73</a:t>
            </a:r>
          </a:p>
        </p:txBody>
      </p:sp>
      <p:sp>
        <p:nvSpPr>
          <p:cNvPr id="19" name="Oval 18"/>
          <p:cNvSpPr/>
          <p:nvPr/>
        </p:nvSpPr>
        <p:spPr>
          <a:xfrm>
            <a:off x="10515600" y="3238500"/>
            <a:ext cx="1066800" cy="10668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29</a:t>
            </a:r>
          </a:p>
        </p:txBody>
      </p:sp>
      <p:sp>
        <p:nvSpPr>
          <p:cNvPr id="20" name="Oval 19"/>
          <p:cNvSpPr/>
          <p:nvPr/>
        </p:nvSpPr>
        <p:spPr>
          <a:xfrm>
            <a:off x="12496800" y="2171700"/>
            <a:ext cx="1447800" cy="14478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100</a:t>
            </a:r>
          </a:p>
        </p:txBody>
      </p:sp>
      <p:sp>
        <p:nvSpPr>
          <p:cNvPr id="21" name="Oval 20"/>
          <p:cNvSpPr/>
          <p:nvPr/>
        </p:nvSpPr>
        <p:spPr>
          <a:xfrm>
            <a:off x="13792200" y="1409700"/>
            <a:ext cx="1752600" cy="17526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150</a:t>
            </a:r>
          </a:p>
        </p:txBody>
      </p:sp>
      <p:sp>
        <p:nvSpPr>
          <p:cNvPr id="22" name="TextBox 21"/>
          <p:cNvSpPr txBox="1"/>
          <p:nvPr/>
        </p:nvSpPr>
        <p:spPr>
          <a:xfrm>
            <a:off x="98298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2017</a:t>
            </a:r>
          </a:p>
        </p:txBody>
      </p:sp>
      <p:sp>
        <p:nvSpPr>
          <p:cNvPr id="23" name="TextBox 22"/>
          <p:cNvSpPr txBox="1"/>
          <p:nvPr/>
        </p:nvSpPr>
        <p:spPr>
          <a:xfrm>
            <a:off x="117348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2019</a:t>
            </a:r>
          </a:p>
        </p:txBody>
      </p:sp>
      <p:sp>
        <p:nvSpPr>
          <p:cNvPr id="24" name="TextBox 23"/>
          <p:cNvSpPr txBox="1"/>
          <p:nvPr/>
        </p:nvSpPr>
        <p:spPr>
          <a:xfrm>
            <a:off x="107442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2018</a:t>
            </a:r>
          </a:p>
        </p:txBody>
      </p:sp>
      <p:sp>
        <p:nvSpPr>
          <p:cNvPr id="25" name="TextBox 24"/>
          <p:cNvSpPr txBox="1"/>
          <p:nvPr/>
        </p:nvSpPr>
        <p:spPr>
          <a:xfrm>
            <a:off x="129540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2020</a:t>
            </a:r>
          </a:p>
        </p:txBody>
      </p:sp>
      <p:sp>
        <p:nvSpPr>
          <p:cNvPr id="26" name="TextBox 25"/>
          <p:cNvSpPr txBox="1"/>
          <p:nvPr/>
        </p:nvSpPr>
        <p:spPr>
          <a:xfrm>
            <a:off x="161544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2022</a:t>
            </a:r>
          </a:p>
        </p:txBody>
      </p:sp>
      <p:sp>
        <p:nvSpPr>
          <p:cNvPr id="27" name="TextBox 26"/>
          <p:cNvSpPr txBox="1"/>
          <p:nvPr/>
        </p:nvSpPr>
        <p:spPr>
          <a:xfrm>
            <a:off x="14401800" y="45339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2021</a:t>
            </a:r>
          </a:p>
        </p:txBody>
      </p:sp>
      <p:sp>
        <p:nvSpPr>
          <p:cNvPr id="28" name="Oval 27"/>
          <p:cNvSpPr/>
          <p:nvPr/>
        </p:nvSpPr>
        <p:spPr>
          <a:xfrm>
            <a:off x="15392400" y="571500"/>
            <a:ext cx="2209800" cy="21336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dirty="0">
                <a:solidFill>
                  <a:schemeClr val="bg2"/>
                </a:solidFill>
                <a:latin typeface="Avenir Next Regular"/>
                <a:cs typeface="Avenir Next Regular"/>
              </a:rPr>
              <a:t>200</a:t>
            </a:r>
          </a:p>
        </p:txBody>
      </p:sp>
      <p:sp>
        <p:nvSpPr>
          <p:cNvPr id="29" name="TextBox 28"/>
          <p:cNvSpPr txBox="1"/>
          <p:nvPr/>
        </p:nvSpPr>
        <p:spPr>
          <a:xfrm>
            <a:off x="15392400" y="3314700"/>
            <a:ext cx="2743200" cy="369332"/>
          </a:xfrm>
          <a:prstGeom prst="rect">
            <a:avLst/>
          </a:prstGeom>
          <a:noFill/>
        </p:spPr>
        <p:txBody>
          <a:bodyPr wrap="square" rtlCol="0">
            <a:spAutoFit/>
          </a:bodyPr>
          <a:lstStyle/>
          <a:p>
            <a:r>
              <a:rPr lang="fr-FR" sz="1800" dirty="0">
                <a:solidFill>
                  <a:srgbClr val="234760"/>
                </a:solidFill>
                <a:latin typeface="Avenir Next Regular"/>
                <a:cs typeface="Avenir Next Regular"/>
              </a:rPr>
              <a:t>Nombre de clients</a:t>
            </a:r>
          </a:p>
        </p:txBody>
      </p:sp>
      <p:graphicFrame>
        <p:nvGraphicFramePr>
          <p:cNvPr id="35" name="Chart 34"/>
          <p:cNvGraphicFramePr/>
          <p:nvPr/>
        </p:nvGraphicFramePr>
        <p:xfrm>
          <a:off x="3276600" y="5600700"/>
          <a:ext cx="52578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4191000" y="7505700"/>
            <a:ext cx="762000" cy="338554"/>
          </a:xfrm>
          <a:prstGeom prst="rect">
            <a:avLst/>
          </a:prstGeom>
          <a:noFill/>
        </p:spPr>
        <p:txBody>
          <a:bodyPr wrap="square" rtlCol="0">
            <a:spAutoFit/>
          </a:bodyPr>
          <a:lstStyle/>
          <a:p>
            <a:r>
              <a:rPr lang="fr-FR" sz="1600" b="1" dirty="0">
                <a:solidFill>
                  <a:srgbClr val="DA073E"/>
                </a:solidFill>
                <a:latin typeface="Avenir Next Regular"/>
                <a:cs typeface="Avenir Next Regular"/>
              </a:rPr>
              <a:t>-155</a:t>
            </a:r>
          </a:p>
        </p:txBody>
      </p:sp>
      <p:sp>
        <p:nvSpPr>
          <p:cNvPr id="37" name="TextBox 36"/>
          <p:cNvSpPr txBox="1"/>
          <p:nvPr/>
        </p:nvSpPr>
        <p:spPr>
          <a:xfrm>
            <a:off x="6172200" y="6362700"/>
            <a:ext cx="762000" cy="338554"/>
          </a:xfrm>
          <a:prstGeom prst="rect">
            <a:avLst/>
          </a:prstGeom>
          <a:noFill/>
        </p:spPr>
        <p:txBody>
          <a:bodyPr wrap="square" rtlCol="0">
            <a:spAutoFit/>
          </a:bodyPr>
          <a:lstStyle/>
          <a:p>
            <a:r>
              <a:rPr lang="fr-FR" sz="1600" b="1" dirty="0">
                <a:solidFill>
                  <a:srgbClr val="008000"/>
                </a:solidFill>
                <a:latin typeface="Avenir Next Regular"/>
                <a:cs typeface="Avenir Next Regular"/>
              </a:rPr>
              <a:t>1 062</a:t>
            </a:r>
          </a:p>
        </p:txBody>
      </p:sp>
      <p:sp>
        <p:nvSpPr>
          <p:cNvPr id="38" name="TextBox 37"/>
          <p:cNvSpPr txBox="1"/>
          <p:nvPr/>
        </p:nvSpPr>
        <p:spPr>
          <a:xfrm>
            <a:off x="6934200" y="2476500"/>
            <a:ext cx="762000" cy="338554"/>
          </a:xfrm>
          <a:prstGeom prst="rect">
            <a:avLst/>
          </a:prstGeom>
          <a:noFill/>
        </p:spPr>
        <p:txBody>
          <a:bodyPr wrap="square" rtlCol="0">
            <a:spAutoFit/>
          </a:bodyPr>
          <a:lstStyle/>
          <a:p>
            <a:r>
              <a:rPr lang="fr-FR" sz="1600" b="1" dirty="0">
                <a:solidFill>
                  <a:srgbClr val="008000"/>
                </a:solidFill>
                <a:latin typeface="Avenir Next Regular"/>
                <a:cs typeface="Avenir Next Regular"/>
              </a:rPr>
              <a:t>7 901</a:t>
            </a:r>
          </a:p>
        </p:txBody>
      </p:sp>
      <p:sp>
        <p:nvSpPr>
          <p:cNvPr id="39" name="TextBox 38"/>
          <p:cNvSpPr txBox="1"/>
          <p:nvPr/>
        </p:nvSpPr>
        <p:spPr>
          <a:xfrm>
            <a:off x="4191000" y="4000500"/>
            <a:ext cx="762000" cy="338554"/>
          </a:xfrm>
          <a:prstGeom prst="rect">
            <a:avLst/>
          </a:prstGeom>
          <a:noFill/>
        </p:spPr>
        <p:txBody>
          <a:bodyPr wrap="square" rtlCol="0">
            <a:spAutoFit/>
          </a:bodyPr>
          <a:lstStyle/>
          <a:p>
            <a:r>
              <a:rPr lang="fr-FR" sz="1600" b="1" dirty="0">
                <a:solidFill>
                  <a:srgbClr val="008000"/>
                </a:solidFill>
                <a:latin typeface="Avenir Next Regular"/>
                <a:cs typeface="Avenir Next Regular"/>
              </a:rPr>
              <a:t>127</a:t>
            </a:r>
          </a:p>
        </p:txBody>
      </p:sp>
      <p:graphicFrame>
        <p:nvGraphicFramePr>
          <p:cNvPr id="45" name="Chart 44"/>
          <p:cNvGraphicFramePr/>
          <p:nvPr/>
        </p:nvGraphicFramePr>
        <p:xfrm>
          <a:off x="10896600" y="5295900"/>
          <a:ext cx="5486400" cy="3759200"/>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p:cNvSpPr txBox="1"/>
          <p:nvPr/>
        </p:nvSpPr>
        <p:spPr>
          <a:xfrm>
            <a:off x="11811000" y="7581900"/>
            <a:ext cx="762000" cy="338554"/>
          </a:xfrm>
          <a:prstGeom prst="rect">
            <a:avLst/>
          </a:prstGeom>
          <a:noFill/>
        </p:spPr>
        <p:txBody>
          <a:bodyPr wrap="square" rtlCol="0">
            <a:spAutoFit/>
          </a:bodyPr>
          <a:lstStyle/>
          <a:p>
            <a:r>
              <a:rPr lang="fr-FR" sz="1600" b="1" dirty="0">
                <a:solidFill>
                  <a:srgbClr val="DA073E"/>
                </a:solidFill>
                <a:latin typeface="Avenir Next Regular"/>
                <a:cs typeface="Avenir Next Regular"/>
              </a:rPr>
              <a:t>-129</a:t>
            </a:r>
          </a:p>
        </p:txBody>
      </p:sp>
      <p:sp>
        <p:nvSpPr>
          <p:cNvPr id="47" name="TextBox 46"/>
          <p:cNvSpPr txBox="1"/>
          <p:nvPr/>
        </p:nvSpPr>
        <p:spPr>
          <a:xfrm>
            <a:off x="14706600" y="5981700"/>
            <a:ext cx="762000" cy="338554"/>
          </a:xfrm>
          <a:prstGeom prst="rect">
            <a:avLst/>
          </a:prstGeom>
          <a:noFill/>
        </p:spPr>
        <p:txBody>
          <a:bodyPr wrap="square" rtlCol="0">
            <a:spAutoFit/>
          </a:bodyPr>
          <a:lstStyle/>
          <a:p>
            <a:r>
              <a:rPr lang="fr-FR" sz="1600" b="1" dirty="0">
                <a:solidFill>
                  <a:srgbClr val="008000"/>
                </a:solidFill>
                <a:latin typeface="Avenir Next Regular"/>
                <a:cs typeface="Avenir Next Regular"/>
              </a:rPr>
              <a:t>1 483</a:t>
            </a:r>
          </a:p>
        </p:txBody>
      </p:sp>
      <p:grpSp>
        <p:nvGrpSpPr>
          <p:cNvPr id="57" name="Group 56"/>
          <p:cNvGrpSpPr/>
          <p:nvPr/>
        </p:nvGrpSpPr>
        <p:grpSpPr>
          <a:xfrm>
            <a:off x="3955427" y="8942355"/>
            <a:ext cx="2819400" cy="323165"/>
            <a:chOff x="3955427" y="8942355"/>
            <a:chExt cx="2819400" cy="323165"/>
          </a:xfrm>
        </p:grpSpPr>
        <p:sp>
          <p:nvSpPr>
            <p:cNvPr id="48" name="TextBox 47"/>
            <p:cNvSpPr txBox="1"/>
            <p:nvPr/>
          </p:nvSpPr>
          <p:spPr>
            <a:xfrm rot="18999003">
              <a:off x="39554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2017</a:t>
              </a:r>
            </a:p>
          </p:txBody>
        </p:sp>
        <p:sp>
          <p:nvSpPr>
            <p:cNvPr id="49" name="TextBox 48"/>
            <p:cNvSpPr txBox="1"/>
            <p:nvPr/>
          </p:nvSpPr>
          <p:spPr>
            <a:xfrm rot="18999003">
              <a:off x="43364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2018</a:t>
              </a:r>
            </a:p>
          </p:txBody>
        </p:sp>
        <p:sp>
          <p:nvSpPr>
            <p:cNvPr id="50" name="TextBox 49"/>
            <p:cNvSpPr txBox="1"/>
            <p:nvPr/>
          </p:nvSpPr>
          <p:spPr>
            <a:xfrm rot="18999003">
              <a:off x="47936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2019</a:t>
              </a:r>
            </a:p>
          </p:txBody>
        </p:sp>
        <p:sp>
          <p:nvSpPr>
            <p:cNvPr id="52" name="TextBox 51"/>
            <p:cNvSpPr txBox="1"/>
            <p:nvPr/>
          </p:nvSpPr>
          <p:spPr>
            <a:xfrm rot="18999003">
              <a:off x="51746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2020</a:t>
              </a:r>
            </a:p>
          </p:txBody>
        </p:sp>
        <p:sp>
          <p:nvSpPr>
            <p:cNvPr id="53" name="TextBox 52"/>
            <p:cNvSpPr txBox="1"/>
            <p:nvPr/>
          </p:nvSpPr>
          <p:spPr>
            <a:xfrm rot="18999003">
              <a:off x="55556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2021</a:t>
              </a:r>
            </a:p>
          </p:txBody>
        </p:sp>
        <p:sp>
          <p:nvSpPr>
            <p:cNvPr id="54" name="TextBox 53"/>
            <p:cNvSpPr txBox="1"/>
            <p:nvPr/>
          </p:nvSpPr>
          <p:spPr>
            <a:xfrm rot="18999003">
              <a:off x="6012827" y="8942355"/>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2022</a:t>
              </a:r>
            </a:p>
          </p:txBody>
        </p:sp>
      </p:grpSp>
      <p:sp>
        <p:nvSpPr>
          <p:cNvPr id="59" name="TextBox 58"/>
          <p:cNvSpPr txBox="1"/>
          <p:nvPr/>
        </p:nvSpPr>
        <p:spPr>
          <a:xfrm rot="18999003">
            <a:off x="11734800"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2017</a:t>
            </a:r>
          </a:p>
        </p:txBody>
      </p:sp>
      <p:sp>
        <p:nvSpPr>
          <p:cNvPr id="60" name="TextBox 59"/>
          <p:cNvSpPr txBox="1"/>
          <p:nvPr/>
        </p:nvSpPr>
        <p:spPr>
          <a:xfrm rot="18999003">
            <a:off x="12261227"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2018</a:t>
            </a:r>
          </a:p>
        </p:txBody>
      </p:sp>
      <p:sp>
        <p:nvSpPr>
          <p:cNvPr id="61" name="TextBox 60"/>
          <p:cNvSpPr txBox="1"/>
          <p:nvPr/>
        </p:nvSpPr>
        <p:spPr>
          <a:xfrm rot="18999003">
            <a:off x="12870827"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2019</a:t>
            </a:r>
          </a:p>
        </p:txBody>
      </p:sp>
      <p:sp>
        <p:nvSpPr>
          <p:cNvPr id="62" name="TextBox 61"/>
          <p:cNvSpPr txBox="1"/>
          <p:nvPr/>
        </p:nvSpPr>
        <p:spPr>
          <a:xfrm rot="18999003">
            <a:off x="13404227"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2020</a:t>
            </a:r>
          </a:p>
        </p:txBody>
      </p:sp>
      <p:sp>
        <p:nvSpPr>
          <p:cNvPr id="63" name="TextBox 62"/>
          <p:cNvSpPr txBox="1"/>
          <p:nvPr/>
        </p:nvSpPr>
        <p:spPr>
          <a:xfrm rot="18999003">
            <a:off x="13861427"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2021</a:t>
            </a:r>
          </a:p>
        </p:txBody>
      </p:sp>
      <p:sp>
        <p:nvSpPr>
          <p:cNvPr id="64" name="TextBox 63"/>
          <p:cNvSpPr txBox="1"/>
          <p:nvPr/>
        </p:nvSpPr>
        <p:spPr>
          <a:xfrm rot="18999003">
            <a:off x="14394827" y="8877300"/>
            <a:ext cx="762000" cy="323165"/>
          </a:xfrm>
          <a:prstGeom prst="rect">
            <a:avLst/>
          </a:prstGeom>
          <a:noFill/>
        </p:spPr>
        <p:txBody>
          <a:bodyPr wrap="square" rtlCol="0">
            <a:spAutoFit/>
          </a:bodyPr>
          <a:lstStyle/>
          <a:p>
            <a:r>
              <a:rPr lang="fr-FR" sz="1500" dirty="0">
                <a:solidFill>
                  <a:srgbClr val="234760"/>
                </a:solidFill>
                <a:latin typeface="Avenir Next Regular"/>
                <a:cs typeface="Avenir Next Regular"/>
              </a:rPr>
              <a:t>2022</a:t>
            </a:r>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8801100"/>
            <a:ext cx="5448300" cy="374461"/>
          </a:xfrm>
        </p:spPr>
        <p:txBody>
          <a:bodyPr/>
          <a:lstStyle/>
          <a:p>
            <a:pPr algn="r"/>
            <a:r>
              <a:rPr lang="fr-FR" sz="2000" dirty="0">
                <a:solidFill>
                  <a:schemeClr val="accent2"/>
                </a:solidFill>
              </a:rPr>
              <a:t>15 septembre 2017</a:t>
            </a:r>
          </a:p>
        </p:txBody>
      </p:sp>
      <p:pic>
        <p:nvPicPr>
          <p:cNvPr id="4" name="Image 4"/>
          <p:cNvPicPr>
            <a:picLocks noChangeAspect="1"/>
          </p:cNvPicPr>
          <p:nvPr/>
        </p:nvPicPr>
        <p:blipFill>
          <a:blip r:embed="rId2"/>
          <a:srcRect l="1703" b="1558"/>
          <a:stretch>
            <a:fillRect/>
          </a:stretch>
        </p:blipFill>
        <p:spPr>
          <a:xfrm>
            <a:off x="6781800" y="2476500"/>
            <a:ext cx="11506200" cy="6172200"/>
          </a:xfrm>
          <a:prstGeom prst="rect">
            <a:avLst/>
          </a:prstGeom>
        </p:spPr>
      </p:pic>
      <p:pic>
        <p:nvPicPr>
          <p:cNvPr id="5" name="Picture 11" descr="logo konverso.psd">
            <a:extLst>
              <a:ext uri="{FF2B5EF4-FFF2-40B4-BE49-F238E27FC236}">
                <a16:creationId xmlns:a16="http://schemas.microsoft.com/office/drawing/2014/main" id="{1684D3CC-518A-4015-8DD7-E6662458D7D5}"/>
              </a:ext>
            </a:extLst>
          </p:cNvPr>
          <p:cNvPicPr>
            <a:picLocks noChangeAspect="1"/>
          </p:cNvPicPr>
          <p:nvPr/>
        </p:nvPicPr>
        <p:blipFill>
          <a:blip r:embed="rId3"/>
          <a:stretch>
            <a:fillRect/>
          </a:stretch>
        </p:blipFill>
        <p:spPr>
          <a:xfrm>
            <a:off x="1149350" y="1714500"/>
            <a:ext cx="5022850" cy="1892300"/>
          </a:xfrm>
          <a:prstGeom prst="rect">
            <a:avLst/>
          </a:prstGeom>
        </p:spPr>
      </p:pic>
      <p:sp>
        <p:nvSpPr>
          <p:cNvPr id="9" name="Titre 1"/>
          <p:cNvSpPr txBox="1">
            <a:spLocks/>
          </p:cNvSpPr>
          <p:nvPr/>
        </p:nvSpPr>
        <p:spPr>
          <a:xfrm>
            <a:off x="1295400" y="3543300"/>
            <a:ext cx="5410200" cy="2209800"/>
          </a:xfrm>
          <a:prstGeom prst="rect">
            <a:avLst/>
          </a:prstGeom>
          <a:ln>
            <a:noFill/>
            <a:prstDash val="dash"/>
          </a:ln>
        </p:spPr>
        <p:txBody>
          <a:bodyPr/>
          <a:lstStyle/>
          <a:p>
            <a:pPr eaLnBrk="0" fontAlgn="base" hangingPunct="0">
              <a:spcBef>
                <a:spcPct val="0"/>
              </a:spcBef>
              <a:spcAft>
                <a:spcPct val="0"/>
              </a:spcAft>
            </a:pPr>
            <a:r>
              <a:rPr lang="fr-FR" sz="3200" dirty="0">
                <a:solidFill>
                  <a:srgbClr val="234760"/>
                </a:solidFill>
                <a:latin typeface="Avenir Next Demi Bold"/>
                <a:cs typeface="Avenir Next Demi Bold"/>
              </a:rPr>
              <a:t> </a:t>
            </a:r>
            <a:br>
              <a:rPr lang="fr-FR" sz="3200" dirty="0">
                <a:solidFill>
                  <a:srgbClr val="234760"/>
                </a:solidFill>
                <a:latin typeface="Avenir Next Demi Bold"/>
                <a:cs typeface="Avenir Next Demi Bold"/>
              </a:rPr>
            </a:br>
            <a:r>
              <a:rPr lang="fr-FR" sz="3200" dirty="0">
                <a:solidFill>
                  <a:srgbClr val="234760"/>
                </a:solidFill>
                <a:latin typeface="Avenir Next Demi Bold"/>
                <a:cs typeface="Avenir Next Demi Bold"/>
              </a:rPr>
              <a:t>Solution d’Assistant Virtuel</a:t>
            </a:r>
            <a:br>
              <a:rPr lang="fr-FR" sz="3200" dirty="0">
                <a:solidFill>
                  <a:srgbClr val="234760"/>
                </a:solidFill>
                <a:latin typeface="Avenir Next Demi Bold"/>
                <a:cs typeface="Avenir Next Demi Bold"/>
              </a:rPr>
            </a:br>
            <a:r>
              <a:rPr lang="fr-FR" sz="3200" dirty="0">
                <a:solidFill>
                  <a:srgbClr val="234760"/>
                </a:solidFill>
                <a:latin typeface="Avenir Next Demi Bold"/>
                <a:cs typeface="Avenir Next Demi Bold"/>
              </a:rPr>
              <a:t>pour le Service Desk IT d’Entreprise</a:t>
            </a:r>
            <a:endParaRPr lang="fr-FR" sz="1600" dirty="0">
              <a:solidFill>
                <a:srgbClr val="234760"/>
              </a:solidFill>
              <a:latin typeface="Avenir Next Demi Bold"/>
              <a:cs typeface="Avenir Next Demi Bold"/>
            </a:endParaRPr>
          </a:p>
        </p:txBody>
      </p:sp>
      <p:sp>
        <p:nvSpPr>
          <p:cNvPr id="10" name="Titre 1">
            <a:extLst>
              <a:ext uri="{FF2B5EF4-FFF2-40B4-BE49-F238E27FC236}">
                <a16:creationId xmlns:a16="http://schemas.microsoft.com/office/drawing/2014/main" id="{59D657EC-94E7-4F57-91B0-FE452B89803F}"/>
              </a:ext>
            </a:extLst>
          </p:cNvPr>
          <p:cNvSpPr txBox="1">
            <a:spLocks/>
          </p:cNvSpPr>
          <p:nvPr/>
        </p:nvSpPr>
        <p:spPr>
          <a:xfrm>
            <a:off x="1295400" y="5905500"/>
            <a:ext cx="5791200" cy="6096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en-US" sz="1800" dirty="0">
                <a:solidFill>
                  <a:srgbClr val="234760"/>
                </a:solidFill>
                <a:latin typeface="Avenir Next Demi Bold"/>
                <a:cs typeface="Avenir Next Demi Bold"/>
              </a:rPr>
              <a:t>Bertrand Lafforgue </a:t>
            </a:r>
            <a:br>
              <a:rPr lang="fr-FR" sz="1800" dirty="0">
                <a:solidFill>
                  <a:srgbClr val="234760"/>
                </a:solidFill>
                <a:latin typeface="Avenir Next Regular"/>
                <a:cs typeface="Avenir Next Regular"/>
              </a:rPr>
            </a:br>
            <a:r>
              <a:rPr lang="en-US" sz="1800" dirty="0">
                <a:solidFill>
                  <a:srgbClr val="234760"/>
                </a:solidFill>
                <a:latin typeface="Avenir Next Regular"/>
                <a:cs typeface="Avenir Next Regular"/>
              </a:rPr>
              <a:t>CEO &amp; co-Founder</a:t>
            </a:r>
            <a:endParaRPr lang="fr-FR" sz="1800" dirty="0">
              <a:solidFill>
                <a:srgbClr val="234760"/>
              </a:solidFill>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p:txBody>
      </p:sp>
      <p:sp>
        <p:nvSpPr>
          <p:cNvPr id="17" name="Freeform 282"/>
          <p:cNvSpPr>
            <a:spLocks noEditPoints="1"/>
          </p:cNvSpPr>
          <p:nvPr/>
        </p:nvSpPr>
        <p:spPr bwMode="auto">
          <a:xfrm>
            <a:off x="1371600" y="8343900"/>
            <a:ext cx="381000" cy="381000"/>
          </a:xfrm>
          <a:custGeom>
            <a:avLst/>
            <a:gdLst>
              <a:gd name="T0" fmla="*/ 64 w 176"/>
              <a:gd name="T1" fmla="*/ 56 h 176"/>
              <a:gd name="T2" fmla="*/ 56 w 176"/>
              <a:gd name="T3" fmla="*/ 64 h 176"/>
              <a:gd name="T4" fmla="*/ 64 w 176"/>
              <a:gd name="T5" fmla="*/ 72 h 176"/>
              <a:gd name="T6" fmla="*/ 72 w 176"/>
              <a:gd name="T7" fmla="*/ 64 h 176"/>
              <a:gd name="T8" fmla="*/ 64 w 176"/>
              <a:gd name="T9" fmla="*/ 56 h 176"/>
              <a:gd name="T10" fmla="*/ 160 w 176"/>
              <a:gd name="T11" fmla="*/ 0 h 176"/>
              <a:gd name="T12" fmla="*/ 16 w 176"/>
              <a:gd name="T13" fmla="*/ 0 h 176"/>
              <a:gd name="T14" fmla="*/ 0 w 176"/>
              <a:gd name="T15" fmla="*/ 16 h 176"/>
              <a:gd name="T16" fmla="*/ 0 w 176"/>
              <a:gd name="T17" fmla="*/ 160 h 176"/>
              <a:gd name="T18" fmla="*/ 16 w 176"/>
              <a:gd name="T19" fmla="*/ 176 h 176"/>
              <a:gd name="T20" fmla="*/ 160 w 176"/>
              <a:gd name="T21" fmla="*/ 176 h 176"/>
              <a:gd name="T22" fmla="*/ 176 w 176"/>
              <a:gd name="T23" fmla="*/ 160 h 176"/>
              <a:gd name="T24" fmla="*/ 176 w 176"/>
              <a:gd name="T25" fmla="*/ 16 h 176"/>
              <a:gd name="T26" fmla="*/ 160 w 176"/>
              <a:gd name="T27" fmla="*/ 0 h 176"/>
              <a:gd name="T28" fmla="*/ 168 w 176"/>
              <a:gd name="T29" fmla="*/ 160 h 176"/>
              <a:gd name="T30" fmla="*/ 160 w 176"/>
              <a:gd name="T31" fmla="*/ 168 h 176"/>
              <a:gd name="T32" fmla="*/ 16 w 176"/>
              <a:gd name="T33" fmla="*/ 168 h 176"/>
              <a:gd name="T34" fmla="*/ 8 w 176"/>
              <a:gd name="T35" fmla="*/ 160 h 176"/>
              <a:gd name="T36" fmla="*/ 8 w 176"/>
              <a:gd name="T37" fmla="*/ 16 h 176"/>
              <a:gd name="T38" fmla="*/ 16 w 176"/>
              <a:gd name="T39" fmla="*/ 8 h 176"/>
              <a:gd name="T40" fmla="*/ 160 w 176"/>
              <a:gd name="T41" fmla="*/ 8 h 176"/>
              <a:gd name="T42" fmla="*/ 168 w 176"/>
              <a:gd name="T43" fmla="*/ 16 h 176"/>
              <a:gd name="T44" fmla="*/ 168 w 176"/>
              <a:gd name="T45" fmla="*/ 160 h 176"/>
              <a:gd name="T46" fmla="*/ 56 w 176"/>
              <a:gd name="T47" fmla="*/ 120 h 176"/>
              <a:gd name="T48" fmla="*/ 72 w 176"/>
              <a:gd name="T49" fmla="*/ 120 h 176"/>
              <a:gd name="T50" fmla="*/ 72 w 176"/>
              <a:gd name="T51" fmla="*/ 76 h 176"/>
              <a:gd name="T52" fmla="*/ 56 w 176"/>
              <a:gd name="T53" fmla="*/ 76 h 176"/>
              <a:gd name="T54" fmla="*/ 56 w 176"/>
              <a:gd name="T55" fmla="*/ 120 h 176"/>
              <a:gd name="T56" fmla="*/ 109 w 176"/>
              <a:gd name="T57" fmla="*/ 76 h 176"/>
              <a:gd name="T58" fmla="*/ 96 w 176"/>
              <a:gd name="T59" fmla="*/ 83 h 176"/>
              <a:gd name="T60" fmla="*/ 96 w 176"/>
              <a:gd name="T61" fmla="*/ 76 h 176"/>
              <a:gd name="T62" fmla="*/ 80 w 176"/>
              <a:gd name="T63" fmla="*/ 76 h 176"/>
              <a:gd name="T64" fmla="*/ 80 w 176"/>
              <a:gd name="T65" fmla="*/ 120 h 176"/>
              <a:gd name="T66" fmla="*/ 96 w 176"/>
              <a:gd name="T67" fmla="*/ 120 h 176"/>
              <a:gd name="T68" fmla="*/ 96 w 176"/>
              <a:gd name="T69" fmla="*/ 96 h 176"/>
              <a:gd name="T70" fmla="*/ 103 w 176"/>
              <a:gd name="T71" fmla="*/ 88 h 176"/>
              <a:gd name="T72" fmla="*/ 108 w 176"/>
              <a:gd name="T73" fmla="*/ 96 h 176"/>
              <a:gd name="T74" fmla="*/ 108 w 176"/>
              <a:gd name="T75" fmla="*/ 120 h 176"/>
              <a:gd name="T76" fmla="*/ 124 w 176"/>
              <a:gd name="T77" fmla="*/ 120 h 176"/>
              <a:gd name="T78" fmla="*/ 124 w 176"/>
              <a:gd name="T79" fmla="*/ 96 h 176"/>
              <a:gd name="T80" fmla="*/ 109 w 176"/>
              <a:gd name="T8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64" y="56"/>
                </a:moveTo>
                <a:cubicBezTo>
                  <a:pt x="60" y="56"/>
                  <a:pt x="56" y="60"/>
                  <a:pt x="56" y="64"/>
                </a:cubicBezTo>
                <a:cubicBezTo>
                  <a:pt x="56" y="68"/>
                  <a:pt x="60" y="72"/>
                  <a:pt x="64" y="72"/>
                </a:cubicBezTo>
                <a:cubicBezTo>
                  <a:pt x="68" y="72"/>
                  <a:pt x="72" y="68"/>
                  <a:pt x="72" y="64"/>
                </a:cubicBezTo>
                <a:cubicBezTo>
                  <a:pt x="72" y="60"/>
                  <a:pt x="68" y="56"/>
                  <a:pt x="64" y="5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56" y="120"/>
                </a:moveTo>
                <a:cubicBezTo>
                  <a:pt x="72" y="120"/>
                  <a:pt x="72" y="120"/>
                  <a:pt x="72" y="120"/>
                </a:cubicBezTo>
                <a:cubicBezTo>
                  <a:pt x="72" y="76"/>
                  <a:pt x="72" y="76"/>
                  <a:pt x="72" y="76"/>
                </a:cubicBezTo>
                <a:cubicBezTo>
                  <a:pt x="56" y="76"/>
                  <a:pt x="56" y="76"/>
                  <a:pt x="56" y="76"/>
                </a:cubicBezTo>
                <a:lnTo>
                  <a:pt x="56" y="120"/>
                </a:lnTo>
                <a:close/>
                <a:moveTo>
                  <a:pt x="109" y="76"/>
                </a:moveTo>
                <a:cubicBezTo>
                  <a:pt x="98" y="76"/>
                  <a:pt x="96" y="83"/>
                  <a:pt x="96" y="83"/>
                </a:cubicBezTo>
                <a:cubicBezTo>
                  <a:pt x="96" y="76"/>
                  <a:pt x="96" y="76"/>
                  <a:pt x="96" y="76"/>
                </a:cubicBezTo>
                <a:cubicBezTo>
                  <a:pt x="80" y="76"/>
                  <a:pt x="80" y="76"/>
                  <a:pt x="80" y="76"/>
                </a:cubicBezTo>
                <a:cubicBezTo>
                  <a:pt x="80" y="120"/>
                  <a:pt x="80" y="120"/>
                  <a:pt x="80" y="120"/>
                </a:cubicBezTo>
                <a:cubicBezTo>
                  <a:pt x="96" y="120"/>
                  <a:pt x="96" y="120"/>
                  <a:pt x="96" y="120"/>
                </a:cubicBezTo>
                <a:cubicBezTo>
                  <a:pt x="96" y="96"/>
                  <a:pt x="96" y="96"/>
                  <a:pt x="96" y="96"/>
                </a:cubicBezTo>
                <a:cubicBezTo>
                  <a:pt x="96" y="96"/>
                  <a:pt x="96" y="88"/>
                  <a:pt x="103" y="88"/>
                </a:cubicBezTo>
                <a:cubicBezTo>
                  <a:pt x="107" y="88"/>
                  <a:pt x="108" y="92"/>
                  <a:pt x="108" y="96"/>
                </a:cubicBezTo>
                <a:cubicBezTo>
                  <a:pt x="108" y="120"/>
                  <a:pt x="108" y="120"/>
                  <a:pt x="108" y="120"/>
                </a:cubicBezTo>
                <a:cubicBezTo>
                  <a:pt x="124" y="120"/>
                  <a:pt x="124" y="120"/>
                  <a:pt x="124" y="120"/>
                </a:cubicBezTo>
                <a:cubicBezTo>
                  <a:pt x="124" y="96"/>
                  <a:pt x="124" y="96"/>
                  <a:pt x="124" y="96"/>
                </a:cubicBezTo>
                <a:cubicBezTo>
                  <a:pt x="124" y="83"/>
                  <a:pt x="119" y="76"/>
                  <a:pt x="109" y="76"/>
                </a:cubicBezTo>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dirty="0">
              <a:solidFill>
                <a:srgbClr val="4998CA"/>
              </a:solidFill>
            </a:endParaRPr>
          </a:p>
        </p:txBody>
      </p:sp>
      <p:sp>
        <p:nvSpPr>
          <p:cNvPr id="18" name="Freeform 132"/>
          <p:cNvSpPr>
            <a:spLocks noEditPoints="1"/>
          </p:cNvSpPr>
          <p:nvPr/>
        </p:nvSpPr>
        <p:spPr bwMode="auto">
          <a:xfrm>
            <a:off x="1378156" y="7886701"/>
            <a:ext cx="344431" cy="24709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solidFill>
                <a:srgbClr val="0A091B"/>
              </a:solidFill>
            </a:endParaRPr>
          </a:p>
        </p:txBody>
      </p:sp>
      <p:sp>
        <p:nvSpPr>
          <p:cNvPr id="19" name="Titre 1">
            <a:extLst>
              <a:ext uri="{FF2B5EF4-FFF2-40B4-BE49-F238E27FC236}">
                <a16:creationId xmlns:a16="http://schemas.microsoft.com/office/drawing/2014/main" id="{59D657EC-94E7-4F57-91B0-FE452B89803F}"/>
              </a:ext>
            </a:extLst>
          </p:cNvPr>
          <p:cNvSpPr txBox="1">
            <a:spLocks/>
          </p:cNvSpPr>
          <p:nvPr/>
        </p:nvSpPr>
        <p:spPr>
          <a:xfrm>
            <a:off x="1752604" y="7810500"/>
            <a:ext cx="4826000" cy="3810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hlinkClick r:id="rId4"/>
              </a:rPr>
              <a:t>http://www.konverso.ai</a:t>
            </a:r>
            <a:endParaRPr lang="fr-FR" sz="1800" dirty="0">
              <a:solidFill>
                <a:srgbClr val="4998CA"/>
              </a:solidFill>
              <a:latin typeface="Avenir Next Regular"/>
              <a:cs typeface="Avenir Next Regular"/>
            </a:endParaRPr>
          </a:p>
        </p:txBody>
      </p:sp>
      <p:sp>
        <p:nvSpPr>
          <p:cNvPr id="20" name="Freeform 130"/>
          <p:cNvSpPr>
            <a:spLocks noEditPoints="1"/>
          </p:cNvSpPr>
          <p:nvPr/>
        </p:nvSpPr>
        <p:spPr bwMode="auto">
          <a:xfrm>
            <a:off x="1431484" y="6750252"/>
            <a:ext cx="244920" cy="450647"/>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80 w 96"/>
              <a:gd name="T11" fmla="*/ 0 h 176"/>
              <a:gd name="T12" fmla="*/ 16 w 96"/>
              <a:gd name="T13" fmla="*/ 0 h 176"/>
              <a:gd name="T14" fmla="*/ 0 w 96"/>
              <a:gd name="T15" fmla="*/ 16 h 176"/>
              <a:gd name="T16" fmla="*/ 0 w 96"/>
              <a:gd name="T17" fmla="*/ 160 h 176"/>
              <a:gd name="T18" fmla="*/ 16 w 96"/>
              <a:gd name="T19" fmla="*/ 176 h 176"/>
              <a:gd name="T20" fmla="*/ 80 w 96"/>
              <a:gd name="T21" fmla="*/ 176 h 176"/>
              <a:gd name="T22" fmla="*/ 96 w 96"/>
              <a:gd name="T23" fmla="*/ 160 h 176"/>
              <a:gd name="T24" fmla="*/ 96 w 96"/>
              <a:gd name="T25" fmla="*/ 16 h 176"/>
              <a:gd name="T26" fmla="*/ 80 w 96"/>
              <a:gd name="T27" fmla="*/ 0 h 176"/>
              <a:gd name="T28" fmla="*/ 88 w 96"/>
              <a:gd name="T29" fmla="*/ 160 h 176"/>
              <a:gd name="T30" fmla="*/ 80 w 96"/>
              <a:gd name="T31" fmla="*/ 168 h 176"/>
              <a:gd name="T32" fmla="*/ 16 w 96"/>
              <a:gd name="T33" fmla="*/ 168 h 176"/>
              <a:gd name="T34" fmla="*/ 8 w 96"/>
              <a:gd name="T35" fmla="*/ 160 h 176"/>
              <a:gd name="T36" fmla="*/ 8 w 96"/>
              <a:gd name="T37" fmla="*/ 152 h 176"/>
              <a:gd name="T38" fmla="*/ 88 w 96"/>
              <a:gd name="T39" fmla="*/ 152 h 176"/>
              <a:gd name="T40" fmla="*/ 88 w 96"/>
              <a:gd name="T41" fmla="*/ 160 h 176"/>
              <a:gd name="T42" fmla="*/ 88 w 96"/>
              <a:gd name="T43" fmla="*/ 144 h 176"/>
              <a:gd name="T44" fmla="*/ 8 w 96"/>
              <a:gd name="T45" fmla="*/ 144 h 176"/>
              <a:gd name="T46" fmla="*/ 8 w 96"/>
              <a:gd name="T47" fmla="*/ 32 h 176"/>
              <a:gd name="T48" fmla="*/ 88 w 96"/>
              <a:gd name="T49" fmla="*/ 32 h 176"/>
              <a:gd name="T50" fmla="*/ 88 w 96"/>
              <a:gd name="T51" fmla="*/ 144 h 176"/>
              <a:gd name="T52" fmla="*/ 88 w 96"/>
              <a:gd name="T53" fmla="*/ 24 h 176"/>
              <a:gd name="T54" fmla="*/ 8 w 96"/>
              <a:gd name="T55" fmla="*/ 24 h 176"/>
              <a:gd name="T56" fmla="*/ 8 w 96"/>
              <a:gd name="T57" fmla="*/ 16 h 176"/>
              <a:gd name="T58" fmla="*/ 16 w 96"/>
              <a:gd name="T59" fmla="*/ 8 h 176"/>
              <a:gd name="T60" fmla="*/ 80 w 96"/>
              <a:gd name="T61" fmla="*/ 8 h 176"/>
              <a:gd name="T62" fmla="*/ 88 w 96"/>
              <a:gd name="T63" fmla="*/ 16 h 176"/>
              <a:gd name="T64" fmla="*/ 88 w 96"/>
              <a:gd name="T65" fmla="*/ 24 h 176"/>
              <a:gd name="T66" fmla="*/ 52 w 96"/>
              <a:gd name="T67" fmla="*/ 12 h 176"/>
              <a:gd name="T68" fmla="*/ 44 w 96"/>
              <a:gd name="T69" fmla="*/ 12 h 176"/>
              <a:gd name="T70" fmla="*/ 40 w 96"/>
              <a:gd name="T71" fmla="*/ 16 h 176"/>
              <a:gd name="T72" fmla="*/ 44 w 96"/>
              <a:gd name="T73" fmla="*/ 20 h 176"/>
              <a:gd name="T74" fmla="*/ 52 w 96"/>
              <a:gd name="T75" fmla="*/ 20 h 176"/>
              <a:gd name="T76" fmla="*/ 56 w 96"/>
              <a:gd name="T77" fmla="*/ 16 h 176"/>
              <a:gd name="T78" fmla="*/ 52 w 96"/>
              <a:gd name="T79"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2"/>
                  <a:pt x="52" y="160"/>
                </a:cubicBezTo>
                <a:cubicBezTo>
                  <a:pt x="52" y="158"/>
                  <a:pt x="50" y="156"/>
                  <a:pt x="48" y="156"/>
                </a:cubicBezTo>
                <a:cubicBezTo>
                  <a:pt x="46" y="156"/>
                  <a:pt x="44" y="158"/>
                  <a:pt x="44" y="160"/>
                </a:cubicBezTo>
                <a:cubicBezTo>
                  <a:pt x="44" y="162"/>
                  <a:pt x="46" y="164"/>
                  <a:pt x="48" y="164"/>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9" y="176"/>
                  <a:pt x="96" y="169"/>
                  <a:pt x="96" y="160"/>
                </a:cubicBezTo>
                <a:cubicBezTo>
                  <a:pt x="96" y="16"/>
                  <a:pt x="96" y="16"/>
                  <a:pt x="96" y="16"/>
                </a:cubicBezTo>
                <a:cubicBezTo>
                  <a:pt x="96" y="7"/>
                  <a:pt x="89" y="0"/>
                  <a:pt x="80" y="0"/>
                </a:cubicBezTo>
                <a:moveTo>
                  <a:pt x="88" y="160"/>
                </a:moveTo>
                <a:cubicBezTo>
                  <a:pt x="88" y="164"/>
                  <a:pt x="84" y="168"/>
                  <a:pt x="80" y="168"/>
                </a:cubicBezTo>
                <a:cubicBezTo>
                  <a:pt x="16" y="168"/>
                  <a:pt x="16" y="168"/>
                  <a:pt x="16" y="168"/>
                </a:cubicBezTo>
                <a:cubicBezTo>
                  <a:pt x="12" y="168"/>
                  <a:pt x="8" y="164"/>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2" y="8"/>
                  <a:pt x="16" y="8"/>
                </a:cubicBezTo>
                <a:cubicBezTo>
                  <a:pt x="80" y="8"/>
                  <a:pt x="80" y="8"/>
                  <a:pt x="80" y="8"/>
                </a:cubicBezTo>
                <a:cubicBezTo>
                  <a:pt x="84" y="8"/>
                  <a:pt x="88" y="12"/>
                  <a:pt x="88" y="16"/>
                </a:cubicBezTo>
                <a:lnTo>
                  <a:pt x="88" y="24"/>
                </a:lnTo>
                <a:close/>
                <a:moveTo>
                  <a:pt x="52" y="12"/>
                </a:moveTo>
                <a:cubicBezTo>
                  <a:pt x="44" y="12"/>
                  <a:pt x="44" y="12"/>
                  <a:pt x="44" y="12"/>
                </a:cubicBezTo>
                <a:cubicBezTo>
                  <a:pt x="42" y="12"/>
                  <a:pt x="40" y="14"/>
                  <a:pt x="40" y="16"/>
                </a:cubicBezTo>
                <a:cubicBezTo>
                  <a:pt x="40" y="18"/>
                  <a:pt x="42" y="20"/>
                  <a:pt x="44" y="20"/>
                </a:cubicBezTo>
                <a:cubicBezTo>
                  <a:pt x="52" y="20"/>
                  <a:pt x="52" y="20"/>
                  <a:pt x="52" y="20"/>
                </a:cubicBezTo>
                <a:cubicBezTo>
                  <a:pt x="54" y="20"/>
                  <a:pt x="56" y="18"/>
                  <a:pt x="56" y="16"/>
                </a:cubicBezTo>
                <a:cubicBezTo>
                  <a:pt x="56" y="14"/>
                  <a:pt x="54" y="12"/>
                  <a:pt x="52" y="12"/>
                </a:cubicBezTo>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solidFill>
                <a:srgbClr val="0A091B"/>
              </a:solidFill>
            </a:endParaRPr>
          </a:p>
        </p:txBody>
      </p:sp>
      <p:sp>
        <p:nvSpPr>
          <p:cNvPr id="21" name="Freeform 240"/>
          <p:cNvSpPr>
            <a:spLocks noEditPoints="1"/>
          </p:cNvSpPr>
          <p:nvPr/>
        </p:nvSpPr>
        <p:spPr bwMode="auto">
          <a:xfrm>
            <a:off x="1388184" y="7429500"/>
            <a:ext cx="364420" cy="228600"/>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3 w 176"/>
              <a:gd name="T23" fmla="*/ 8 h 128"/>
              <a:gd name="T24" fmla="*/ 93 w 176"/>
              <a:gd name="T25" fmla="*/ 78 h 128"/>
              <a:gd name="T26" fmla="*/ 88 w 176"/>
              <a:gd name="T27" fmla="*/ 80 h 128"/>
              <a:gd name="T28" fmla="*/ 83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5 h 128"/>
              <a:gd name="T40" fmla="*/ 58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20 h 128"/>
              <a:gd name="T52" fmla="*/ 63 w 176"/>
              <a:gd name="T53" fmla="*/ 70 h 128"/>
              <a:gd name="T54" fmla="*/ 77 w 176"/>
              <a:gd name="T55" fmla="*/ 83 h 128"/>
              <a:gd name="T56" fmla="*/ 88 w 176"/>
              <a:gd name="T57" fmla="*/ 88 h 128"/>
              <a:gd name="T58" fmla="*/ 99 w 176"/>
              <a:gd name="T59" fmla="*/ 83 h 128"/>
              <a:gd name="T60" fmla="*/ 113 w 176"/>
              <a:gd name="T61" fmla="*/ 70 h 128"/>
              <a:gd name="T62" fmla="*/ 163 w 176"/>
              <a:gd name="T63" fmla="*/ 120 h 128"/>
              <a:gd name="T64" fmla="*/ 160 w 176"/>
              <a:gd name="T65" fmla="*/ 120 h 128"/>
              <a:gd name="T66" fmla="*/ 168 w 176"/>
              <a:gd name="T67" fmla="*/ 112 h 128"/>
              <a:gd name="T68" fmla="*/ 168 w 176"/>
              <a:gd name="T69" fmla="*/ 113 h 128"/>
              <a:gd name="T70" fmla="*/ 118 w 176"/>
              <a:gd name="T71" fmla="*/ 64 h 128"/>
              <a:gd name="T72" fmla="*/ 168 w 176"/>
              <a:gd name="T73" fmla="*/ 15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9" y="128"/>
                  <a:pt x="176" y="121"/>
                  <a:pt x="176" y="112"/>
                </a:cubicBezTo>
                <a:cubicBezTo>
                  <a:pt x="176" y="16"/>
                  <a:pt x="176" y="16"/>
                  <a:pt x="176" y="16"/>
                </a:cubicBezTo>
                <a:cubicBezTo>
                  <a:pt x="176" y="7"/>
                  <a:pt x="169" y="0"/>
                  <a:pt x="160" y="0"/>
                </a:cubicBezTo>
                <a:moveTo>
                  <a:pt x="16" y="8"/>
                </a:moveTo>
                <a:cubicBezTo>
                  <a:pt x="160" y="8"/>
                  <a:pt x="160" y="8"/>
                  <a:pt x="160" y="8"/>
                </a:cubicBezTo>
                <a:cubicBezTo>
                  <a:pt x="161" y="8"/>
                  <a:pt x="162" y="8"/>
                  <a:pt x="163" y="8"/>
                </a:cubicBezTo>
                <a:cubicBezTo>
                  <a:pt x="93" y="78"/>
                  <a:pt x="93" y="78"/>
                  <a:pt x="93" y="78"/>
                </a:cubicBezTo>
                <a:cubicBezTo>
                  <a:pt x="92" y="79"/>
                  <a:pt x="90" y="80"/>
                  <a:pt x="88" y="80"/>
                </a:cubicBezTo>
                <a:cubicBezTo>
                  <a:pt x="86" y="80"/>
                  <a:pt x="84" y="79"/>
                  <a:pt x="83" y="78"/>
                </a:cubicBezTo>
                <a:cubicBezTo>
                  <a:pt x="13" y="8"/>
                  <a:pt x="13" y="8"/>
                  <a:pt x="13" y="8"/>
                </a:cubicBezTo>
                <a:cubicBezTo>
                  <a:pt x="14" y="8"/>
                  <a:pt x="15" y="8"/>
                  <a:pt x="16" y="8"/>
                </a:cubicBezTo>
                <a:moveTo>
                  <a:pt x="8" y="112"/>
                </a:moveTo>
                <a:cubicBezTo>
                  <a:pt x="8" y="16"/>
                  <a:pt x="8" y="16"/>
                  <a:pt x="8" y="16"/>
                </a:cubicBezTo>
                <a:cubicBezTo>
                  <a:pt x="8" y="16"/>
                  <a:pt x="8" y="15"/>
                  <a:pt x="8" y="15"/>
                </a:cubicBezTo>
                <a:cubicBezTo>
                  <a:pt x="58" y="64"/>
                  <a:pt x="58" y="64"/>
                  <a:pt x="58" y="64"/>
                </a:cubicBezTo>
                <a:cubicBezTo>
                  <a:pt x="8" y="113"/>
                  <a:pt x="8" y="113"/>
                  <a:pt x="8" y="113"/>
                </a:cubicBezTo>
                <a:cubicBezTo>
                  <a:pt x="8" y="113"/>
                  <a:pt x="8" y="112"/>
                  <a:pt x="8" y="112"/>
                </a:cubicBezTo>
                <a:moveTo>
                  <a:pt x="160" y="120"/>
                </a:moveTo>
                <a:cubicBezTo>
                  <a:pt x="16" y="120"/>
                  <a:pt x="16" y="120"/>
                  <a:pt x="16" y="120"/>
                </a:cubicBezTo>
                <a:cubicBezTo>
                  <a:pt x="15" y="120"/>
                  <a:pt x="14" y="120"/>
                  <a:pt x="13" y="120"/>
                </a:cubicBezTo>
                <a:cubicBezTo>
                  <a:pt x="63" y="70"/>
                  <a:pt x="63" y="70"/>
                  <a:pt x="63" y="70"/>
                </a:cubicBezTo>
                <a:cubicBezTo>
                  <a:pt x="77" y="83"/>
                  <a:pt x="77" y="83"/>
                  <a:pt x="77" y="83"/>
                </a:cubicBezTo>
                <a:cubicBezTo>
                  <a:pt x="80" y="86"/>
                  <a:pt x="84" y="88"/>
                  <a:pt x="88" y="88"/>
                </a:cubicBezTo>
                <a:cubicBezTo>
                  <a:pt x="92" y="88"/>
                  <a:pt x="96" y="86"/>
                  <a:pt x="99" y="83"/>
                </a:cubicBezTo>
                <a:cubicBezTo>
                  <a:pt x="113" y="70"/>
                  <a:pt x="113" y="70"/>
                  <a:pt x="113" y="70"/>
                </a:cubicBezTo>
                <a:cubicBezTo>
                  <a:pt x="163" y="120"/>
                  <a:pt x="163" y="120"/>
                  <a:pt x="163" y="120"/>
                </a:cubicBezTo>
                <a:cubicBezTo>
                  <a:pt x="162" y="120"/>
                  <a:pt x="161" y="120"/>
                  <a:pt x="160" y="120"/>
                </a:cubicBezTo>
                <a:moveTo>
                  <a:pt x="168" y="112"/>
                </a:moveTo>
                <a:cubicBezTo>
                  <a:pt x="168" y="112"/>
                  <a:pt x="168" y="113"/>
                  <a:pt x="168" y="113"/>
                </a:cubicBezTo>
                <a:cubicBezTo>
                  <a:pt x="118" y="64"/>
                  <a:pt x="118" y="64"/>
                  <a:pt x="118" y="64"/>
                </a:cubicBezTo>
                <a:cubicBezTo>
                  <a:pt x="168" y="15"/>
                  <a:pt x="168" y="15"/>
                  <a:pt x="168" y="15"/>
                </a:cubicBezTo>
                <a:cubicBezTo>
                  <a:pt x="168" y="15"/>
                  <a:pt x="168" y="16"/>
                  <a:pt x="168" y="16"/>
                </a:cubicBezTo>
                <a:lnTo>
                  <a:pt x="168" y="112"/>
                </a:lnTo>
                <a:close/>
              </a:path>
            </a:pathLst>
          </a:custGeom>
          <a:solidFill>
            <a:schemeClr val="bg1"/>
          </a:solidFill>
          <a:ln>
            <a:solidFill>
              <a:srgbClr val="4998CA"/>
            </a:solidFill>
          </a:ln>
        </p:spPr>
        <p:txBody>
          <a:bodyPr vert="horz" wrap="square" lIns="91440" tIns="45720" rIns="91440" bIns="45720" numCol="1" anchor="t" anchorCtr="0" compatLnSpc="1">
            <a:prstTxWarp prst="textNoShape">
              <a:avLst/>
            </a:prstTxWarp>
          </a:bodyPr>
          <a:lstStyle/>
          <a:p>
            <a:endParaRPr lang="uk-UA">
              <a:solidFill>
                <a:srgbClr val="0A091B"/>
              </a:solidFill>
            </a:endParaRPr>
          </a:p>
        </p:txBody>
      </p:sp>
      <p:sp>
        <p:nvSpPr>
          <p:cNvPr id="22" name="Titre 1">
            <a:extLst>
              <a:ext uri="{FF2B5EF4-FFF2-40B4-BE49-F238E27FC236}">
                <a16:creationId xmlns:a16="http://schemas.microsoft.com/office/drawing/2014/main" id="{59D657EC-94E7-4F57-91B0-FE452B89803F}"/>
              </a:ext>
            </a:extLst>
          </p:cNvPr>
          <p:cNvSpPr txBox="1">
            <a:spLocks/>
          </p:cNvSpPr>
          <p:nvPr/>
        </p:nvSpPr>
        <p:spPr>
          <a:xfrm>
            <a:off x="1752604" y="8343900"/>
            <a:ext cx="5791196" cy="5334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rPr>
              <a:t>https://www.linkedin.com/Konverso</a:t>
            </a:r>
          </a:p>
        </p:txBody>
      </p:sp>
      <p:sp>
        <p:nvSpPr>
          <p:cNvPr id="26" name="Titre 1">
            <a:extLst>
              <a:ext uri="{FF2B5EF4-FFF2-40B4-BE49-F238E27FC236}">
                <a16:creationId xmlns:a16="http://schemas.microsoft.com/office/drawing/2014/main" id="{59D657EC-94E7-4F57-91B0-FE452B89803F}"/>
              </a:ext>
            </a:extLst>
          </p:cNvPr>
          <p:cNvSpPr txBox="1">
            <a:spLocks/>
          </p:cNvSpPr>
          <p:nvPr/>
        </p:nvSpPr>
        <p:spPr>
          <a:xfrm>
            <a:off x="1752604" y="7339264"/>
            <a:ext cx="4038600" cy="318837"/>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fr-FR" sz="1800" dirty="0">
                <a:solidFill>
                  <a:srgbClr val="4998CA"/>
                </a:solidFill>
                <a:latin typeface="Avenir Next Regular"/>
                <a:cs typeface="Avenir Next Regular"/>
                <a:hlinkClick r:id="rId5"/>
              </a:rPr>
              <a:t>bertrand.lafforgue@konverso.ai</a:t>
            </a:r>
            <a:endParaRPr lang="fr-FR" sz="1800" dirty="0">
              <a:solidFill>
                <a:srgbClr val="4998CA"/>
              </a:solidFill>
              <a:latin typeface="Avenir Next Regular"/>
              <a:cs typeface="Avenir Next Regular"/>
            </a:endParaRPr>
          </a:p>
        </p:txBody>
      </p:sp>
      <p:sp>
        <p:nvSpPr>
          <p:cNvPr id="30" name="Titre 1">
            <a:extLst>
              <a:ext uri="{FF2B5EF4-FFF2-40B4-BE49-F238E27FC236}">
                <a16:creationId xmlns:a16="http://schemas.microsoft.com/office/drawing/2014/main" id="{59D657EC-94E7-4F57-91B0-FE452B89803F}"/>
              </a:ext>
            </a:extLst>
          </p:cNvPr>
          <p:cNvSpPr txBox="1">
            <a:spLocks/>
          </p:cNvSpPr>
          <p:nvPr/>
        </p:nvSpPr>
        <p:spPr>
          <a:xfrm>
            <a:off x="1752604" y="6743700"/>
            <a:ext cx="3276600" cy="381000"/>
          </a:xfrm>
          <a:prstGeom prst="rect">
            <a:avLst/>
          </a:prstGeom>
          <a:ln>
            <a:noFill/>
            <a:prstDash val="dash"/>
          </a:ln>
        </p:spPr>
        <p:txBody>
          <a:bodyPr/>
          <a:lstStyle>
            <a:lvl1pPr algn="l" defTabSz="1371600" rtl="0" eaLnBrk="1" latinLnBrk="0" hangingPunct="1">
              <a:lnSpc>
                <a:spcPct val="90000"/>
              </a:lnSpc>
              <a:spcBef>
                <a:spcPct val="0"/>
              </a:spcBef>
              <a:buNone/>
              <a:defRPr sz="6600" kern="1200">
                <a:solidFill>
                  <a:srgbClr val="282868"/>
                </a:solidFill>
                <a:latin typeface="+mj-lt"/>
                <a:ea typeface="+mj-ea"/>
                <a:cs typeface="+mj-cs"/>
              </a:defRPr>
            </a:lvl1pPr>
          </a:lstStyle>
          <a:p>
            <a:r>
              <a:rPr lang="en-US" sz="1800" dirty="0">
                <a:solidFill>
                  <a:srgbClr val="4998CA"/>
                </a:solidFill>
                <a:latin typeface="Avenir Next Regular"/>
                <a:cs typeface="Avenir Next Regular"/>
              </a:rPr>
              <a:t>+(33) 6 64 40 52 64</a:t>
            </a:r>
            <a:endParaRPr lang="fr-FR" sz="1800" dirty="0">
              <a:solidFill>
                <a:srgbClr val="4998CA"/>
              </a:solidFill>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a:p>
            <a:endParaRPr lang="fr-FR" sz="1800" dirty="0">
              <a:latin typeface="Avenir Next Regular"/>
              <a:cs typeface="Avenir Next Regular"/>
            </a:endParaRPr>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page</a:t>
            </a:r>
          </a:p>
          <a:p>
            <a:r>
              <a:rPr lang="en-US"/>
              <a:t>0</a:t>
            </a:r>
            <a:fld id="{37D409AB-2201-4E18-8A34-C31753AD9B06}" type="slidenum">
              <a:rPr lang="en-US" smtClean="0"/>
              <a:pPr/>
              <a:t>2</a:t>
            </a:fld>
            <a:endParaRPr lang="en-US" dirty="0"/>
          </a:p>
        </p:txBody>
      </p:sp>
      <p:grpSp>
        <p:nvGrpSpPr>
          <p:cNvPr id="4" name="Group 3"/>
          <p:cNvGrpSpPr/>
          <p:nvPr/>
        </p:nvGrpSpPr>
        <p:grpSpPr>
          <a:xfrm>
            <a:off x="3886200" y="2857500"/>
            <a:ext cx="10687050" cy="1341192"/>
            <a:chOff x="5124450" y="2947415"/>
            <a:chExt cx="10687050" cy="1341192"/>
          </a:xfrm>
        </p:grpSpPr>
        <p:sp>
          <p:nvSpPr>
            <p:cNvPr id="5" name="TextBox 4"/>
            <p:cNvSpPr txBox="1"/>
            <p:nvPr/>
          </p:nvSpPr>
          <p:spPr>
            <a:xfrm>
              <a:off x="5124450" y="2947415"/>
              <a:ext cx="9189105" cy="646331"/>
            </a:xfrm>
            <a:prstGeom prst="rect">
              <a:avLst/>
            </a:prstGeom>
            <a:noFill/>
          </p:spPr>
          <p:txBody>
            <a:bodyPr wrap="square" rtlCol="0">
              <a:spAutoFit/>
            </a:bodyPr>
            <a:lstStyle/>
            <a:p>
              <a:r>
                <a:rPr lang="fr-FR" sz="3600" dirty="0">
                  <a:solidFill>
                    <a:srgbClr val="4998CA"/>
                  </a:solidFill>
                  <a:latin typeface="Avenir Next Demi Bold"/>
                  <a:cs typeface="Avenir Next Demi Bold"/>
                </a:rPr>
                <a:t>Un marché : Support IT d’Entreprise</a:t>
              </a:r>
            </a:p>
          </p:txBody>
        </p:sp>
        <p:sp>
          <p:nvSpPr>
            <p:cNvPr id="6" name="TextBox 5"/>
            <p:cNvSpPr txBox="1"/>
            <p:nvPr/>
          </p:nvSpPr>
          <p:spPr>
            <a:xfrm>
              <a:off x="5124450" y="3580721"/>
              <a:ext cx="10687050" cy="707886"/>
            </a:xfrm>
            <a:prstGeom prst="rect">
              <a:avLst/>
            </a:prstGeom>
            <a:noFill/>
          </p:spPr>
          <p:txBody>
            <a:bodyPr wrap="square" rtlCol="0">
              <a:spAutoFit/>
            </a:bodyPr>
            <a:lstStyle/>
            <a:p>
              <a:r>
                <a:rPr lang="fr-FR" sz="2000" dirty="0">
                  <a:solidFill>
                    <a:schemeClr val="tx2"/>
                  </a:solidFill>
                  <a:latin typeface="Avenir Next Regular"/>
                  <a:cs typeface="Avenir Next Regular"/>
                </a:rPr>
                <a:t>Des clients à la recherche de réduction de coûts – Une niche </a:t>
              </a:r>
              <a:r>
                <a:rPr lang="fr-FR" sz="2000" dirty="0" err="1">
                  <a:solidFill>
                    <a:schemeClr val="tx2"/>
                  </a:solidFill>
                  <a:latin typeface="Avenir Next Regular"/>
                  <a:cs typeface="Avenir Next Regular"/>
                </a:rPr>
                <a:t>san</a:t>
              </a:r>
              <a:r>
                <a:rPr lang="fr-FR" sz="2000" dirty="0">
                  <a:solidFill>
                    <a:schemeClr val="tx2"/>
                  </a:solidFill>
                  <a:latin typeface="Avenir Next Regular"/>
                  <a:cs typeface="Avenir Next Regular"/>
                </a:rPr>
                <a:t> innovation logiciel avec l’écosystème en place</a:t>
              </a:r>
            </a:p>
          </p:txBody>
        </p:sp>
      </p:grpSp>
      <p:grpSp>
        <p:nvGrpSpPr>
          <p:cNvPr id="7" name="Group 6"/>
          <p:cNvGrpSpPr/>
          <p:nvPr/>
        </p:nvGrpSpPr>
        <p:grpSpPr>
          <a:xfrm>
            <a:off x="3886200" y="4869943"/>
            <a:ext cx="10687050" cy="1341192"/>
            <a:chOff x="5124450" y="2947415"/>
            <a:chExt cx="10687050" cy="1341192"/>
          </a:xfrm>
        </p:grpSpPr>
        <p:sp>
          <p:nvSpPr>
            <p:cNvPr id="8" name="TextBox 7"/>
            <p:cNvSpPr txBox="1"/>
            <p:nvPr/>
          </p:nvSpPr>
          <p:spPr>
            <a:xfrm>
              <a:off x="5124450" y="2947415"/>
              <a:ext cx="9189105" cy="646331"/>
            </a:xfrm>
            <a:prstGeom prst="rect">
              <a:avLst/>
            </a:prstGeom>
            <a:noFill/>
          </p:spPr>
          <p:txBody>
            <a:bodyPr wrap="square" rtlCol="0">
              <a:spAutoFit/>
            </a:bodyPr>
            <a:lstStyle/>
            <a:p>
              <a:r>
                <a:rPr lang="fr-FR" sz="3600" dirty="0">
                  <a:solidFill>
                    <a:srgbClr val="4998CA"/>
                  </a:solidFill>
                  <a:latin typeface="Avenir Next Demi Bold"/>
                  <a:cs typeface="Avenir Next Demi Bold"/>
                </a:rPr>
                <a:t>Une solution métier: Kbot for IT Service Desk</a:t>
              </a:r>
            </a:p>
          </p:txBody>
        </p:sp>
        <p:sp>
          <p:nvSpPr>
            <p:cNvPr id="9" name="TextBox 8"/>
            <p:cNvSpPr txBox="1"/>
            <p:nvPr/>
          </p:nvSpPr>
          <p:spPr>
            <a:xfrm>
              <a:off x="5124450" y="3580721"/>
              <a:ext cx="10687050" cy="707886"/>
            </a:xfrm>
            <a:prstGeom prst="rect">
              <a:avLst/>
            </a:prstGeom>
            <a:noFill/>
          </p:spPr>
          <p:txBody>
            <a:bodyPr wrap="square" rtlCol="0">
              <a:spAutoFit/>
            </a:bodyPr>
            <a:lstStyle/>
            <a:p>
              <a:r>
                <a:rPr lang="fr-FR" sz="2000" dirty="0">
                  <a:solidFill>
                    <a:schemeClr val="tx2"/>
                  </a:solidFill>
                  <a:latin typeface="Avenir Next Regular"/>
                  <a:cs typeface="Avenir Next Regular"/>
                </a:rPr>
                <a:t>Positionnement unique parmi les éditeurs d’assistant virtuel. Retour du positif des clients et des partenaires  - Client de référence – déploiement sur 10 000 utilisateurs</a:t>
              </a:r>
            </a:p>
          </p:txBody>
        </p:sp>
      </p:grpSp>
      <p:grpSp>
        <p:nvGrpSpPr>
          <p:cNvPr id="10" name="Group 9"/>
          <p:cNvGrpSpPr/>
          <p:nvPr/>
        </p:nvGrpSpPr>
        <p:grpSpPr>
          <a:xfrm>
            <a:off x="3886200" y="6882385"/>
            <a:ext cx="10687050" cy="1341192"/>
            <a:chOff x="5124450" y="2947415"/>
            <a:chExt cx="10687050" cy="1341192"/>
          </a:xfrm>
        </p:grpSpPr>
        <p:sp>
          <p:nvSpPr>
            <p:cNvPr id="11" name="TextBox 10"/>
            <p:cNvSpPr txBox="1"/>
            <p:nvPr/>
          </p:nvSpPr>
          <p:spPr>
            <a:xfrm>
              <a:off x="5124450" y="2947415"/>
              <a:ext cx="10591800" cy="646331"/>
            </a:xfrm>
            <a:prstGeom prst="rect">
              <a:avLst/>
            </a:prstGeom>
            <a:noFill/>
          </p:spPr>
          <p:txBody>
            <a:bodyPr wrap="square" rtlCol="0">
              <a:spAutoFit/>
            </a:bodyPr>
            <a:lstStyle/>
            <a:p>
              <a:r>
                <a:rPr lang="fr-FR" sz="3600" dirty="0">
                  <a:solidFill>
                    <a:srgbClr val="4998CA"/>
                  </a:solidFill>
                  <a:latin typeface="Avenir Next Demi Bold"/>
                  <a:cs typeface="Avenir Next Demi Bold"/>
                </a:rPr>
                <a:t>Finaliser une levée de fonds en cours de € 800K</a:t>
              </a:r>
            </a:p>
          </p:txBody>
        </p:sp>
        <p:sp>
          <p:nvSpPr>
            <p:cNvPr id="12" name="TextBox 11"/>
            <p:cNvSpPr txBox="1"/>
            <p:nvPr/>
          </p:nvSpPr>
          <p:spPr>
            <a:xfrm>
              <a:off x="5124450" y="3580721"/>
              <a:ext cx="10687050" cy="707886"/>
            </a:xfrm>
            <a:prstGeom prst="rect">
              <a:avLst/>
            </a:prstGeom>
            <a:noFill/>
          </p:spPr>
          <p:txBody>
            <a:bodyPr wrap="square" rtlCol="0">
              <a:spAutoFit/>
            </a:bodyPr>
            <a:lstStyle/>
            <a:p>
              <a:r>
                <a:rPr lang="fr-FR" sz="2000" dirty="0">
                  <a:solidFill>
                    <a:schemeClr val="tx2"/>
                  </a:solidFill>
                  <a:latin typeface="Avenir Next Regular"/>
                  <a:cs typeface="Avenir Next Regular"/>
                </a:rPr>
                <a:t>Besoin d’accélérer le développement logiciel pour satisfaire la demande des grands groupes</a:t>
              </a:r>
            </a:p>
            <a:p>
              <a:r>
                <a:rPr lang="fr-FR" sz="2000" dirty="0">
                  <a:solidFill>
                    <a:schemeClr val="tx2"/>
                  </a:solidFill>
                  <a:latin typeface="Avenir Next Regular"/>
                  <a:cs typeface="Avenir Next Regular"/>
                </a:rPr>
                <a:t>Des investisseurs privés déjà engagés et issus du logiciel et du digital </a:t>
              </a:r>
            </a:p>
          </p:txBody>
        </p:sp>
      </p:grpSp>
      <p:grpSp>
        <p:nvGrpSpPr>
          <p:cNvPr id="13" name="Group 12"/>
          <p:cNvGrpSpPr/>
          <p:nvPr/>
        </p:nvGrpSpPr>
        <p:grpSpPr>
          <a:xfrm>
            <a:off x="3733800" y="2705100"/>
            <a:ext cx="685800" cy="685800"/>
            <a:chOff x="6324600" y="4114799"/>
            <a:chExt cx="685800" cy="685800"/>
          </a:xfrm>
        </p:grpSpPr>
        <p:cxnSp>
          <p:nvCxnSpPr>
            <p:cNvPr id="14" name="Straight Connector 13"/>
            <p:cNvCxnSpPr/>
            <p:nvPr/>
          </p:nvCxnSpPr>
          <p:spPr>
            <a:xfrm flipV="1">
              <a:off x="6324600" y="4114799"/>
              <a:ext cx="0" cy="68580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4600" y="4114799"/>
              <a:ext cx="685800" cy="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7"/>
          <p:cNvGrpSpPr/>
          <p:nvPr/>
        </p:nvGrpSpPr>
        <p:grpSpPr>
          <a:xfrm rot="10800000">
            <a:off x="13868401" y="7886700"/>
            <a:ext cx="685800" cy="685800"/>
            <a:chOff x="6324600" y="4114799"/>
            <a:chExt cx="685800" cy="685800"/>
          </a:xfrm>
        </p:grpSpPr>
        <p:cxnSp>
          <p:nvCxnSpPr>
            <p:cNvPr id="17" name="Straight Connector 16"/>
            <p:cNvCxnSpPr/>
            <p:nvPr/>
          </p:nvCxnSpPr>
          <p:spPr>
            <a:xfrm flipV="1">
              <a:off x="6324600" y="4114799"/>
              <a:ext cx="0" cy="68580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24600" y="4114799"/>
              <a:ext cx="685800" cy="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a16="http://schemas.microsoft.com/office/drawing/2014/main" id="{0C71B96E-2CCC-4BF6-8396-AD50572063FB}"/>
              </a:ext>
            </a:extLst>
          </p:cNvPr>
          <p:cNvSpPr>
            <a:spLocks noGrp="1"/>
          </p:cNvSpPr>
          <p:nvPr>
            <p:ph type="title"/>
          </p:nvPr>
        </p:nvSpPr>
        <p:spPr>
          <a:xfrm>
            <a:off x="876300" y="571411"/>
            <a:ext cx="5448300" cy="1338828"/>
          </a:xfrm>
        </p:spPr>
        <p:txBody>
          <a:bodyPr/>
          <a:lstStyle/>
          <a:p>
            <a:r>
              <a:rPr lang="fr-FR" dirty="0">
                <a:solidFill>
                  <a:srgbClr val="234760"/>
                </a:solidFill>
              </a:rPr>
              <a:t>ELEVATOR</a:t>
            </a:r>
            <a:br>
              <a:rPr lang="fr-FR" dirty="0"/>
            </a:br>
            <a:r>
              <a:rPr lang="fr-FR" dirty="0">
                <a:solidFill>
                  <a:srgbClr val="4998CA"/>
                </a:solidFill>
              </a:rPr>
              <a:t>PITCH</a:t>
            </a:r>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300" y="571411"/>
            <a:ext cx="5448300" cy="1338828"/>
          </a:xfrm>
        </p:spPr>
        <p:txBody>
          <a:bodyPr/>
          <a:lstStyle/>
          <a:p>
            <a:r>
              <a:rPr lang="fr-FR" dirty="0">
                <a:solidFill>
                  <a:srgbClr val="234760"/>
                </a:solidFill>
              </a:rPr>
              <a:t>ENTREPRISES</a:t>
            </a:r>
            <a:br>
              <a:rPr lang="fr-FR" dirty="0">
                <a:solidFill>
                  <a:schemeClr val="accent1"/>
                </a:solidFill>
              </a:rPr>
            </a:br>
            <a:r>
              <a:rPr lang="fr-FR" dirty="0">
                <a:solidFill>
                  <a:srgbClr val="4998CA"/>
                </a:solidFill>
              </a:rPr>
              <a:t>LES ENJEUX</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a:t>
            </a:fld>
            <a:endParaRPr/>
          </a:p>
        </p:txBody>
      </p:sp>
      <p:sp>
        <p:nvSpPr>
          <p:cNvPr id="10" name="Rectangle 9"/>
          <p:cNvSpPr/>
          <p:nvPr/>
        </p:nvSpPr>
        <p:spPr>
          <a:xfrm>
            <a:off x="0" y="2400300"/>
            <a:ext cx="9144000" cy="5486400"/>
          </a:xfrm>
          <a:prstGeom prst="rect">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6" name="Rectangle 15"/>
          <p:cNvSpPr/>
          <p:nvPr/>
        </p:nvSpPr>
        <p:spPr>
          <a:xfrm>
            <a:off x="1498600" y="4779139"/>
            <a:ext cx="7112000" cy="461665"/>
          </a:xfrm>
          <a:prstGeom prst="rect">
            <a:avLst/>
          </a:prstGeom>
        </p:spPr>
        <p:txBody>
          <a:bodyPr wrap="square">
            <a:spAutoFit/>
          </a:bodyPr>
          <a:lstStyle/>
          <a:p>
            <a:r>
              <a:rPr lang="fr-FR" sz="2400" b="1" dirty="0">
                <a:solidFill>
                  <a:srgbClr val="F3F3F6"/>
                </a:solidFill>
                <a:latin typeface="Avenir Next Regular"/>
                <a:cs typeface="Avenir Next Regular"/>
              </a:rPr>
              <a:t>Attendre la disponibilité du prochain agent</a:t>
            </a:r>
          </a:p>
        </p:txBody>
      </p:sp>
      <p:sp>
        <p:nvSpPr>
          <p:cNvPr id="17" name="Rectangle 16"/>
          <p:cNvSpPr/>
          <p:nvPr/>
        </p:nvSpPr>
        <p:spPr>
          <a:xfrm>
            <a:off x="584200" y="2705100"/>
            <a:ext cx="7797800" cy="1754327"/>
          </a:xfrm>
          <a:prstGeom prst="rect">
            <a:avLst/>
          </a:prstGeom>
        </p:spPr>
        <p:txBody>
          <a:bodyPr wrap="square">
            <a:spAutoFit/>
          </a:bodyPr>
          <a:lstStyle/>
          <a:p>
            <a:r>
              <a:rPr lang="fr-FR" sz="3600" cap="all" dirty="0">
                <a:solidFill>
                  <a:schemeClr val="bg1"/>
                </a:solidFill>
                <a:latin typeface="Avenir Next Demi Bold"/>
                <a:cs typeface="Avenir Next Demi Bold"/>
              </a:rPr>
              <a:t>Des millions d’utilisateurs faces aux mêmes problèmes récurrents</a:t>
            </a:r>
          </a:p>
        </p:txBody>
      </p:sp>
      <p:sp>
        <p:nvSpPr>
          <p:cNvPr id="2" name="Picture Placeholder 1"/>
          <p:cNvSpPr>
            <a:spLocks noGrp="1"/>
          </p:cNvSpPr>
          <p:nvPr>
            <p:ph type="pic" sz="quarter" idx="11"/>
          </p:nvPr>
        </p:nvSpPr>
        <p:spPr/>
      </p:sp>
      <p:pic>
        <p:nvPicPr>
          <p:cNvPr id="14" name="Image 3"/>
          <p:cNvPicPr>
            <a:picLocks noChangeAspect="1"/>
          </p:cNvPicPr>
          <p:nvPr/>
        </p:nvPicPr>
        <p:blipFill>
          <a:blip r:embed="rId3"/>
          <a:srcRect l="51075" t="18387" r="8256" b="27700"/>
          <a:stretch>
            <a:fillRect/>
          </a:stretch>
        </p:blipFill>
        <p:spPr>
          <a:xfrm>
            <a:off x="9144000" y="2400300"/>
            <a:ext cx="9153986" cy="5486400"/>
          </a:xfrm>
          <a:prstGeom prst="rect">
            <a:avLst/>
          </a:prstGeom>
        </p:spPr>
      </p:pic>
      <p:sp>
        <p:nvSpPr>
          <p:cNvPr id="29" name="Rectangle 28"/>
          <p:cNvSpPr/>
          <p:nvPr/>
        </p:nvSpPr>
        <p:spPr>
          <a:xfrm>
            <a:off x="1498600" y="5520034"/>
            <a:ext cx="7797800" cy="461665"/>
          </a:xfrm>
          <a:prstGeom prst="rect">
            <a:avLst/>
          </a:prstGeom>
        </p:spPr>
        <p:txBody>
          <a:bodyPr wrap="square">
            <a:spAutoFit/>
          </a:bodyPr>
          <a:lstStyle/>
          <a:p>
            <a:r>
              <a:rPr lang="fr-FR" sz="2400" b="1" dirty="0">
                <a:solidFill>
                  <a:srgbClr val="F3F3F6"/>
                </a:solidFill>
                <a:latin typeface="Avenir Next Regular"/>
                <a:cs typeface="Avenir Next Regular"/>
              </a:rPr>
              <a:t>Renvoi vers des bases de connaissances</a:t>
            </a:r>
          </a:p>
        </p:txBody>
      </p:sp>
      <p:sp>
        <p:nvSpPr>
          <p:cNvPr id="30" name="Rectangle 29"/>
          <p:cNvSpPr/>
          <p:nvPr/>
        </p:nvSpPr>
        <p:spPr>
          <a:xfrm>
            <a:off x="1498600" y="6286498"/>
            <a:ext cx="7112000" cy="461665"/>
          </a:xfrm>
          <a:prstGeom prst="rect">
            <a:avLst/>
          </a:prstGeom>
        </p:spPr>
        <p:txBody>
          <a:bodyPr wrap="square">
            <a:spAutoFit/>
          </a:bodyPr>
          <a:lstStyle/>
          <a:p>
            <a:r>
              <a:rPr lang="fr-FR" sz="2400" b="1" dirty="0">
                <a:solidFill>
                  <a:srgbClr val="F3F3F6"/>
                </a:solidFill>
                <a:latin typeface="Avenir Next Regular"/>
                <a:cs typeface="Avenir Next Regular"/>
              </a:rPr>
              <a:t>Renvoi vers des applications compliquées</a:t>
            </a:r>
          </a:p>
        </p:txBody>
      </p:sp>
      <p:sp>
        <p:nvSpPr>
          <p:cNvPr id="31" name="Freeform 172"/>
          <p:cNvSpPr>
            <a:spLocks noEditPoints="1"/>
          </p:cNvSpPr>
          <p:nvPr/>
        </p:nvSpPr>
        <p:spPr bwMode="auto">
          <a:xfrm>
            <a:off x="692353" y="4838700"/>
            <a:ext cx="450647" cy="440853"/>
          </a:xfrm>
          <a:custGeom>
            <a:avLst/>
            <a:gdLst>
              <a:gd name="T0" fmla="*/ 160 w 176"/>
              <a:gd name="T1" fmla="*/ 96 h 176"/>
              <a:gd name="T2" fmla="*/ 160 w 176"/>
              <a:gd name="T3" fmla="*/ 48 h 176"/>
              <a:gd name="T4" fmla="*/ 112 w 176"/>
              <a:gd name="T5" fmla="*/ 0 h 176"/>
              <a:gd name="T6" fmla="*/ 64 w 176"/>
              <a:gd name="T7" fmla="*/ 0 h 176"/>
              <a:gd name="T8" fmla="*/ 16 w 176"/>
              <a:gd name="T9" fmla="*/ 48 h 176"/>
              <a:gd name="T10" fmla="*/ 16 w 176"/>
              <a:gd name="T11" fmla="*/ 96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6 h 176"/>
              <a:gd name="T24" fmla="*/ 24 w 176"/>
              <a:gd name="T25" fmla="*/ 48 h 176"/>
              <a:gd name="T26" fmla="*/ 64 w 176"/>
              <a:gd name="T27" fmla="*/ 8 h 176"/>
              <a:gd name="T28" fmla="*/ 112 w 176"/>
              <a:gd name="T29" fmla="*/ 8 h 176"/>
              <a:gd name="T30" fmla="*/ 152 w 176"/>
              <a:gd name="T31" fmla="*/ 48 h 176"/>
              <a:gd name="T32" fmla="*/ 152 w 176"/>
              <a:gd name="T33" fmla="*/ 96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6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6"/>
                </a:moveTo>
                <a:cubicBezTo>
                  <a:pt x="160" y="48"/>
                  <a:pt x="160" y="48"/>
                  <a:pt x="160" y="48"/>
                </a:cubicBezTo>
                <a:cubicBezTo>
                  <a:pt x="160" y="21"/>
                  <a:pt x="139" y="0"/>
                  <a:pt x="112" y="0"/>
                </a:cubicBezTo>
                <a:cubicBezTo>
                  <a:pt x="64" y="0"/>
                  <a:pt x="64" y="0"/>
                  <a:pt x="64" y="0"/>
                </a:cubicBezTo>
                <a:cubicBezTo>
                  <a:pt x="37" y="0"/>
                  <a:pt x="16" y="21"/>
                  <a:pt x="16" y="48"/>
                </a:cubicBezTo>
                <a:cubicBezTo>
                  <a:pt x="16" y="96"/>
                  <a:pt x="16" y="96"/>
                  <a:pt x="16" y="96"/>
                </a:cubicBezTo>
                <a:cubicBezTo>
                  <a:pt x="7" y="98"/>
                  <a:pt x="0" y="106"/>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6"/>
                  <a:pt x="33" y="98"/>
                  <a:pt x="24" y="96"/>
                </a:cubicBezTo>
                <a:cubicBezTo>
                  <a:pt x="24" y="48"/>
                  <a:pt x="24" y="48"/>
                  <a:pt x="24" y="48"/>
                </a:cubicBezTo>
                <a:cubicBezTo>
                  <a:pt x="24" y="26"/>
                  <a:pt x="42" y="8"/>
                  <a:pt x="64" y="8"/>
                </a:cubicBezTo>
                <a:cubicBezTo>
                  <a:pt x="112" y="8"/>
                  <a:pt x="112" y="8"/>
                  <a:pt x="112" y="8"/>
                </a:cubicBezTo>
                <a:cubicBezTo>
                  <a:pt x="134" y="8"/>
                  <a:pt x="152" y="26"/>
                  <a:pt x="152" y="48"/>
                </a:cubicBezTo>
                <a:cubicBezTo>
                  <a:pt x="152" y="96"/>
                  <a:pt x="152" y="96"/>
                  <a:pt x="152" y="96"/>
                </a:cubicBezTo>
                <a:cubicBezTo>
                  <a:pt x="143" y="98"/>
                  <a:pt x="136" y="106"/>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6"/>
                  <a:pt x="169" y="98"/>
                  <a:pt x="160" y="96"/>
                </a:cubicBezTo>
                <a:moveTo>
                  <a:pt x="32" y="116"/>
                </a:moveTo>
                <a:cubicBezTo>
                  <a:pt x="32" y="156"/>
                  <a:pt x="32" y="156"/>
                  <a:pt x="32" y="156"/>
                </a:cubicBezTo>
                <a:cubicBezTo>
                  <a:pt x="32" y="163"/>
                  <a:pt x="27" y="168"/>
                  <a:pt x="20" y="168"/>
                </a:cubicBezTo>
                <a:cubicBezTo>
                  <a:pt x="13" y="168"/>
                  <a:pt x="8" y="163"/>
                  <a:pt x="8" y="156"/>
                </a:cubicBezTo>
                <a:cubicBezTo>
                  <a:pt x="8" y="116"/>
                  <a:pt x="8" y="116"/>
                  <a:pt x="8" y="116"/>
                </a:cubicBezTo>
                <a:cubicBezTo>
                  <a:pt x="8" y="109"/>
                  <a:pt x="13" y="104"/>
                  <a:pt x="20" y="104"/>
                </a:cubicBezTo>
                <a:cubicBezTo>
                  <a:pt x="27" y="104"/>
                  <a:pt x="32" y="109"/>
                  <a:pt x="32" y="116"/>
                </a:cubicBezTo>
                <a:moveTo>
                  <a:pt x="168" y="156"/>
                </a:moveTo>
                <a:cubicBezTo>
                  <a:pt x="168" y="163"/>
                  <a:pt x="163" y="168"/>
                  <a:pt x="156" y="168"/>
                </a:cubicBezTo>
                <a:cubicBezTo>
                  <a:pt x="149" y="168"/>
                  <a:pt x="144" y="163"/>
                  <a:pt x="144" y="156"/>
                </a:cubicBezTo>
                <a:cubicBezTo>
                  <a:pt x="144" y="116"/>
                  <a:pt x="144" y="116"/>
                  <a:pt x="144" y="116"/>
                </a:cubicBezTo>
                <a:cubicBezTo>
                  <a:pt x="144" y="109"/>
                  <a:pt x="149" y="104"/>
                  <a:pt x="156" y="104"/>
                </a:cubicBezTo>
                <a:cubicBezTo>
                  <a:pt x="163" y="104"/>
                  <a:pt x="168" y="109"/>
                  <a:pt x="168" y="116"/>
                </a:cubicBezTo>
                <a:lnTo>
                  <a:pt x="168" y="1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b="1" dirty="0"/>
          </a:p>
        </p:txBody>
      </p:sp>
      <p:sp>
        <p:nvSpPr>
          <p:cNvPr id="32" name="Freeform 15"/>
          <p:cNvSpPr>
            <a:spLocks noEditPoints="1"/>
          </p:cNvSpPr>
          <p:nvPr/>
        </p:nvSpPr>
        <p:spPr bwMode="auto">
          <a:xfrm>
            <a:off x="685800" y="6329856"/>
            <a:ext cx="413844" cy="413844"/>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3" name="Freeform 26"/>
          <p:cNvSpPr>
            <a:spLocks noEditPoints="1"/>
          </p:cNvSpPr>
          <p:nvPr/>
        </p:nvSpPr>
        <p:spPr bwMode="auto">
          <a:xfrm>
            <a:off x="762000" y="5567856"/>
            <a:ext cx="340272" cy="413844"/>
          </a:xfrm>
          <a:custGeom>
            <a:avLst/>
            <a:gdLst>
              <a:gd name="T0" fmla="*/ 72 w 144"/>
              <a:gd name="T1" fmla="*/ 72 h 176"/>
              <a:gd name="T2" fmla="*/ 72 w 144"/>
              <a:gd name="T3" fmla="*/ 64 h 176"/>
              <a:gd name="T4" fmla="*/ 20 w 144"/>
              <a:gd name="T5" fmla="*/ 68 h 176"/>
              <a:gd name="T6" fmla="*/ 136 w 144"/>
              <a:gd name="T7" fmla="*/ 16 h 176"/>
              <a:gd name="T8" fmla="*/ 116 w 144"/>
              <a:gd name="T9" fmla="*/ 4 h 176"/>
              <a:gd name="T10" fmla="*/ 108 w 144"/>
              <a:gd name="T11" fmla="*/ 4 h 176"/>
              <a:gd name="T12" fmla="*/ 100 w 144"/>
              <a:gd name="T13" fmla="*/ 16 h 176"/>
              <a:gd name="T14" fmla="*/ 96 w 144"/>
              <a:gd name="T15" fmla="*/ 0 h 176"/>
              <a:gd name="T16" fmla="*/ 92 w 144"/>
              <a:gd name="T17" fmla="*/ 16 h 176"/>
              <a:gd name="T18" fmla="*/ 84 w 144"/>
              <a:gd name="T19" fmla="*/ 4 h 176"/>
              <a:gd name="T20" fmla="*/ 76 w 144"/>
              <a:gd name="T21" fmla="*/ 4 h 176"/>
              <a:gd name="T22" fmla="*/ 68 w 144"/>
              <a:gd name="T23" fmla="*/ 16 h 176"/>
              <a:gd name="T24" fmla="*/ 64 w 144"/>
              <a:gd name="T25" fmla="*/ 0 h 176"/>
              <a:gd name="T26" fmla="*/ 60 w 144"/>
              <a:gd name="T27" fmla="*/ 16 h 176"/>
              <a:gd name="T28" fmla="*/ 52 w 144"/>
              <a:gd name="T29" fmla="*/ 4 h 176"/>
              <a:gd name="T30" fmla="*/ 44 w 144"/>
              <a:gd name="T31" fmla="*/ 4 h 176"/>
              <a:gd name="T32" fmla="*/ 36 w 144"/>
              <a:gd name="T33" fmla="*/ 16 h 176"/>
              <a:gd name="T34" fmla="*/ 32 w 144"/>
              <a:gd name="T35" fmla="*/ 0 h 176"/>
              <a:gd name="T36" fmla="*/ 28 w 144"/>
              <a:gd name="T37" fmla="*/ 16 h 176"/>
              <a:gd name="T38" fmla="*/ 0 w 144"/>
              <a:gd name="T39" fmla="*/ 24 h 176"/>
              <a:gd name="T40" fmla="*/ 8 w 144"/>
              <a:gd name="T41" fmla="*/ 176 h 176"/>
              <a:gd name="T42" fmla="*/ 144 w 144"/>
              <a:gd name="T43" fmla="*/ 168 h 176"/>
              <a:gd name="T44" fmla="*/ 136 w 144"/>
              <a:gd name="T45" fmla="*/ 16 h 176"/>
              <a:gd name="T46" fmla="*/ 8 w 144"/>
              <a:gd name="T47" fmla="*/ 144 h 176"/>
              <a:gd name="T48" fmla="*/ 8 w 144"/>
              <a:gd name="T49" fmla="*/ 168 h 176"/>
              <a:gd name="T50" fmla="*/ 44 w 144"/>
              <a:gd name="T51" fmla="*/ 168 h 176"/>
              <a:gd name="T52" fmla="*/ 8 w 144"/>
              <a:gd name="T53" fmla="*/ 24 h 176"/>
              <a:gd name="T54" fmla="*/ 28 w 144"/>
              <a:gd name="T55" fmla="*/ 36 h 176"/>
              <a:gd name="T56" fmla="*/ 36 w 144"/>
              <a:gd name="T57" fmla="*/ 36 h 176"/>
              <a:gd name="T58" fmla="*/ 44 w 144"/>
              <a:gd name="T59" fmla="*/ 24 h 176"/>
              <a:gd name="T60" fmla="*/ 48 w 144"/>
              <a:gd name="T61" fmla="*/ 40 h 176"/>
              <a:gd name="T62" fmla="*/ 52 w 144"/>
              <a:gd name="T63" fmla="*/ 24 h 176"/>
              <a:gd name="T64" fmla="*/ 60 w 144"/>
              <a:gd name="T65" fmla="*/ 36 h 176"/>
              <a:gd name="T66" fmla="*/ 68 w 144"/>
              <a:gd name="T67" fmla="*/ 36 h 176"/>
              <a:gd name="T68" fmla="*/ 76 w 144"/>
              <a:gd name="T69" fmla="*/ 24 h 176"/>
              <a:gd name="T70" fmla="*/ 80 w 144"/>
              <a:gd name="T71" fmla="*/ 40 h 176"/>
              <a:gd name="T72" fmla="*/ 84 w 144"/>
              <a:gd name="T73" fmla="*/ 24 h 176"/>
              <a:gd name="T74" fmla="*/ 92 w 144"/>
              <a:gd name="T75" fmla="*/ 36 h 176"/>
              <a:gd name="T76" fmla="*/ 100 w 144"/>
              <a:gd name="T77" fmla="*/ 36 h 176"/>
              <a:gd name="T78" fmla="*/ 108 w 144"/>
              <a:gd name="T79" fmla="*/ 24 h 176"/>
              <a:gd name="T80" fmla="*/ 112 w 144"/>
              <a:gd name="T81" fmla="*/ 40 h 176"/>
              <a:gd name="T82" fmla="*/ 116 w 144"/>
              <a:gd name="T83" fmla="*/ 24 h 176"/>
              <a:gd name="T84" fmla="*/ 136 w 144"/>
              <a:gd name="T85" fmla="*/ 168 h 176"/>
              <a:gd name="T86" fmla="*/ 24 w 144"/>
              <a:gd name="T87" fmla="*/ 96 h 176"/>
              <a:gd name="T88" fmla="*/ 124 w 144"/>
              <a:gd name="T89" fmla="*/ 92 h 176"/>
              <a:gd name="T90" fmla="*/ 24 w 144"/>
              <a:gd name="T91" fmla="*/ 88 h 176"/>
              <a:gd name="T92" fmla="*/ 96 w 144"/>
              <a:gd name="T93" fmla="*/ 112 h 176"/>
              <a:gd name="T94" fmla="*/ 20 w 144"/>
              <a:gd name="T95" fmla="*/ 116 h 176"/>
              <a:gd name="T96" fmla="*/ 96 w 144"/>
              <a:gd name="T97" fmla="*/ 120 h 176"/>
              <a:gd name="T98" fmla="*/ 96 w 144"/>
              <a:gd name="T99" fmla="*/ 1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30793968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350370"/>
          </a:xfrm>
        </p:spPr>
        <p:txBody>
          <a:bodyPr/>
          <a:lstStyle/>
          <a:p>
            <a:r>
              <a:rPr lang="fr-FR" cap="all" dirty="0">
                <a:solidFill>
                  <a:srgbClr val="234760"/>
                </a:solidFill>
              </a:rPr>
              <a:t>LE Marché</a:t>
            </a:r>
            <a:br>
              <a:rPr lang="fr-FR" cap="all" dirty="0"/>
            </a:br>
            <a:r>
              <a:rPr lang="fr-FR" cap="all" dirty="0">
                <a:solidFill>
                  <a:srgbClr val="4998CA"/>
                </a:solidFill>
              </a:rPr>
              <a:t>500M € </a:t>
            </a:r>
          </a:p>
        </p:txBody>
      </p:sp>
      <p:sp>
        <p:nvSpPr>
          <p:cNvPr id="3" name="Slide Number Placeholder 2"/>
          <p:cNvSpPr>
            <a:spLocks noGrp="1"/>
          </p:cNvSpPr>
          <p:nvPr>
            <p:ph type="sldNum" sz="quarter" idx="10"/>
          </p:nvPr>
        </p:nvSpPr>
        <p:spPr/>
        <p:txBody>
          <a:bodyPr/>
          <a:lstStyle/>
          <a:p>
            <a:r>
              <a:rPr lang="en-US" dirty="0"/>
              <a:t>page</a:t>
            </a:r>
          </a:p>
          <a:p>
            <a:r>
              <a:rPr lang="en-US" dirty="0"/>
              <a:t>03</a:t>
            </a:r>
          </a:p>
        </p:txBody>
      </p:sp>
      <p:grpSp>
        <p:nvGrpSpPr>
          <p:cNvPr id="40" name="Group 39"/>
          <p:cNvGrpSpPr/>
          <p:nvPr/>
        </p:nvGrpSpPr>
        <p:grpSpPr>
          <a:xfrm>
            <a:off x="1371600" y="3162300"/>
            <a:ext cx="15621000" cy="4080393"/>
            <a:chOff x="1371600" y="3162300"/>
            <a:chExt cx="15621000" cy="4080393"/>
          </a:xfrm>
        </p:grpSpPr>
        <p:grpSp>
          <p:nvGrpSpPr>
            <p:cNvPr id="29" name="Group 28"/>
            <p:cNvGrpSpPr/>
            <p:nvPr/>
          </p:nvGrpSpPr>
          <p:grpSpPr>
            <a:xfrm>
              <a:off x="1371600" y="3162300"/>
              <a:ext cx="3657600" cy="4051818"/>
              <a:chOff x="1790700" y="3394590"/>
              <a:chExt cx="3657600" cy="4051818"/>
            </a:xfrm>
          </p:grpSpPr>
          <p:sp>
            <p:nvSpPr>
              <p:cNvPr id="5" name="TextBox 4"/>
              <p:cNvSpPr txBox="1"/>
              <p:nvPr/>
            </p:nvSpPr>
            <p:spPr>
              <a:xfrm>
                <a:off x="1790700" y="5692081"/>
                <a:ext cx="3657600" cy="1754327"/>
              </a:xfrm>
              <a:prstGeom prst="rect">
                <a:avLst/>
              </a:prstGeom>
              <a:noFill/>
            </p:spPr>
            <p:txBody>
              <a:bodyPr wrap="square" rtlCol="0">
                <a:spAutoFit/>
              </a:bodyPr>
              <a:lstStyle/>
              <a:p>
                <a:r>
                  <a:rPr lang="fr-FR" sz="3600" dirty="0">
                    <a:solidFill>
                      <a:srgbClr val="234760"/>
                    </a:solidFill>
                    <a:latin typeface="Avenir Next Demi Bold"/>
                    <a:cs typeface="Avenir Next Demi Bold"/>
                  </a:rPr>
                  <a:t>Collaborateurs</a:t>
                </a:r>
              </a:p>
              <a:p>
                <a:r>
                  <a:rPr lang="fr-FR" sz="3600" dirty="0">
                    <a:solidFill>
                      <a:srgbClr val="4998CA"/>
                    </a:solidFill>
                    <a:latin typeface="Avenir Next Demi Bold"/>
                    <a:cs typeface="Avenir Next Demi Bold"/>
                  </a:rPr>
                  <a:t>ETI et Grandes Entreprises</a:t>
                </a:r>
              </a:p>
            </p:txBody>
          </p:sp>
          <p:sp>
            <p:nvSpPr>
              <p:cNvPr id="6" name="TextBox 5"/>
              <p:cNvSpPr txBox="1"/>
              <p:nvPr/>
            </p:nvSpPr>
            <p:spPr>
              <a:xfrm>
                <a:off x="1790700" y="3394590"/>
                <a:ext cx="3657600" cy="1569660"/>
              </a:xfrm>
              <a:prstGeom prst="rect">
                <a:avLst/>
              </a:prstGeom>
              <a:noFill/>
            </p:spPr>
            <p:txBody>
              <a:bodyPr wrap="square" rtlCol="0">
                <a:spAutoFit/>
              </a:bodyPr>
              <a:lstStyle/>
              <a:p>
                <a:r>
                  <a:rPr lang="fr-FR" sz="9600" b="1" dirty="0">
                    <a:solidFill>
                      <a:srgbClr val="4998CA"/>
                    </a:solidFill>
                    <a:latin typeface="Avenir Next Demi Bold"/>
                    <a:cs typeface="Avenir Next Demi Bold"/>
                  </a:rPr>
                  <a:t>5M+ </a:t>
                </a:r>
              </a:p>
            </p:txBody>
          </p:sp>
          <p:cxnSp>
            <p:nvCxnSpPr>
              <p:cNvPr id="7" name="Straight Connector 6"/>
              <p:cNvCxnSpPr/>
              <p:nvPr/>
            </p:nvCxnSpPr>
            <p:spPr>
              <a:xfrm>
                <a:off x="1905000" y="5328166"/>
                <a:ext cx="2590800" cy="1588"/>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2801600" y="3190875"/>
              <a:ext cx="4191000" cy="4051818"/>
              <a:chOff x="14097000" y="3423165"/>
              <a:chExt cx="4191000" cy="4051818"/>
            </a:xfrm>
          </p:grpSpPr>
          <p:sp>
            <p:nvSpPr>
              <p:cNvPr id="9" name="TextBox 8"/>
              <p:cNvSpPr txBox="1"/>
              <p:nvPr/>
            </p:nvSpPr>
            <p:spPr>
              <a:xfrm>
                <a:off x="14097000" y="5720656"/>
                <a:ext cx="4191000" cy="1754327"/>
              </a:xfrm>
              <a:prstGeom prst="rect">
                <a:avLst/>
              </a:prstGeom>
              <a:noFill/>
            </p:spPr>
            <p:txBody>
              <a:bodyPr wrap="square" rtlCol="0">
                <a:spAutoFit/>
              </a:bodyPr>
              <a:lstStyle/>
              <a:p>
                <a:r>
                  <a:rPr lang="fr-FR" sz="3600" dirty="0">
                    <a:solidFill>
                      <a:srgbClr val="234760"/>
                    </a:solidFill>
                    <a:latin typeface="Avenir Next Demi Bold"/>
                    <a:cs typeface="Avenir Next Demi Bold"/>
                  </a:rPr>
                  <a:t>Appellent IT</a:t>
                </a:r>
              </a:p>
              <a:p>
                <a:r>
                  <a:rPr lang="fr-FR" sz="3600" dirty="0">
                    <a:solidFill>
                      <a:srgbClr val="4998CA"/>
                    </a:solidFill>
                    <a:latin typeface="Avenir Next Demi Bold"/>
                    <a:cs typeface="Avenir Next Demi Bold"/>
                  </a:rPr>
                  <a:t>Incidents et Demandes </a:t>
                </a:r>
              </a:p>
            </p:txBody>
          </p:sp>
          <p:sp>
            <p:nvSpPr>
              <p:cNvPr id="10" name="TextBox 9"/>
              <p:cNvSpPr txBox="1"/>
              <p:nvPr/>
            </p:nvSpPr>
            <p:spPr>
              <a:xfrm>
                <a:off x="14097000" y="3423165"/>
                <a:ext cx="3657600" cy="1569660"/>
              </a:xfrm>
              <a:prstGeom prst="rect">
                <a:avLst/>
              </a:prstGeom>
              <a:noFill/>
            </p:spPr>
            <p:txBody>
              <a:bodyPr wrap="square" rtlCol="0">
                <a:spAutoFit/>
              </a:bodyPr>
              <a:lstStyle/>
              <a:p>
                <a:r>
                  <a:rPr lang="fr-FR" sz="9600" b="1" dirty="0">
                    <a:solidFill>
                      <a:srgbClr val="4998CA"/>
                    </a:solidFill>
                    <a:latin typeface="Avenir Next Demi Bold"/>
                    <a:cs typeface="Avenir Next Demi Bold"/>
                  </a:rPr>
                  <a:t>95%</a:t>
                </a:r>
              </a:p>
            </p:txBody>
          </p:sp>
          <p:cxnSp>
            <p:nvCxnSpPr>
              <p:cNvPr id="11" name="Straight Connector 10"/>
              <p:cNvCxnSpPr/>
              <p:nvPr/>
            </p:nvCxnSpPr>
            <p:spPr>
              <a:xfrm>
                <a:off x="14249400" y="5356741"/>
                <a:ext cx="2514600" cy="1588"/>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010400" y="3162300"/>
              <a:ext cx="3771900" cy="4051818"/>
              <a:chOff x="7848600" y="3394590"/>
              <a:chExt cx="3771900" cy="4051818"/>
            </a:xfrm>
          </p:grpSpPr>
          <p:sp>
            <p:nvSpPr>
              <p:cNvPr id="13" name="TextBox 12"/>
              <p:cNvSpPr txBox="1"/>
              <p:nvPr/>
            </p:nvSpPr>
            <p:spPr>
              <a:xfrm>
                <a:off x="7848600" y="5692081"/>
                <a:ext cx="3771900" cy="1754327"/>
              </a:xfrm>
              <a:prstGeom prst="rect">
                <a:avLst/>
              </a:prstGeom>
              <a:noFill/>
            </p:spPr>
            <p:txBody>
              <a:bodyPr wrap="square" rtlCol="0">
                <a:spAutoFit/>
              </a:bodyPr>
              <a:lstStyle/>
              <a:p>
                <a:r>
                  <a:rPr lang="fr-FR" sz="3600" dirty="0">
                    <a:solidFill>
                      <a:srgbClr val="234760"/>
                    </a:solidFill>
                    <a:latin typeface="Avenir Next Demi Bold"/>
                    <a:cs typeface="Avenir Next Demi Bold"/>
                  </a:rPr>
                  <a:t>Coût moyen </a:t>
                </a:r>
              </a:p>
              <a:p>
                <a:r>
                  <a:rPr lang="fr-FR" sz="3600" dirty="0">
                    <a:solidFill>
                      <a:srgbClr val="4998CA"/>
                    </a:solidFill>
                    <a:latin typeface="Avenir Next Demi Bold"/>
                    <a:cs typeface="Avenir Next Demi Bold"/>
                  </a:rPr>
                  <a:t>Par an et par collaborateur</a:t>
                </a:r>
              </a:p>
            </p:txBody>
          </p:sp>
          <p:sp>
            <p:nvSpPr>
              <p:cNvPr id="14" name="TextBox 13"/>
              <p:cNvSpPr txBox="1"/>
              <p:nvPr/>
            </p:nvSpPr>
            <p:spPr>
              <a:xfrm>
                <a:off x="7848600" y="3394590"/>
                <a:ext cx="3657600" cy="1569660"/>
              </a:xfrm>
              <a:prstGeom prst="rect">
                <a:avLst/>
              </a:prstGeom>
              <a:noFill/>
            </p:spPr>
            <p:txBody>
              <a:bodyPr wrap="square" rtlCol="0">
                <a:spAutoFit/>
              </a:bodyPr>
              <a:lstStyle/>
              <a:p>
                <a:r>
                  <a:rPr lang="fr-FR" sz="9600" b="1" dirty="0">
                    <a:solidFill>
                      <a:srgbClr val="4998CA"/>
                    </a:solidFill>
                    <a:latin typeface="Avenir Next Demi Bold"/>
                    <a:cs typeface="Avenir Next Demi Bold"/>
                  </a:rPr>
                  <a:t>100€</a:t>
                </a:r>
              </a:p>
            </p:txBody>
          </p:sp>
          <p:cxnSp>
            <p:nvCxnSpPr>
              <p:cNvPr id="15" name="Straight Connector 14"/>
              <p:cNvCxnSpPr/>
              <p:nvPr/>
            </p:nvCxnSpPr>
            <p:spPr>
              <a:xfrm>
                <a:off x="8001000" y="5328166"/>
                <a:ext cx="2514600" cy="1588"/>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3662828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00300"/>
            <a:ext cx="18288000" cy="5486400"/>
          </a:xfrm>
          <a:prstGeom prst="rect">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 name="Title 1"/>
          <p:cNvSpPr>
            <a:spLocks noGrp="1"/>
          </p:cNvSpPr>
          <p:nvPr>
            <p:ph type="title"/>
          </p:nvPr>
        </p:nvSpPr>
        <p:spPr>
          <a:xfrm>
            <a:off x="876300" y="571411"/>
            <a:ext cx="7505700" cy="1350370"/>
          </a:xfrm>
        </p:spPr>
        <p:txBody>
          <a:bodyPr/>
          <a:lstStyle/>
          <a:p>
            <a:r>
              <a:rPr lang="fr-FR" dirty="0">
                <a:solidFill>
                  <a:srgbClr val="234760"/>
                </a:solidFill>
              </a:rPr>
              <a:t>KONVERSO</a:t>
            </a:r>
            <a:br>
              <a:rPr lang="fr-FR" dirty="0"/>
            </a:br>
            <a:r>
              <a:rPr lang="fr-FR" dirty="0">
                <a:solidFill>
                  <a:srgbClr val="4998CA"/>
                </a:solidFill>
              </a:rPr>
              <a:t>POURQUOI?</a:t>
            </a:r>
          </a:p>
        </p:txBody>
      </p:sp>
      <p:sp>
        <p:nvSpPr>
          <p:cNvPr id="3" name="Slide Number Placeholder 2"/>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5</a:t>
            </a:fld>
            <a:endParaRPr dirty="0"/>
          </a:p>
        </p:txBody>
      </p:sp>
      <p:grpSp>
        <p:nvGrpSpPr>
          <p:cNvPr id="37" name="Group 36"/>
          <p:cNvGrpSpPr/>
          <p:nvPr/>
        </p:nvGrpSpPr>
        <p:grpSpPr>
          <a:xfrm>
            <a:off x="419100" y="2171700"/>
            <a:ext cx="5143500" cy="2881194"/>
            <a:chOff x="419100" y="2171700"/>
            <a:chExt cx="5143500" cy="2881194"/>
          </a:xfrm>
        </p:grpSpPr>
        <p:sp>
          <p:nvSpPr>
            <p:cNvPr id="4" name="TextBox 3"/>
            <p:cNvSpPr txBox="1"/>
            <p:nvPr/>
          </p:nvSpPr>
          <p:spPr>
            <a:xfrm>
              <a:off x="2628900" y="2171700"/>
              <a:ext cx="2095500" cy="1569660"/>
            </a:xfrm>
            <a:prstGeom prst="rect">
              <a:avLst/>
            </a:prstGeom>
            <a:noFill/>
          </p:spPr>
          <p:txBody>
            <a:bodyPr wrap="square" rtlCol="0">
              <a:spAutoFit/>
            </a:bodyPr>
            <a:lstStyle/>
            <a:p>
              <a:pPr algn="r"/>
              <a:r>
                <a:rPr lang="fr-FR" sz="9600" b="1" dirty="0">
                  <a:solidFill>
                    <a:schemeClr val="bg2"/>
                  </a:solidFill>
                  <a:latin typeface="+mj-lt"/>
                </a:rPr>
                <a:t>01</a:t>
              </a:r>
            </a:p>
          </p:txBody>
        </p:sp>
        <p:sp>
          <p:nvSpPr>
            <p:cNvPr id="7" name="TextBox 6"/>
            <p:cNvSpPr txBox="1"/>
            <p:nvPr/>
          </p:nvSpPr>
          <p:spPr>
            <a:xfrm>
              <a:off x="419100" y="3390900"/>
              <a:ext cx="5143500" cy="646331"/>
            </a:xfrm>
            <a:prstGeom prst="rect">
              <a:avLst/>
            </a:prstGeom>
            <a:noFill/>
          </p:spPr>
          <p:txBody>
            <a:bodyPr wrap="square" rtlCol="0">
              <a:spAutoFit/>
            </a:bodyPr>
            <a:lstStyle/>
            <a:p>
              <a:r>
                <a:rPr lang="fr-FR" sz="3600" dirty="0">
                  <a:solidFill>
                    <a:schemeClr val="bg1"/>
                  </a:solidFill>
                  <a:latin typeface="Avenir Next Demi Bold"/>
                  <a:cs typeface="Avenir Next Demi Bold"/>
                </a:rPr>
                <a:t>Chatbot Vertical IT</a:t>
              </a:r>
            </a:p>
          </p:txBody>
        </p:sp>
        <p:sp>
          <p:nvSpPr>
            <p:cNvPr id="8" name="TextBox 7"/>
            <p:cNvSpPr txBox="1"/>
            <p:nvPr/>
          </p:nvSpPr>
          <p:spPr>
            <a:xfrm>
              <a:off x="1066800" y="4037231"/>
              <a:ext cx="3429000" cy="1015663"/>
            </a:xfrm>
            <a:prstGeom prst="rect">
              <a:avLst/>
            </a:prstGeom>
            <a:noFill/>
          </p:spPr>
          <p:txBody>
            <a:bodyPr wrap="square" rtlCol="0">
              <a:spAutoFit/>
            </a:bodyPr>
            <a:lstStyle/>
            <a:p>
              <a:pPr algn="r"/>
              <a:r>
                <a:rPr lang="fr-FR" sz="2000" dirty="0">
                  <a:solidFill>
                    <a:schemeClr val="bg1"/>
                  </a:solidFill>
                  <a:latin typeface="Avenir Next Regular"/>
                  <a:cs typeface="Avenir Next Regular"/>
                </a:rPr>
                <a:t>Solution prête à l’emploi: </a:t>
              </a:r>
              <a:r>
                <a:rPr lang="fr-FR" sz="2000" b="1" dirty="0">
                  <a:solidFill>
                    <a:schemeClr val="bg1"/>
                  </a:solidFill>
                  <a:latin typeface="Avenir Next Regular"/>
                  <a:cs typeface="Avenir Next Regular"/>
                </a:rPr>
                <a:t>Accélère le ROI client – réduit les risques projet </a:t>
              </a:r>
            </a:p>
          </p:txBody>
        </p:sp>
      </p:grpSp>
      <p:pic>
        <p:nvPicPr>
          <p:cNvPr id="25" name="Image 3">
            <a:extLst>
              <a:ext uri="{FF2B5EF4-FFF2-40B4-BE49-F238E27FC236}">
                <a16:creationId xmlns:a16="http://schemas.microsoft.com/office/drawing/2014/main" id="{E3FB0F19-82A7-4FBD-B670-76848F4A0A1A}"/>
              </a:ext>
            </a:extLst>
          </p:cNvPr>
          <p:cNvPicPr>
            <a:picLocks noChangeAspect="1"/>
          </p:cNvPicPr>
          <p:nvPr/>
        </p:nvPicPr>
        <p:blipFill>
          <a:blip r:embed="rId3"/>
          <a:srcRect l="12900" t="1368" r="1816"/>
          <a:stretch>
            <a:fillRect/>
          </a:stretch>
        </p:blipFill>
        <p:spPr>
          <a:xfrm>
            <a:off x="4495800" y="2400300"/>
            <a:ext cx="9448800" cy="5493327"/>
          </a:xfrm>
          <a:prstGeom prst="rect">
            <a:avLst/>
          </a:prstGeom>
        </p:spPr>
      </p:pic>
      <p:grpSp>
        <p:nvGrpSpPr>
          <p:cNvPr id="38" name="Group 37"/>
          <p:cNvGrpSpPr/>
          <p:nvPr/>
        </p:nvGrpSpPr>
        <p:grpSpPr>
          <a:xfrm>
            <a:off x="647700" y="4914900"/>
            <a:ext cx="5676900" cy="2895600"/>
            <a:chOff x="647700" y="4914900"/>
            <a:chExt cx="5676900" cy="2895600"/>
          </a:xfrm>
        </p:grpSpPr>
        <p:sp>
          <p:nvSpPr>
            <p:cNvPr id="12" name="TextBox 11"/>
            <p:cNvSpPr txBox="1"/>
            <p:nvPr/>
          </p:nvSpPr>
          <p:spPr>
            <a:xfrm>
              <a:off x="1181100" y="6173569"/>
              <a:ext cx="5143500" cy="646331"/>
            </a:xfrm>
            <a:prstGeom prst="rect">
              <a:avLst/>
            </a:prstGeom>
            <a:noFill/>
          </p:spPr>
          <p:txBody>
            <a:bodyPr wrap="square" rtlCol="0">
              <a:spAutoFit/>
            </a:bodyPr>
            <a:lstStyle/>
            <a:p>
              <a:r>
                <a:rPr lang="fr-FR" sz="3600" dirty="0">
                  <a:solidFill>
                    <a:schemeClr val="bg1"/>
                  </a:solidFill>
                  <a:latin typeface="Avenir Next Demi Bold"/>
                  <a:cs typeface="Avenir Next Demi Bold"/>
                </a:rPr>
                <a:t>Technologie IA</a:t>
              </a:r>
            </a:p>
          </p:txBody>
        </p:sp>
        <p:sp>
          <p:nvSpPr>
            <p:cNvPr id="26" name="TextBox 25"/>
            <p:cNvSpPr txBox="1"/>
            <p:nvPr/>
          </p:nvSpPr>
          <p:spPr>
            <a:xfrm>
              <a:off x="647700" y="6794837"/>
              <a:ext cx="3848100" cy="1015663"/>
            </a:xfrm>
            <a:prstGeom prst="rect">
              <a:avLst/>
            </a:prstGeom>
            <a:noFill/>
          </p:spPr>
          <p:txBody>
            <a:bodyPr wrap="square" rtlCol="0">
              <a:spAutoFit/>
            </a:bodyPr>
            <a:lstStyle/>
            <a:p>
              <a:pPr algn="r"/>
              <a:r>
                <a:rPr lang="fr-FR" sz="2000" dirty="0">
                  <a:solidFill>
                    <a:schemeClr val="bg1"/>
                  </a:solidFill>
                  <a:latin typeface="Avenir Next Regular"/>
                  <a:cs typeface="Avenir Next Regular"/>
                </a:rPr>
                <a:t>Combine TAL, le Machine Learning et corpus métier </a:t>
              </a:r>
              <a:r>
                <a:rPr lang="fr-FR" sz="2000" b="1" dirty="0">
                  <a:solidFill>
                    <a:schemeClr val="bg1"/>
                  </a:solidFill>
                  <a:latin typeface="Avenir Next Regular"/>
                  <a:cs typeface="Avenir Next Regular"/>
                </a:rPr>
                <a:t>Maximise la performance</a:t>
              </a:r>
            </a:p>
          </p:txBody>
        </p:sp>
        <p:sp>
          <p:nvSpPr>
            <p:cNvPr id="21" name="TextBox 20"/>
            <p:cNvSpPr txBox="1"/>
            <p:nvPr/>
          </p:nvSpPr>
          <p:spPr>
            <a:xfrm>
              <a:off x="2438400" y="4914900"/>
              <a:ext cx="2095500" cy="1569660"/>
            </a:xfrm>
            <a:prstGeom prst="rect">
              <a:avLst/>
            </a:prstGeom>
            <a:noFill/>
          </p:spPr>
          <p:txBody>
            <a:bodyPr wrap="square" rtlCol="0">
              <a:spAutoFit/>
            </a:bodyPr>
            <a:lstStyle/>
            <a:p>
              <a:pPr algn="r"/>
              <a:r>
                <a:rPr lang="fr-FR" sz="9600" b="1" dirty="0">
                  <a:solidFill>
                    <a:srgbClr val="FFFFFF"/>
                  </a:solidFill>
                  <a:latin typeface="+mj-lt"/>
                </a:rPr>
                <a:t>02</a:t>
              </a:r>
            </a:p>
          </p:txBody>
        </p:sp>
      </p:grpSp>
      <p:grpSp>
        <p:nvGrpSpPr>
          <p:cNvPr id="39" name="Group 38"/>
          <p:cNvGrpSpPr/>
          <p:nvPr/>
        </p:nvGrpSpPr>
        <p:grpSpPr>
          <a:xfrm>
            <a:off x="13335000" y="2171700"/>
            <a:ext cx="5753100" cy="2895600"/>
            <a:chOff x="13335000" y="2171700"/>
            <a:chExt cx="5753100" cy="2895600"/>
          </a:xfrm>
        </p:grpSpPr>
        <p:sp>
          <p:nvSpPr>
            <p:cNvPr id="16" name="TextBox 15"/>
            <p:cNvSpPr txBox="1"/>
            <p:nvPr/>
          </p:nvSpPr>
          <p:spPr>
            <a:xfrm>
              <a:off x="13944600" y="3354169"/>
              <a:ext cx="5143500" cy="646331"/>
            </a:xfrm>
            <a:prstGeom prst="rect">
              <a:avLst/>
            </a:prstGeom>
            <a:noFill/>
          </p:spPr>
          <p:txBody>
            <a:bodyPr wrap="square" rtlCol="0">
              <a:spAutoFit/>
            </a:bodyPr>
            <a:lstStyle/>
            <a:p>
              <a:r>
                <a:rPr lang="fr-FR" sz="3600" dirty="0">
                  <a:solidFill>
                    <a:schemeClr val="bg1"/>
                  </a:solidFill>
                  <a:latin typeface="Avenir Next Demi Bold"/>
                  <a:cs typeface="Avenir Next Demi Bold"/>
                </a:rPr>
                <a:t>Intégration API</a:t>
              </a:r>
            </a:p>
          </p:txBody>
        </p:sp>
        <p:sp>
          <p:nvSpPr>
            <p:cNvPr id="27" name="TextBox 26"/>
            <p:cNvSpPr txBox="1"/>
            <p:nvPr/>
          </p:nvSpPr>
          <p:spPr>
            <a:xfrm>
              <a:off x="13944600" y="4051637"/>
              <a:ext cx="3848100" cy="1015663"/>
            </a:xfrm>
            <a:prstGeom prst="rect">
              <a:avLst/>
            </a:prstGeom>
            <a:noFill/>
          </p:spPr>
          <p:txBody>
            <a:bodyPr wrap="square" rtlCol="0">
              <a:spAutoFit/>
            </a:bodyPr>
            <a:lstStyle/>
            <a:p>
              <a:r>
                <a:rPr lang="fr-FR" sz="2000" dirty="0">
                  <a:solidFill>
                    <a:schemeClr val="bg1"/>
                  </a:solidFill>
                  <a:latin typeface="Avenir Next Regular"/>
                  <a:cs typeface="Avenir Next Regular"/>
                </a:rPr>
                <a:t>Automatisation des processus : </a:t>
              </a:r>
              <a:r>
                <a:rPr lang="fr-FR" sz="2000" b="1" dirty="0">
                  <a:solidFill>
                    <a:schemeClr val="bg1"/>
                  </a:solidFill>
                  <a:latin typeface="Avenir Next Regular"/>
                  <a:cs typeface="Avenir Next Regular"/>
                </a:rPr>
                <a:t>Génère de la productivité</a:t>
              </a:r>
              <a:r>
                <a:rPr lang="fr-FR" sz="2000" dirty="0">
                  <a:solidFill>
                    <a:schemeClr val="bg1"/>
                  </a:solidFill>
                  <a:latin typeface="Avenir Next Regular"/>
                  <a:cs typeface="Avenir Next Regular"/>
                </a:rPr>
                <a:t> </a:t>
              </a:r>
              <a:r>
                <a:rPr lang="fr-FR" sz="2000" b="1" dirty="0">
                  <a:solidFill>
                    <a:schemeClr val="bg1"/>
                  </a:solidFill>
                  <a:latin typeface="Avenir Next Regular"/>
                  <a:cs typeface="Avenir Next Regular"/>
                </a:rPr>
                <a:t> et des  gains</a:t>
              </a:r>
              <a:r>
                <a:rPr lang="fr-FR" sz="2000" dirty="0">
                  <a:solidFill>
                    <a:schemeClr val="bg1"/>
                  </a:solidFill>
                  <a:latin typeface="Avenir Next Regular"/>
                  <a:cs typeface="Avenir Next Regular"/>
                </a:rPr>
                <a:t> </a:t>
              </a:r>
            </a:p>
          </p:txBody>
        </p:sp>
        <p:sp>
          <p:nvSpPr>
            <p:cNvPr id="23" name="TextBox 22"/>
            <p:cNvSpPr txBox="1"/>
            <p:nvPr/>
          </p:nvSpPr>
          <p:spPr>
            <a:xfrm>
              <a:off x="13335000" y="2171700"/>
              <a:ext cx="2095500" cy="1569660"/>
            </a:xfrm>
            <a:prstGeom prst="rect">
              <a:avLst/>
            </a:prstGeom>
            <a:noFill/>
          </p:spPr>
          <p:txBody>
            <a:bodyPr wrap="square" rtlCol="0">
              <a:spAutoFit/>
            </a:bodyPr>
            <a:lstStyle/>
            <a:p>
              <a:pPr algn="r"/>
              <a:r>
                <a:rPr lang="fr-FR" sz="9600" b="1" dirty="0">
                  <a:solidFill>
                    <a:srgbClr val="FFFFFF"/>
                  </a:solidFill>
                  <a:latin typeface="+mj-lt"/>
                </a:rPr>
                <a:t>03</a:t>
              </a:r>
            </a:p>
          </p:txBody>
        </p:sp>
      </p:grpSp>
      <p:grpSp>
        <p:nvGrpSpPr>
          <p:cNvPr id="40" name="Group 39"/>
          <p:cNvGrpSpPr/>
          <p:nvPr/>
        </p:nvGrpSpPr>
        <p:grpSpPr>
          <a:xfrm>
            <a:off x="13335000" y="4914900"/>
            <a:ext cx="5791200" cy="2895600"/>
            <a:chOff x="13335000" y="4914900"/>
            <a:chExt cx="5791200" cy="2895600"/>
          </a:xfrm>
        </p:grpSpPr>
        <p:sp>
          <p:nvSpPr>
            <p:cNvPr id="20" name="TextBox 19"/>
            <p:cNvSpPr txBox="1"/>
            <p:nvPr/>
          </p:nvSpPr>
          <p:spPr>
            <a:xfrm>
              <a:off x="13982700" y="6173569"/>
              <a:ext cx="5143500" cy="646331"/>
            </a:xfrm>
            <a:prstGeom prst="rect">
              <a:avLst/>
            </a:prstGeom>
            <a:noFill/>
          </p:spPr>
          <p:txBody>
            <a:bodyPr wrap="square" rtlCol="0">
              <a:spAutoFit/>
            </a:bodyPr>
            <a:lstStyle/>
            <a:p>
              <a:r>
                <a:rPr lang="fr-FR" sz="3600" dirty="0">
                  <a:solidFill>
                    <a:schemeClr val="bg1"/>
                  </a:solidFill>
                  <a:latin typeface="Avenir Next Demi Bold"/>
                  <a:cs typeface="Avenir Next Demi Bold"/>
                </a:rPr>
                <a:t>Ventes Indirectes</a:t>
              </a:r>
            </a:p>
          </p:txBody>
        </p:sp>
        <p:sp>
          <p:nvSpPr>
            <p:cNvPr id="28" name="TextBox 27"/>
            <p:cNvSpPr txBox="1"/>
            <p:nvPr/>
          </p:nvSpPr>
          <p:spPr>
            <a:xfrm>
              <a:off x="13982700" y="6794837"/>
              <a:ext cx="4114800" cy="1015663"/>
            </a:xfrm>
            <a:prstGeom prst="rect">
              <a:avLst/>
            </a:prstGeom>
            <a:noFill/>
          </p:spPr>
          <p:txBody>
            <a:bodyPr wrap="square" rtlCol="0">
              <a:spAutoFit/>
            </a:bodyPr>
            <a:lstStyle/>
            <a:p>
              <a:r>
                <a:rPr lang="fr-FR" sz="2000" dirty="0">
                  <a:solidFill>
                    <a:schemeClr val="bg1"/>
                  </a:solidFill>
                  <a:latin typeface="Avenir Next Regular"/>
                  <a:cs typeface="Avenir Next Regular"/>
                </a:rPr>
                <a:t>Revente du logiciel avec des partenariats ESN : </a:t>
              </a:r>
              <a:r>
                <a:rPr lang="fr-FR" sz="2000" b="1" dirty="0">
                  <a:solidFill>
                    <a:schemeClr val="bg1"/>
                  </a:solidFill>
                  <a:latin typeface="Avenir Next Regular"/>
                  <a:cs typeface="Avenir Next Regular"/>
                </a:rPr>
                <a:t>Accélérer la croissance et limiter les risques</a:t>
              </a:r>
            </a:p>
          </p:txBody>
        </p:sp>
        <p:sp>
          <p:nvSpPr>
            <p:cNvPr id="24" name="TextBox 23"/>
            <p:cNvSpPr txBox="1"/>
            <p:nvPr/>
          </p:nvSpPr>
          <p:spPr>
            <a:xfrm>
              <a:off x="13335000" y="4914900"/>
              <a:ext cx="2095500" cy="1569660"/>
            </a:xfrm>
            <a:prstGeom prst="rect">
              <a:avLst/>
            </a:prstGeom>
            <a:noFill/>
          </p:spPr>
          <p:txBody>
            <a:bodyPr wrap="square" rtlCol="0">
              <a:spAutoFit/>
            </a:bodyPr>
            <a:lstStyle/>
            <a:p>
              <a:pPr algn="r"/>
              <a:r>
                <a:rPr lang="fr-FR" sz="9600" b="1" dirty="0">
                  <a:solidFill>
                    <a:srgbClr val="FFFFFF"/>
                  </a:solidFill>
                  <a:latin typeface="+mj-lt"/>
                </a:rPr>
                <a:t>04</a:t>
              </a:r>
            </a:p>
          </p:txBody>
        </p:sp>
      </p:grpSp>
    </p:spTree>
    <p:extLst>
      <p:ext uri="{BB962C8B-B14F-4D97-AF65-F5344CB8AC3E}">
        <p14:creationId xmlns:p14="http://schemas.microsoft.com/office/powerpoint/2010/main" val="355409877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7360356" y="228600"/>
            <a:ext cx="9296400" cy="9867900"/>
          </a:xfrm>
          <a:prstGeom prst="rect">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sp>
        <p:nvSpPr>
          <p:cNvPr id="41" name="Oval 40"/>
          <p:cNvSpPr/>
          <p:nvPr/>
        </p:nvSpPr>
        <p:spPr>
          <a:xfrm>
            <a:off x="2438400" y="647700"/>
            <a:ext cx="4876800" cy="48768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sp>
        <p:nvSpPr>
          <p:cNvPr id="42" name="Oval 41"/>
          <p:cNvSpPr/>
          <p:nvPr/>
        </p:nvSpPr>
        <p:spPr>
          <a:xfrm>
            <a:off x="533400" y="4229100"/>
            <a:ext cx="4876800" cy="4876800"/>
          </a:xfrm>
          <a:prstGeom prst="ellipse">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pic>
        <p:nvPicPr>
          <p:cNvPr id="104" name="Image 33" descr="http://www.konverso.ai/wp-content/uploads/2017/03/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5424" y="2400300"/>
            <a:ext cx="1967576" cy="1828800"/>
          </a:xfrm>
          <a:prstGeom prst="rect">
            <a:avLst/>
          </a:prstGeom>
          <a:noFill/>
          <a:ln>
            <a:noFill/>
          </a:ln>
        </p:spPr>
      </p:pic>
      <p:sp>
        <p:nvSpPr>
          <p:cNvPr id="2" name="Title 1"/>
          <p:cNvSpPr>
            <a:spLocks noGrp="1"/>
          </p:cNvSpPr>
          <p:nvPr>
            <p:ph type="title"/>
          </p:nvPr>
        </p:nvSpPr>
        <p:spPr>
          <a:xfrm>
            <a:off x="876300" y="571411"/>
            <a:ext cx="5448300" cy="1338828"/>
          </a:xfrm>
        </p:spPr>
        <p:txBody>
          <a:bodyPr/>
          <a:lstStyle/>
          <a:p>
            <a:r>
              <a:rPr lang="en-US" dirty="0">
                <a:solidFill>
                  <a:srgbClr val="234760"/>
                </a:solidFill>
              </a:rPr>
              <a:t>EQUIPE</a:t>
            </a:r>
            <a:br>
              <a:rPr lang="en-US" dirty="0"/>
            </a:br>
            <a:r>
              <a:rPr lang="en-US" dirty="0">
                <a:solidFill>
                  <a:srgbClr val="4998CA"/>
                </a:solidFill>
              </a:rPr>
              <a:t>R&amp;D </a:t>
            </a:r>
            <a:endParaRPr lang="uk-UA" dirty="0">
              <a:solidFill>
                <a:srgbClr val="4998CA"/>
              </a:solidFill>
            </a:endParaRPr>
          </a:p>
        </p:txBody>
      </p:sp>
      <p:sp>
        <p:nvSpPr>
          <p:cNvPr id="3" name="Slide Number Placeholder 2"/>
          <p:cNvSpPr>
            <a:spLocks noGrp="1"/>
          </p:cNvSpPr>
          <p:nvPr>
            <p:ph type="sldNum" sz="quarter" idx="10"/>
          </p:nvPr>
        </p:nvSpPr>
        <p:spPr>
          <a:xfrm>
            <a:off x="16916400" y="9110785"/>
            <a:ext cx="1733550" cy="954107"/>
          </a:xfrm>
        </p:spPr>
        <p:txBody>
          <a:bodyPr/>
          <a:lstStyle/>
          <a:p>
            <a:pPr algn="l"/>
            <a:r>
              <a:rPr lang="en-US"/>
              <a:t>page</a:t>
            </a:r>
          </a:p>
          <a:p>
            <a:pPr algn="l"/>
            <a:r>
              <a:rPr lang="en-US"/>
              <a:t>0</a:t>
            </a:r>
            <a:fld id="{37D409AB-2201-4E18-8A34-C31753AD9B06}" type="slidenum">
              <a:rPr smtClean="0"/>
              <a:pPr algn="l"/>
              <a:t>6</a:t>
            </a:fld>
            <a:endParaRPr/>
          </a:p>
        </p:txBody>
      </p:sp>
      <p:grpSp>
        <p:nvGrpSpPr>
          <p:cNvPr id="4" name="Group 5"/>
          <p:cNvGrpSpPr/>
          <p:nvPr/>
        </p:nvGrpSpPr>
        <p:grpSpPr>
          <a:xfrm>
            <a:off x="7360357" y="2705100"/>
            <a:ext cx="9296399" cy="1147465"/>
            <a:chOff x="3807191" y="6996946"/>
            <a:chExt cx="12426561" cy="1147465"/>
          </a:xfrm>
          <a:noFill/>
        </p:grpSpPr>
        <p:sp>
          <p:nvSpPr>
            <p:cNvPr id="35" name="TextBox 34"/>
            <p:cNvSpPr txBox="1"/>
            <p:nvPr/>
          </p:nvSpPr>
          <p:spPr>
            <a:xfrm>
              <a:off x="3807191" y="6996946"/>
              <a:ext cx="7592937" cy="461665"/>
            </a:xfrm>
            <a:prstGeom prst="rect">
              <a:avLst/>
            </a:prstGeom>
            <a:grpFill/>
          </p:spPr>
          <p:txBody>
            <a:bodyPr wrap="square" rtlCol="0">
              <a:spAutoFit/>
            </a:bodyPr>
            <a:lstStyle/>
            <a:p>
              <a:r>
                <a:rPr lang="fr-FR" sz="2400" dirty="0">
                  <a:solidFill>
                    <a:srgbClr val="234760"/>
                  </a:solidFill>
                  <a:latin typeface="Avenir Next Demi Bold"/>
                  <a:cs typeface="Avenir Next Demi Bold"/>
                </a:rPr>
                <a:t>SATENIK</a:t>
              </a:r>
            </a:p>
          </p:txBody>
        </p:sp>
        <p:sp>
          <p:nvSpPr>
            <p:cNvPr id="36" name="TextBox 35"/>
            <p:cNvSpPr txBox="1"/>
            <p:nvPr/>
          </p:nvSpPr>
          <p:spPr>
            <a:xfrm>
              <a:off x="3807191" y="7498080"/>
              <a:ext cx="12426561" cy="646331"/>
            </a:xfrm>
            <a:prstGeom prst="rect">
              <a:avLst/>
            </a:prstGeom>
            <a:grpFill/>
          </p:spPr>
          <p:txBody>
            <a:bodyPr wrap="square" rtlCol="0">
              <a:spAutoFit/>
            </a:bodyPr>
            <a:lstStyle/>
            <a:p>
              <a:r>
                <a:rPr lang="fr-FR" sz="1800" dirty="0">
                  <a:solidFill>
                    <a:srgbClr val="FFFFFF"/>
                  </a:solidFill>
                  <a:latin typeface="Avenir Next Regular"/>
                  <a:cs typeface="Avenir Next Regular"/>
                </a:rPr>
                <a:t>Doctorant &amp; Traitement Automatisé du langage Naturel | NLP | NLG</a:t>
              </a:r>
            </a:p>
            <a:p>
              <a:r>
                <a:rPr lang="fr-FR" sz="1800" b="1" dirty="0">
                  <a:solidFill>
                    <a:srgbClr val="FFFFFF"/>
                  </a:solidFill>
                  <a:latin typeface="Avenir Next Regular"/>
                  <a:cs typeface="Avenir Next Regular"/>
                </a:rPr>
                <a:t>Analyse Sémantique | Syntaxique | Lexique | Corpus Linguistique | Ontologie</a:t>
              </a:r>
            </a:p>
          </p:txBody>
        </p:sp>
      </p:grpSp>
      <p:grpSp>
        <p:nvGrpSpPr>
          <p:cNvPr id="5" name="Group 5"/>
          <p:cNvGrpSpPr/>
          <p:nvPr/>
        </p:nvGrpSpPr>
        <p:grpSpPr>
          <a:xfrm>
            <a:off x="7360357" y="3924300"/>
            <a:ext cx="9296399" cy="1147465"/>
            <a:chOff x="3807191" y="6996946"/>
            <a:chExt cx="12426561" cy="1147465"/>
          </a:xfrm>
          <a:noFill/>
        </p:grpSpPr>
        <p:sp>
          <p:nvSpPr>
            <p:cNvPr id="51" name="TextBox 50"/>
            <p:cNvSpPr txBox="1"/>
            <p:nvPr/>
          </p:nvSpPr>
          <p:spPr>
            <a:xfrm>
              <a:off x="3807191" y="6996946"/>
              <a:ext cx="7592937" cy="461665"/>
            </a:xfrm>
            <a:prstGeom prst="rect">
              <a:avLst/>
            </a:prstGeom>
            <a:grpFill/>
          </p:spPr>
          <p:txBody>
            <a:bodyPr wrap="square" rtlCol="0">
              <a:spAutoFit/>
            </a:bodyPr>
            <a:lstStyle/>
            <a:p>
              <a:r>
                <a:rPr lang="fr-FR" sz="2400" dirty="0">
                  <a:solidFill>
                    <a:srgbClr val="234760"/>
                  </a:solidFill>
                  <a:latin typeface="Avenir Next Demi Bold"/>
                  <a:cs typeface="Avenir Next Demi Bold"/>
                </a:rPr>
                <a:t>MOURAD</a:t>
              </a:r>
            </a:p>
          </p:txBody>
        </p:sp>
        <p:sp>
          <p:nvSpPr>
            <p:cNvPr id="52" name="TextBox 51"/>
            <p:cNvSpPr txBox="1"/>
            <p:nvPr/>
          </p:nvSpPr>
          <p:spPr>
            <a:xfrm>
              <a:off x="3807191" y="7498080"/>
              <a:ext cx="12426561" cy="646331"/>
            </a:xfrm>
            <a:prstGeom prst="rect">
              <a:avLst/>
            </a:prstGeom>
            <a:grpFill/>
          </p:spPr>
          <p:txBody>
            <a:bodyPr wrap="square" rtlCol="0">
              <a:spAutoFit/>
            </a:bodyPr>
            <a:lstStyle/>
            <a:p>
              <a:r>
                <a:rPr lang="fr-FR" sz="1800" dirty="0">
                  <a:solidFill>
                    <a:srgbClr val="FFFFFF"/>
                  </a:solidFill>
                  <a:latin typeface="Avenir Next Regular"/>
                  <a:cs typeface="Avenir Next Regular"/>
                </a:rPr>
                <a:t>Master II Informatique &amp; Linguistique | NLP | NLG </a:t>
              </a:r>
            </a:p>
            <a:p>
              <a:r>
                <a:rPr lang="fr-FR" sz="1800" b="1" dirty="0">
                  <a:solidFill>
                    <a:srgbClr val="FFFFFF"/>
                  </a:solidFill>
                  <a:latin typeface="Avenir Next Regular"/>
                  <a:cs typeface="Avenir Next Regular"/>
                </a:rPr>
                <a:t>Analyse Sémantique | Syntaxique, Lexique | Corpus Linguistique | Ontologie</a:t>
              </a:r>
            </a:p>
          </p:txBody>
        </p:sp>
      </p:grpSp>
      <p:grpSp>
        <p:nvGrpSpPr>
          <p:cNvPr id="6" name="Group 5"/>
          <p:cNvGrpSpPr/>
          <p:nvPr/>
        </p:nvGrpSpPr>
        <p:grpSpPr>
          <a:xfrm>
            <a:off x="7360357" y="1485900"/>
            <a:ext cx="9296399" cy="1131677"/>
            <a:chOff x="3807191" y="7012734"/>
            <a:chExt cx="12426561" cy="1131677"/>
          </a:xfrm>
          <a:noFill/>
        </p:grpSpPr>
        <p:sp>
          <p:nvSpPr>
            <p:cNvPr id="56" name="TextBox 55"/>
            <p:cNvSpPr txBox="1"/>
            <p:nvPr/>
          </p:nvSpPr>
          <p:spPr>
            <a:xfrm>
              <a:off x="3807191" y="7012734"/>
              <a:ext cx="7592936" cy="461665"/>
            </a:xfrm>
            <a:prstGeom prst="rect">
              <a:avLst/>
            </a:prstGeom>
            <a:grpFill/>
          </p:spPr>
          <p:txBody>
            <a:bodyPr wrap="square" rtlCol="0">
              <a:spAutoFit/>
            </a:bodyPr>
            <a:lstStyle/>
            <a:p>
              <a:r>
                <a:rPr lang="fr-FR" sz="2400" dirty="0">
                  <a:solidFill>
                    <a:srgbClr val="234760"/>
                  </a:solidFill>
                  <a:latin typeface="Avenir Next Demi Bold"/>
                </a:rPr>
                <a:t>SASHA</a:t>
              </a:r>
            </a:p>
          </p:txBody>
        </p:sp>
        <p:sp>
          <p:nvSpPr>
            <p:cNvPr id="57" name="TextBox 56"/>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15 ans expérience | Machines Learning</a:t>
              </a:r>
            </a:p>
            <a:p>
              <a:r>
                <a:rPr lang="fr-FR" b="1" dirty="0"/>
                <a:t>Algorithmes Machine Learning | Framework</a:t>
              </a:r>
            </a:p>
          </p:txBody>
        </p:sp>
      </p:grpSp>
      <p:grpSp>
        <p:nvGrpSpPr>
          <p:cNvPr id="7" name="Group 5"/>
          <p:cNvGrpSpPr/>
          <p:nvPr/>
        </p:nvGrpSpPr>
        <p:grpSpPr>
          <a:xfrm>
            <a:off x="7360357" y="266700"/>
            <a:ext cx="9296399" cy="1131677"/>
            <a:chOff x="3807191" y="7012734"/>
            <a:chExt cx="12426561" cy="1131677"/>
          </a:xfrm>
          <a:noFill/>
        </p:grpSpPr>
        <p:sp>
          <p:nvSpPr>
            <p:cNvPr id="61" name="TextBox 60"/>
            <p:cNvSpPr txBox="1"/>
            <p:nvPr/>
          </p:nvSpPr>
          <p:spPr>
            <a:xfrm>
              <a:off x="3807191" y="7012734"/>
              <a:ext cx="7592937" cy="461665"/>
            </a:xfrm>
            <a:prstGeom prst="rect">
              <a:avLst/>
            </a:prstGeom>
            <a:grpFill/>
          </p:spPr>
          <p:txBody>
            <a:bodyPr wrap="square" rtlCol="0">
              <a:spAutoFit/>
            </a:bodyPr>
            <a:lstStyle/>
            <a:p>
              <a:r>
                <a:rPr lang="fr-FR" sz="2400" b="1" dirty="0">
                  <a:solidFill>
                    <a:srgbClr val="234760"/>
                  </a:solidFill>
                  <a:latin typeface="Avenir Next Demi Bold"/>
                </a:rPr>
                <a:t>MAXIM</a:t>
              </a:r>
            </a:p>
          </p:txBody>
        </p:sp>
        <p:sp>
          <p:nvSpPr>
            <p:cNvPr id="62" name="TextBox 61"/>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15 ans expérience | PYTHON, UNIX, RDBMS, </a:t>
              </a:r>
              <a:r>
                <a:rPr lang="fr-FR" dirty="0" err="1"/>
                <a:t>RESTfull</a:t>
              </a:r>
              <a:r>
                <a:rPr lang="fr-FR" dirty="0"/>
                <a:t>, JAVA </a:t>
              </a:r>
            </a:p>
            <a:p>
              <a:r>
                <a:rPr lang="fr-FR" b="1" dirty="0"/>
                <a:t>Team Lead | Framework | Interfaces vers applications externes</a:t>
              </a:r>
            </a:p>
          </p:txBody>
        </p:sp>
      </p:grpSp>
      <p:grpSp>
        <p:nvGrpSpPr>
          <p:cNvPr id="8" name="Group 5"/>
          <p:cNvGrpSpPr/>
          <p:nvPr/>
        </p:nvGrpSpPr>
        <p:grpSpPr>
          <a:xfrm>
            <a:off x="7360357" y="6362700"/>
            <a:ext cx="9296399" cy="1147465"/>
            <a:chOff x="3807191" y="6996946"/>
            <a:chExt cx="12426561" cy="1147465"/>
          </a:xfrm>
          <a:noFill/>
        </p:grpSpPr>
        <p:sp>
          <p:nvSpPr>
            <p:cNvPr id="66" name="TextBox 65"/>
            <p:cNvSpPr txBox="1"/>
            <p:nvPr/>
          </p:nvSpPr>
          <p:spPr>
            <a:xfrm>
              <a:off x="3807191" y="6996946"/>
              <a:ext cx="7592936" cy="461665"/>
            </a:xfrm>
            <a:prstGeom prst="rect">
              <a:avLst/>
            </a:prstGeom>
            <a:grpFill/>
          </p:spPr>
          <p:txBody>
            <a:bodyPr wrap="square" rtlCol="0">
              <a:spAutoFit/>
            </a:bodyPr>
            <a:lstStyle/>
            <a:p>
              <a:r>
                <a:rPr lang="fr-FR" sz="2400" dirty="0">
                  <a:solidFill>
                    <a:srgbClr val="234760"/>
                  </a:solidFill>
                  <a:latin typeface="Avenir Next Demi Bold"/>
                </a:rPr>
                <a:t>KATYA</a:t>
              </a:r>
            </a:p>
          </p:txBody>
        </p:sp>
        <p:sp>
          <p:nvSpPr>
            <p:cNvPr id="67" name="TextBox 66"/>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7 ans expériences | IBM | Assurance Qualité Procédures</a:t>
              </a:r>
            </a:p>
            <a:p>
              <a:r>
                <a:rPr lang="fr-FR" b="1" dirty="0"/>
                <a:t>Contrôle Qualité | Régressions | Tests Automatisés | Performances |</a:t>
              </a:r>
            </a:p>
          </p:txBody>
        </p:sp>
      </p:grpSp>
      <p:grpSp>
        <p:nvGrpSpPr>
          <p:cNvPr id="9" name="Group 5"/>
          <p:cNvGrpSpPr/>
          <p:nvPr/>
        </p:nvGrpSpPr>
        <p:grpSpPr>
          <a:xfrm>
            <a:off x="7360357" y="7586365"/>
            <a:ext cx="9296399" cy="1147465"/>
            <a:chOff x="3807191" y="6996946"/>
            <a:chExt cx="12426561" cy="1147465"/>
          </a:xfrm>
          <a:noFill/>
        </p:grpSpPr>
        <p:sp>
          <p:nvSpPr>
            <p:cNvPr id="71" name="TextBox 70"/>
            <p:cNvSpPr txBox="1"/>
            <p:nvPr/>
          </p:nvSpPr>
          <p:spPr>
            <a:xfrm>
              <a:off x="3807191" y="6996946"/>
              <a:ext cx="7592937" cy="461665"/>
            </a:xfrm>
            <a:prstGeom prst="rect">
              <a:avLst/>
            </a:prstGeom>
            <a:grpFill/>
          </p:spPr>
          <p:txBody>
            <a:bodyPr wrap="square" rtlCol="0">
              <a:spAutoFit/>
            </a:bodyPr>
            <a:lstStyle/>
            <a:p>
              <a:r>
                <a:rPr lang="fr-FR" sz="2400" dirty="0">
                  <a:solidFill>
                    <a:srgbClr val="234760"/>
                  </a:solidFill>
                  <a:latin typeface="Avenir Next Demi Bold"/>
                </a:rPr>
                <a:t>MARIA</a:t>
              </a:r>
            </a:p>
          </p:txBody>
        </p:sp>
        <p:sp>
          <p:nvSpPr>
            <p:cNvPr id="72" name="TextBox 71"/>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5 ans expériences |  Assurance Qualité Procédures</a:t>
              </a:r>
            </a:p>
            <a:p>
              <a:r>
                <a:rPr lang="fr-FR" b="1" dirty="0"/>
                <a:t>Contrôle Qualité | Régressions | Tests Automatisés | Performances |</a:t>
              </a:r>
            </a:p>
          </p:txBody>
        </p:sp>
      </p:grpSp>
      <p:grpSp>
        <p:nvGrpSpPr>
          <p:cNvPr id="10" name="Group 5"/>
          <p:cNvGrpSpPr/>
          <p:nvPr/>
        </p:nvGrpSpPr>
        <p:grpSpPr>
          <a:xfrm>
            <a:off x="7360357" y="5143500"/>
            <a:ext cx="9296399" cy="1131677"/>
            <a:chOff x="3807191" y="7012734"/>
            <a:chExt cx="12426561" cy="1131677"/>
          </a:xfrm>
          <a:noFill/>
        </p:grpSpPr>
        <p:sp>
          <p:nvSpPr>
            <p:cNvPr id="76" name="TextBox 75"/>
            <p:cNvSpPr txBox="1"/>
            <p:nvPr/>
          </p:nvSpPr>
          <p:spPr>
            <a:xfrm>
              <a:off x="3807191" y="7012734"/>
              <a:ext cx="7592937" cy="461665"/>
            </a:xfrm>
            <a:prstGeom prst="rect">
              <a:avLst/>
            </a:prstGeom>
            <a:grpFill/>
          </p:spPr>
          <p:txBody>
            <a:bodyPr wrap="square" rtlCol="0">
              <a:spAutoFit/>
            </a:bodyPr>
            <a:lstStyle/>
            <a:p>
              <a:r>
                <a:rPr lang="fr-FR" sz="2400" dirty="0">
                  <a:solidFill>
                    <a:srgbClr val="234760"/>
                  </a:solidFill>
                  <a:latin typeface="Avenir Next Demi Bold"/>
                </a:rPr>
                <a:t>NIKITA</a:t>
              </a:r>
            </a:p>
          </p:txBody>
        </p:sp>
        <p:sp>
          <p:nvSpPr>
            <p:cNvPr id="77" name="TextBox 76"/>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5 ans expériences | DJANGO | ANGULAR | PYTHON</a:t>
              </a:r>
            </a:p>
            <a:p>
              <a:r>
                <a:rPr lang="fr-FR" b="1" dirty="0"/>
                <a:t>Front End</a:t>
              </a:r>
            </a:p>
          </p:txBody>
        </p:sp>
      </p:grpSp>
      <p:grpSp>
        <p:nvGrpSpPr>
          <p:cNvPr id="11" name="Group 85"/>
          <p:cNvGrpSpPr/>
          <p:nvPr/>
        </p:nvGrpSpPr>
        <p:grpSpPr>
          <a:xfrm>
            <a:off x="914400" y="5143500"/>
            <a:ext cx="4495800" cy="995065"/>
            <a:chOff x="2329343" y="5334000"/>
            <a:chExt cx="4495800" cy="995065"/>
          </a:xfrm>
        </p:grpSpPr>
        <p:sp>
          <p:nvSpPr>
            <p:cNvPr id="88" name="TextBox 87"/>
            <p:cNvSpPr txBox="1"/>
            <p:nvPr/>
          </p:nvSpPr>
          <p:spPr>
            <a:xfrm>
              <a:off x="2374375" y="5334000"/>
              <a:ext cx="4450768" cy="646331"/>
            </a:xfrm>
            <a:prstGeom prst="rect">
              <a:avLst/>
            </a:prstGeom>
            <a:noFill/>
          </p:spPr>
          <p:txBody>
            <a:bodyPr wrap="square" rtlCol="0">
              <a:spAutoFit/>
            </a:bodyPr>
            <a:lstStyle/>
            <a:p>
              <a:r>
                <a:rPr lang="en-US" sz="3600" dirty="0">
                  <a:solidFill>
                    <a:srgbClr val="FFFFFF"/>
                  </a:solidFill>
                  <a:latin typeface="Avenir Next Demi Bold"/>
                  <a:cs typeface="Avenir Next Demi Bold"/>
                </a:rPr>
                <a:t>Bertrand Lafforgue</a:t>
              </a:r>
              <a:endParaRPr lang="uk-UA" sz="3600" dirty="0">
                <a:solidFill>
                  <a:srgbClr val="FFFFFF"/>
                </a:solidFill>
                <a:latin typeface="Avenir Next Demi Bold"/>
                <a:cs typeface="Avenir Next Demi Bold"/>
              </a:endParaRPr>
            </a:p>
          </p:txBody>
        </p:sp>
        <p:sp>
          <p:nvSpPr>
            <p:cNvPr id="89" name="TextBox 88"/>
            <p:cNvSpPr txBox="1"/>
            <p:nvPr/>
          </p:nvSpPr>
          <p:spPr>
            <a:xfrm>
              <a:off x="2329343" y="5867400"/>
              <a:ext cx="2895600" cy="461665"/>
            </a:xfrm>
            <a:prstGeom prst="rect">
              <a:avLst/>
            </a:prstGeom>
            <a:noFill/>
          </p:spPr>
          <p:txBody>
            <a:bodyPr wrap="square" rtlCol="0">
              <a:spAutoFit/>
            </a:bodyPr>
            <a:lstStyle/>
            <a:p>
              <a:r>
                <a:rPr lang="en-US" sz="2400" dirty="0">
                  <a:solidFill>
                    <a:srgbClr val="234760"/>
                  </a:solidFill>
                  <a:latin typeface="Avenir Next Regular"/>
                  <a:cs typeface="Avenir Next Regular"/>
                </a:rPr>
                <a:t>CEO Cofondateur</a:t>
              </a:r>
              <a:endParaRPr lang="uk-UA" sz="2400" dirty="0">
                <a:solidFill>
                  <a:srgbClr val="234760"/>
                </a:solidFill>
                <a:latin typeface="Avenir Next Regular"/>
                <a:cs typeface="Avenir Next Regular"/>
              </a:endParaRPr>
            </a:p>
          </p:txBody>
        </p:sp>
      </p:grpSp>
      <p:sp>
        <p:nvSpPr>
          <p:cNvPr id="96" name="TextBox 95"/>
          <p:cNvSpPr txBox="1"/>
          <p:nvPr/>
        </p:nvSpPr>
        <p:spPr>
          <a:xfrm>
            <a:off x="-990600" y="5458178"/>
            <a:ext cx="184666" cy="400110"/>
          </a:xfrm>
          <a:prstGeom prst="rect">
            <a:avLst/>
          </a:prstGeom>
          <a:noFill/>
        </p:spPr>
        <p:txBody>
          <a:bodyPr wrap="none" rtlCol="0">
            <a:spAutoFit/>
          </a:bodyPr>
          <a:lstStyle/>
          <a:p>
            <a:endParaRPr lang="fr-FR" sz="2000" dirty="0">
              <a:solidFill>
                <a:schemeClr val="tx2"/>
              </a:solidFill>
            </a:endParaRPr>
          </a:p>
        </p:txBody>
      </p:sp>
      <p:grpSp>
        <p:nvGrpSpPr>
          <p:cNvPr id="12" name="Group 98"/>
          <p:cNvGrpSpPr/>
          <p:nvPr/>
        </p:nvGrpSpPr>
        <p:grpSpPr>
          <a:xfrm>
            <a:off x="2971800" y="1333500"/>
            <a:ext cx="4495800" cy="2618839"/>
            <a:chOff x="2329343" y="5334000"/>
            <a:chExt cx="4495800" cy="2618839"/>
          </a:xfrm>
        </p:grpSpPr>
        <p:sp>
          <p:nvSpPr>
            <p:cNvPr id="100" name="TextBox 99"/>
            <p:cNvSpPr txBox="1"/>
            <p:nvPr/>
          </p:nvSpPr>
          <p:spPr>
            <a:xfrm>
              <a:off x="2374375" y="5334000"/>
              <a:ext cx="4450768" cy="646331"/>
            </a:xfrm>
            <a:prstGeom prst="rect">
              <a:avLst/>
            </a:prstGeom>
            <a:noFill/>
          </p:spPr>
          <p:txBody>
            <a:bodyPr wrap="square" rtlCol="0">
              <a:spAutoFit/>
            </a:bodyPr>
            <a:lstStyle/>
            <a:p>
              <a:r>
                <a:rPr lang="en-US" sz="3600" dirty="0">
                  <a:solidFill>
                    <a:srgbClr val="FFFFFF"/>
                  </a:solidFill>
                  <a:latin typeface="Avenir Next Demi Bold"/>
                  <a:cs typeface="Avenir Next Demi Bold"/>
                </a:rPr>
                <a:t>Amédée Potier </a:t>
              </a:r>
              <a:endParaRPr lang="uk-UA" sz="3600" dirty="0">
                <a:solidFill>
                  <a:srgbClr val="FFFFFF"/>
                </a:solidFill>
                <a:latin typeface="Avenir Next Demi Bold"/>
                <a:cs typeface="Avenir Next Demi Bold"/>
              </a:endParaRPr>
            </a:p>
          </p:txBody>
        </p:sp>
        <p:sp>
          <p:nvSpPr>
            <p:cNvPr id="101" name="TextBox 100"/>
            <p:cNvSpPr txBox="1"/>
            <p:nvPr/>
          </p:nvSpPr>
          <p:spPr>
            <a:xfrm>
              <a:off x="2329343" y="5867400"/>
              <a:ext cx="2895600" cy="461665"/>
            </a:xfrm>
            <a:prstGeom prst="rect">
              <a:avLst/>
            </a:prstGeom>
            <a:noFill/>
          </p:spPr>
          <p:txBody>
            <a:bodyPr wrap="square" rtlCol="0">
              <a:spAutoFit/>
            </a:bodyPr>
            <a:lstStyle/>
            <a:p>
              <a:r>
                <a:rPr lang="en-US" sz="2400" dirty="0">
                  <a:solidFill>
                    <a:srgbClr val="234760"/>
                  </a:solidFill>
                  <a:latin typeface="Avenir Next Regular"/>
                  <a:cs typeface="Avenir Next Regular"/>
                </a:rPr>
                <a:t>CTO Cofondateur</a:t>
              </a:r>
              <a:endParaRPr lang="uk-UA" sz="2400" dirty="0">
                <a:solidFill>
                  <a:srgbClr val="234760"/>
                </a:solidFill>
                <a:latin typeface="Avenir Next Regular"/>
                <a:cs typeface="Avenir Next Regular"/>
              </a:endParaRPr>
            </a:p>
          </p:txBody>
        </p:sp>
        <p:sp>
          <p:nvSpPr>
            <p:cNvPr id="102" name="TextBox 101"/>
            <p:cNvSpPr txBox="1"/>
            <p:nvPr/>
          </p:nvSpPr>
          <p:spPr>
            <a:xfrm>
              <a:off x="4310544" y="6629400"/>
              <a:ext cx="2286000" cy="1323439"/>
            </a:xfrm>
            <a:prstGeom prst="rect">
              <a:avLst/>
            </a:prstGeom>
            <a:noFill/>
          </p:spPr>
          <p:txBody>
            <a:bodyPr wrap="square" rtlCol="0">
              <a:spAutoFit/>
            </a:bodyPr>
            <a:lstStyle/>
            <a:p>
              <a:r>
                <a:rPr lang="fr-FR" sz="2000">
                  <a:solidFill>
                    <a:srgbClr val="FFFFFF"/>
                  </a:solidFill>
                  <a:latin typeface="Avenir Next Regular"/>
                  <a:cs typeface="Avenir Next Regular"/>
                </a:rPr>
                <a:t>Grande expérience R&amp;D logiciel B2B</a:t>
              </a:r>
            </a:p>
            <a:p>
              <a:r>
                <a:rPr lang="fr-FR" sz="2000">
                  <a:solidFill>
                    <a:srgbClr val="FFFFFF"/>
                  </a:solidFill>
                  <a:latin typeface="Avenir Next Regular"/>
                  <a:cs typeface="Avenir Next Regular"/>
                </a:rPr>
                <a:t>Rocket Software</a:t>
              </a:r>
            </a:p>
          </p:txBody>
        </p:sp>
      </p:grpSp>
      <p:pic>
        <p:nvPicPr>
          <p:cNvPr id="103" name="Image 39"/>
          <p:cNvPicPr/>
          <p:nvPr/>
        </p:nvPicPr>
        <p:blipFill>
          <a:blip r:embed="rId4" cstate="print">
            <a:extLst>
              <a:ext uri="{28A0092B-C50C-407E-A947-70E740481C1C}">
                <a14:useLocalDpi xmlns:a14="http://schemas.microsoft.com/office/drawing/2010/main" val="0"/>
              </a:ext>
            </a:extLst>
          </a:blip>
          <a:srcRect l="32680" r="33334" b="52940"/>
          <a:stretch>
            <a:fillRect/>
          </a:stretch>
        </p:blipFill>
        <p:spPr>
          <a:xfrm>
            <a:off x="1143000" y="6210300"/>
            <a:ext cx="1981200" cy="1828800"/>
          </a:xfrm>
          <a:prstGeom prst="rect">
            <a:avLst/>
          </a:prstGeom>
        </p:spPr>
      </p:pic>
      <p:sp>
        <p:nvSpPr>
          <p:cNvPr id="109" name="TextBox 108"/>
          <p:cNvSpPr txBox="1"/>
          <p:nvPr/>
        </p:nvSpPr>
        <p:spPr>
          <a:xfrm>
            <a:off x="3122512" y="6331684"/>
            <a:ext cx="2059088" cy="1631216"/>
          </a:xfrm>
          <a:prstGeom prst="rect">
            <a:avLst/>
          </a:prstGeom>
          <a:noFill/>
        </p:spPr>
        <p:txBody>
          <a:bodyPr wrap="square" rtlCol="0">
            <a:spAutoFit/>
          </a:bodyPr>
          <a:lstStyle/>
          <a:p>
            <a:r>
              <a:rPr lang="fr-FR" sz="2000" dirty="0">
                <a:solidFill>
                  <a:srgbClr val="FFFFFF"/>
                </a:solidFill>
                <a:latin typeface="Avenir Next Regular"/>
                <a:cs typeface="Avenir Next Regular"/>
              </a:rPr>
              <a:t>Grande expérience Vente B2B, Microsoft et SAP</a:t>
            </a:r>
            <a:endParaRPr lang="uk-UA" sz="2000" dirty="0">
              <a:solidFill>
                <a:srgbClr val="FFFFFF"/>
              </a:solidFill>
              <a:latin typeface="Avenir Next Regular"/>
              <a:cs typeface="Avenir Next Regular"/>
            </a:endParaRPr>
          </a:p>
        </p:txBody>
      </p:sp>
      <p:grpSp>
        <p:nvGrpSpPr>
          <p:cNvPr id="13" name="Group 5">
            <a:extLst>
              <a:ext uri="{FF2B5EF4-FFF2-40B4-BE49-F238E27FC236}">
                <a16:creationId xmlns:a16="http://schemas.microsoft.com/office/drawing/2014/main" id="{D2C31BBC-A38E-498C-9D6D-6C7DF071B169}"/>
              </a:ext>
            </a:extLst>
          </p:cNvPr>
          <p:cNvGrpSpPr/>
          <p:nvPr/>
        </p:nvGrpSpPr>
        <p:grpSpPr>
          <a:xfrm>
            <a:off x="7360357" y="8881765"/>
            <a:ext cx="9296399" cy="1131677"/>
            <a:chOff x="3807191" y="7012734"/>
            <a:chExt cx="12426561" cy="1131677"/>
          </a:xfrm>
          <a:noFill/>
        </p:grpSpPr>
        <p:sp>
          <p:nvSpPr>
            <p:cNvPr id="39" name="TextBox 75">
              <a:extLst>
                <a:ext uri="{FF2B5EF4-FFF2-40B4-BE49-F238E27FC236}">
                  <a16:creationId xmlns:a16="http://schemas.microsoft.com/office/drawing/2014/main" id="{F40DDB94-E3B8-4FDB-AE68-AB6C6937545E}"/>
                </a:ext>
              </a:extLst>
            </p:cNvPr>
            <p:cNvSpPr txBox="1"/>
            <p:nvPr/>
          </p:nvSpPr>
          <p:spPr>
            <a:xfrm>
              <a:off x="3807191" y="7012734"/>
              <a:ext cx="7592937" cy="461665"/>
            </a:xfrm>
            <a:prstGeom prst="rect">
              <a:avLst/>
            </a:prstGeom>
            <a:grpFill/>
          </p:spPr>
          <p:txBody>
            <a:bodyPr wrap="square" rtlCol="0">
              <a:spAutoFit/>
            </a:bodyPr>
            <a:lstStyle/>
            <a:p>
              <a:r>
                <a:rPr lang="fr-FR" sz="2400" dirty="0">
                  <a:solidFill>
                    <a:srgbClr val="234760"/>
                  </a:solidFill>
                  <a:latin typeface="Avenir Next Demi Bold"/>
                </a:rPr>
                <a:t>ANDREY</a:t>
              </a:r>
            </a:p>
          </p:txBody>
        </p:sp>
        <p:sp>
          <p:nvSpPr>
            <p:cNvPr id="40" name="TextBox 76">
              <a:extLst>
                <a:ext uri="{FF2B5EF4-FFF2-40B4-BE49-F238E27FC236}">
                  <a16:creationId xmlns:a16="http://schemas.microsoft.com/office/drawing/2014/main" id="{DA860B07-B8D3-4D3B-8A83-A4B57553420D}"/>
                </a:ext>
              </a:extLst>
            </p:cNvPr>
            <p:cNvSpPr txBox="1"/>
            <p:nvPr/>
          </p:nvSpPr>
          <p:spPr>
            <a:xfrm>
              <a:off x="3807191" y="7498080"/>
              <a:ext cx="12426561" cy="646331"/>
            </a:xfrm>
            <a:prstGeom prst="rect">
              <a:avLst/>
            </a:prstGeom>
            <a:grpFill/>
          </p:spPr>
          <p:txBody>
            <a:bodyPr wrap="square" rtlCol="0">
              <a:spAutoFit/>
            </a:bodyPr>
            <a:lstStyle>
              <a:defPPr>
                <a:defRPr lang="uk-UA"/>
              </a:defPPr>
              <a:lvl1pPr>
                <a:defRPr sz="1800">
                  <a:solidFill>
                    <a:srgbClr val="FFFFFF"/>
                  </a:solidFill>
                  <a:latin typeface="Avenir Next Regular"/>
                  <a:cs typeface="Avenir Next Regular"/>
                </a:defRPr>
              </a:lvl1pPr>
            </a:lstStyle>
            <a:p>
              <a:r>
                <a:rPr lang="fr-FR" dirty="0"/>
                <a:t>Master Computer Science | 10 ans expériences | DJANGO | ANGULAR | PYTHON</a:t>
              </a:r>
            </a:p>
            <a:p>
              <a:r>
                <a:rPr lang="fr-FR" b="1" dirty="0"/>
                <a:t>Front End</a:t>
              </a:r>
            </a:p>
          </p:txBody>
        </p:sp>
      </p:grpSp>
    </p:spTree>
    <p:extLst>
      <p:ext uri="{BB962C8B-B14F-4D97-AF65-F5344CB8AC3E}">
        <p14:creationId xmlns:p14="http://schemas.microsoft.com/office/powerpoint/2010/main" val="3062288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206822" y="2476500"/>
            <a:ext cx="16013529" cy="533400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sp>
        <p:nvSpPr>
          <p:cNvPr id="4" name="Slide Number Placeholder 3"/>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7</a:t>
            </a:fld>
            <a:endParaRPr/>
          </a:p>
        </p:txBody>
      </p:sp>
      <p:grpSp>
        <p:nvGrpSpPr>
          <p:cNvPr id="3" name="Group 2"/>
          <p:cNvGrpSpPr/>
          <p:nvPr/>
        </p:nvGrpSpPr>
        <p:grpSpPr>
          <a:xfrm>
            <a:off x="1524000" y="3305268"/>
            <a:ext cx="10687050" cy="1033416"/>
            <a:chOff x="5124450" y="2947415"/>
            <a:chExt cx="10687050" cy="1033416"/>
          </a:xfrm>
        </p:grpSpPr>
        <p:sp>
          <p:nvSpPr>
            <p:cNvPr id="9" name="TextBox 8"/>
            <p:cNvSpPr txBox="1"/>
            <p:nvPr/>
          </p:nvSpPr>
          <p:spPr>
            <a:xfrm>
              <a:off x="5124450" y="2947415"/>
              <a:ext cx="9189105" cy="646331"/>
            </a:xfrm>
            <a:prstGeom prst="rect">
              <a:avLst/>
            </a:prstGeom>
            <a:noFill/>
          </p:spPr>
          <p:txBody>
            <a:bodyPr wrap="square" rtlCol="0">
              <a:spAutoFit/>
            </a:bodyPr>
            <a:lstStyle/>
            <a:p>
              <a:r>
                <a:rPr lang="fr-FR" sz="3600" dirty="0">
                  <a:solidFill>
                    <a:srgbClr val="4998CA"/>
                  </a:solidFill>
                  <a:latin typeface="Avenir Next Demi Bold"/>
                  <a:cs typeface="Avenir Next Demi Bold"/>
                </a:rPr>
                <a:t>Solution </a:t>
              </a:r>
            </a:p>
          </p:txBody>
        </p:sp>
        <p:sp>
          <p:nvSpPr>
            <p:cNvPr id="10" name="TextBox 9"/>
            <p:cNvSpPr txBox="1"/>
            <p:nvPr/>
          </p:nvSpPr>
          <p:spPr>
            <a:xfrm>
              <a:off x="5124450" y="3580721"/>
              <a:ext cx="10687050" cy="400110"/>
            </a:xfrm>
            <a:prstGeom prst="rect">
              <a:avLst/>
            </a:prstGeom>
            <a:noFill/>
          </p:spPr>
          <p:txBody>
            <a:bodyPr wrap="square" rtlCol="0">
              <a:spAutoFit/>
            </a:bodyPr>
            <a:lstStyle/>
            <a:p>
              <a:r>
                <a:rPr lang="fr-FR" sz="2000" dirty="0">
                  <a:solidFill>
                    <a:srgbClr val="234760"/>
                  </a:solidFill>
                </a:rPr>
                <a:t>Version 2.1 | Hybride  | Interfaces vers applications externes</a:t>
              </a:r>
            </a:p>
          </p:txBody>
        </p:sp>
      </p:grpSp>
      <p:grpSp>
        <p:nvGrpSpPr>
          <p:cNvPr id="14" name="Group 13"/>
          <p:cNvGrpSpPr/>
          <p:nvPr/>
        </p:nvGrpSpPr>
        <p:grpSpPr>
          <a:xfrm>
            <a:off x="1524000" y="4598527"/>
            <a:ext cx="10687050" cy="1033416"/>
            <a:chOff x="5124450" y="2947415"/>
            <a:chExt cx="10687050" cy="1033416"/>
          </a:xfrm>
        </p:grpSpPr>
        <p:sp>
          <p:nvSpPr>
            <p:cNvPr id="15" name="TextBox 14"/>
            <p:cNvSpPr txBox="1"/>
            <p:nvPr/>
          </p:nvSpPr>
          <p:spPr>
            <a:xfrm>
              <a:off x="5124450" y="2947415"/>
              <a:ext cx="9189105" cy="646331"/>
            </a:xfrm>
            <a:prstGeom prst="rect">
              <a:avLst/>
            </a:prstGeom>
            <a:noFill/>
          </p:spPr>
          <p:txBody>
            <a:bodyPr wrap="square" rtlCol="0">
              <a:spAutoFit/>
            </a:bodyPr>
            <a:lstStyle/>
            <a:p>
              <a:r>
                <a:rPr lang="fr-FR" sz="3600" dirty="0">
                  <a:solidFill>
                    <a:srgbClr val="4998CA"/>
                  </a:solidFill>
                  <a:latin typeface="Avenir Next Demi Bold"/>
                  <a:cs typeface="Avenir Next Demi Bold"/>
                </a:rPr>
                <a:t>Clients et Partenariats</a:t>
              </a:r>
            </a:p>
          </p:txBody>
        </p:sp>
        <p:sp>
          <p:nvSpPr>
            <p:cNvPr id="16" name="TextBox 15"/>
            <p:cNvSpPr txBox="1"/>
            <p:nvPr/>
          </p:nvSpPr>
          <p:spPr>
            <a:xfrm>
              <a:off x="5124450" y="3580721"/>
              <a:ext cx="10687050" cy="400110"/>
            </a:xfrm>
            <a:prstGeom prst="rect">
              <a:avLst/>
            </a:prstGeom>
            <a:noFill/>
          </p:spPr>
          <p:txBody>
            <a:bodyPr wrap="square" rtlCol="0">
              <a:spAutoFit/>
            </a:bodyPr>
            <a:lstStyle/>
            <a:p>
              <a:r>
                <a:rPr lang="fr-FR" sz="2000" dirty="0">
                  <a:solidFill>
                    <a:srgbClr val="234760"/>
                  </a:solidFill>
                </a:rPr>
                <a:t>Umanis partenaire signé | Pilotes | 1</a:t>
              </a:r>
              <a:r>
                <a:rPr lang="fr-FR" sz="2000" baseline="30000" dirty="0">
                  <a:solidFill>
                    <a:srgbClr val="234760"/>
                  </a:solidFill>
                </a:rPr>
                <a:t>er</a:t>
              </a:r>
              <a:r>
                <a:rPr lang="fr-FR" sz="2000" dirty="0">
                  <a:solidFill>
                    <a:srgbClr val="234760"/>
                  </a:solidFill>
                </a:rPr>
                <a:t> souscription logiciel</a:t>
              </a:r>
            </a:p>
          </p:txBody>
        </p:sp>
      </p:grpSp>
      <p:grpSp>
        <p:nvGrpSpPr>
          <p:cNvPr id="19" name="Group 18"/>
          <p:cNvGrpSpPr/>
          <p:nvPr/>
        </p:nvGrpSpPr>
        <p:grpSpPr>
          <a:xfrm>
            <a:off x="1524000" y="6015084"/>
            <a:ext cx="10687050" cy="1033416"/>
            <a:chOff x="5124450" y="2947415"/>
            <a:chExt cx="10687050" cy="1033416"/>
          </a:xfrm>
        </p:grpSpPr>
        <p:sp>
          <p:nvSpPr>
            <p:cNvPr id="20" name="TextBox 19"/>
            <p:cNvSpPr txBox="1"/>
            <p:nvPr/>
          </p:nvSpPr>
          <p:spPr>
            <a:xfrm>
              <a:off x="5124450" y="2947415"/>
              <a:ext cx="9189105" cy="646331"/>
            </a:xfrm>
            <a:prstGeom prst="rect">
              <a:avLst/>
            </a:prstGeom>
            <a:noFill/>
          </p:spPr>
          <p:txBody>
            <a:bodyPr wrap="square" rtlCol="0">
              <a:spAutoFit/>
            </a:bodyPr>
            <a:lstStyle/>
            <a:p>
              <a:r>
                <a:rPr lang="fr-FR" sz="3600">
                  <a:solidFill>
                    <a:srgbClr val="4998CA"/>
                  </a:solidFill>
                  <a:latin typeface="Avenir Next Demi Bold"/>
                  <a:cs typeface="Avenir Next Demi Bold"/>
                </a:rPr>
                <a:t>Revenus et financement</a:t>
              </a:r>
            </a:p>
          </p:txBody>
        </p:sp>
        <p:sp>
          <p:nvSpPr>
            <p:cNvPr id="21" name="TextBox 20"/>
            <p:cNvSpPr txBox="1"/>
            <p:nvPr/>
          </p:nvSpPr>
          <p:spPr>
            <a:xfrm>
              <a:off x="5124450" y="3580721"/>
              <a:ext cx="10687050" cy="400110"/>
            </a:xfrm>
            <a:prstGeom prst="rect">
              <a:avLst/>
            </a:prstGeom>
            <a:noFill/>
          </p:spPr>
          <p:txBody>
            <a:bodyPr wrap="square" rtlCol="0">
              <a:spAutoFit/>
            </a:bodyPr>
            <a:lstStyle/>
            <a:p>
              <a:r>
                <a:rPr lang="fr-FR" sz="2000" dirty="0">
                  <a:solidFill>
                    <a:srgbClr val="234760"/>
                  </a:solidFill>
                </a:rPr>
                <a:t>CA : 125 K € sur 2017 | Subvention 150 K€ </a:t>
              </a:r>
              <a:r>
                <a:rPr lang="fr-FR" sz="2000" dirty="0" err="1">
                  <a:solidFill>
                    <a:srgbClr val="234760"/>
                  </a:solidFill>
                </a:rPr>
                <a:t>Bpi</a:t>
              </a:r>
              <a:r>
                <a:rPr lang="fr-FR" sz="2000" dirty="0">
                  <a:solidFill>
                    <a:srgbClr val="234760"/>
                  </a:solidFill>
                </a:rPr>
                <a:t>  | 100 K € fondateurs</a:t>
              </a:r>
            </a:p>
          </p:txBody>
        </p:sp>
      </p:grpSp>
      <p:sp>
        <p:nvSpPr>
          <p:cNvPr id="23" name="Title 1"/>
          <p:cNvSpPr>
            <a:spLocks noGrp="1"/>
          </p:cNvSpPr>
          <p:nvPr>
            <p:ph type="title"/>
          </p:nvPr>
        </p:nvSpPr>
        <p:spPr>
          <a:xfrm>
            <a:off x="876300" y="571411"/>
            <a:ext cx="5448300" cy="1350370"/>
          </a:xfrm>
        </p:spPr>
        <p:txBody>
          <a:bodyPr/>
          <a:lstStyle/>
          <a:p>
            <a:r>
              <a:rPr lang="fr-FR" cap="all" dirty="0">
                <a:solidFill>
                  <a:srgbClr val="234760"/>
                </a:solidFill>
              </a:rPr>
              <a:t>Résultats</a:t>
            </a:r>
            <a:br>
              <a:rPr lang="fr-FR" cap="all" dirty="0"/>
            </a:br>
            <a:r>
              <a:rPr lang="fr-FR" cap="all" dirty="0">
                <a:solidFill>
                  <a:srgbClr val="4998CA"/>
                </a:solidFill>
              </a:rPr>
              <a:t>Perspectives</a:t>
            </a:r>
          </a:p>
        </p:txBody>
      </p:sp>
      <p:grpSp>
        <p:nvGrpSpPr>
          <p:cNvPr id="25" name="Group 24"/>
          <p:cNvGrpSpPr/>
          <p:nvPr/>
        </p:nvGrpSpPr>
        <p:grpSpPr>
          <a:xfrm>
            <a:off x="1219200" y="2476500"/>
            <a:ext cx="685800" cy="685800"/>
            <a:chOff x="6324600" y="4114799"/>
            <a:chExt cx="685800" cy="685800"/>
          </a:xfrm>
        </p:grpSpPr>
        <p:cxnSp>
          <p:nvCxnSpPr>
            <p:cNvPr id="26" name="Straight Connector 25"/>
            <p:cNvCxnSpPr/>
            <p:nvPr/>
          </p:nvCxnSpPr>
          <p:spPr>
            <a:xfrm flipV="1">
              <a:off x="6324600" y="4114799"/>
              <a:ext cx="0" cy="68580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24600" y="4114799"/>
              <a:ext cx="685800" cy="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2" name="Image 31">
            <a:extLst>
              <a:ext uri="{FF2B5EF4-FFF2-40B4-BE49-F238E27FC236}">
                <a16:creationId xmlns:a16="http://schemas.microsoft.com/office/drawing/2014/main" id="{D3C53365-4763-4A4A-B737-46A4F843FF56}"/>
              </a:ext>
            </a:extLst>
          </p:cNvPr>
          <p:cNvPicPr/>
          <p:nvPr/>
        </p:nvPicPr>
        <p:blipFill>
          <a:blip r:embed="rId3"/>
          <a:stretch>
            <a:fillRect/>
          </a:stretch>
        </p:blipFill>
        <p:spPr>
          <a:xfrm>
            <a:off x="9526910" y="3771900"/>
            <a:ext cx="4722490" cy="902222"/>
          </a:xfrm>
          <a:prstGeom prst="rect">
            <a:avLst/>
          </a:prstGeom>
        </p:spPr>
      </p:pic>
      <p:pic>
        <p:nvPicPr>
          <p:cNvPr id="33" name="Image 32">
            <a:extLst>
              <a:ext uri="{FF2B5EF4-FFF2-40B4-BE49-F238E27FC236}">
                <a16:creationId xmlns:a16="http://schemas.microsoft.com/office/drawing/2014/main" id="{63BAFCF0-2639-498C-A8D1-C1D439BEA581}"/>
              </a:ext>
            </a:extLst>
          </p:cNvPr>
          <p:cNvPicPr/>
          <p:nvPr/>
        </p:nvPicPr>
        <p:blipFill>
          <a:blip r:embed="rId4"/>
          <a:stretch>
            <a:fillRect/>
          </a:stretch>
        </p:blipFill>
        <p:spPr>
          <a:xfrm>
            <a:off x="9525000" y="4678084"/>
            <a:ext cx="4724400" cy="1058355"/>
          </a:xfrm>
          <a:prstGeom prst="rect">
            <a:avLst/>
          </a:prstGeom>
        </p:spPr>
      </p:pic>
      <p:pic>
        <p:nvPicPr>
          <p:cNvPr id="34" name="Image 33">
            <a:extLst>
              <a:ext uri="{FF2B5EF4-FFF2-40B4-BE49-F238E27FC236}">
                <a16:creationId xmlns:a16="http://schemas.microsoft.com/office/drawing/2014/main" id="{674A8661-F780-4806-AF73-C9090A1092F9}"/>
              </a:ext>
            </a:extLst>
          </p:cNvPr>
          <p:cNvPicPr/>
          <p:nvPr/>
        </p:nvPicPr>
        <p:blipFill>
          <a:blip r:embed="rId5"/>
          <a:stretch>
            <a:fillRect/>
          </a:stretch>
        </p:blipFill>
        <p:spPr>
          <a:xfrm>
            <a:off x="9525000" y="5770039"/>
            <a:ext cx="4724400" cy="931240"/>
          </a:xfrm>
          <a:prstGeom prst="rect">
            <a:avLst/>
          </a:prstGeom>
        </p:spPr>
      </p:pic>
      <p:grpSp>
        <p:nvGrpSpPr>
          <p:cNvPr id="48" name="Group 47"/>
          <p:cNvGrpSpPr/>
          <p:nvPr/>
        </p:nvGrpSpPr>
        <p:grpSpPr>
          <a:xfrm>
            <a:off x="14630400" y="2933700"/>
            <a:ext cx="2286000" cy="4241334"/>
            <a:chOff x="14630400" y="3314700"/>
            <a:chExt cx="2286000" cy="4241334"/>
          </a:xfrm>
        </p:grpSpPr>
        <p:pic>
          <p:nvPicPr>
            <p:cNvPr id="5" name="Image 4">
              <a:extLst>
                <a:ext uri="{FF2B5EF4-FFF2-40B4-BE49-F238E27FC236}">
                  <a16:creationId xmlns:a16="http://schemas.microsoft.com/office/drawing/2014/main" id="{0735A4AA-C5D6-4DAF-A3C8-43D06331AF0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630400" y="4152900"/>
              <a:ext cx="2072737" cy="792822"/>
            </a:xfrm>
            <a:prstGeom prst="rect">
              <a:avLst/>
            </a:prstGeom>
          </p:spPr>
        </p:pic>
        <p:pic>
          <p:nvPicPr>
            <p:cNvPr id="13" name="Image 12">
              <a:extLst>
                <a:ext uri="{FF2B5EF4-FFF2-40B4-BE49-F238E27FC236}">
                  <a16:creationId xmlns:a16="http://schemas.microsoft.com/office/drawing/2014/main" id="{7CB0372C-9FE9-49A0-988B-04D7843AD1B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782800" y="6210300"/>
              <a:ext cx="2122071" cy="525502"/>
            </a:xfrm>
            <a:prstGeom prst="rect">
              <a:avLst/>
            </a:prstGeom>
          </p:spPr>
        </p:pic>
        <p:pic>
          <p:nvPicPr>
            <p:cNvPr id="22" name="Image 21">
              <a:extLst>
                <a:ext uri="{FF2B5EF4-FFF2-40B4-BE49-F238E27FC236}">
                  <a16:creationId xmlns:a16="http://schemas.microsoft.com/office/drawing/2014/main" id="{768092A6-38F0-44F0-A2C2-622A8B2855F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4706600" y="3314700"/>
              <a:ext cx="1862667" cy="838200"/>
            </a:xfrm>
            <a:prstGeom prst="rect">
              <a:avLst/>
            </a:prstGeom>
          </p:spPr>
        </p:pic>
        <p:pic>
          <p:nvPicPr>
            <p:cNvPr id="31" name="Image 30">
              <a:extLst>
                <a:ext uri="{FF2B5EF4-FFF2-40B4-BE49-F238E27FC236}">
                  <a16:creationId xmlns:a16="http://schemas.microsoft.com/office/drawing/2014/main" id="{67933EB9-EA07-44AC-8B06-458734BC192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163800" y="5219700"/>
              <a:ext cx="1362534" cy="786554"/>
            </a:xfrm>
            <a:prstGeom prst="rect">
              <a:avLst/>
            </a:prstGeom>
          </p:spPr>
        </p:pic>
        <p:pic>
          <p:nvPicPr>
            <p:cNvPr id="36" name="Image 35" descr="Une image contenant clipart&#10;&#10;Description générée avec un niveau de confiance très élevé">
              <a:extLst>
                <a:ext uri="{FF2B5EF4-FFF2-40B4-BE49-F238E27FC236}">
                  <a16:creationId xmlns:a16="http://schemas.microsoft.com/office/drawing/2014/main" id="{C389F7BD-B1AB-4B97-80A9-353CFB803963}"/>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4782800" y="6978592"/>
              <a:ext cx="2133600" cy="577442"/>
            </a:xfrm>
            <a:prstGeom prst="rect">
              <a:avLst/>
            </a:prstGeom>
          </p:spPr>
        </p:pic>
      </p:grpSp>
      <p:grpSp>
        <p:nvGrpSpPr>
          <p:cNvPr id="28" name="Group 7"/>
          <p:cNvGrpSpPr/>
          <p:nvPr/>
        </p:nvGrpSpPr>
        <p:grpSpPr>
          <a:xfrm rot="10800000">
            <a:off x="16523022" y="7124700"/>
            <a:ext cx="685800" cy="685800"/>
            <a:chOff x="6324600" y="4114799"/>
            <a:chExt cx="685800" cy="685800"/>
          </a:xfrm>
        </p:grpSpPr>
        <p:cxnSp>
          <p:nvCxnSpPr>
            <p:cNvPr id="29" name="Straight Connector 28"/>
            <p:cNvCxnSpPr/>
            <p:nvPr/>
          </p:nvCxnSpPr>
          <p:spPr>
            <a:xfrm flipV="1">
              <a:off x="6324600" y="4114799"/>
              <a:ext cx="0" cy="68580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4114799"/>
              <a:ext cx="685800" cy="0"/>
            </a:xfrm>
            <a:prstGeom prst="line">
              <a:avLst/>
            </a:prstGeom>
            <a:ln w="38100" cap="sq">
              <a:solidFill>
                <a:srgbClr val="4998CA"/>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57091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r>
              <a:rPr lang="en-US" dirty="0"/>
              <a:t>page</a:t>
            </a:r>
          </a:p>
          <a:p>
            <a:pPr algn="l"/>
            <a:r>
              <a:rPr lang="en-US" dirty="0"/>
              <a:t>05</a:t>
            </a:r>
            <a:endParaRPr dirty="0"/>
          </a:p>
        </p:txBody>
      </p:sp>
      <p:sp>
        <p:nvSpPr>
          <p:cNvPr id="15" name="TextBox 14"/>
          <p:cNvSpPr txBox="1"/>
          <p:nvPr/>
        </p:nvSpPr>
        <p:spPr>
          <a:xfrm>
            <a:off x="1143000" y="4344769"/>
            <a:ext cx="5791200" cy="646331"/>
          </a:xfrm>
          <a:prstGeom prst="rect">
            <a:avLst/>
          </a:prstGeom>
          <a:noFill/>
        </p:spPr>
        <p:txBody>
          <a:bodyPr wrap="square" rtlCol="0">
            <a:spAutoFit/>
          </a:bodyPr>
          <a:lstStyle/>
          <a:p>
            <a:r>
              <a:rPr lang="fr-FR" sz="3600">
                <a:solidFill>
                  <a:srgbClr val="234760"/>
                </a:solidFill>
                <a:latin typeface="Avenir Next Demi Bold"/>
                <a:cs typeface="Avenir Next Demi Bold"/>
              </a:rPr>
              <a:t>Plateforme Horizontale</a:t>
            </a:r>
          </a:p>
        </p:txBody>
      </p:sp>
      <p:sp>
        <p:nvSpPr>
          <p:cNvPr id="16" name="TextBox 15"/>
          <p:cNvSpPr txBox="1"/>
          <p:nvPr/>
        </p:nvSpPr>
        <p:spPr>
          <a:xfrm flipH="1">
            <a:off x="5060167" y="2416200"/>
            <a:ext cx="1443605" cy="400110"/>
          </a:xfrm>
          <a:prstGeom prst="rect">
            <a:avLst/>
          </a:prstGeom>
          <a:noFill/>
        </p:spPr>
        <p:txBody>
          <a:bodyPr wrap="square" rtlCol="0">
            <a:spAutoFit/>
          </a:bodyPr>
          <a:lstStyle/>
          <a:p>
            <a:r>
              <a:rPr lang="fr-FR" sz="2000" dirty="0">
                <a:solidFill>
                  <a:srgbClr val="6C6B77"/>
                </a:solidFill>
                <a:latin typeface="Avenir Next Demi Bold"/>
                <a:cs typeface="Avenir Next Demi Bold"/>
              </a:rPr>
              <a:t>API. AI</a:t>
            </a:r>
          </a:p>
        </p:txBody>
      </p:sp>
      <p:sp>
        <p:nvSpPr>
          <p:cNvPr id="24" name="TextBox 23"/>
          <p:cNvSpPr txBox="1"/>
          <p:nvPr/>
        </p:nvSpPr>
        <p:spPr>
          <a:xfrm>
            <a:off x="7086600" y="382370"/>
            <a:ext cx="4087615" cy="646331"/>
          </a:xfrm>
          <a:prstGeom prst="rect">
            <a:avLst/>
          </a:prstGeom>
          <a:noFill/>
        </p:spPr>
        <p:txBody>
          <a:bodyPr wrap="square" rtlCol="0">
            <a:spAutoFit/>
          </a:bodyPr>
          <a:lstStyle/>
          <a:p>
            <a:pPr algn="ctr"/>
            <a:r>
              <a:rPr lang="en-US" sz="3600" dirty="0">
                <a:solidFill>
                  <a:srgbClr val="234760"/>
                </a:solidFill>
                <a:latin typeface="Avenir Next Demi Bold"/>
                <a:cs typeface="Avenir Next Demi Bold"/>
              </a:rPr>
              <a:t>Logiciel</a:t>
            </a:r>
            <a:endParaRPr lang="uk-UA" sz="3600" dirty="0">
              <a:solidFill>
                <a:srgbClr val="234760"/>
              </a:solidFill>
              <a:latin typeface="Avenir Next Demi Bold"/>
              <a:cs typeface="Avenir Next Demi Bold"/>
            </a:endParaRPr>
          </a:p>
        </p:txBody>
      </p:sp>
      <p:sp>
        <p:nvSpPr>
          <p:cNvPr id="28" name="TextBox 27"/>
          <p:cNvSpPr txBox="1"/>
          <p:nvPr/>
        </p:nvSpPr>
        <p:spPr>
          <a:xfrm>
            <a:off x="14859000" y="4194672"/>
            <a:ext cx="3238500" cy="646331"/>
          </a:xfrm>
          <a:prstGeom prst="rect">
            <a:avLst/>
          </a:prstGeom>
          <a:noFill/>
        </p:spPr>
        <p:txBody>
          <a:bodyPr wrap="square" rtlCol="0">
            <a:spAutoFit/>
          </a:bodyPr>
          <a:lstStyle/>
          <a:p>
            <a:r>
              <a:rPr lang="en-US" sz="3600" dirty="0">
                <a:solidFill>
                  <a:srgbClr val="234760"/>
                </a:solidFill>
                <a:latin typeface="Avenir Next Demi Bold"/>
                <a:cs typeface="Avenir Next Demi Bold"/>
              </a:rPr>
              <a:t>Vertical IT</a:t>
            </a:r>
            <a:endParaRPr lang="uk-UA" sz="3600" dirty="0">
              <a:solidFill>
                <a:srgbClr val="234760"/>
              </a:solidFill>
              <a:latin typeface="Avenir Next Demi Bold"/>
              <a:cs typeface="Avenir Next Demi Bold"/>
            </a:endParaRPr>
          </a:p>
        </p:txBody>
      </p:sp>
      <p:sp>
        <p:nvSpPr>
          <p:cNvPr id="29" name="TextBox 28"/>
          <p:cNvSpPr txBox="1"/>
          <p:nvPr/>
        </p:nvSpPr>
        <p:spPr>
          <a:xfrm flipH="1">
            <a:off x="12587109" y="5850924"/>
            <a:ext cx="3744715" cy="400110"/>
          </a:xfrm>
          <a:prstGeom prst="rect">
            <a:avLst/>
          </a:prstGeom>
          <a:noFill/>
        </p:spPr>
        <p:txBody>
          <a:bodyPr wrap="square" rtlCol="0">
            <a:spAutoFit/>
          </a:bodyPr>
          <a:lstStyle/>
          <a:p>
            <a:r>
              <a:rPr lang="en-US" sz="2000" dirty="0">
                <a:solidFill>
                  <a:srgbClr val="6C6B77"/>
                </a:solidFill>
                <a:latin typeface="Avenir Next Demi Bold"/>
                <a:cs typeface="Avenir Next Demi Bold"/>
              </a:rPr>
              <a:t>IBM Watson for Service Desk IT</a:t>
            </a:r>
            <a:endParaRPr lang="ru-RU" sz="2000" dirty="0">
              <a:solidFill>
                <a:srgbClr val="6C6B77"/>
              </a:solidFill>
              <a:latin typeface="Avenir Next Demi Bold"/>
              <a:cs typeface="Avenir Next Demi Bold"/>
            </a:endParaRPr>
          </a:p>
        </p:txBody>
      </p:sp>
      <p:sp>
        <p:nvSpPr>
          <p:cNvPr id="34" name="Title 1"/>
          <p:cNvSpPr>
            <a:spLocks noGrp="1"/>
          </p:cNvSpPr>
          <p:nvPr>
            <p:ph type="title"/>
          </p:nvPr>
        </p:nvSpPr>
        <p:spPr>
          <a:xfrm>
            <a:off x="876300" y="571411"/>
            <a:ext cx="5448300" cy="1350370"/>
          </a:xfrm>
        </p:spPr>
        <p:txBody>
          <a:bodyPr/>
          <a:lstStyle/>
          <a:p>
            <a:r>
              <a:rPr lang="fr-FR" dirty="0">
                <a:solidFill>
                  <a:srgbClr val="234760"/>
                </a:solidFill>
              </a:rPr>
              <a:t>CONCURRENCE</a:t>
            </a:r>
            <a:br>
              <a:rPr lang="fr-FR" dirty="0"/>
            </a:br>
            <a:r>
              <a:rPr lang="fr-FR" cap="all" dirty="0">
                <a:solidFill>
                  <a:srgbClr val="4998CA"/>
                </a:solidFill>
              </a:rPr>
              <a:t>Modèle unique</a:t>
            </a:r>
          </a:p>
        </p:txBody>
      </p:sp>
      <p:cxnSp>
        <p:nvCxnSpPr>
          <p:cNvPr id="4" name="Connecteur droit 3">
            <a:extLst>
              <a:ext uri="{FF2B5EF4-FFF2-40B4-BE49-F238E27FC236}">
                <a16:creationId xmlns:a16="http://schemas.microsoft.com/office/drawing/2014/main" id="{83EFCDE4-D7FA-43B9-901B-2055EF254152}"/>
              </a:ext>
            </a:extLst>
          </p:cNvPr>
          <p:cNvCxnSpPr/>
          <p:nvPr/>
        </p:nvCxnSpPr>
        <p:spPr>
          <a:xfrm>
            <a:off x="9144000" y="1333500"/>
            <a:ext cx="0" cy="79248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DDFCC76E-1A0E-4C31-87EF-3C89E6F6F753}"/>
              </a:ext>
            </a:extLst>
          </p:cNvPr>
          <p:cNvCxnSpPr/>
          <p:nvPr/>
        </p:nvCxnSpPr>
        <p:spPr>
          <a:xfrm>
            <a:off x="2590800" y="5143500"/>
            <a:ext cx="12877800"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3">
            <a:extLst>
              <a:ext uri="{FF2B5EF4-FFF2-40B4-BE49-F238E27FC236}">
                <a16:creationId xmlns:a16="http://schemas.microsoft.com/office/drawing/2014/main" id="{04DC607E-01A9-4CB6-8135-74454B83BAA6}"/>
              </a:ext>
            </a:extLst>
          </p:cNvPr>
          <p:cNvSpPr txBox="1"/>
          <p:nvPr/>
        </p:nvSpPr>
        <p:spPr>
          <a:xfrm>
            <a:off x="7100192" y="9261760"/>
            <a:ext cx="4087615" cy="646331"/>
          </a:xfrm>
          <a:prstGeom prst="rect">
            <a:avLst/>
          </a:prstGeom>
          <a:noFill/>
        </p:spPr>
        <p:txBody>
          <a:bodyPr wrap="square" rtlCol="0">
            <a:spAutoFit/>
          </a:bodyPr>
          <a:lstStyle/>
          <a:p>
            <a:pPr algn="ctr"/>
            <a:r>
              <a:rPr lang="en-US" sz="3600" dirty="0">
                <a:solidFill>
                  <a:srgbClr val="234760"/>
                </a:solidFill>
                <a:latin typeface="Avenir Next Demi Bold"/>
                <a:cs typeface="Avenir Next Demi Bold"/>
              </a:rPr>
              <a:t>Services</a:t>
            </a:r>
            <a:endParaRPr lang="uk-UA" sz="3600" dirty="0">
              <a:solidFill>
                <a:srgbClr val="234760"/>
              </a:solidFill>
              <a:latin typeface="Avenir Next Demi Bold"/>
              <a:cs typeface="Avenir Next Demi Bold"/>
            </a:endParaRPr>
          </a:p>
        </p:txBody>
      </p:sp>
      <p:sp>
        <p:nvSpPr>
          <p:cNvPr id="26" name="TextBox 15">
            <a:extLst>
              <a:ext uri="{FF2B5EF4-FFF2-40B4-BE49-F238E27FC236}">
                <a16:creationId xmlns:a16="http://schemas.microsoft.com/office/drawing/2014/main" id="{595AED8E-34E8-486D-A555-A88D956A5C57}"/>
              </a:ext>
            </a:extLst>
          </p:cNvPr>
          <p:cNvSpPr txBox="1"/>
          <p:nvPr/>
        </p:nvSpPr>
        <p:spPr>
          <a:xfrm flipH="1">
            <a:off x="5029200" y="3110384"/>
            <a:ext cx="3326240" cy="400110"/>
          </a:xfrm>
          <a:prstGeom prst="rect">
            <a:avLst/>
          </a:prstGeom>
          <a:noFill/>
        </p:spPr>
        <p:txBody>
          <a:bodyPr wrap="square" rtlCol="0">
            <a:spAutoFit/>
          </a:bodyPr>
          <a:lstStyle/>
          <a:p>
            <a:r>
              <a:rPr lang="fr-FR" sz="2000" dirty="0">
                <a:solidFill>
                  <a:srgbClr val="6C6B77"/>
                </a:solidFill>
                <a:latin typeface="Avenir Next Demi Bold"/>
                <a:cs typeface="Avenir Next Demi Bold"/>
              </a:rPr>
              <a:t>Microsoft Bot </a:t>
            </a:r>
            <a:r>
              <a:rPr lang="fr-FR" sz="2000" dirty="0" err="1">
                <a:solidFill>
                  <a:srgbClr val="6C6B77"/>
                </a:solidFill>
                <a:latin typeface="Avenir Next Demi Bold"/>
                <a:cs typeface="Avenir Next Demi Bold"/>
              </a:rPr>
              <a:t>framework</a:t>
            </a:r>
            <a:endParaRPr lang="fr-FR" sz="2000" dirty="0">
              <a:solidFill>
                <a:srgbClr val="6C6B77"/>
              </a:solidFill>
              <a:latin typeface="Avenir Next Demi Bold"/>
              <a:cs typeface="Avenir Next Demi Bold"/>
            </a:endParaRPr>
          </a:p>
        </p:txBody>
      </p:sp>
      <p:sp>
        <p:nvSpPr>
          <p:cNvPr id="32" name="TextBox 15">
            <a:extLst>
              <a:ext uri="{FF2B5EF4-FFF2-40B4-BE49-F238E27FC236}">
                <a16:creationId xmlns:a16="http://schemas.microsoft.com/office/drawing/2014/main" id="{B3ECEB87-A377-4A94-8141-0672B39B1699}"/>
              </a:ext>
            </a:extLst>
          </p:cNvPr>
          <p:cNvSpPr txBox="1"/>
          <p:nvPr/>
        </p:nvSpPr>
        <p:spPr>
          <a:xfrm flipH="1">
            <a:off x="5063998" y="3794562"/>
            <a:ext cx="3326240" cy="400110"/>
          </a:xfrm>
          <a:prstGeom prst="rect">
            <a:avLst/>
          </a:prstGeom>
          <a:noFill/>
        </p:spPr>
        <p:txBody>
          <a:bodyPr wrap="square" rtlCol="0">
            <a:spAutoFit/>
          </a:bodyPr>
          <a:lstStyle/>
          <a:p>
            <a:r>
              <a:rPr lang="fr-FR" sz="2000" dirty="0">
                <a:solidFill>
                  <a:srgbClr val="6C6B77"/>
                </a:solidFill>
                <a:latin typeface="Avenir Next Demi Bold"/>
                <a:cs typeface="Avenir Next Demi Bold"/>
              </a:rPr>
              <a:t>Recast.ai</a:t>
            </a:r>
          </a:p>
        </p:txBody>
      </p:sp>
      <p:sp>
        <p:nvSpPr>
          <p:cNvPr id="35" name="TextBox 15">
            <a:extLst>
              <a:ext uri="{FF2B5EF4-FFF2-40B4-BE49-F238E27FC236}">
                <a16:creationId xmlns:a16="http://schemas.microsoft.com/office/drawing/2014/main" id="{BF8FCBEE-9F19-4000-9E15-D3A4CD3D96EF}"/>
              </a:ext>
            </a:extLst>
          </p:cNvPr>
          <p:cNvSpPr txBox="1"/>
          <p:nvPr/>
        </p:nvSpPr>
        <p:spPr>
          <a:xfrm flipH="1">
            <a:off x="5018903" y="5856072"/>
            <a:ext cx="3326240" cy="400110"/>
          </a:xfrm>
          <a:prstGeom prst="rect">
            <a:avLst/>
          </a:prstGeom>
          <a:noFill/>
        </p:spPr>
        <p:txBody>
          <a:bodyPr wrap="square" rtlCol="0">
            <a:spAutoFit/>
          </a:bodyPr>
          <a:lstStyle/>
          <a:p>
            <a:r>
              <a:rPr lang="fr-FR" sz="2000" dirty="0">
                <a:solidFill>
                  <a:srgbClr val="6C6B77"/>
                </a:solidFill>
                <a:latin typeface="Avenir Next Demi Bold"/>
                <a:cs typeface="Avenir Next Demi Bold"/>
              </a:rPr>
              <a:t>Doyoudreamup</a:t>
            </a:r>
          </a:p>
        </p:txBody>
      </p:sp>
      <p:sp>
        <p:nvSpPr>
          <p:cNvPr id="36" name="TextBox 15">
            <a:extLst>
              <a:ext uri="{FF2B5EF4-FFF2-40B4-BE49-F238E27FC236}">
                <a16:creationId xmlns:a16="http://schemas.microsoft.com/office/drawing/2014/main" id="{11AA1AB0-3B30-4C6D-9DB0-EC64C88D0963}"/>
              </a:ext>
            </a:extLst>
          </p:cNvPr>
          <p:cNvSpPr txBox="1"/>
          <p:nvPr/>
        </p:nvSpPr>
        <p:spPr>
          <a:xfrm flipH="1">
            <a:off x="5047733" y="6531576"/>
            <a:ext cx="3326240" cy="400110"/>
          </a:xfrm>
          <a:prstGeom prst="rect">
            <a:avLst/>
          </a:prstGeom>
          <a:noFill/>
        </p:spPr>
        <p:txBody>
          <a:bodyPr wrap="square" rtlCol="0">
            <a:spAutoFit/>
          </a:bodyPr>
          <a:lstStyle/>
          <a:p>
            <a:r>
              <a:rPr lang="fr-FR" sz="2000" dirty="0" err="1">
                <a:solidFill>
                  <a:srgbClr val="6C6B77"/>
                </a:solidFill>
                <a:latin typeface="Avenir Next Demi Bold"/>
                <a:cs typeface="Avenir Next Demi Bold"/>
              </a:rPr>
              <a:t>Botfuel</a:t>
            </a:r>
            <a:endParaRPr lang="fr-FR" sz="2000" dirty="0">
              <a:solidFill>
                <a:srgbClr val="6C6B77"/>
              </a:solidFill>
              <a:latin typeface="Avenir Next Demi Bold"/>
              <a:cs typeface="Avenir Next Demi Bold"/>
            </a:endParaRPr>
          </a:p>
        </p:txBody>
      </p:sp>
      <p:sp>
        <p:nvSpPr>
          <p:cNvPr id="37" name="TextBox 15">
            <a:extLst>
              <a:ext uri="{FF2B5EF4-FFF2-40B4-BE49-F238E27FC236}">
                <a16:creationId xmlns:a16="http://schemas.microsoft.com/office/drawing/2014/main" id="{6EEF82A5-BF28-4E58-A1E8-71857FBF4561}"/>
              </a:ext>
            </a:extLst>
          </p:cNvPr>
          <p:cNvSpPr txBox="1"/>
          <p:nvPr/>
        </p:nvSpPr>
        <p:spPr>
          <a:xfrm flipH="1">
            <a:off x="5035373" y="7209138"/>
            <a:ext cx="3326240" cy="400110"/>
          </a:xfrm>
          <a:prstGeom prst="rect">
            <a:avLst/>
          </a:prstGeom>
          <a:noFill/>
        </p:spPr>
        <p:txBody>
          <a:bodyPr wrap="square" rtlCol="0">
            <a:spAutoFit/>
          </a:bodyPr>
          <a:lstStyle/>
          <a:p>
            <a:r>
              <a:rPr lang="fr-FR" sz="2000" dirty="0">
                <a:solidFill>
                  <a:srgbClr val="6C6B77"/>
                </a:solidFill>
                <a:latin typeface="Avenir Next Demi Bold"/>
                <a:cs typeface="Avenir Next Demi Bold"/>
              </a:rPr>
              <a:t>Living Actors</a:t>
            </a:r>
          </a:p>
        </p:txBody>
      </p:sp>
      <p:pic>
        <p:nvPicPr>
          <p:cNvPr id="38" name="Picture 11" descr="logo konverso.psd">
            <a:extLst>
              <a:ext uri="{FF2B5EF4-FFF2-40B4-BE49-F238E27FC236}">
                <a16:creationId xmlns:a16="http://schemas.microsoft.com/office/drawing/2014/main" id="{B3E94404-D9AD-4C4E-840A-439BB0758933}"/>
              </a:ext>
            </a:extLst>
          </p:cNvPr>
          <p:cNvPicPr>
            <a:picLocks noChangeAspect="1"/>
          </p:cNvPicPr>
          <p:nvPr/>
        </p:nvPicPr>
        <p:blipFill>
          <a:blip r:embed="rId2"/>
          <a:stretch>
            <a:fillRect/>
          </a:stretch>
        </p:blipFill>
        <p:spPr>
          <a:xfrm>
            <a:off x="12573000" y="2062554"/>
            <a:ext cx="2514600" cy="947346"/>
          </a:xfrm>
          <a:prstGeom prst="rect">
            <a:avLst/>
          </a:prstGeom>
        </p:spPr>
      </p:pic>
      <p:sp>
        <p:nvSpPr>
          <p:cNvPr id="39" name="TextBox 28">
            <a:extLst>
              <a:ext uri="{FF2B5EF4-FFF2-40B4-BE49-F238E27FC236}">
                <a16:creationId xmlns:a16="http://schemas.microsoft.com/office/drawing/2014/main" id="{DCEEBB6A-E79B-4127-B29A-85A1328662F4}"/>
              </a:ext>
            </a:extLst>
          </p:cNvPr>
          <p:cNvSpPr txBox="1"/>
          <p:nvPr/>
        </p:nvSpPr>
        <p:spPr>
          <a:xfrm flipH="1">
            <a:off x="12573000" y="6531576"/>
            <a:ext cx="3744715" cy="400110"/>
          </a:xfrm>
          <a:prstGeom prst="rect">
            <a:avLst/>
          </a:prstGeom>
          <a:noFill/>
        </p:spPr>
        <p:txBody>
          <a:bodyPr wrap="square" rtlCol="0">
            <a:spAutoFit/>
          </a:bodyPr>
          <a:lstStyle/>
          <a:p>
            <a:r>
              <a:rPr lang="en-US" sz="2000" dirty="0">
                <a:solidFill>
                  <a:srgbClr val="6C6B77"/>
                </a:solidFill>
                <a:latin typeface="Avenir Next Demi Bold"/>
                <a:cs typeface="Avenir Next Demi Bold"/>
              </a:rPr>
              <a:t>Wipro Holmes</a:t>
            </a:r>
            <a:endParaRPr lang="ru-RU" sz="2000" dirty="0">
              <a:solidFill>
                <a:srgbClr val="6C6B77"/>
              </a:solidFill>
              <a:latin typeface="Avenir Next Demi Bold"/>
              <a:cs typeface="Avenir Next Demi Bold"/>
            </a:endParaRPr>
          </a:p>
        </p:txBody>
      </p:sp>
      <p:sp>
        <p:nvSpPr>
          <p:cNvPr id="40" name="TextBox 28">
            <a:extLst>
              <a:ext uri="{FF2B5EF4-FFF2-40B4-BE49-F238E27FC236}">
                <a16:creationId xmlns:a16="http://schemas.microsoft.com/office/drawing/2014/main" id="{0D785BEF-B942-419A-824E-B75E9824E83B}"/>
              </a:ext>
            </a:extLst>
          </p:cNvPr>
          <p:cNvSpPr txBox="1"/>
          <p:nvPr/>
        </p:nvSpPr>
        <p:spPr>
          <a:xfrm flipH="1">
            <a:off x="12585354" y="7200900"/>
            <a:ext cx="3744715" cy="400110"/>
          </a:xfrm>
          <a:prstGeom prst="rect">
            <a:avLst/>
          </a:prstGeom>
          <a:noFill/>
        </p:spPr>
        <p:txBody>
          <a:bodyPr wrap="square" rtlCol="0">
            <a:spAutoFit/>
          </a:bodyPr>
          <a:lstStyle/>
          <a:p>
            <a:r>
              <a:rPr lang="en-US" sz="2000" dirty="0">
                <a:solidFill>
                  <a:srgbClr val="6C6B77"/>
                </a:solidFill>
                <a:latin typeface="Avenir Next Demi Bold"/>
                <a:cs typeface="Avenir Next Demi Bold"/>
              </a:rPr>
              <a:t>Fujitsu AI</a:t>
            </a:r>
            <a:endParaRPr lang="ru-RU" sz="2000" dirty="0">
              <a:solidFill>
                <a:srgbClr val="6C6B77"/>
              </a:solidFill>
              <a:latin typeface="Avenir Next Demi Bold"/>
              <a:cs typeface="Avenir Next Demi Bold"/>
            </a:endParaRPr>
          </a:p>
        </p:txBody>
      </p:sp>
      <p:sp>
        <p:nvSpPr>
          <p:cNvPr id="41" name="TextBox 28">
            <a:extLst>
              <a:ext uri="{FF2B5EF4-FFF2-40B4-BE49-F238E27FC236}">
                <a16:creationId xmlns:a16="http://schemas.microsoft.com/office/drawing/2014/main" id="{767143AA-9D27-460F-972D-D7E58AF1AD2B}"/>
              </a:ext>
            </a:extLst>
          </p:cNvPr>
          <p:cNvSpPr txBox="1"/>
          <p:nvPr/>
        </p:nvSpPr>
        <p:spPr>
          <a:xfrm flipH="1">
            <a:off x="12573000" y="3112998"/>
            <a:ext cx="3744715" cy="400110"/>
          </a:xfrm>
          <a:prstGeom prst="rect">
            <a:avLst/>
          </a:prstGeom>
          <a:noFill/>
        </p:spPr>
        <p:txBody>
          <a:bodyPr wrap="square" rtlCol="0">
            <a:spAutoFit/>
          </a:bodyPr>
          <a:lstStyle/>
          <a:p>
            <a:r>
              <a:rPr lang="en-US" sz="2000" dirty="0" err="1">
                <a:solidFill>
                  <a:srgbClr val="6C6B77"/>
                </a:solidFill>
                <a:latin typeface="Avenir Next Demi Bold"/>
                <a:cs typeface="Avenir Next Demi Bold"/>
              </a:rPr>
              <a:t>Talla</a:t>
            </a:r>
            <a:r>
              <a:rPr lang="en-US" sz="2000" dirty="0">
                <a:solidFill>
                  <a:srgbClr val="6C6B77"/>
                </a:solidFill>
                <a:latin typeface="Avenir Next Demi Bold"/>
                <a:cs typeface="Avenir Next Demi Bold"/>
              </a:rPr>
              <a:t> (US)</a:t>
            </a:r>
            <a:endParaRPr lang="ru-RU" sz="2000" dirty="0">
              <a:solidFill>
                <a:srgbClr val="6C6B77"/>
              </a:solidFill>
              <a:latin typeface="Avenir Next Demi Bold"/>
              <a:cs typeface="Avenir Next Demi Bold"/>
            </a:endParaRPr>
          </a:p>
        </p:txBody>
      </p:sp>
      <p:sp>
        <p:nvSpPr>
          <p:cNvPr id="21" name="Rectangle 20"/>
          <p:cNvSpPr/>
          <p:nvPr/>
        </p:nvSpPr>
        <p:spPr>
          <a:xfrm>
            <a:off x="457200" y="9029700"/>
            <a:ext cx="2895600" cy="1257300"/>
          </a:xfrm>
          <a:prstGeom prst="rect">
            <a:avLst/>
          </a:prstGeom>
          <a:solidFill>
            <a:srgbClr val="F3F3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spTree>
    <p:extLst>
      <p:ext uri="{BB962C8B-B14F-4D97-AF65-F5344CB8AC3E}">
        <p14:creationId xmlns:p14="http://schemas.microsoft.com/office/powerpoint/2010/main" val="10285041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0" y="2400300"/>
            <a:ext cx="9144000" cy="5486400"/>
          </a:xfrm>
          <a:prstGeom prst="rect">
            <a:avLst/>
          </a:prstGeom>
          <a:solidFill>
            <a:srgbClr val="4998CA"/>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9600" y="2857500"/>
            <a:ext cx="2249260" cy="4343400"/>
          </a:xfrm>
          <a:prstGeom prst="rect">
            <a:avLst/>
          </a:prstGeom>
        </p:spPr>
      </p:pic>
      <p:sp>
        <p:nvSpPr>
          <p:cNvPr id="8" name="Title 7"/>
          <p:cNvSpPr>
            <a:spLocks noGrp="1"/>
          </p:cNvSpPr>
          <p:nvPr>
            <p:ph type="title"/>
          </p:nvPr>
        </p:nvSpPr>
        <p:spPr>
          <a:xfrm>
            <a:off x="876300" y="571411"/>
            <a:ext cx="5448300" cy="1338828"/>
          </a:xfrm>
        </p:spPr>
        <p:txBody>
          <a:bodyPr/>
          <a:lstStyle/>
          <a:p>
            <a:r>
              <a:rPr lang="fr-FR" cap="all" dirty="0">
                <a:solidFill>
                  <a:srgbClr val="234760"/>
                </a:solidFill>
              </a:rPr>
              <a:t>Financement</a:t>
            </a:r>
            <a:br>
              <a:rPr lang="fr-FR" cap="all" dirty="0"/>
            </a:br>
            <a:r>
              <a:rPr lang="fr-FR" cap="all" dirty="0">
                <a:solidFill>
                  <a:srgbClr val="4998CA"/>
                </a:solidFill>
              </a:rPr>
              <a:t>Premier Tour</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9</a:t>
            </a:fld>
            <a:endParaRPr/>
          </a:p>
        </p:txBody>
      </p:sp>
      <p:sp>
        <p:nvSpPr>
          <p:cNvPr id="11" name="Rectangle 10"/>
          <p:cNvSpPr/>
          <p:nvPr/>
        </p:nvSpPr>
        <p:spPr>
          <a:xfrm>
            <a:off x="9829800" y="4914900"/>
            <a:ext cx="5595257" cy="1569660"/>
          </a:xfrm>
          <a:prstGeom prst="rect">
            <a:avLst/>
          </a:prstGeom>
        </p:spPr>
        <p:txBody>
          <a:bodyPr wrap="square">
            <a:spAutoFit/>
          </a:bodyPr>
          <a:lstStyle/>
          <a:p>
            <a:pPr marL="342900" indent="-342900">
              <a:buFontTx/>
              <a:buChar char="-"/>
            </a:pPr>
            <a:r>
              <a:rPr lang="fr-FR" sz="2400" dirty="0">
                <a:solidFill>
                  <a:schemeClr val="bg1"/>
                </a:solidFill>
                <a:latin typeface="Avenir Next Demi Bold"/>
                <a:cs typeface="Avenir Next Demi Bold"/>
              </a:rPr>
              <a:t>Accélérer développement produit</a:t>
            </a:r>
          </a:p>
          <a:p>
            <a:pPr marL="342900" indent="-342900">
              <a:buFontTx/>
              <a:buChar char="-"/>
            </a:pPr>
            <a:r>
              <a:rPr lang="fr-FR" sz="2400" dirty="0">
                <a:solidFill>
                  <a:schemeClr val="bg1"/>
                </a:solidFill>
                <a:latin typeface="Avenir Next Demi Bold"/>
                <a:cs typeface="Avenir Next Demi Bold"/>
              </a:rPr>
              <a:t>Développer Ventes Indirectes</a:t>
            </a:r>
          </a:p>
          <a:p>
            <a:pPr marL="342900" indent="-342900">
              <a:buFontTx/>
              <a:buChar char="-"/>
            </a:pPr>
            <a:r>
              <a:rPr lang="fr-FR" sz="2400" dirty="0">
                <a:solidFill>
                  <a:schemeClr val="bg1"/>
                </a:solidFill>
                <a:latin typeface="Avenir Next Demi Bold"/>
                <a:cs typeface="Avenir Next Demi Bold"/>
              </a:rPr>
              <a:t>Visibilité sur le marché</a:t>
            </a:r>
          </a:p>
          <a:p>
            <a:pPr marL="342900" indent="-342900">
              <a:buFontTx/>
              <a:buChar char="-"/>
            </a:pPr>
            <a:endParaRPr lang="fr-FR" sz="2400" dirty="0">
              <a:solidFill>
                <a:schemeClr val="bg1"/>
              </a:solidFill>
              <a:latin typeface="Avenir Next Demi Bold"/>
              <a:cs typeface="Avenir Next Demi Bold"/>
            </a:endParaRPr>
          </a:p>
        </p:txBody>
      </p:sp>
      <p:pic>
        <p:nvPicPr>
          <p:cNvPr id="13" name="Picture Placeholder 12" descr="iStock-521697632.jpg"/>
          <p:cNvPicPr>
            <a:picLocks noGrp="1" noChangeAspect="1"/>
          </p:cNvPicPr>
          <p:nvPr>
            <p:ph type="pic" sz="quarter" idx="11"/>
          </p:nvPr>
        </p:nvPicPr>
        <p:blipFill>
          <a:blip r:embed="rId3"/>
          <a:srcRect l="-11150" r="-11150"/>
          <a:stretch>
            <a:fillRect/>
          </a:stretch>
        </p:blipFill>
        <p:spPr/>
      </p:pic>
      <p:pic>
        <p:nvPicPr>
          <p:cNvPr id="14" name="Image 4"/>
          <p:cNvPicPr>
            <a:picLocks noChangeAspect="1"/>
          </p:cNvPicPr>
          <p:nvPr/>
        </p:nvPicPr>
        <p:blipFill>
          <a:blip r:embed="rId4"/>
          <a:srcRect l="74513" t="19826" r="6372" b="20696"/>
          <a:stretch>
            <a:fillRect/>
          </a:stretch>
        </p:blipFill>
        <p:spPr>
          <a:xfrm>
            <a:off x="16078200" y="3467100"/>
            <a:ext cx="1828800" cy="3048000"/>
          </a:xfrm>
          <a:prstGeom prst="rect">
            <a:avLst/>
          </a:prstGeom>
        </p:spPr>
      </p:pic>
      <p:sp>
        <p:nvSpPr>
          <p:cNvPr id="17" name="TextBox 16"/>
          <p:cNvSpPr txBox="1"/>
          <p:nvPr/>
        </p:nvSpPr>
        <p:spPr>
          <a:xfrm>
            <a:off x="10057493" y="3141702"/>
            <a:ext cx="4561114" cy="646331"/>
          </a:xfrm>
          <a:prstGeom prst="rect">
            <a:avLst/>
          </a:prstGeom>
          <a:noFill/>
        </p:spPr>
        <p:txBody>
          <a:bodyPr wrap="square" rtlCol="0">
            <a:spAutoFit/>
          </a:bodyPr>
          <a:lstStyle/>
          <a:p>
            <a:pPr algn="ctr"/>
            <a:r>
              <a:rPr lang="fr-FR" sz="3600" b="1" dirty="0">
                <a:solidFill>
                  <a:schemeClr val="bg1"/>
                </a:solidFill>
                <a:latin typeface="Avenir Next Demi Bold"/>
                <a:ea typeface="Roboto Condensed" panose="02000000000000000000" pitchFamily="2" charset="0"/>
                <a:cs typeface="Avenir Next Demi Bold"/>
              </a:rPr>
              <a:t>Finaliser notre levée</a:t>
            </a:r>
            <a:endParaRPr lang="fr-FR" sz="3600" b="1" dirty="0">
              <a:solidFill>
                <a:schemeClr val="bg1"/>
              </a:solidFill>
              <a:latin typeface="Avenir Next Demi Bold"/>
              <a:ea typeface="Lato Semibold" panose="020F0502020204030203" pitchFamily="34" charset="0"/>
              <a:cs typeface="Avenir Next Demi Bold"/>
            </a:endParaRPr>
          </a:p>
        </p:txBody>
      </p:sp>
      <p:grpSp>
        <p:nvGrpSpPr>
          <p:cNvPr id="18" name="Group 17"/>
          <p:cNvGrpSpPr/>
          <p:nvPr/>
        </p:nvGrpSpPr>
        <p:grpSpPr>
          <a:xfrm>
            <a:off x="9906000" y="3009900"/>
            <a:ext cx="685800" cy="685800"/>
            <a:chOff x="6324600" y="4114799"/>
            <a:chExt cx="685800" cy="685800"/>
          </a:xfrm>
        </p:grpSpPr>
        <p:cxnSp>
          <p:nvCxnSpPr>
            <p:cNvPr id="22" name="Straight Connector 21"/>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7"/>
          <p:cNvGrpSpPr/>
          <p:nvPr/>
        </p:nvGrpSpPr>
        <p:grpSpPr>
          <a:xfrm rot="10800000">
            <a:off x="14084300" y="3314700"/>
            <a:ext cx="685800" cy="685800"/>
            <a:chOff x="6324600" y="4114799"/>
            <a:chExt cx="685800" cy="685800"/>
          </a:xfrm>
        </p:grpSpPr>
        <p:cxnSp>
          <p:nvCxnSpPr>
            <p:cNvPr id="20" name="Straight Connector 19"/>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mv="urn:schemas-microsoft-com:mac:vml" xmlns="">
      <p:transition spd="slow">
        <p:fade/>
      </p:transition>
    </mc:Fallback>
  </mc:AlternateContent>
</p:sld>
</file>

<file path=ppt/theme/theme1.xml><?xml version="1.0" encoding="utf-8"?>
<a:theme xmlns:a="http://schemas.openxmlformats.org/drawingml/2006/main" name="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GENARAL LAYOUT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1307</Words>
  <Application>Microsoft Office PowerPoint</Application>
  <PresentationFormat>Personnalisé</PresentationFormat>
  <Paragraphs>214</Paragraphs>
  <Slides>11</Slides>
  <Notes>5</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11</vt:i4>
      </vt:variant>
    </vt:vector>
  </HeadingPairs>
  <TitlesOfParts>
    <vt:vector size="23" baseType="lpstr">
      <vt:lpstr>Avenir Next Demi Bold</vt:lpstr>
      <vt:lpstr>Avenir Next Regular</vt:lpstr>
      <vt:lpstr>Lato Semibold</vt:lpstr>
      <vt:lpstr>Roboto</vt:lpstr>
      <vt:lpstr>Roboto Condensed</vt:lpstr>
      <vt:lpstr>Arial</vt:lpstr>
      <vt:lpstr>Calibri</vt:lpstr>
      <vt:lpstr>GENARAL LAYOUTS</vt:lpstr>
      <vt:lpstr>TEAM SLIDES</vt:lpstr>
      <vt:lpstr>SLIDES WITH IMAGES</vt:lpstr>
      <vt:lpstr>PORTFOLIO</vt:lpstr>
      <vt:lpstr>2_GENARAL LAYOUTS</vt:lpstr>
      <vt:lpstr>15 septembre 2017</vt:lpstr>
      <vt:lpstr>ELEVATOR PITCH</vt:lpstr>
      <vt:lpstr>ENTREPRISES LES ENJEUX</vt:lpstr>
      <vt:lpstr>LE Marché 500M € </vt:lpstr>
      <vt:lpstr>KONVERSO POURQUOI?</vt:lpstr>
      <vt:lpstr>EQUIPE R&amp;D </vt:lpstr>
      <vt:lpstr>Résultats Perspectives</vt:lpstr>
      <vt:lpstr>CONCURRENCE Modèle unique</vt:lpstr>
      <vt:lpstr>Financement Premier Tour</vt:lpstr>
      <vt:lpstr>PLAN FINANCIER 2017 - 2022</vt:lpstr>
      <vt:lpstr>15 septembre 2017</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Bertrand lafforgue</cp:lastModifiedBy>
  <cp:revision>937</cp:revision>
  <dcterms:created xsi:type="dcterms:W3CDTF">2017-09-15T15:29:56Z</dcterms:created>
  <dcterms:modified xsi:type="dcterms:W3CDTF">2017-09-18T07:31:35Z</dcterms:modified>
</cp:coreProperties>
</file>