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57" r:id="rId4"/>
    <p:sldId id="266" r:id="rId5"/>
    <p:sldId id="259" r:id="rId6"/>
    <p:sldId id="268" r:id="rId7"/>
    <p:sldId id="271" r:id="rId8"/>
    <p:sldId id="263" r:id="rId9"/>
    <p:sldId id="264" r:id="rId10"/>
    <p:sldId id="267" r:id="rId11"/>
    <p:sldId id="270" r:id="rId12"/>
    <p:sldId id="272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702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6458"/>
  </p:normalViewPr>
  <p:slideViewPr>
    <p:cSldViewPr snapToGrid="0" snapToObjects="1">
      <p:cViewPr>
        <p:scale>
          <a:sx n="100" d="100"/>
          <a:sy n="100" d="100"/>
        </p:scale>
        <p:origin x="144" y="160"/>
      </p:cViewPr>
      <p:guideLst/>
    </p:cSldViewPr>
  </p:slideViewPr>
  <p:outlineViewPr>
    <p:cViewPr>
      <p:scale>
        <a:sx n="33" d="100"/>
        <a:sy n="33" d="100"/>
      </p:scale>
      <p:origin x="0" y="-103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/Users/defreynepascal/Documents/Luxury%20Lingerie%20Investment/Plan%20financier%20LLI%20VS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b="1" baseline="0">
                <a:solidFill>
                  <a:schemeClr val="tx1"/>
                </a:solidFill>
              </a:rPr>
              <a:t>Breakdown versus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Graph!$B$26</c:f>
              <c:strCache>
                <c:ptCount val="1"/>
                <c:pt idx="0">
                  <c:v>Cost of goods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Graph!$C$25:$F$25</c:f>
              <c:numCache>
                <c:formatCode>#,##0</c:formatCode>
                <c:ptCount val="4"/>
                <c:pt idx="0">
                  <c:v>2017.0</c:v>
                </c:pt>
                <c:pt idx="1">
                  <c:v>2018.0</c:v>
                </c:pt>
                <c:pt idx="2">
                  <c:v>2019.0</c:v>
                </c:pt>
                <c:pt idx="3">
                  <c:v>2020.0</c:v>
                </c:pt>
              </c:numCache>
            </c:numRef>
          </c:cat>
          <c:val>
            <c:numRef>
              <c:f>Graph!$C$26:$F$26</c:f>
              <c:numCache>
                <c:formatCode>"€"#,##0;[Red]\-"€"#,##0</c:formatCode>
                <c:ptCount val="4"/>
                <c:pt idx="0">
                  <c:v>318321.125</c:v>
                </c:pt>
                <c:pt idx="1">
                  <c:v>1.103477985E6</c:v>
                </c:pt>
                <c:pt idx="2">
                  <c:v>1.91148844E6</c:v>
                </c:pt>
                <c:pt idx="3">
                  <c:v>2.88221776E6</c:v>
                </c:pt>
              </c:numCache>
            </c:numRef>
          </c:val>
        </c:ser>
        <c:ser>
          <c:idx val="1"/>
          <c:order val="1"/>
          <c:tx>
            <c:strRef>
              <c:f>Graph!$B$27</c:f>
              <c:strCache>
                <c:ptCount val="1"/>
                <c:pt idx="0">
                  <c:v>Logistics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Graph!$C$25:$F$25</c:f>
              <c:numCache>
                <c:formatCode>#,##0</c:formatCode>
                <c:ptCount val="4"/>
                <c:pt idx="0">
                  <c:v>2017.0</c:v>
                </c:pt>
                <c:pt idx="1">
                  <c:v>2018.0</c:v>
                </c:pt>
                <c:pt idx="2">
                  <c:v>2019.0</c:v>
                </c:pt>
                <c:pt idx="3">
                  <c:v>2020.0</c:v>
                </c:pt>
              </c:numCache>
            </c:numRef>
          </c:cat>
          <c:val>
            <c:numRef>
              <c:f>Graph!$C$27:$F$27</c:f>
              <c:numCache>
                <c:formatCode>"€"#,##0;[Red]\-"€"#,##0</c:formatCode>
                <c:ptCount val="4"/>
                <c:pt idx="0">
                  <c:v>76217.075</c:v>
                </c:pt>
                <c:pt idx="1">
                  <c:v>207543.6675</c:v>
                </c:pt>
                <c:pt idx="2">
                  <c:v>411614.0225</c:v>
                </c:pt>
                <c:pt idx="3">
                  <c:v>654820.4874999989</c:v>
                </c:pt>
              </c:numCache>
            </c:numRef>
          </c:val>
        </c:ser>
        <c:ser>
          <c:idx val="2"/>
          <c:order val="2"/>
          <c:tx>
            <c:strRef>
              <c:f>Graph!$B$28</c:f>
              <c:strCache>
                <c:ptCount val="1"/>
                <c:pt idx="0">
                  <c:v>Sales fees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Graph!$C$25:$F$25</c:f>
              <c:numCache>
                <c:formatCode>#,##0</c:formatCode>
                <c:ptCount val="4"/>
                <c:pt idx="0">
                  <c:v>2017.0</c:v>
                </c:pt>
                <c:pt idx="1">
                  <c:v>2018.0</c:v>
                </c:pt>
                <c:pt idx="2">
                  <c:v>2019.0</c:v>
                </c:pt>
                <c:pt idx="3">
                  <c:v>2020.0</c:v>
                </c:pt>
              </c:numCache>
            </c:numRef>
          </c:cat>
          <c:val>
            <c:numRef>
              <c:f>Graph!$C$28:$F$28</c:f>
              <c:numCache>
                <c:formatCode>"€"#,##0;[Red]\-"€"#,##0</c:formatCode>
                <c:ptCount val="4"/>
                <c:pt idx="0">
                  <c:v>230710.5</c:v>
                </c:pt>
                <c:pt idx="1">
                  <c:v>582973.2</c:v>
                </c:pt>
                <c:pt idx="2">
                  <c:v>1.0593912E6</c:v>
                </c:pt>
                <c:pt idx="3">
                  <c:v>1.5745065E6</c:v>
                </c:pt>
              </c:numCache>
            </c:numRef>
          </c:val>
        </c:ser>
        <c:ser>
          <c:idx val="3"/>
          <c:order val="3"/>
          <c:tx>
            <c:strRef>
              <c:f>Graph!$B$29</c:f>
              <c:strCache>
                <c:ptCount val="1"/>
                <c:pt idx="0">
                  <c:v>Gross Margin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Graph!$C$25:$F$25</c:f>
              <c:numCache>
                <c:formatCode>#,##0</c:formatCode>
                <c:ptCount val="4"/>
                <c:pt idx="0">
                  <c:v>2017.0</c:v>
                </c:pt>
                <c:pt idx="1">
                  <c:v>2018.0</c:v>
                </c:pt>
                <c:pt idx="2">
                  <c:v>2019.0</c:v>
                </c:pt>
                <c:pt idx="3">
                  <c:v>2020.0</c:v>
                </c:pt>
              </c:numCache>
            </c:numRef>
          </c:cat>
          <c:val>
            <c:numRef>
              <c:f>Graph!$C$29:$F$29</c:f>
              <c:numCache>
                <c:formatCode>"€"#,##0;[Red]\-"€"#,##0</c:formatCode>
                <c:ptCount val="4"/>
                <c:pt idx="0">
                  <c:v>626132.996670139</c:v>
                </c:pt>
                <c:pt idx="1">
                  <c:v>973851.9342227078</c:v>
                </c:pt>
                <c:pt idx="2">
                  <c:v>1.48413744207047E6</c:v>
                </c:pt>
                <c:pt idx="3">
                  <c:v>1.93686477915919E6</c:v>
                </c:pt>
              </c:numCache>
            </c:numRef>
          </c:val>
        </c:ser>
        <c:ser>
          <c:idx val="4"/>
          <c:order val="4"/>
          <c:tx>
            <c:strRef>
              <c:f>Graph!$B$30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Graph!$C$25:$F$25</c:f>
              <c:numCache>
                <c:formatCode>#,##0</c:formatCode>
                <c:ptCount val="4"/>
                <c:pt idx="0">
                  <c:v>2017.0</c:v>
                </c:pt>
                <c:pt idx="1">
                  <c:v>2018.0</c:v>
                </c:pt>
                <c:pt idx="2">
                  <c:v>2019.0</c:v>
                </c:pt>
                <c:pt idx="3">
                  <c:v>2020.0</c:v>
                </c:pt>
              </c:numCache>
            </c:numRef>
          </c:cat>
          <c:val>
            <c:numRef>
              <c:f>Graph!$C$30:$F$30</c:f>
              <c:numCache>
                <c:formatCode>"€"#,##0;[Red]\-"€"#,##0</c:formatCode>
                <c:ptCount val="4"/>
                <c:pt idx="0">
                  <c:v>-145446.765420139</c:v>
                </c:pt>
                <c:pt idx="1">
                  <c:v>49487.8067772918</c:v>
                </c:pt>
                <c:pt idx="2">
                  <c:v>395580.0019295308</c:v>
                </c:pt>
                <c:pt idx="3">
                  <c:v>851185.1793408109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82729184"/>
        <c:axId val="-1779132320"/>
      </c:areaChart>
      <c:catAx>
        <c:axId val="-1782729184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spPr>
          <a:solidFill>
            <a:schemeClr val="tx1"/>
          </a:solidFill>
          <a:ln w="9525" cap="flat" cmpd="sng" algn="ctr">
            <a:solidFill>
              <a:schemeClr val="bg1"/>
            </a:solidFill>
            <a:round/>
          </a:ln>
          <a:effectLst>
            <a:outerShdw blurRad="50800" dist="50800" dir="5400000" algn="ctr" rotWithShape="0">
              <a:schemeClr val="tx1"/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779132320"/>
        <c:crosses val="autoZero"/>
        <c:auto val="1"/>
        <c:lblAlgn val="ctr"/>
        <c:lblOffset val="100"/>
        <c:noMultiLvlLbl val="0"/>
      </c:catAx>
      <c:valAx>
        <c:axId val="-177913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#,##0;[Red]\-&quot;€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782729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839069008481"/>
          <c:y val="0.83898042038777"/>
          <c:w val="0.843234364812679"/>
          <c:h val="0.133893747471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DAB2F-7761-2F4F-99F4-1CD25D9ECEA6}" type="datetimeFigureOut">
              <a:rPr lang="fr-FR" smtClean="0"/>
              <a:t>24/03/2017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1EC3-B70C-BE40-BB8E-E84FF8E170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7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1EC3-B70C-BE40-BB8E-E84FF8E1707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788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1EC3-B70C-BE40-BB8E-E84FF8E1707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806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1EC3-B70C-BE40-BB8E-E84FF8E1707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3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057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2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21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570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756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13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76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6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421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0625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34E93-606E-0B4F-AE82-F352D57FDB92}" type="datetimeFigureOut">
              <a:rPr lang="fr-FR" smtClean="0"/>
              <a:t>24/03/2017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B3E7C-4162-4846-ACC0-C4A6F834986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06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8.tiff"/><Relationship Id="rId5" Type="http://schemas.openxmlformats.org/officeDocument/2006/relationships/chart" Target="../charts/chart1.xml"/><Relationship Id="rId6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72710" y="6085143"/>
            <a:ext cx="10541000" cy="544391"/>
          </a:xfrm>
          <a:effectLst>
            <a:outerShdw blurRad="50800" dist="76200" dir="2700000" algn="tl" rotWithShape="0">
              <a:schemeClr val="bg1">
                <a:alpha val="83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fr-FR" sz="1800" b="1" dirty="0" smtClean="0">
                <a:latin typeface="Baskerville" charset="0"/>
                <a:ea typeface="Baskerville" charset="0"/>
                <a:cs typeface="Baskerville" charset="0"/>
              </a:rPr>
              <a:t>LUXURY LINGERIE INVESTMENT SA</a:t>
            </a:r>
            <a:endParaRPr lang="fr-FR" sz="1800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86514" y="344011"/>
            <a:ext cx="9275180" cy="425957"/>
          </a:xfrm>
          <a:effectLst>
            <a:outerShdw blurRad="50800" dist="76200" dir="2700000" algn="tl" rotWithShape="0">
              <a:schemeClr val="bg1">
                <a:alpha val="74000"/>
              </a:scheme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en-US" sz="3500" b="1" dirty="0" smtClean="0">
                <a:latin typeface="Baskerville" charset="0"/>
                <a:ea typeface="Baskerville" charset="0"/>
                <a:cs typeface="Baskerville" charset="0"/>
              </a:rPr>
              <a:t>THE POWER OF A LUXURY LINGERIE BRAND</a:t>
            </a:r>
            <a:endParaRPr lang="en-US" b="1" dirty="0" smtClean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8" y="247976"/>
            <a:ext cx="2405419" cy="1203049"/>
          </a:xfrm>
          <a:prstGeom prst="rect">
            <a:avLst/>
          </a:prstGeom>
          <a:effectLst/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9" y="2130638"/>
            <a:ext cx="2099219" cy="26303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32" y="3363467"/>
            <a:ext cx="2113247" cy="3175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51" y="1543045"/>
            <a:ext cx="2946400" cy="29464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2722016"/>
            <a:ext cx="2683981" cy="336312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526" y="1018403"/>
            <a:ext cx="2400167" cy="300749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112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1828"/>
          </a:xfrm>
          <a:effectLst>
            <a:outerShdw blurRad="50800" dist="76200" dir="2700000" algn="tl" rotWithShape="0">
              <a:schemeClr val="bg1">
                <a:alpha val="67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Baskerville" charset="0"/>
                <a:ea typeface="Baskerville" charset="0"/>
                <a:cs typeface="Baskerville" charset="0"/>
              </a:rPr>
              <a:t>FINANCE</a:t>
            </a:r>
            <a:endParaRPr lang="en-GB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030" y="4202432"/>
            <a:ext cx="489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Baskerville" charset="0"/>
                <a:ea typeface="Baskerville" charset="0"/>
                <a:cs typeface="Baskerville" charset="0"/>
              </a:rPr>
              <a:t>FINANCE NEEDS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Baskerville" charset="0"/>
                <a:ea typeface="Baskerville" charset="0"/>
                <a:cs typeface="Baskerville" charset="0"/>
              </a:rPr>
              <a:t>2017: additional cash search </a:t>
            </a:r>
            <a:r>
              <a:rPr lang="en-GB" sz="2400" b="1" dirty="0" smtClean="0">
                <a:latin typeface="Baskerville" charset="0"/>
                <a:ea typeface="Baskerville" charset="0"/>
                <a:cs typeface="Baskerville" charset="0"/>
              </a:rPr>
              <a:t>600k€ </a:t>
            </a:r>
            <a:r>
              <a:rPr lang="en-GB" sz="2400" dirty="0" smtClean="0">
                <a:latin typeface="Baskerville" charset="0"/>
                <a:ea typeface="Baskerville" charset="0"/>
                <a:cs typeface="Baskerville" charset="0"/>
              </a:rPr>
              <a:t>(partially Equity max 20% of shares)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Baskerville" charset="0"/>
                <a:ea typeface="Baskerville" charset="0"/>
                <a:cs typeface="Baskerville" charset="0"/>
              </a:rPr>
              <a:t>2018 : min. </a:t>
            </a:r>
            <a:r>
              <a:rPr lang="en-GB" sz="2400" b="1" dirty="0" smtClean="0">
                <a:latin typeface="Baskerville" charset="0"/>
                <a:ea typeface="Baskerville" charset="0"/>
                <a:cs typeface="Baskerville" charset="0"/>
              </a:rPr>
              <a:t>600k€ </a:t>
            </a:r>
            <a:r>
              <a:rPr lang="en-GB" sz="2400" dirty="0" smtClean="0">
                <a:latin typeface="Baskerville" charset="0"/>
                <a:ea typeface="Baskerville" charset="0"/>
                <a:cs typeface="Baskerville" charset="0"/>
              </a:rPr>
              <a:t>(on stock or factoring) – working capital</a:t>
            </a:r>
            <a:endParaRPr lang="en-GB" sz="2400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35" y="792381"/>
            <a:ext cx="5427073" cy="33282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036" y="3229337"/>
            <a:ext cx="5289736" cy="32529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852" y="41468"/>
            <a:ext cx="1678148" cy="8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220298"/>
            <a:ext cx="10782300" cy="1062127"/>
          </a:xfrm>
          <a:effectLst>
            <a:outerShdw blurRad="50800" dist="76200" dir="2700000" algn="tl" rotWithShape="0">
              <a:schemeClr val="bg1">
                <a:alpha val="67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Baskerville" charset="0"/>
                <a:ea typeface="Baskerville" charset="0"/>
                <a:cs typeface="Baskerville" charset="0"/>
              </a:rPr>
              <a:t>STENGHTS AS VALUE FOR THE FUTURE</a:t>
            </a:r>
            <a:endParaRPr lang="en-GB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4450" y="4504445"/>
            <a:ext cx="2498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Baskerville" charset="0"/>
                <a:ea typeface="Baskerville" charset="0"/>
                <a:cs typeface="Baskerville" charset="0"/>
              </a:rPr>
              <a:t>High added value products &amp; margins                  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6" y="2936618"/>
            <a:ext cx="2391137" cy="11959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699" y="897121"/>
            <a:ext cx="1237666" cy="2421048"/>
          </a:xfrm>
          <a:prstGeom prst="rect">
            <a:avLst/>
          </a:prstGeom>
          <a:effectLst>
            <a:softEdge rad="31750"/>
          </a:effectLst>
        </p:spPr>
      </p:pic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66026"/>
              </p:ext>
            </p:extLst>
          </p:nvPr>
        </p:nvGraphicFramePr>
        <p:xfrm>
          <a:off x="6093041" y="3828277"/>
          <a:ext cx="5627033" cy="2825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493" y="714786"/>
            <a:ext cx="2049566" cy="281978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ZoneTexte 4"/>
          <p:cNvSpPr txBox="1"/>
          <p:nvPr/>
        </p:nvSpPr>
        <p:spPr>
          <a:xfrm>
            <a:off x="474566" y="2418969"/>
            <a:ext cx="2346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Baskerville" charset="0"/>
                <a:ea typeface="Baskerville" charset="0"/>
                <a:cs typeface="Baskerville" charset="0"/>
              </a:rPr>
              <a:t>A </a:t>
            </a:r>
            <a:r>
              <a:rPr lang="fr-FR" sz="2400" b="1" dirty="0" err="1" smtClean="0">
                <a:latin typeface="Baskerville" charset="0"/>
                <a:ea typeface="Baskerville" charset="0"/>
                <a:cs typeface="Baskerville" charset="0"/>
              </a:rPr>
              <a:t>strong</a:t>
            </a:r>
            <a:r>
              <a:rPr lang="fr-FR" sz="2400" b="1" dirty="0" smtClean="0">
                <a:latin typeface="Baskerville" charset="0"/>
                <a:ea typeface="Baskerville" charset="0"/>
                <a:cs typeface="Baskerville" charset="0"/>
              </a:rPr>
              <a:t> brand</a:t>
            </a:r>
            <a:endParaRPr lang="fr-FR" sz="2400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360217" y="1020744"/>
            <a:ext cx="240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Baskerville" charset="0"/>
                <a:ea typeface="Baskerville" charset="0"/>
                <a:cs typeface="Baskerville" charset="0"/>
              </a:rPr>
              <a:t>Owner of expertise </a:t>
            </a:r>
            <a:endParaRPr lang="en-GB" sz="2400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63528" y="1080141"/>
            <a:ext cx="1859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Baskerville" charset="0"/>
                <a:ea typeface="Baskerville" charset="0"/>
                <a:cs typeface="Baskerville" charset="0"/>
              </a:rPr>
              <a:t>A clear strategy in line with market demand</a:t>
            </a:r>
          </a:p>
          <a:p>
            <a:endParaRPr lang="en-GB" sz="2400" b="1" dirty="0">
              <a:latin typeface="Baskerville" charset="0"/>
              <a:ea typeface="Baskerville" charset="0"/>
              <a:cs typeface="Baskerville" charset="0"/>
            </a:endParaRPr>
          </a:p>
          <a:p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279078" y="2330069"/>
            <a:ext cx="2782111" cy="1987026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thickThin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594450" y="714786"/>
            <a:ext cx="3481687" cy="2819785"/>
          </a:xfrm>
          <a:prstGeom prst="rect">
            <a:avLst/>
          </a:prstGeom>
          <a:solidFill>
            <a:schemeClr val="bg1">
              <a:alpha val="0"/>
            </a:schemeClr>
          </a:solidFill>
          <a:ln w="508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05803" y="702086"/>
            <a:ext cx="4559439" cy="2855559"/>
          </a:xfrm>
          <a:prstGeom prst="rect">
            <a:avLst/>
          </a:prstGeom>
          <a:solidFill>
            <a:schemeClr val="bg1">
              <a:alpha val="0"/>
            </a:schemeClr>
          </a:solidFill>
          <a:ln w="508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40868" y="3900405"/>
            <a:ext cx="8263289" cy="2825439"/>
          </a:xfrm>
          <a:prstGeom prst="rect">
            <a:avLst/>
          </a:prstGeom>
          <a:solidFill>
            <a:schemeClr val="bg1">
              <a:alpha val="0"/>
            </a:schemeClr>
          </a:solidFill>
          <a:ln w="508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1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Strengths of the project </a:t>
            </a:r>
            <a:endParaRPr lang="en-GB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900" y="1587500"/>
            <a:ext cx="11823700" cy="5105400"/>
          </a:xfrm>
        </p:spPr>
        <p:txBody>
          <a:bodyPr/>
          <a:lstStyle/>
          <a:p>
            <a:r>
              <a:rPr lang="en-GB" dirty="0" smtClean="0"/>
              <a:t>Limited risk because potential of sales is existing (versus a start up)</a:t>
            </a:r>
          </a:p>
          <a:p>
            <a:r>
              <a:rPr lang="en-GB" dirty="0" smtClean="0"/>
              <a:t>Equity is pretty high for a new project and allows good ratios </a:t>
            </a:r>
          </a:p>
          <a:p>
            <a:r>
              <a:rPr lang="en-GB" dirty="0" smtClean="0"/>
              <a:t>Very high </a:t>
            </a:r>
            <a:r>
              <a:rPr lang="en-GB" dirty="0" smtClean="0"/>
              <a:t>market </a:t>
            </a:r>
            <a:r>
              <a:rPr lang="en-GB" dirty="0" smtClean="0"/>
              <a:t>recognition worldwide </a:t>
            </a:r>
            <a:r>
              <a:rPr lang="en-GB" dirty="0" smtClean="0"/>
              <a:t>(interest of the markets and industries)</a:t>
            </a:r>
          </a:p>
          <a:p>
            <a:r>
              <a:rPr lang="en-GB" dirty="0" smtClean="0"/>
              <a:t>Expertise in deep cups which is a fast growing market and limited players in this segment</a:t>
            </a:r>
          </a:p>
          <a:p>
            <a:r>
              <a:rPr lang="en-GB" dirty="0" smtClean="0"/>
              <a:t>Margins are quite high (even by sell off actions like </a:t>
            </a:r>
            <a:r>
              <a:rPr lang="en-GB" dirty="0" err="1" smtClean="0"/>
              <a:t>VP.com</a:t>
            </a:r>
            <a:r>
              <a:rPr lang="en-GB" dirty="0" smtClean="0"/>
              <a:t>).</a:t>
            </a:r>
          </a:p>
          <a:p>
            <a:r>
              <a:rPr lang="en-GB" dirty="0" smtClean="0"/>
              <a:t>Potential of growth in our segment </a:t>
            </a:r>
          </a:p>
          <a:p>
            <a:r>
              <a:rPr lang="en-GB" dirty="0" smtClean="0"/>
              <a:t>Clear sales vision.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23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29023"/>
            <a:ext cx="10515600" cy="740229"/>
          </a:xfrm>
          <a:effectLst>
            <a:outerShdw blurRad="50800" dist="76200" dir="2700000" algn="tl" rotWithShape="0">
              <a:schemeClr val="bg1">
                <a:alpha val="75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latin typeface="Baskerville" charset="0"/>
                <a:ea typeface="Baskerville" charset="0"/>
                <a:cs typeface="Baskerville" charset="0"/>
              </a:rPr>
              <a:t>OUR TEAM</a:t>
            </a:r>
            <a:endParaRPr lang="fr-FR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400" y="537029"/>
            <a:ext cx="11785600" cy="6320971"/>
          </a:xfrm>
        </p:spPr>
        <p:txBody>
          <a:bodyPr>
            <a:noAutofit/>
          </a:bodyPr>
          <a:lstStyle/>
          <a:p>
            <a:r>
              <a:rPr lang="en-GB" sz="2000" b="1" u="sng" dirty="0" smtClean="0">
                <a:latin typeface="Baskerville" charset="0"/>
                <a:ea typeface="Baskerville" charset="0"/>
                <a:cs typeface="Baskerville" charset="0"/>
              </a:rPr>
              <a:t>Board members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Pascal De Freyne (BE):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CEO &amp; designer (back ground supply chain and restructuring)</a:t>
            </a:r>
          </a:p>
          <a:p>
            <a:pPr lvl="1"/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Sofie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Goris (BE):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Sales Director (background sales &amp; sourcing) 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Michel </a:t>
            </a:r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Machart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(FR):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consultant &amp; world expert in fabrics especially lace and </a:t>
            </a:r>
            <a:r>
              <a:rPr lang="en-GB" sz="1600" dirty="0" err="1" smtClean="0">
                <a:latin typeface="Baskerville" charset="0"/>
                <a:ea typeface="Baskerville" charset="0"/>
                <a:cs typeface="Baskerville" charset="0"/>
              </a:rPr>
              <a:t>embroderies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, owner of </a:t>
            </a:r>
            <a:r>
              <a:rPr lang="en-GB" sz="1600" dirty="0" err="1" smtClean="0">
                <a:latin typeface="Baskerville" charset="0"/>
                <a:ea typeface="Baskerville" charset="0"/>
                <a:cs typeface="Baskerville" charset="0"/>
              </a:rPr>
              <a:t>embrodery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 productions (45 years expertise), former </a:t>
            </a:r>
            <a:r>
              <a:rPr lang="en-GB" sz="1600" b="1" dirty="0">
                <a:latin typeface="Big Caslon Medium" charset="0"/>
                <a:ea typeface="Big Caslon Medium" charset="0"/>
                <a:cs typeface="Big Caslon Medium" charset="0"/>
              </a:rPr>
              <a:t>MILLESIA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 associate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Daniel Perret (FR):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consultant &amp; founder of the brand </a:t>
            </a:r>
            <a:r>
              <a:rPr lang="en-GB" sz="1600" b="1" dirty="0">
                <a:latin typeface="Big Caslon Medium" charset="0"/>
                <a:ea typeface="Big Caslon Medium" charset="0"/>
                <a:cs typeface="Big Caslon Medium" charset="0"/>
              </a:rPr>
              <a:t>MILLESIA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 , world expert in lingerie (50 years expertise)</a:t>
            </a:r>
          </a:p>
          <a:p>
            <a:pPr lvl="1"/>
            <a:endParaRPr lang="en-GB" sz="1600" dirty="0" smtClean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GB" sz="2000" b="1" u="sng" dirty="0" smtClean="0">
                <a:latin typeface="Baskerville" charset="0"/>
                <a:ea typeface="Baskerville" charset="0"/>
                <a:cs typeface="Baskerville" charset="0"/>
              </a:rPr>
              <a:t>Team</a:t>
            </a:r>
          </a:p>
          <a:p>
            <a:pPr lvl="1"/>
            <a:r>
              <a:rPr lang="en-GB" sz="1600" b="1" dirty="0">
                <a:latin typeface="Baskerville" charset="0"/>
                <a:ea typeface="Baskerville" charset="0"/>
                <a:cs typeface="Baskerville" charset="0"/>
              </a:rPr>
              <a:t>Pascal De 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Freyne (BE): CEO </a:t>
            </a:r>
            <a:r>
              <a:rPr lang="en-GB" sz="1600" dirty="0">
                <a:latin typeface="Baskerville" charset="0"/>
                <a:ea typeface="Baskerville" charset="0"/>
                <a:cs typeface="Baskerville" charset="0"/>
              </a:rPr>
              <a:t>(25 years expertise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)</a:t>
            </a:r>
            <a:endParaRPr lang="en-GB" sz="1600" b="1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lvl="1"/>
            <a:r>
              <a:rPr lang="en-GB" sz="1600" b="1" dirty="0" err="1">
                <a:latin typeface="Baskerville" charset="0"/>
                <a:ea typeface="Baskerville" charset="0"/>
                <a:cs typeface="Baskerville" charset="0"/>
              </a:rPr>
              <a:t>Sofie</a:t>
            </a:r>
            <a:r>
              <a:rPr lang="en-GB" sz="1600" b="1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Goris (BE): Sales Director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strong </a:t>
            </a:r>
            <a:r>
              <a:rPr lang="en-GB" sz="1600" dirty="0">
                <a:latin typeface="Baskerville" charset="0"/>
                <a:ea typeface="Baskerville" charset="0"/>
                <a:cs typeface="Baskerville" charset="0"/>
              </a:rPr>
              <a:t>contract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negotiator (20 </a:t>
            </a:r>
            <a:r>
              <a:rPr lang="en-GB" sz="1600" dirty="0">
                <a:latin typeface="Baskerville" charset="0"/>
                <a:ea typeface="Baskerville" charset="0"/>
                <a:cs typeface="Baskerville" charset="0"/>
              </a:rPr>
              <a:t>years expertise)</a:t>
            </a:r>
            <a:endParaRPr lang="en-GB" sz="1600" u="sng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lvl="1"/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Véronique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Perret (FR): Director of collections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including related communication (25 years expertise)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Edith </a:t>
            </a:r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Balandras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(FR):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former </a:t>
            </a:r>
            <a:r>
              <a:rPr lang="en-GB" sz="1600" dirty="0" err="1" smtClean="0">
                <a:latin typeface="Baskerville" charset="0"/>
                <a:ea typeface="Baskerville" charset="0"/>
                <a:cs typeface="Baskerville" charset="0"/>
              </a:rPr>
              <a:t>modelist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 and designer of the </a:t>
            </a:r>
            <a:r>
              <a:rPr lang="en-GB" sz="1600" b="1" dirty="0">
                <a:latin typeface="Big Caslon Medium" charset="0"/>
                <a:ea typeface="Big Caslon Medium" charset="0"/>
                <a:cs typeface="Big Caslon Medium" charset="0"/>
              </a:rPr>
              <a:t>MILLESIA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 (20 years expertise)</a:t>
            </a:r>
          </a:p>
          <a:p>
            <a:pPr lvl="1"/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Fabienne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Bouilhol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(FR):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expert </a:t>
            </a:r>
            <a:r>
              <a:rPr lang="en-GB" sz="1600" dirty="0" err="1" smtClean="0">
                <a:latin typeface="Baskerville" charset="0"/>
                <a:ea typeface="Baskerville" charset="0"/>
                <a:cs typeface="Baskerville" charset="0"/>
              </a:rPr>
              <a:t>modelist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 and designer in deep cups (25 years expertise)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Nathalie Dubois (BE):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customer service (20 years expertise)</a:t>
            </a:r>
          </a:p>
          <a:p>
            <a:pPr lvl="1"/>
            <a:endParaRPr lang="en-GB" sz="1600" dirty="0" smtClean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GB" sz="2000" b="1" u="sng" dirty="0" smtClean="0">
                <a:latin typeface="Baskerville" charset="0"/>
                <a:ea typeface="Baskerville" charset="0"/>
                <a:cs typeface="Baskerville" charset="0"/>
              </a:rPr>
              <a:t>Shareholders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Pascal De Freyne (BE):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61,5%</a:t>
            </a:r>
          </a:p>
          <a:p>
            <a:pPr lvl="1"/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Sofie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Goris (BE) :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12,83%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Xavier </a:t>
            </a:r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Cloquet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(BE):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(CFO </a:t>
            </a:r>
            <a:r>
              <a:rPr lang="en-GB" sz="1600" dirty="0" err="1" smtClean="0">
                <a:latin typeface="Baskerville" charset="0"/>
                <a:ea typeface="Baskerville" charset="0"/>
                <a:cs typeface="Baskerville" charset="0"/>
              </a:rPr>
              <a:t>Nicols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 Group) - supporting the project on the financial aspects: 6,42%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Luc De </a:t>
            </a:r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Smet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(BE):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(former production director at </a:t>
            </a:r>
            <a:r>
              <a:rPr lang="en-GB" sz="1600" dirty="0" err="1" smtClean="0">
                <a:latin typeface="Baskerville" charset="0"/>
                <a:ea typeface="Baskerville" charset="0"/>
                <a:cs typeface="Baskerville" charset="0"/>
              </a:rPr>
              <a:t>Nicols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, Cadbury Schweppes, AB-</a:t>
            </a:r>
            <a:r>
              <a:rPr lang="en-GB" sz="1600" dirty="0" err="1" smtClean="0">
                <a:latin typeface="Baskerville" charset="0"/>
                <a:ea typeface="Baskerville" charset="0"/>
                <a:cs typeface="Baskerville" charset="0"/>
              </a:rPr>
              <a:t>Inbev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): 6,42%</a:t>
            </a:r>
          </a:p>
          <a:p>
            <a:pPr lvl="1"/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Van </a:t>
            </a:r>
            <a:r>
              <a:rPr lang="en-GB" sz="1600" b="1" dirty="0" err="1" smtClean="0">
                <a:latin typeface="Baskerville" charset="0"/>
                <a:ea typeface="Baskerville" charset="0"/>
                <a:cs typeface="Baskerville" charset="0"/>
              </a:rPr>
              <a:t>Mieghem</a:t>
            </a:r>
            <a:r>
              <a:rPr lang="en-GB" sz="1600" b="1" dirty="0" smtClean="0">
                <a:latin typeface="Baskerville" charset="0"/>
                <a:ea typeface="Baskerville" charset="0"/>
                <a:cs typeface="Baskerville" charset="0"/>
              </a:rPr>
              <a:t> Logistics (BE): </a:t>
            </a:r>
            <a:r>
              <a:rPr lang="en-GB" sz="1600" dirty="0" smtClean="0">
                <a:latin typeface="Baskerville" charset="0"/>
                <a:ea typeface="Baskerville" charset="0"/>
                <a:cs typeface="Baskerville" charset="0"/>
              </a:rPr>
              <a:t>12,83%</a:t>
            </a:r>
          </a:p>
          <a:p>
            <a:endParaRPr lang="fr-FR" sz="1600" dirty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457" y="5815489"/>
            <a:ext cx="1678148" cy="8393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0" y="455391"/>
            <a:ext cx="936167" cy="9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4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2351" y="388655"/>
            <a:ext cx="10515600" cy="711321"/>
          </a:xfrm>
          <a:effectLst>
            <a:outerShdw blurRad="50800" dist="76200" dir="2700000" algn="tl" rotWithShape="0">
              <a:schemeClr val="bg1">
                <a:alpha val="69000"/>
              </a:schemeClr>
            </a:outerShdw>
          </a:effectLst>
        </p:spPr>
        <p:txBody>
          <a:bodyPr/>
          <a:lstStyle/>
          <a:p>
            <a:pPr algn="ctr"/>
            <a:r>
              <a:rPr lang="fr-FR" b="1" dirty="0" smtClean="0">
                <a:latin typeface="Baskerville" charset="0"/>
                <a:ea typeface="Baskerville" charset="0"/>
                <a:cs typeface="Baskerville" charset="0"/>
              </a:rPr>
              <a:t>MARKET NEEDS</a:t>
            </a:r>
            <a:endParaRPr lang="fr-FR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666" y="1736202"/>
            <a:ext cx="11725154" cy="502341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3600" dirty="0" smtClean="0">
                <a:latin typeface="Baskerville" charset="0"/>
                <a:ea typeface="Baskerville" charset="0"/>
                <a:cs typeface="Baskerville" charset="0"/>
              </a:rPr>
              <a:t>   A strong &amp; alternative premium Brand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36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3600" dirty="0" smtClean="0">
                <a:latin typeface="Baskerville" charset="0"/>
                <a:ea typeface="Baskerville" charset="0"/>
                <a:cs typeface="Baskerville" charset="0"/>
              </a:rPr>
              <a:t>   Innovations</a:t>
            </a:r>
            <a:endParaRPr lang="en-GB" sz="3600" dirty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en-GB" sz="36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GB" sz="3600" dirty="0" smtClean="0">
                <a:latin typeface="Baskerville" charset="0"/>
                <a:ea typeface="Baskerville" charset="0"/>
                <a:cs typeface="Baskerville" charset="0"/>
              </a:rPr>
              <a:t>   New distribution channels</a:t>
            </a:r>
            <a:endParaRPr lang="en-GB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2" y="5920304"/>
            <a:ext cx="1678148" cy="83931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513983" y="5735638"/>
            <a:ext cx="3419078" cy="369332"/>
          </a:xfrm>
          <a:prstGeom prst="rect">
            <a:avLst/>
          </a:prstGeom>
          <a:noFill/>
          <a:effectLst>
            <a:outerShdw blurRad="50800" dist="76200" dir="2700000" algn="tl" rotWithShape="0">
              <a:schemeClr val="bg1">
                <a:alpha val="7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Baskerville" charset="0"/>
                <a:ea typeface="Baskerville" charset="0"/>
                <a:cs typeface="Baskerville" charset="0"/>
              </a:rPr>
              <a:t>Diamant : 25 </a:t>
            </a:r>
            <a:r>
              <a:rPr lang="en-GB" b="1" dirty="0" smtClean="0">
                <a:latin typeface="Baskerville" charset="0"/>
                <a:ea typeface="Baskerville" charset="0"/>
                <a:cs typeface="Baskerville" charset="0"/>
              </a:rPr>
              <a:t>years of success</a:t>
            </a:r>
            <a:endParaRPr lang="en-GB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1" y="3005604"/>
            <a:ext cx="3733800" cy="248460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188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5719" y="376699"/>
            <a:ext cx="10515600" cy="711321"/>
          </a:xfrm>
        </p:spPr>
        <p:txBody>
          <a:bodyPr/>
          <a:lstStyle/>
          <a:p>
            <a:pPr algn="ctr"/>
            <a:r>
              <a:rPr lang="fr-FR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76200" dir="2700000" algn="tl" rotWithShape="0">
                    <a:schemeClr val="bg1">
                      <a:alpha val="65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OUR OFFER</a:t>
            </a:r>
            <a:endParaRPr lang="fr-FR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76200" dir="2700000" algn="tl" rotWithShape="0">
                  <a:schemeClr val="bg1">
                    <a:alpha val="65000"/>
                  </a:schemeClr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0942" y="1088020"/>
            <a:ext cx="11725154" cy="547787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GB" sz="3000" b="1" u="sng" dirty="0" smtClean="0">
                <a:latin typeface="Baskerville" charset="0"/>
                <a:ea typeface="Baskerville" charset="0"/>
                <a:cs typeface="Baskerville" charset="0"/>
              </a:rPr>
              <a:t>A strong &amp; alternative premium Brand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Relaunch </a:t>
            </a:r>
            <a:r>
              <a:rPr lang="en-GB" sz="2000" b="1" dirty="0" smtClean="0">
                <a:latin typeface="Big Caslon Medium" charset="0"/>
                <a:ea typeface="Big Caslon Medium" charset="0"/>
                <a:cs typeface="Big Caslon Medium" charset="0"/>
              </a:rPr>
              <a:t>MILLESIA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’s 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brand known as </a:t>
            </a:r>
            <a:r>
              <a:rPr lang="en-GB" sz="2000" b="1" dirty="0" smtClean="0">
                <a:effectLst>
                  <a:outerShdw blurRad="50800" dist="76200" dir="2700000" algn="tl" rotWithShape="0">
                    <a:prstClr val="black">
                      <a:alpha val="73000"/>
                    </a:prst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“THE” </a:t>
            </a:r>
            <a:r>
              <a:rPr lang="en-GB" sz="2000" b="1" dirty="0">
                <a:effectLst>
                  <a:outerShdw blurRad="50800" dist="76200" dir="2700000" algn="tl" rotWithShape="0">
                    <a:prstClr val="black">
                      <a:alpha val="73000"/>
                    </a:prst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sexy &amp; chic lingerie brand 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over the 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world</a:t>
            </a:r>
          </a:p>
          <a:p>
            <a:pPr lvl="1" algn="just"/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Extended range of beachwear, 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stockings or 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necklace</a:t>
            </a:r>
            <a:endParaRPr lang="en-GB" sz="2000" b="1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GB" sz="3000" b="1" u="sng" dirty="0" smtClean="0">
                <a:latin typeface="Baskerville" charset="0"/>
                <a:ea typeface="Baskerville" charset="0"/>
                <a:cs typeface="Baskerville" charset="0"/>
              </a:rPr>
              <a:t>Innovations</a:t>
            </a:r>
            <a:r>
              <a:rPr lang="en-GB" sz="3000" b="1" dirty="0" smtClean="0">
                <a:latin typeface="Baskerville" charset="0"/>
                <a:ea typeface="Baskerville" charset="0"/>
                <a:cs typeface="Baskerville" charset="0"/>
              </a:rPr>
              <a:t> :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S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exy 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deep 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cups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GB" sz="3000" b="1" u="sng" dirty="0" smtClean="0">
                <a:latin typeface="Baskerville" charset="0"/>
                <a:ea typeface="Baskerville" charset="0"/>
                <a:cs typeface="Baskerville" charset="0"/>
              </a:rPr>
              <a:t>New distribution channels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Develop E-commerce in EU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to boost traditional channels B2B &amp; B2C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Synchronize e-commerce promotions with the field (stores) through:</a:t>
            </a:r>
          </a:p>
          <a:p>
            <a:pPr marL="1828800" lvl="3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With our partners </a:t>
            </a:r>
            <a:r>
              <a:rPr lang="en-GB" sz="2000" b="1" dirty="0" err="1" smtClean="0">
                <a:latin typeface="Baskerville" charset="0"/>
                <a:ea typeface="Baskerville" charset="0"/>
                <a:cs typeface="Baskerville" charset="0"/>
              </a:rPr>
              <a:t>VP.com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 and </a:t>
            </a:r>
            <a:r>
              <a:rPr lang="en-GB" sz="2000" b="1" dirty="0" err="1" smtClean="0">
                <a:latin typeface="Baskerville" charset="0"/>
                <a:ea typeface="Baskerville" charset="0"/>
                <a:cs typeface="Baskerville" charset="0"/>
              </a:rPr>
              <a:t>Showroomprivé.com</a:t>
            </a:r>
            <a:endParaRPr lang="en-GB" sz="2000" b="1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1828800" lvl="3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Own e-commerce outlet stores</a:t>
            </a:r>
          </a:p>
          <a:p>
            <a:pPr lvl="5" algn="just">
              <a:lnSpc>
                <a:spcPct val="100000"/>
              </a:lnSpc>
              <a:spcBef>
                <a:spcPts val="0"/>
              </a:spcBef>
            </a:pPr>
            <a:endParaRPr lang="en-GB" dirty="0" smtClean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lvl="3" algn="just">
              <a:lnSpc>
                <a:spcPct val="100000"/>
              </a:lnSpc>
              <a:spcBef>
                <a:spcPts val="0"/>
              </a:spcBef>
            </a:pPr>
            <a:endParaRPr lang="en-GB" dirty="0" smtClean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en-GB" dirty="0" smtClean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56" y="5920304"/>
            <a:ext cx="1678148" cy="8393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2332708"/>
            <a:ext cx="1783080" cy="19812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516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6625" y="228185"/>
            <a:ext cx="10515600" cy="74023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effectLst>
                  <a:outerShdw blurRad="50800" dist="76200" dir="2700000" algn="tl" rotWithShape="0">
                    <a:schemeClr val="bg1">
                      <a:alpha val="58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BUSINESS MODEL</a:t>
            </a:r>
            <a:endParaRPr lang="fr-FR" b="1" dirty="0">
              <a:effectLst>
                <a:outerShdw blurRad="50800" dist="76200" dir="2700000" algn="tl" rotWithShape="0">
                  <a:schemeClr val="bg1">
                    <a:alpha val="58000"/>
                  </a:schemeClr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0275" y="1379317"/>
            <a:ext cx="11509829" cy="5791200"/>
          </a:xfrm>
        </p:spPr>
        <p:txBody>
          <a:bodyPr>
            <a:noAutofit/>
          </a:bodyPr>
          <a:lstStyle/>
          <a:p>
            <a:pPr marL="2343150" lvl="4" indent="-514350" algn="just">
              <a:buFont typeface="+mj-lt"/>
              <a:buAutoNum type="arabicPeriod"/>
            </a:pPr>
            <a:r>
              <a:rPr lang="en-GB" sz="2600" b="1" dirty="0" smtClean="0">
                <a:latin typeface="Baskerville" charset="0"/>
                <a:ea typeface="Baskerville" charset="0"/>
                <a:cs typeface="Baskerville" charset="0"/>
              </a:rPr>
              <a:t>We </a:t>
            </a:r>
            <a:r>
              <a:rPr lang="en-GB" sz="2600" b="1" dirty="0">
                <a:latin typeface="Baskerville" charset="0"/>
                <a:ea typeface="Baskerville" charset="0"/>
                <a:cs typeface="Baskerville" charset="0"/>
              </a:rPr>
              <a:t>d</a:t>
            </a:r>
            <a:r>
              <a:rPr lang="en-GB" sz="2600" b="1" dirty="0" smtClean="0">
                <a:latin typeface="Baskerville" charset="0"/>
                <a:ea typeface="Baskerville" charset="0"/>
                <a:cs typeface="Baskerville" charset="0"/>
              </a:rPr>
              <a:t>esign, create &amp; fit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en-GB" sz="2600" b="1" dirty="0" smtClean="0">
                <a:latin typeface="Baskerville" charset="0"/>
                <a:ea typeface="Baskerville" charset="0"/>
                <a:cs typeface="Baskerville" charset="0"/>
              </a:rPr>
              <a:t>We source  </a:t>
            </a:r>
            <a:r>
              <a:rPr lang="en-GB" sz="2600" b="1" dirty="0">
                <a:latin typeface="Baskerville" charset="0"/>
                <a:ea typeface="Baskerville" charset="0"/>
                <a:cs typeface="Baskerville" charset="0"/>
              </a:rPr>
              <a:t>quality </a:t>
            </a:r>
            <a:endParaRPr lang="en-GB" sz="2600" b="1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2343150" lvl="4" indent="-514350" algn="just">
              <a:buFont typeface="+mj-lt"/>
              <a:buAutoNum type="arabicPeriod"/>
            </a:pPr>
            <a:r>
              <a:rPr lang="en-GB" sz="2600" b="1" dirty="0" smtClean="0">
                <a:latin typeface="Baskerville" charset="0"/>
                <a:ea typeface="Baskerville" charset="0"/>
                <a:cs typeface="Baskerville" charset="0"/>
              </a:rPr>
              <a:t>We market </a:t>
            </a:r>
            <a:r>
              <a:rPr lang="en-GB" sz="2600" b="1" dirty="0">
                <a:latin typeface="Baskerville" charset="0"/>
                <a:ea typeface="Baskerville" charset="0"/>
                <a:cs typeface="Baskerville" charset="0"/>
              </a:rPr>
              <a:t>and value our brand </a:t>
            </a:r>
            <a:endParaRPr lang="en-GB" sz="2600" b="1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2343150" lvl="4" indent="-514350" algn="just">
              <a:buFont typeface="+mj-lt"/>
              <a:buAutoNum type="arabicPeriod"/>
            </a:pPr>
            <a:r>
              <a:rPr lang="en-GB" sz="2600" b="1" dirty="0" smtClean="0">
                <a:latin typeface="Baskerville" charset="0"/>
                <a:ea typeface="Baskerville" charset="0"/>
                <a:cs typeface="Baskerville" charset="0"/>
              </a:rPr>
              <a:t>We sell through stores, luxury distributors and e-commerce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en-GB" sz="2600" b="1" dirty="0" smtClean="0">
                <a:latin typeface="Baskerville" charset="0"/>
                <a:ea typeface="Baskerville" charset="0"/>
                <a:cs typeface="Baskerville" charset="0"/>
              </a:rPr>
              <a:t>We focus IT  and customer service</a:t>
            </a:r>
            <a:endParaRPr lang="en-GB" b="1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lvl="8" algn="just"/>
            <a:endParaRPr lang="en-GB" sz="14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lvl="8" algn="just"/>
            <a:endParaRPr lang="en-GB" sz="14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lvl="7" algn="just"/>
            <a:r>
              <a:rPr lang="en-GB" sz="2400" b="1" dirty="0" smtClean="0">
                <a:latin typeface="Baskerville" charset="0"/>
                <a:ea typeface="Baskerville" charset="0"/>
                <a:cs typeface="Baskerville" charset="0"/>
              </a:rPr>
              <a:t>WE ARE OUTSOURCING </a:t>
            </a:r>
          </a:p>
          <a:p>
            <a:pPr lvl="8" algn="just"/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Production</a:t>
            </a:r>
          </a:p>
          <a:p>
            <a:pPr lvl="8" algn="just"/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Field sales force</a:t>
            </a:r>
          </a:p>
          <a:p>
            <a:pPr lvl="8" algn="just"/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Distribution</a:t>
            </a:r>
          </a:p>
          <a:p>
            <a:pPr algn="just"/>
            <a:endParaRPr lang="en-GB" sz="2000" dirty="0" smtClean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88" y="5232401"/>
            <a:ext cx="2805316" cy="14030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71" y="2574384"/>
            <a:ext cx="1690236" cy="15404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71" y="4002058"/>
            <a:ext cx="1690236" cy="15735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71" y="1110889"/>
            <a:ext cx="1678289" cy="15409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71" y="5465041"/>
            <a:ext cx="1678289" cy="139295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922" y="25361"/>
            <a:ext cx="1702185" cy="119878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724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61" y="1308099"/>
            <a:ext cx="9469626" cy="47003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4170" y="387927"/>
            <a:ext cx="5169428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45000"/>
              </a:scheme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contourW="12700">
              <a:contourClr>
                <a:schemeClr val="bg1"/>
              </a:contourClr>
            </a:sp3d>
          </a:bodyPr>
          <a:lstStyle/>
          <a:p>
            <a:r>
              <a:rPr lang="fr-FR" sz="3600" b="1" dirty="0" smtClean="0">
                <a:effectLst>
                  <a:outerShdw blurRad="76200" dist="88900" dir="18900000" algn="bl" rotWithShape="0">
                    <a:schemeClr val="bg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A GLOBAL PRESENCE</a:t>
            </a:r>
            <a:endParaRPr lang="fr-FR" sz="3600" b="1" dirty="0">
              <a:effectLst>
                <a:outerShdw blurRad="76200" dist="88900" dir="18900000" algn="bl" rotWithShape="0">
                  <a:schemeClr val="bg1">
                    <a:alpha val="40000"/>
                  </a:schemeClr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7"/>
          <a:stretch/>
        </p:blipFill>
        <p:spPr>
          <a:xfrm>
            <a:off x="518800" y="3342638"/>
            <a:ext cx="2831096" cy="2808695"/>
          </a:xfrm>
          <a:prstGeom prst="rect">
            <a:avLst/>
          </a:prstGeom>
          <a:effectLst>
            <a:innerShdw blurRad="63500" dist="1016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76200">
            <a:bevelT/>
            <a:extrusionClr>
              <a:schemeClr val="bg1"/>
            </a:extrusionClr>
          </a:sp3d>
        </p:spPr>
      </p:pic>
      <p:sp>
        <p:nvSpPr>
          <p:cNvPr id="9" name="Ellipse 8"/>
          <p:cNvSpPr/>
          <p:nvPr/>
        </p:nvSpPr>
        <p:spPr>
          <a:xfrm rot="5400000">
            <a:off x="6764889" y="2342815"/>
            <a:ext cx="928993" cy="1217994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8128000" y="1538195"/>
            <a:ext cx="3848100" cy="1435100"/>
          </a:xfrm>
          <a:prstGeom prst="ellipse">
            <a:avLst/>
          </a:prstGeom>
          <a:solidFill>
            <a:schemeClr val="accent4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588500" y="1563985"/>
            <a:ext cx="1347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Russie   </a:t>
            </a:r>
          </a:p>
          <a:p>
            <a:r>
              <a:rPr lang="fr-FR" b="1" dirty="0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Ukraine    </a:t>
            </a:r>
          </a:p>
          <a:p>
            <a:r>
              <a:rPr lang="fr-FR" b="1" dirty="0" err="1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Kazakstan</a:t>
            </a:r>
            <a:endParaRPr lang="fr-FR" b="1" dirty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63513" y="2508208"/>
            <a:ext cx="2504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Europe : more </a:t>
            </a:r>
            <a:r>
              <a:rPr lang="fr-FR" b="1" dirty="0" err="1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than</a:t>
            </a:r>
            <a:r>
              <a:rPr lang="fr-FR" b="1" dirty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 20 </a:t>
            </a:r>
            <a:r>
              <a:rPr lang="en-GB" b="1" dirty="0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agents</a:t>
            </a:r>
            <a:r>
              <a:rPr lang="fr-FR" b="1" dirty="0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fr-FR" b="1" dirty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and </a:t>
            </a:r>
          </a:p>
          <a:p>
            <a:r>
              <a:rPr lang="fr-FR" b="1" dirty="0" err="1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distributors</a:t>
            </a:r>
            <a:endParaRPr lang="fr-FR" dirty="0">
              <a:effectLst>
                <a:outerShdw blurRad="50800" dist="762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9785654" y="2983462"/>
            <a:ext cx="1841500" cy="2754405"/>
          </a:xfrm>
          <a:prstGeom prst="ellipse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0343387" y="3342638"/>
            <a:ext cx="11849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Japan</a:t>
            </a:r>
            <a:endParaRPr lang="fr-FR" b="1" dirty="0" smtClean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  <a:p>
            <a:endParaRPr lang="fr-FR" b="1" dirty="0" smtClean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  <a:p>
            <a:endParaRPr lang="fr-FR" b="1" dirty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  <a:p>
            <a:endParaRPr lang="fr-FR" b="1" dirty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  <a:p>
            <a:endParaRPr lang="fr-FR" b="1" dirty="0" smtClean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fr-FR" b="1" dirty="0" err="1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Australia</a:t>
            </a:r>
            <a:endParaRPr lang="fr-FR" b="1" dirty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717297" y="2500704"/>
            <a:ext cx="2146300" cy="1157585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881619" y="2696307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            Canada</a:t>
            </a:r>
          </a:p>
          <a:p>
            <a:r>
              <a:rPr lang="fr-FR" b="1" dirty="0" smtClean="0">
                <a:effectLst>
                  <a:outerShdw blurRad="50800" dist="76200" dir="2700000" algn="tl" rotWithShape="0">
                    <a:prstClr val="black"/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     USA</a:t>
            </a:r>
            <a:endParaRPr lang="fr-FR" b="1" dirty="0">
              <a:effectLst>
                <a:outerShdw blurRad="50800" dist="76200" dir="2700000" algn="tl" rotWithShape="0">
                  <a:prstClr val="black"/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7" name="Ellipse 16"/>
          <p:cNvSpPr/>
          <p:nvPr/>
        </p:nvSpPr>
        <p:spPr>
          <a:xfrm flipV="1">
            <a:off x="6447440" y="5737867"/>
            <a:ext cx="347638" cy="334986"/>
          </a:xfrm>
          <a:prstGeom prst="ellipse">
            <a:avLst/>
          </a:prstGeom>
          <a:solidFill>
            <a:schemeClr val="accent4">
              <a:alpha val="91000"/>
            </a:schemeClr>
          </a:solidFill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438428" y="6173583"/>
            <a:ext cx="346767" cy="338365"/>
          </a:xfrm>
          <a:prstGeom prst="ellipse">
            <a:avLst/>
          </a:prstGeom>
          <a:solidFill>
            <a:schemeClr val="accent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845484" y="5753007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50800" dist="76200" dir="2700000" algn="tl" rotWithShape="0">
                    <a:schemeClr val="bg1">
                      <a:alpha val="84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Distributors</a:t>
            </a:r>
            <a:endParaRPr lang="en-GB" b="1" dirty="0">
              <a:effectLst>
                <a:outerShdw blurRad="50800" dist="76200" dir="2700000" algn="tl" rotWithShape="0">
                  <a:schemeClr val="bg1">
                    <a:alpha val="84000"/>
                  </a:schemeClr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45484" y="6182102"/>
            <a:ext cx="255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50800" dist="76200" dir="2700000" algn="tl" rotWithShape="0">
                    <a:schemeClr val="bg1">
                      <a:alpha val="95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Agents</a:t>
            </a:r>
            <a:r>
              <a:rPr lang="fr-FR" b="1" dirty="0" smtClean="0">
                <a:effectLst>
                  <a:outerShdw blurRad="50800" dist="76200" dir="2700000" algn="tl" rotWithShape="0">
                    <a:schemeClr val="bg1">
                      <a:alpha val="95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 &amp; </a:t>
            </a:r>
            <a:r>
              <a:rPr lang="fr-FR" b="1" dirty="0" err="1" smtClean="0">
                <a:effectLst>
                  <a:outerShdw blurRad="50800" dist="76200" dir="2700000" algn="tl" rotWithShape="0">
                    <a:schemeClr val="bg1">
                      <a:alpha val="95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Distributors</a:t>
            </a:r>
            <a:endParaRPr lang="fr-FR" b="1" dirty="0">
              <a:effectLst>
                <a:outerShdw blurRad="50800" dist="76200" dir="2700000" algn="tl" rotWithShape="0">
                  <a:schemeClr val="bg1">
                    <a:alpha val="95000"/>
                  </a:schemeClr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3866147" y="1524000"/>
            <a:ext cx="3866148" cy="3030949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68356"/>
            <a:ext cx="10515600" cy="912132"/>
          </a:xfrm>
        </p:spPr>
        <p:txBody>
          <a:bodyPr/>
          <a:lstStyle/>
          <a:p>
            <a:pPr algn="ctr"/>
            <a:r>
              <a:rPr lang="en-GB" b="1" dirty="0" smtClean="0">
                <a:effectLst>
                  <a:outerShdw blurRad="50800" dist="76200" dir="2700000" algn="tl" rotWithShape="0">
                    <a:schemeClr val="bg1">
                      <a:alpha val="86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</a:rPr>
              <a:t>COMPETITORS</a:t>
            </a:r>
            <a:endParaRPr lang="en-GB" b="1" dirty="0">
              <a:effectLst>
                <a:outerShdw blurRad="50800" dist="76200" dir="2700000" algn="tl" rotWithShape="0">
                  <a:schemeClr val="bg1">
                    <a:alpha val="86000"/>
                  </a:schemeClr>
                </a:outerShdw>
              </a:effectLst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82" y="1792724"/>
            <a:ext cx="3134701" cy="15677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03" y="714277"/>
            <a:ext cx="1985661" cy="4016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140" y="1027926"/>
            <a:ext cx="2070664" cy="4467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94" y="5143726"/>
            <a:ext cx="1998610" cy="5186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37" y="3623978"/>
            <a:ext cx="2229527" cy="8516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8781" y="4126508"/>
            <a:ext cx="2039716" cy="69818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96803" y="1100782"/>
            <a:ext cx="1985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(FR): Similar price </a:t>
            </a:r>
            <a:r>
              <a:rPr lang="en-GB" sz="2000" dirty="0">
                <a:latin typeface="Baskerville" charset="0"/>
                <a:ea typeface="Baskerville" charset="0"/>
                <a:cs typeface="Baskerville" charset="0"/>
              </a:rPr>
              <a:t>positioning but more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traditional Turnover 100M€</a:t>
            </a:r>
            <a:endParaRPr lang="en-GB" sz="2000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745881" y="1422977"/>
            <a:ext cx="2627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askerville" charset="0"/>
                <a:ea typeface="Baskerville" charset="0"/>
                <a:cs typeface="Baskerville" charset="0"/>
              </a:rPr>
              <a:t>(Group Van de Velde-BE): dominant player on the deep cups in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Europe</a:t>
            </a:r>
          </a:p>
          <a:p>
            <a:pPr algn="ctr"/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Turnover 200M€</a:t>
            </a:r>
            <a:endParaRPr lang="en-GB" sz="2000" dirty="0">
              <a:latin typeface="Baskerville" charset="0"/>
              <a:ea typeface="Baskerville" charset="0"/>
              <a:cs typeface="Baskerville" charset="0"/>
            </a:endParaRPr>
          </a:p>
          <a:p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985831" y="4554949"/>
            <a:ext cx="2116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askerville" charset="0"/>
                <a:ea typeface="Baskerville" charset="0"/>
                <a:cs typeface="Baskerville" charset="0"/>
              </a:rPr>
              <a:t>(IT): same price positioning but weaker brand and less creativity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878393" y="5000634"/>
            <a:ext cx="2358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GB" sz="2000" dirty="0">
                <a:latin typeface="Baskerville" charset="0"/>
                <a:ea typeface="Baskerville" charset="0"/>
                <a:cs typeface="Baskerville" charset="0"/>
              </a:rPr>
              <a:t>(FR): focussed on classical deep cups but mainly in France</a:t>
            </a:r>
          </a:p>
          <a:p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618330" y="5709501"/>
            <a:ext cx="2242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Baskerville" charset="0"/>
                <a:ea typeface="Baskerville" charset="0"/>
                <a:cs typeface="Baskerville" charset="0"/>
              </a:rPr>
              <a:t>(FR): focussed on classical </a:t>
            </a:r>
            <a:r>
              <a:rPr lang="fr-FR" sz="2000" dirty="0" err="1" smtClean="0">
                <a:latin typeface="Baskerville" charset="0"/>
                <a:ea typeface="Baskerville" charset="0"/>
                <a:cs typeface="Baskerville" charset="0"/>
              </a:rPr>
              <a:t>deep</a:t>
            </a:r>
            <a:r>
              <a:rPr lang="fr-FR" sz="2000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fr-FR" sz="2000" dirty="0" err="1" smtClean="0">
                <a:latin typeface="Baskerville" charset="0"/>
                <a:ea typeface="Baskerville" charset="0"/>
                <a:cs typeface="Baskerville" charset="0"/>
              </a:rPr>
              <a:t>cups</a:t>
            </a:r>
            <a:endParaRPr lang="fr-FR" sz="20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ctr"/>
            <a:r>
              <a:rPr lang="fr-FR" sz="2000" dirty="0" smtClean="0">
                <a:latin typeface="Baskerville" charset="0"/>
                <a:ea typeface="Baskerville" charset="0"/>
                <a:cs typeface="Baskerville" charset="0"/>
              </a:rPr>
              <a:t>Turnover 15M€</a:t>
            </a:r>
            <a:endParaRPr lang="fr-FR" sz="2000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804120" y="3405105"/>
            <a:ext cx="3922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latin typeface="Baskerville" charset="0"/>
                <a:ea typeface="Baskerville" charset="0"/>
                <a:cs typeface="Baskerville" charset="0"/>
              </a:rPr>
              <a:t>Strong brand</a:t>
            </a:r>
          </a:p>
          <a:p>
            <a:pPr algn="ctr"/>
            <a:r>
              <a:rPr lang="fr-FR" sz="2000" b="1" dirty="0" smtClean="0">
                <a:latin typeface="Baskerville" charset="0"/>
                <a:ea typeface="Baskerville" charset="0"/>
                <a:cs typeface="Baskerville" charset="0"/>
              </a:rPr>
              <a:t>Glamourous sexy &amp; traditional</a:t>
            </a:r>
          </a:p>
          <a:p>
            <a:pPr algn="ctr"/>
            <a:r>
              <a:rPr lang="fr-FR" sz="2000" b="1" dirty="0" smtClean="0">
                <a:latin typeface="Baskerville" charset="0"/>
                <a:ea typeface="Baskerville" charset="0"/>
                <a:cs typeface="Baskerville" charset="0"/>
              </a:rPr>
              <a:t>Deep cups &amp; former lines</a:t>
            </a:r>
            <a:endParaRPr lang="fr-FR" sz="2000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8586293" y="834190"/>
            <a:ext cx="2947981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8929193" y="3950566"/>
            <a:ext cx="2358892" cy="22577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453230" y="5000634"/>
            <a:ext cx="2633370" cy="17447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705853" y="3360518"/>
            <a:ext cx="2679031" cy="25178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846131" y="481263"/>
            <a:ext cx="2399053" cy="222985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1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3314" y="340873"/>
            <a:ext cx="9466943" cy="621845"/>
          </a:xfrm>
          <a:effectLst>
            <a:outerShdw blurRad="50800" dist="76200" dir="2700000" algn="tl" rotWithShape="0">
              <a:schemeClr val="bg1">
                <a:alpha val="72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Baskerville" charset="0"/>
                <a:ea typeface="Baskerville" charset="0"/>
                <a:cs typeface="Baskerville" charset="0"/>
              </a:rPr>
              <a:t>STATUS</a:t>
            </a:r>
            <a:r>
              <a:rPr lang="en-GB" b="1" dirty="0" smtClean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GB" b="1" dirty="0" smtClean="0">
                <a:latin typeface="Baskerville" charset="0"/>
                <a:ea typeface="Baskerville" charset="0"/>
                <a:cs typeface="Baskerville" charset="0"/>
              </a:rPr>
              <a:t>OF THE PROJECT</a:t>
            </a:r>
            <a:endParaRPr lang="en-GB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611" y="1178409"/>
            <a:ext cx="11408227" cy="5992107"/>
          </a:xfrm>
        </p:spPr>
        <p:txBody>
          <a:bodyPr>
            <a:noAutofit/>
          </a:bodyPr>
          <a:lstStyle/>
          <a:p>
            <a:pPr algn="just">
              <a:buBlip>
                <a:blip r:embed="rId2"/>
              </a:buBlip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2016-08 :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Take over of </a:t>
            </a:r>
            <a:r>
              <a:rPr lang="en-GB" sz="2000" b="1" dirty="0">
                <a:latin typeface="Big Caslon Medium" charset="0"/>
                <a:ea typeface="Big Caslon Medium" charset="0"/>
                <a:cs typeface="Big Caslon Medium" charset="0"/>
              </a:rPr>
              <a:t>MILLESIA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 brand</a:t>
            </a:r>
          </a:p>
          <a:p>
            <a:pPr algn="just">
              <a:buBlip>
                <a:blip r:embed="rId2"/>
              </a:buBlip>
            </a:pPr>
            <a:endParaRPr lang="en-GB" sz="20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buBlip>
                <a:blip r:embed="rId2"/>
              </a:buBlip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2017-01 :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Presentation of our Winter 2017-2018 collection at the annual International Fair SIL in Paris. </a:t>
            </a:r>
          </a:p>
          <a:p>
            <a:pPr algn="just">
              <a:buBlip>
                <a:blip r:embed="rId2"/>
              </a:buBlip>
            </a:pPr>
            <a:endParaRPr lang="en-GB" sz="20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buBlip>
                <a:blip r:embed="rId2"/>
              </a:buBlip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2017-02 :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Confirmation of the value of the brand equity and recognition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 </a:t>
            </a:r>
            <a:endParaRPr lang="en-GB" sz="2000" b="1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buBlip>
                <a:blip r:embed="rId2"/>
              </a:buBlip>
            </a:pPr>
            <a:endParaRPr lang="en-GB" sz="2000" b="1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buBlip>
                <a:blip r:embed="rId2"/>
              </a:buBlip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2017-02 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: </a:t>
            </a:r>
            <a:r>
              <a:rPr lang="en-GB" sz="2000" dirty="0">
                <a:latin typeface="Baskerville" charset="0"/>
                <a:ea typeface="Baskerville" charset="0"/>
                <a:cs typeface="Baskerville" charset="0"/>
              </a:rPr>
              <a:t>Various capital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increases </a:t>
            </a:r>
            <a:r>
              <a:rPr lang="en-GB" sz="2000" dirty="0">
                <a:latin typeface="Baskerville" charset="0"/>
                <a:ea typeface="Baskerville" charset="0"/>
                <a:cs typeface="Baskerville" charset="0"/>
              </a:rPr>
              <a:t>to reach the level of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295k€</a:t>
            </a:r>
          </a:p>
          <a:p>
            <a:pPr algn="just">
              <a:buBlip>
                <a:blip r:embed="rId2"/>
              </a:buBlip>
            </a:pPr>
            <a:endParaRPr lang="en-GB" sz="2000" dirty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buBlip>
                <a:blip r:embed="rId2"/>
              </a:buBlip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On going :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funds raising to finance next season working capital</a:t>
            </a:r>
          </a:p>
          <a:p>
            <a:pPr algn="just">
              <a:buBlip>
                <a:blip r:embed="rId2"/>
              </a:buBlip>
            </a:pPr>
            <a:endParaRPr lang="en-GB" sz="20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algn="just">
              <a:buBlip>
                <a:blip r:embed="rId2"/>
              </a:buBlip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Further development of the deep cup project: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expected to be ready latest by end of Q3, 2017</a:t>
            </a:r>
            <a:endParaRPr lang="en-GB" sz="2000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760" y="6018689"/>
            <a:ext cx="1678148" cy="8393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73" y="2616200"/>
            <a:ext cx="3581400" cy="23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4486" y="241821"/>
            <a:ext cx="10515600" cy="841828"/>
          </a:xfrm>
          <a:effectLst>
            <a:outerShdw blurRad="50800" dist="76200" dir="2700000" algn="tl" rotWithShape="0">
              <a:schemeClr val="bg1">
                <a:alpha val="71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Baskerville" charset="0"/>
                <a:ea typeface="Baskerville" charset="0"/>
                <a:cs typeface="Baskerville" charset="0"/>
              </a:rPr>
              <a:t>STRATEGY</a:t>
            </a:r>
            <a:endParaRPr lang="en-GB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990" y="1538905"/>
            <a:ext cx="11800114" cy="3248995"/>
          </a:xfrm>
          <a:effectLst/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Continuation &amp; optimisation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of </a:t>
            </a:r>
            <a:r>
              <a:rPr lang="en-GB" sz="2000" b="1" dirty="0">
                <a:latin typeface="Big Caslon Medium" charset="0"/>
                <a:ea typeface="Big Caslon Medium" charset="0"/>
                <a:cs typeface="Big Caslon Medium" charset="0"/>
              </a:rPr>
              <a:t>MILLESIA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 brand strategy. </a:t>
            </a:r>
          </a:p>
          <a:p>
            <a:pPr>
              <a:buBlip>
                <a:blip r:embed="rId2"/>
              </a:buBlip>
            </a:pPr>
            <a:endParaRPr lang="en-GB" sz="2000" dirty="0">
              <a:latin typeface="Baskerville" charset="0"/>
              <a:ea typeface="Baskerville" charset="0"/>
              <a:cs typeface="Baskerville" charset="0"/>
            </a:endParaRPr>
          </a:p>
          <a:p>
            <a:pPr>
              <a:buBlip>
                <a:blip r:embed="rId2"/>
              </a:buBlip>
            </a:pPr>
            <a:r>
              <a:rPr lang="en-GB" sz="2000" dirty="0">
                <a:latin typeface="Baskerville" charset="0"/>
                <a:ea typeface="Baskerville" charset="0"/>
                <a:cs typeface="Baskerville" charset="0"/>
              </a:rPr>
              <a:t>Focus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on 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friendly </a:t>
            </a:r>
            <a:r>
              <a:rPr lang="en-GB" sz="2000" b="1" dirty="0">
                <a:latin typeface="Baskerville" charset="0"/>
                <a:ea typeface="Baskerville" charset="0"/>
                <a:cs typeface="Baskerville" charset="0"/>
              </a:rPr>
              <a:t>e-commerce 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tool to create interactivity between </a:t>
            </a:r>
            <a:r>
              <a:rPr lang="en-GB" sz="2000" u="sng" dirty="0" smtClean="0">
                <a:latin typeface="Baskerville" charset="0"/>
                <a:ea typeface="Baskerville" charset="0"/>
                <a:cs typeface="Baskerville" charset="0"/>
              </a:rPr>
              <a:t>B2B &amp; B2C</a:t>
            </a:r>
            <a:endParaRPr lang="en-GB" sz="2000" u="sng" dirty="0">
              <a:latin typeface="Baskerville" charset="0"/>
              <a:ea typeface="Baskerville" charset="0"/>
              <a:cs typeface="Baskerville" charset="0"/>
            </a:endParaRPr>
          </a:p>
          <a:p>
            <a:pPr>
              <a:buBlip>
                <a:blip r:embed="rId2"/>
              </a:buBlip>
            </a:pPr>
            <a:endParaRPr lang="en-GB" sz="2000" u="sng" dirty="0">
              <a:latin typeface="Baskerville" charset="0"/>
              <a:ea typeface="Baskerville" charset="0"/>
              <a:cs typeface="Baskerville" charset="0"/>
            </a:endParaRPr>
          </a:p>
          <a:p>
            <a:pPr>
              <a:buBlip>
                <a:blip r:embed="rId2"/>
              </a:buBlip>
            </a:pP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Use the 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leverage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 the brand to extend our offer (deep cups, beachwear, stockings)</a:t>
            </a:r>
            <a:endParaRPr lang="en-GB" sz="2000" u="sng" dirty="0">
              <a:latin typeface="Baskerville" charset="0"/>
              <a:ea typeface="Baskerville" charset="0"/>
              <a:cs typeface="Baskerville" charset="0"/>
            </a:endParaRPr>
          </a:p>
          <a:p>
            <a:pPr>
              <a:buBlip>
                <a:blip r:embed="rId2"/>
              </a:buBlip>
            </a:pPr>
            <a:endParaRPr lang="en-GB" sz="2000" dirty="0" smtClean="0">
              <a:latin typeface="Baskerville" charset="0"/>
              <a:ea typeface="Baskerville" charset="0"/>
              <a:cs typeface="Baskerville" charset="0"/>
            </a:endParaRPr>
          </a:p>
          <a:p>
            <a:pPr>
              <a:buBlip>
                <a:blip r:embed="rId2"/>
              </a:buBlip>
            </a:pP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Focus on </a:t>
            </a:r>
            <a:r>
              <a:rPr lang="en-GB" sz="2000" b="1" dirty="0" smtClean="0">
                <a:latin typeface="Baskerville" charset="0"/>
                <a:ea typeface="Baskerville" charset="0"/>
                <a:cs typeface="Baskerville" charset="0"/>
              </a:rPr>
              <a:t>innovation</a:t>
            </a:r>
            <a:r>
              <a:rPr lang="en-GB" sz="2000" dirty="0" smtClean="0">
                <a:latin typeface="Baskerville" charset="0"/>
                <a:ea typeface="Baskerville" charset="0"/>
                <a:cs typeface="Baskerville" charset="0"/>
              </a:rPr>
              <a:t> in the deep cups segment</a:t>
            </a:r>
            <a:endParaRPr lang="en-GB" sz="2000" dirty="0">
              <a:latin typeface="Baskerville" charset="0"/>
              <a:ea typeface="Baskerville" charset="0"/>
              <a:cs typeface="Baskerville" charset="0"/>
            </a:endParaRPr>
          </a:p>
          <a:p>
            <a:pPr lvl="1">
              <a:buFont typeface="Wingdings" charset="2"/>
              <a:buChar char="Ø"/>
            </a:pPr>
            <a:endParaRPr lang="en-GB" sz="2000" b="1" dirty="0" smtClean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56" y="5920304"/>
            <a:ext cx="1678148" cy="8393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51100" y="4912956"/>
            <a:ext cx="6184899" cy="1384995"/>
          </a:xfrm>
          <a:prstGeom prst="rect">
            <a:avLst/>
          </a:prstGeom>
          <a:noFill/>
          <a:ln w="57150" cap="rnd">
            <a:solidFill>
              <a:srgbClr val="B21702">
                <a:alpha val="45882"/>
              </a:srgbClr>
            </a:solidFill>
          </a:ln>
          <a:effectLst/>
        </p:spPr>
        <p:txBody>
          <a:bodyPr wrap="square" rtlCol="0">
            <a:spAutoFit/>
          </a:bodyPr>
          <a:lstStyle/>
          <a:p>
            <a:pPr lvl="1" algn="ctr"/>
            <a:r>
              <a:rPr lang="en-GB" sz="2800" b="1" dirty="0">
                <a:latin typeface="Baskerville" charset="0"/>
                <a:ea typeface="Baskerville" charset="0"/>
                <a:cs typeface="Baskerville" charset="0"/>
              </a:rPr>
              <a:t>BECOME A TREND LEADER </a:t>
            </a:r>
          </a:p>
          <a:p>
            <a:pPr lvl="1" algn="ctr"/>
            <a:r>
              <a:rPr lang="en-GB" sz="2800" b="1" dirty="0">
                <a:latin typeface="Baskerville" charset="0"/>
                <a:ea typeface="Baskerville" charset="0"/>
                <a:cs typeface="Baskerville" charset="0"/>
              </a:rPr>
              <a:t>IN THE SEXY LINGERIE </a:t>
            </a:r>
          </a:p>
          <a:p>
            <a:pPr lvl="1" algn="ctr"/>
            <a:r>
              <a:rPr lang="en-GB" sz="2800" b="1" dirty="0">
                <a:latin typeface="Baskerville" charset="0"/>
                <a:ea typeface="Baskerville" charset="0"/>
                <a:cs typeface="Baskerville" charset="0"/>
              </a:rPr>
              <a:t>FOR ALL </a:t>
            </a:r>
            <a:r>
              <a:rPr lang="en-GB" sz="2800" b="1" dirty="0" smtClean="0">
                <a:latin typeface="Baskerville" charset="0"/>
                <a:ea typeface="Baskerville" charset="0"/>
                <a:cs typeface="Baskerville" charset="0"/>
              </a:rPr>
              <a:t>WOMEN</a:t>
            </a:r>
            <a:endParaRPr lang="en-GB" sz="2800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5" y="1538905"/>
            <a:ext cx="2321002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8053</TotalTime>
  <Words>774</Words>
  <Application>Microsoft Macintosh PowerPoint</Application>
  <PresentationFormat>Grand écran</PresentationFormat>
  <Paragraphs>133</Paragraphs>
  <Slides>12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Baskerville</vt:lpstr>
      <vt:lpstr>Big Caslon Medium</vt:lpstr>
      <vt:lpstr>Calibri</vt:lpstr>
      <vt:lpstr>Calibri Light</vt:lpstr>
      <vt:lpstr>Wingdings</vt:lpstr>
      <vt:lpstr>Thème Office</vt:lpstr>
      <vt:lpstr>LUXURY LINGERIE INVESTMENT SA</vt:lpstr>
      <vt:lpstr>OUR TEAM</vt:lpstr>
      <vt:lpstr>MARKET NEEDS</vt:lpstr>
      <vt:lpstr>OUR OFFER</vt:lpstr>
      <vt:lpstr>BUSINESS MODEL</vt:lpstr>
      <vt:lpstr>Présentation PowerPoint</vt:lpstr>
      <vt:lpstr>COMPETITORS</vt:lpstr>
      <vt:lpstr>STATUS OF THE PROJECT</vt:lpstr>
      <vt:lpstr>STRATEGY</vt:lpstr>
      <vt:lpstr>FINANCE</vt:lpstr>
      <vt:lpstr>STENGHTS AS VALUE FOR THE FUTURE</vt:lpstr>
      <vt:lpstr>Strengths of the project 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LUXURY LINGERIE INVESTMENT SA</dc:title>
  <dc:creator>max maxime</dc:creator>
  <cp:lastModifiedBy>max maxime</cp:lastModifiedBy>
  <cp:revision>197</cp:revision>
  <dcterms:created xsi:type="dcterms:W3CDTF">2017-02-19T18:25:26Z</dcterms:created>
  <dcterms:modified xsi:type="dcterms:W3CDTF">2017-03-24T06:50:17Z</dcterms:modified>
</cp:coreProperties>
</file>