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73" r:id="rId2"/>
    <p:sldId id="274" r:id="rId3"/>
    <p:sldId id="283" r:id="rId4"/>
    <p:sldId id="284" r:id="rId5"/>
    <p:sldId id="277" r:id="rId6"/>
    <p:sldId id="278" r:id="rId7"/>
    <p:sldId id="293" r:id="rId8"/>
    <p:sldId id="272" r:id="rId9"/>
    <p:sldId id="282" r:id="rId10"/>
    <p:sldId id="269" r:id="rId11"/>
    <p:sldId id="288" r:id="rId12"/>
    <p:sldId id="289" r:id="rId13"/>
    <p:sldId id="294" r:id="rId14"/>
    <p:sldId id="286" r:id="rId15"/>
    <p:sldId id="287" r:id="rId16"/>
    <p:sldId id="285" r:id="rId17"/>
    <p:sldId id="291" r:id="rId18"/>
    <p:sldId id="279"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A97D"/>
    <a:srgbClr val="F08967"/>
    <a:srgbClr val="EF798D"/>
    <a:srgbClr val="F5A87D"/>
    <a:srgbClr val="B09D92"/>
    <a:srgbClr val="F08966"/>
    <a:srgbClr val="67A6DC"/>
    <a:srgbClr val="FFEDC6"/>
    <a:srgbClr val="FFC598"/>
    <a:srgbClr val="EF6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0"/>
    <p:restoredTop sz="95833"/>
  </p:normalViewPr>
  <p:slideViewPr>
    <p:cSldViewPr snapToGrid="0" snapToObjects="1">
      <p:cViewPr>
        <p:scale>
          <a:sx n="100" d="100"/>
          <a:sy n="100" d="100"/>
        </p:scale>
        <p:origin x="912" y="2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Feuille_de_calcul_Microsoft_Excel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Feuille_de_calcul_Microsoft_Excel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Feuille_de_calcul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spPr>
            <a:solidFill>
              <a:srgbClr val="F5A97D"/>
            </a:solidFill>
            <a:ln>
              <a:solidFill>
                <a:srgbClr val="F5A97D"/>
              </a:solidFill>
            </a:ln>
          </c:spPr>
          <c:dPt>
            <c:idx val="0"/>
            <c:bubble3D val="0"/>
            <c:spPr>
              <a:solidFill>
                <a:schemeClr val="bg1">
                  <a:lumMod val="95000"/>
                </a:schemeClr>
              </a:solidFill>
              <a:ln w="19050">
                <a:solidFill>
                  <a:srgbClr val="F5A97D"/>
                </a:solidFill>
              </a:ln>
              <a:effectLst/>
            </c:spPr>
          </c:dPt>
          <c:dPt>
            <c:idx val="1"/>
            <c:bubble3D val="0"/>
            <c:spPr>
              <a:solidFill>
                <a:srgbClr val="F5A97D"/>
              </a:solidFill>
              <a:ln w="19050">
                <a:solidFill>
                  <a:srgbClr val="F5A97D"/>
                </a:solidFill>
              </a:ln>
              <a:effectLst/>
            </c:spPr>
          </c:dPt>
          <c:dPt>
            <c:idx val="2"/>
            <c:bubble3D val="0"/>
            <c:spPr>
              <a:solidFill>
                <a:srgbClr val="F5A97D"/>
              </a:solidFill>
              <a:ln w="19050">
                <a:solidFill>
                  <a:srgbClr val="F5A97D"/>
                </a:solidFill>
              </a:ln>
              <a:effectLst/>
            </c:spPr>
          </c:dPt>
          <c:dPt>
            <c:idx val="3"/>
            <c:bubble3D val="0"/>
            <c:spPr>
              <a:solidFill>
                <a:srgbClr val="F5A97D"/>
              </a:solidFill>
              <a:ln w="19050">
                <a:solidFill>
                  <a:srgbClr val="F5A97D"/>
                </a:solidFill>
              </a:ln>
              <a:effectLst/>
            </c:spPr>
          </c:dPt>
          <c:cat>
            <c:strRef>
              <c:f>Feuil1!$A$2:$A$5</c:f>
              <c:strCache>
                <c:ptCount val="2"/>
                <c:pt idx="0">
                  <c:v>1er trim.</c:v>
                </c:pt>
                <c:pt idx="1">
                  <c:v>2e trim.</c:v>
                </c:pt>
              </c:strCache>
            </c:strRef>
          </c:cat>
          <c:val>
            <c:numRef>
              <c:f>Feuil1!$B$2:$B$5</c:f>
              <c:numCache>
                <c:formatCode>General</c:formatCode>
                <c:ptCount val="4"/>
                <c:pt idx="0">
                  <c:v>65.0</c:v>
                </c:pt>
                <c:pt idx="1">
                  <c:v>35.0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75000"/>
                    <a:lumOff val="25000"/>
                  </a:schemeClr>
                </a:solidFill>
                <a:latin typeface="+mn-lt"/>
                <a:ea typeface="Arial Hebrew" charset="-79"/>
                <a:cs typeface="Arial Hebrew" charset="-79"/>
              </a:defRPr>
            </a:pPr>
            <a:r>
              <a:rPr lang="en-US"/>
              <a:t>Réservations</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75000"/>
                  <a:lumOff val="25000"/>
                </a:schemeClr>
              </a:solidFill>
              <a:latin typeface="+mn-lt"/>
              <a:ea typeface="Arial Hebrew" charset="-79"/>
              <a:cs typeface="Arial Hebrew" charset="-79"/>
            </a:defRPr>
          </a:pPr>
          <a:endParaRPr lang="fr-FR"/>
        </a:p>
      </c:txPr>
    </c:title>
    <c:autoTitleDeleted val="0"/>
    <c:plotArea>
      <c:layout/>
      <c:lineChart>
        <c:grouping val="standard"/>
        <c:varyColors val="0"/>
        <c:ser>
          <c:idx val="0"/>
          <c:order val="0"/>
          <c:tx>
            <c:strRef>
              <c:f>Feuil1!$B$1</c:f>
              <c:strCache>
                <c:ptCount val="1"/>
                <c:pt idx="0">
                  <c:v>Réservations</c:v>
                </c:pt>
              </c:strCache>
            </c:strRef>
          </c:tx>
          <c:spPr>
            <a:ln w="28575" cap="rnd">
              <a:solidFill>
                <a:srgbClr val="F5A97D"/>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Arial Hebrew" charset="-79"/>
                    <a:cs typeface="Arial Hebrew" charset="-79"/>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Avril</c:v>
                </c:pt>
                <c:pt idx="1">
                  <c:v>Mai</c:v>
                </c:pt>
                <c:pt idx="2">
                  <c:v>Juin</c:v>
                </c:pt>
                <c:pt idx="3">
                  <c:v>Juillet</c:v>
                </c:pt>
                <c:pt idx="4">
                  <c:v>Août</c:v>
                </c:pt>
                <c:pt idx="5">
                  <c:v>Sept</c:v>
                </c:pt>
                <c:pt idx="6">
                  <c:v>Oct</c:v>
                </c:pt>
              </c:strCache>
            </c:strRef>
          </c:cat>
          <c:val>
            <c:numRef>
              <c:f>Feuil1!$B$2:$B$8</c:f>
              <c:numCache>
                <c:formatCode>General</c:formatCode>
                <c:ptCount val="7"/>
                <c:pt idx="0">
                  <c:v>98.0</c:v>
                </c:pt>
                <c:pt idx="1">
                  <c:v>203.0</c:v>
                </c:pt>
                <c:pt idx="2">
                  <c:v>278.0</c:v>
                </c:pt>
                <c:pt idx="3">
                  <c:v>284.0</c:v>
                </c:pt>
                <c:pt idx="4">
                  <c:v>280.0</c:v>
                </c:pt>
                <c:pt idx="5">
                  <c:v>321.0</c:v>
                </c:pt>
                <c:pt idx="6">
                  <c:v>413.0</c:v>
                </c:pt>
              </c:numCache>
            </c:numRef>
          </c:val>
          <c:smooth val="0"/>
        </c:ser>
        <c:dLbls>
          <c:showLegendKey val="0"/>
          <c:showVal val="0"/>
          <c:showCatName val="0"/>
          <c:showSerName val="0"/>
          <c:showPercent val="0"/>
          <c:showBubbleSize val="0"/>
        </c:dLbls>
        <c:marker val="1"/>
        <c:smooth val="0"/>
        <c:axId val="-2025113376"/>
        <c:axId val="-2025109856"/>
      </c:lineChart>
      <c:catAx>
        <c:axId val="-202511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Arial Hebrew" charset="-79"/>
                <a:cs typeface="Arial Hebrew" charset="-79"/>
              </a:defRPr>
            </a:pPr>
            <a:endParaRPr lang="fr-FR"/>
          </a:p>
        </c:txPr>
        <c:crossAx val="-2025109856"/>
        <c:crosses val="autoZero"/>
        <c:auto val="1"/>
        <c:lblAlgn val="ctr"/>
        <c:lblOffset val="100"/>
        <c:noMultiLvlLbl val="0"/>
      </c:catAx>
      <c:valAx>
        <c:axId val="-2025109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Arial Hebrew" charset="-79"/>
                <a:cs typeface="Arial Hebrew" charset="-79"/>
              </a:defRPr>
            </a:pPr>
            <a:endParaRPr lang="fr-FR"/>
          </a:p>
        </c:txPr>
        <c:crossAx val="-2025113376"/>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lumMod val="75000"/>
              <a:lumOff val="25000"/>
            </a:schemeClr>
          </a:solidFill>
          <a:latin typeface="+mn-lt"/>
          <a:ea typeface="Arial Hebrew" charset="-79"/>
          <a:cs typeface="Arial Hebrew" charset="-79"/>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75000"/>
                    <a:lumOff val="25000"/>
                  </a:schemeClr>
                </a:solidFill>
                <a:latin typeface="+mn-lt"/>
                <a:ea typeface="Arial Hebrew" charset="-79"/>
                <a:cs typeface="Arial Hebrew" charset="-79"/>
              </a:defRPr>
            </a:pPr>
            <a:r>
              <a:rPr lang="en-US"/>
              <a:t>Valises gardées</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75000"/>
                  <a:lumOff val="25000"/>
                </a:schemeClr>
              </a:solidFill>
              <a:latin typeface="+mn-lt"/>
              <a:ea typeface="Arial Hebrew" charset="-79"/>
              <a:cs typeface="Arial Hebrew" charset="-79"/>
            </a:defRPr>
          </a:pPr>
          <a:endParaRPr lang="fr-FR"/>
        </a:p>
      </c:txPr>
    </c:title>
    <c:autoTitleDeleted val="0"/>
    <c:plotArea>
      <c:layout/>
      <c:lineChart>
        <c:grouping val="standard"/>
        <c:varyColors val="0"/>
        <c:ser>
          <c:idx val="0"/>
          <c:order val="0"/>
          <c:tx>
            <c:strRef>
              <c:f>Feuil1!$B$1</c:f>
              <c:strCache>
                <c:ptCount val="1"/>
                <c:pt idx="0">
                  <c:v>Valises Gardées</c:v>
                </c:pt>
              </c:strCache>
            </c:strRef>
          </c:tx>
          <c:spPr>
            <a:ln w="28575" cap="rnd">
              <a:solidFill>
                <a:srgbClr val="F5A97D"/>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Arial Hebrew" charset="-79"/>
                    <a:cs typeface="Arial Hebrew" charset="-79"/>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Avril</c:v>
                </c:pt>
                <c:pt idx="1">
                  <c:v>Mai</c:v>
                </c:pt>
                <c:pt idx="2">
                  <c:v>Juin</c:v>
                </c:pt>
                <c:pt idx="3">
                  <c:v>Juillet</c:v>
                </c:pt>
                <c:pt idx="4">
                  <c:v>Août</c:v>
                </c:pt>
                <c:pt idx="5">
                  <c:v>Sept</c:v>
                </c:pt>
                <c:pt idx="6">
                  <c:v>Oct</c:v>
                </c:pt>
              </c:strCache>
            </c:strRef>
          </c:cat>
          <c:val>
            <c:numRef>
              <c:f>Feuil1!$B$2:$B$8</c:f>
              <c:numCache>
                <c:formatCode>General</c:formatCode>
                <c:ptCount val="7"/>
                <c:pt idx="0">
                  <c:v>171.0</c:v>
                </c:pt>
                <c:pt idx="1">
                  <c:v>357.0</c:v>
                </c:pt>
                <c:pt idx="2">
                  <c:v>543.0</c:v>
                </c:pt>
                <c:pt idx="3">
                  <c:v>544.0</c:v>
                </c:pt>
                <c:pt idx="4">
                  <c:v>581.0</c:v>
                </c:pt>
                <c:pt idx="5">
                  <c:v>565.0</c:v>
                </c:pt>
                <c:pt idx="6">
                  <c:v>760.0</c:v>
                </c:pt>
              </c:numCache>
            </c:numRef>
          </c:val>
          <c:smooth val="0"/>
        </c:ser>
        <c:dLbls>
          <c:showLegendKey val="0"/>
          <c:showVal val="0"/>
          <c:showCatName val="0"/>
          <c:showSerName val="0"/>
          <c:showPercent val="0"/>
          <c:showBubbleSize val="0"/>
        </c:dLbls>
        <c:marker val="1"/>
        <c:smooth val="0"/>
        <c:axId val="-2027104832"/>
        <c:axId val="-2027101296"/>
      </c:lineChart>
      <c:catAx>
        <c:axId val="-202710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Arial Hebrew" charset="-79"/>
                <a:cs typeface="Arial Hebrew" charset="-79"/>
              </a:defRPr>
            </a:pPr>
            <a:endParaRPr lang="fr-FR"/>
          </a:p>
        </c:txPr>
        <c:crossAx val="-2027101296"/>
        <c:crosses val="autoZero"/>
        <c:auto val="1"/>
        <c:lblAlgn val="ctr"/>
        <c:lblOffset val="100"/>
        <c:noMultiLvlLbl val="0"/>
      </c:catAx>
      <c:valAx>
        <c:axId val="-2027101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Arial Hebrew" charset="-79"/>
                <a:cs typeface="Arial Hebrew" charset="-79"/>
              </a:defRPr>
            </a:pPr>
            <a:endParaRPr lang="fr-FR"/>
          </a:p>
        </c:txPr>
        <c:crossAx val="-2027104832"/>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lumMod val="75000"/>
              <a:lumOff val="25000"/>
            </a:schemeClr>
          </a:solidFill>
          <a:latin typeface="+mn-lt"/>
          <a:ea typeface="Arial Hebrew" charset="-79"/>
          <a:cs typeface="Arial Hebrew" charset="-79"/>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75000"/>
                    <a:lumOff val="25000"/>
                  </a:schemeClr>
                </a:solidFill>
                <a:latin typeface="+mn-lt"/>
                <a:ea typeface="Arial Hebrew" charset="-79"/>
                <a:cs typeface="Arial Hebrew" charset="-79"/>
              </a:defRPr>
            </a:pPr>
            <a:r>
              <a:rPr lang="en-US"/>
              <a:t>Vol. d'affaires (VA)</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75000"/>
                  <a:lumOff val="25000"/>
                </a:schemeClr>
              </a:solidFill>
              <a:latin typeface="+mn-lt"/>
              <a:ea typeface="Arial Hebrew" charset="-79"/>
              <a:cs typeface="Arial Hebrew" charset="-79"/>
            </a:defRPr>
          </a:pPr>
          <a:endParaRPr lang="fr-FR"/>
        </a:p>
      </c:txPr>
    </c:title>
    <c:autoTitleDeleted val="0"/>
    <c:plotArea>
      <c:layout>
        <c:manualLayout>
          <c:layoutTarget val="inner"/>
          <c:xMode val="edge"/>
          <c:yMode val="edge"/>
          <c:x val="0.227976944444444"/>
          <c:y val="0.225777777777778"/>
          <c:w val="0.708523055555555"/>
          <c:h val="0.528762847222222"/>
        </c:manualLayout>
      </c:layout>
      <c:lineChart>
        <c:grouping val="standard"/>
        <c:varyColors val="0"/>
        <c:ser>
          <c:idx val="0"/>
          <c:order val="0"/>
          <c:tx>
            <c:strRef>
              <c:f>Feuil1!$B$1</c:f>
              <c:strCache>
                <c:ptCount val="1"/>
                <c:pt idx="0">
                  <c:v>Vol. d'affaires (VA)</c:v>
                </c:pt>
              </c:strCache>
            </c:strRef>
          </c:tx>
          <c:spPr>
            <a:ln w="28575" cap="rnd">
              <a:solidFill>
                <a:srgbClr val="F5A97D"/>
              </a:solidFill>
              <a:round/>
            </a:ln>
            <a:effectLst/>
          </c:spPr>
          <c:marker>
            <c:symbol val="circle"/>
            <c:size val="5"/>
            <c:spPr>
              <a:solidFill>
                <a:schemeClr val="accent1"/>
              </a:solidFill>
              <a:ln w="9525">
                <a:solidFill>
                  <a:schemeClr val="accent1"/>
                </a:solidFill>
              </a:ln>
              <a:effectLst/>
            </c:spPr>
          </c:marker>
          <c:dLbls>
            <c:dLbl>
              <c:idx val="0"/>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Arial Hebrew" charset="-79"/>
                        <a:cs typeface="Arial Hebrew" charset="-79"/>
                      </a:defRPr>
                    </a:pPr>
                    <a:r>
                      <a:rPr lang="pt-BR" smtClean="0"/>
                      <a:t>1 k€</a:t>
                    </a:r>
                    <a:endParaRPr lang="pt-BR" dirty="0"/>
                  </a:p>
                </c:rich>
              </c:tx>
              <c:numFmt formatCode="###,000.0\ \k&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Arial Hebrew" charset="-79"/>
                      <a:cs typeface="Arial Hebrew" charset="-79"/>
                    </a:defRPr>
                  </a:pPr>
                  <a:endParaRPr lang="fr-FR"/>
                </a:p>
              </c:txPr>
              <c:dLblPos val="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
              <c:layout/>
              <c:tx>
                <c:rich>
                  <a:bodyPr/>
                  <a:lstStyle/>
                  <a:p>
                    <a:r>
                      <a:rPr lang="pt-BR" smtClean="0"/>
                      <a:t>2,2</a:t>
                    </a:r>
                    <a:r>
                      <a:rPr lang="pt-BR" baseline="0" smtClean="0"/>
                      <a:t> k€</a:t>
                    </a:r>
                    <a:endParaRPr lang="pt-BR" dirty="0"/>
                  </a:p>
                </c:rich>
              </c:tx>
              <c:dLblPos val="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tx>
                <c:rich>
                  <a:bodyPr/>
                  <a:lstStyle/>
                  <a:p>
                    <a:r>
                      <a:rPr lang="pt-BR" smtClean="0"/>
                      <a:t>3,6</a:t>
                    </a:r>
                    <a:r>
                      <a:rPr lang="pt-BR" baseline="0" smtClean="0"/>
                      <a:t> k€</a:t>
                    </a:r>
                    <a:endParaRPr lang="pt-BR"/>
                  </a:p>
                </c:rich>
              </c:tx>
              <c:dLblPos val="t"/>
              <c:showLegendKey val="0"/>
              <c:showVal val="1"/>
              <c:showCatName val="0"/>
              <c:showSerName val="0"/>
              <c:showPercent val="0"/>
              <c:showBubbleSize val="0"/>
              <c:separator>; </c:separator>
              <c:extLst>
                <c:ext xmlns:c15="http://schemas.microsoft.com/office/drawing/2012/chart" uri="{CE6537A1-D6FC-4f65-9D91-7224C49458BB}">
                  <c15:layout/>
                </c:ext>
              </c:extLst>
            </c:dLbl>
            <c:dLbl>
              <c:idx val="3"/>
              <c:layout/>
              <c:tx>
                <c:rich>
                  <a:bodyPr/>
                  <a:lstStyle/>
                  <a:p>
                    <a:r>
                      <a:rPr lang="fi-FI" smtClean="0"/>
                      <a:t>4,7 k€</a:t>
                    </a:r>
                    <a:endParaRPr lang="fi-FI"/>
                  </a:p>
                </c:rich>
              </c:tx>
              <c:dLblPos val="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0.0786608333333333"/>
                  <c:y val="-0.0739288194444445"/>
                </c:manualLayout>
              </c:layout>
              <c:tx>
                <c:rich>
                  <a:bodyPr/>
                  <a:lstStyle/>
                  <a:p>
                    <a:r>
                      <a:rPr lang="fi-FI" dirty="0" smtClean="0"/>
                      <a:t>3,9 k€</a:t>
                    </a:r>
                    <a:endParaRPr lang="fi-FI" dirty="0"/>
                  </a:p>
                </c:rich>
              </c:tx>
              <c:dLblPos val="r"/>
              <c:showLegendKey val="0"/>
              <c:showVal val="1"/>
              <c:showCatName val="0"/>
              <c:showSerName val="0"/>
              <c:showPercent val="0"/>
              <c:showBubbleSize val="0"/>
              <c:separator>; </c:separator>
              <c:extLst>
                <c:ext xmlns:c15="http://schemas.microsoft.com/office/drawing/2012/chart" uri="{CE6537A1-D6FC-4f65-9D91-7224C49458BB}">
                  <c15:layout/>
                </c:ext>
              </c:extLst>
            </c:dLbl>
            <c:dLbl>
              <c:idx val="5"/>
              <c:layout>
                <c:manualLayout>
                  <c:x val="-0.0927719444444444"/>
                  <c:y val="0.0495434027777778"/>
                </c:manualLayout>
              </c:layout>
              <c:tx>
                <c:rich>
                  <a:bodyPr/>
                  <a:lstStyle/>
                  <a:p>
                    <a:r>
                      <a:rPr lang="fi-FI" dirty="0" smtClean="0"/>
                      <a:t>3,9 k€</a:t>
                    </a:r>
                    <a:endParaRPr lang="fi-FI" dirty="0"/>
                  </a:p>
                </c:rich>
              </c:tx>
              <c:dLblPos val="r"/>
              <c:showLegendKey val="0"/>
              <c:showVal val="1"/>
              <c:showCatName val="0"/>
              <c:showSerName val="0"/>
              <c:showPercent val="0"/>
              <c:showBubbleSize val="0"/>
              <c:separator>; </c:separator>
              <c:extLst>
                <c:ext xmlns:c15="http://schemas.microsoft.com/office/drawing/2012/chart" uri="{CE6537A1-D6FC-4f65-9D91-7224C49458BB}">
                  <c15:layout/>
                </c:ext>
              </c:extLst>
            </c:dLbl>
            <c:dLbl>
              <c:idx val="6"/>
              <c:layout/>
              <c:tx>
                <c:rich>
                  <a:bodyPr/>
                  <a:lstStyle/>
                  <a:p>
                    <a:r>
                      <a:rPr lang="pt-BR" dirty="0" smtClean="0"/>
                      <a:t>5,1 </a:t>
                    </a:r>
                    <a:r>
                      <a:rPr lang="pt-BR" dirty="0" err="1" smtClean="0"/>
                      <a:t>k</a:t>
                    </a:r>
                    <a:r>
                      <a:rPr lang="pt-BR" dirty="0" smtClean="0"/>
                      <a:t>€</a:t>
                    </a:r>
                    <a:endParaRPr lang="pt-BR" dirty="0"/>
                  </a:p>
                </c:rich>
              </c:tx>
              <c:dLblPos val="t"/>
              <c:showLegendKey val="0"/>
              <c:showVal val="1"/>
              <c:showCatName val="0"/>
              <c:showSerName val="0"/>
              <c:showPercent val="0"/>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Arial Hebrew" charset="-79"/>
                    <a:cs typeface="Arial Hebrew" charset="-79"/>
                  </a:defRPr>
                </a:pPr>
                <a:endParaRPr lang="fr-FR"/>
              </a:p>
            </c:txPr>
            <c:dLblPos val="t"/>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Avril</c:v>
                </c:pt>
                <c:pt idx="1">
                  <c:v>Mai</c:v>
                </c:pt>
                <c:pt idx="2">
                  <c:v>Juin</c:v>
                </c:pt>
                <c:pt idx="3">
                  <c:v>Juillet</c:v>
                </c:pt>
                <c:pt idx="4">
                  <c:v>Août</c:v>
                </c:pt>
                <c:pt idx="5">
                  <c:v>Sept</c:v>
                </c:pt>
                <c:pt idx="6">
                  <c:v>Oct</c:v>
                </c:pt>
              </c:strCache>
            </c:strRef>
          </c:cat>
          <c:val>
            <c:numRef>
              <c:f>Feuil1!$B$2:$B$8</c:f>
              <c:numCache>
                <c:formatCode>#,##0\ "€"</c:formatCode>
                <c:ptCount val="7"/>
                <c:pt idx="0">
                  <c:v>1000.0</c:v>
                </c:pt>
                <c:pt idx="1">
                  <c:v>2200.0</c:v>
                </c:pt>
                <c:pt idx="2">
                  <c:v>3600.0</c:v>
                </c:pt>
                <c:pt idx="3">
                  <c:v>4700.0</c:v>
                </c:pt>
                <c:pt idx="4">
                  <c:v>3900.0</c:v>
                </c:pt>
                <c:pt idx="5">
                  <c:v>3900.0</c:v>
                </c:pt>
                <c:pt idx="6">
                  <c:v>5100.0</c:v>
                </c:pt>
              </c:numCache>
            </c:numRef>
          </c:val>
          <c:smooth val="0"/>
        </c:ser>
        <c:dLbls>
          <c:showLegendKey val="0"/>
          <c:showVal val="0"/>
          <c:showCatName val="0"/>
          <c:showSerName val="0"/>
          <c:showPercent val="0"/>
          <c:showBubbleSize val="0"/>
        </c:dLbls>
        <c:marker val="1"/>
        <c:smooth val="0"/>
        <c:axId val="-2026342864"/>
        <c:axId val="-2026339904"/>
      </c:lineChart>
      <c:catAx>
        <c:axId val="-202634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Arial Hebrew" charset="-79"/>
                <a:cs typeface="Arial Hebrew" charset="-79"/>
              </a:defRPr>
            </a:pPr>
            <a:endParaRPr lang="fr-FR"/>
          </a:p>
        </c:txPr>
        <c:crossAx val="-2026339904"/>
        <c:crosses val="autoZero"/>
        <c:auto val="1"/>
        <c:lblAlgn val="ctr"/>
        <c:lblOffset val="100"/>
        <c:noMultiLvlLbl val="0"/>
      </c:catAx>
      <c:valAx>
        <c:axId val="-2026339904"/>
        <c:scaling>
          <c:orientation val="minMax"/>
        </c:scaling>
        <c:delete val="0"/>
        <c:axPos val="l"/>
        <c:majorGridlines>
          <c:spPr>
            <a:ln w="9525" cap="flat" cmpd="sng" algn="ctr">
              <a:solidFill>
                <a:schemeClr val="tx1">
                  <a:lumMod val="15000"/>
                  <a:lumOff val="85000"/>
                </a:schemeClr>
              </a:solidFill>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Arial Hebrew" charset="-79"/>
                <a:cs typeface="Arial Hebrew" charset="-79"/>
              </a:defRPr>
            </a:pPr>
            <a:endParaRPr lang="fr-FR"/>
          </a:p>
        </c:txPr>
        <c:crossAx val="-2026342864"/>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lumMod val="75000"/>
              <a:lumOff val="25000"/>
            </a:schemeClr>
          </a:solidFill>
          <a:latin typeface="+mn-lt"/>
          <a:ea typeface="Arial Hebrew" charset="-79"/>
          <a:cs typeface="Arial Hebrew" charset="-79"/>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75000"/>
                    <a:lumOff val="25000"/>
                  </a:schemeClr>
                </a:solidFill>
                <a:latin typeface="+mn-lt"/>
                <a:ea typeface="Arial Hebrew" charset="-79"/>
                <a:cs typeface="Arial Hebrew" charset="-79"/>
              </a:defRPr>
            </a:pPr>
            <a:r>
              <a:rPr lang="en-US" dirty="0" err="1" smtClean="0"/>
              <a:t>Visites</a:t>
            </a:r>
            <a:r>
              <a:rPr lang="en-US" dirty="0" smtClean="0"/>
              <a:t> </a:t>
            </a:r>
            <a:r>
              <a:rPr lang="en-US" dirty="0" err="1"/>
              <a:t>sur</a:t>
            </a:r>
            <a:r>
              <a:rPr lang="en-US" dirty="0"/>
              <a:t> le site</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75000"/>
                  <a:lumOff val="25000"/>
                </a:schemeClr>
              </a:solidFill>
              <a:latin typeface="+mn-lt"/>
              <a:ea typeface="Arial Hebrew" charset="-79"/>
              <a:cs typeface="Arial Hebrew" charset="-79"/>
            </a:defRPr>
          </a:pPr>
          <a:endParaRPr lang="fr-FR"/>
        </a:p>
      </c:txPr>
    </c:title>
    <c:autoTitleDeleted val="0"/>
    <c:plotArea>
      <c:layout/>
      <c:lineChart>
        <c:grouping val="standard"/>
        <c:varyColors val="0"/>
        <c:ser>
          <c:idx val="0"/>
          <c:order val="0"/>
          <c:tx>
            <c:strRef>
              <c:f>Feuil1!$B$1</c:f>
              <c:strCache>
                <c:ptCount val="1"/>
                <c:pt idx="0">
                  <c:v>Visite sur le site</c:v>
                </c:pt>
              </c:strCache>
            </c:strRef>
          </c:tx>
          <c:spPr>
            <a:ln w="28575" cap="rnd">
              <a:solidFill>
                <a:srgbClr val="F5A97D"/>
              </a:solidFill>
              <a:round/>
            </a:ln>
            <a:effectLst/>
          </c:spPr>
          <c:marker>
            <c:symbol val="circle"/>
            <c:size val="5"/>
            <c:spPr>
              <a:solidFill>
                <a:schemeClr val="accent1"/>
              </a:solidFill>
              <a:ln w="9525">
                <a:solidFill>
                  <a:schemeClr val="accent1"/>
                </a:solidFill>
              </a:ln>
              <a:effectLst/>
            </c:spPr>
          </c:marker>
          <c:dLbls>
            <c:dLbl>
              <c:idx val="0"/>
              <c:layout/>
              <c:tx>
                <c:rich>
                  <a:bodyPr/>
                  <a:lstStyle/>
                  <a:p>
                    <a:r>
                      <a:rPr lang="uk-UA" smtClean="0"/>
                      <a:t>3,8k</a:t>
                    </a:r>
                    <a:endParaRPr lang="uk-UA"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24327777777778"/>
                  <c:y val="-0.0827482638888889"/>
                </c:manualLayout>
              </c:layout>
              <c:tx>
                <c:rich>
                  <a:bodyPr/>
                  <a:lstStyle/>
                  <a:p>
                    <a:r>
                      <a:rPr lang="uk-UA" smtClean="0"/>
                      <a:t>4,6k</a:t>
                    </a:r>
                    <a:endParaRPr lang="uk-UA" dirty="0"/>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996333333333333"/>
                  <c:y val="-0.0783385416666667"/>
                </c:manualLayout>
              </c:layout>
              <c:tx>
                <c:rich>
                  <a:bodyPr/>
                  <a:lstStyle/>
                  <a:p>
                    <a:r>
                      <a:rPr lang="fi-FI" smtClean="0"/>
                      <a:t>4,7k</a:t>
                    </a:r>
                    <a:endParaRPr lang="fi-FI"/>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uk-UA" smtClean="0"/>
                      <a:t>4,8k</a:t>
                    </a:r>
                    <a:endParaRPr lang="uk-UA"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5k</a:t>
                    </a:r>
                    <a:endParaRPr lang="en-US"/>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uk-UA" smtClean="0"/>
                      <a:t>5,3k</a:t>
                    </a:r>
                    <a:endParaRPr lang="uk-UA"/>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uk-UA" smtClean="0"/>
                      <a:t>6,3k</a:t>
                    </a:r>
                    <a:endParaRPr lang="uk-UA" dirty="0"/>
                  </a:p>
                </c:rich>
              </c:tx>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Arial Hebrew" charset="-79"/>
                    <a:cs typeface="Arial Hebrew" charset="-79"/>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Avril</c:v>
                </c:pt>
                <c:pt idx="1">
                  <c:v>Mai</c:v>
                </c:pt>
                <c:pt idx="2">
                  <c:v>Juin</c:v>
                </c:pt>
                <c:pt idx="3">
                  <c:v>Juillet</c:v>
                </c:pt>
                <c:pt idx="4">
                  <c:v>Août</c:v>
                </c:pt>
                <c:pt idx="5">
                  <c:v>Sept</c:v>
                </c:pt>
                <c:pt idx="6">
                  <c:v>Oct</c:v>
                </c:pt>
              </c:strCache>
            </c:strRef>
          </c:cat>
          <c:val>
            <c:numRef>
              <c:f>Feuil1!$B$2:$B$8</c:f>
              <c:numCache>
                <c:formatCode>General</c:formatCode>
                <c:ptCount val="7"/>
                <c:pt idx="0">
                  <c:v>3774.0</c:v>
                </c:pt>
                <c:pt idx="1">
                  <c:v>4603.0</c:v>
                </c:pt>
                <c:pt idx="2">
                  <c:v>4651.0</c:v>
                </c:pt>
                <c:pt idx="3">
                  <c:v>4784.0</c:v>
                </c:pt>
                <c:pt idx="4">
                  <c:v>4972.0</c:v>
                </c:pt>
                <c:pt idx="5">
                  <c:v>5242.0</c:v>
                </c:pt>
                <c:pt idx="6">
                  <c:v>6338.0</c:v>
                </c:pt>
              </c:numCache>
            </c:numRef>
          </c:val>
          <c:smooth val="0"/>
        </c:ser>
        <c:dLbls>
          <c:showLegendKey val="0"/>
          <c:showVal val="0"/>
          <c:showCatName val="0"/>
          <c:showSerName val="0"/>
          <c:showPercent val="0"/>
          <c:showBubbleSize val="0"/>
        </c:dLbls>
        <c:marker val="1"/>
        <c:smooth val="0"/>
        <c:axId val="-2026300512"/>
        <c:axId val="-2026297424"/>
      </c:lineChart>
      <c:catAx>
        <c:axId val="-202630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Arial Hebrew" charset="-79"/>
                <a:cs typeface="Arial Hebrew" charset="-79"/>
              </a:defRPr>
            </a:pPr>
            <a:endParaRPr lang="fr-FR"/>
          </a:p>
        </c:txPr>
        <c:crossAx val="-2026297424"/>
        <c:crosses val="autoZero"/>
        <c:auto val="1"/>
        <c:lblAlgn val="ctr"/>
        <c:lblOffset val="100"/>
        <c:noMultiLvlLbl val="0"/>
      </c:catAx>
      <c:valAx>
        <c:axId val="-2026297424"/>
        <c:scaling>
          <c:orientation val="minMax"/>
          <c:min val="3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Arial Hebrew" charset="-79"/>
                <a:cs typeface="Arial Hebrew" charset="-79"/>
              </a:defRPr>
            </a:pPr>
            <a:endParaRPr lang="fr-FR"/>
          </a:p>
        </c:txPr>
        <c:crossAx val="-2026300512"/>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lumMod val="75000"/>
              <a:lumOff val="25000"/>
            </a:schemeClr>
          </a:solidFill>
          <a:latin typeface="+mn-lt"/>
          <a:ea typeface="Arial Hebrew" charset="-79"/>
          <a:cs typeface="Arial Hebrew" charset="-79"/>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92258-193C-4040-A169-C53F3A683ADE}" type="datetimeFigureOut">
              <a:rPr lang="fr-FR" smtClean="0"/>
              <a:t>25/11/2016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E1C40-31A8-D842-ACC0-2AF5EDA18E12}" type="slidenum">
              <a:rPr lang="fr-FR" smtClean="0"/>
              <a:t>‹#›</a:t>
            </a:fld>
            <a:endParaRPr lang="fr-FR"/>
          </a:p>
        </p:txBody>
      </p:sp>
    </p:spTree>
    <p:extLst>
      <p:ext uri="{BB962C8B-B14F-4D97-AF65-F5344CB8AC3E}">
        <p14:creationId xmlns:p14="http://schemas.microsoft.com/office/powerpoint/2010/main" val="128349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7E1C40-31A8-D842-ACC0-2AF5EDA18E12}" type="slidenum">
              <a:rPr lang="fr-FR" smtClean="0"/>
              <a:t>2</a:t>
            </a:fld>
            <a:endParaRPr lang="fr-FR"/>
          </a:p>
        </p:txBody>
      </p:sp>
    </p:spTree>
    <p:extLst>
      <p:ext uri="{BB962C8B-B14F-4D97-AF65-F5344CB8AC3E}">
        <p14:creationId xmlns:p14="http://schemas.microsoft.com/office/powerpoint/2010/main" val="1863271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7E1C40-31A8-D842-ACC0-2AF5EDA18E12}" type="slidenum">
              <a:rPr lang="fr-FR" smtClean="0"/>
              <a:t>17</a:t>
            </a:fld>
            <a:endParaRPr lang="fr-FR"/>
          </a:p>
        </p:txBody>
      </p:sp>
    </p:spTree>
    <p:extLst>
      <p:ext uri="{BB962C8B-B14F-4D97-AF65-F5344CB8AC3E}">
        <p14:creationId xmlns:p14="http://schemas.microsoft.com/office/powerpoint/2010/main" val="92913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7E1C40-31A8-D842-ACC0-2AF5EDA18E12}" type="slidenum">
              <a:rPr lang="fr-FR" smtClean="0"/>
              <a:t>3</a:t>
            </a:fld>
            <a:endParaRPr lang="fr-FR"/>
          </a:p>
        </p:txBody>
      </p:sp>
    </p:spTree>
    <p:extLst>
      <p:ext uri="{BB962C8B-B14F-4D97-AF65-F5344CB8AC3E}">
        <p14:creationId xmlns:p14="http://schemas.microsoft.com/office/powerpoint/2010/main" val="92630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7E1C40-31A8-D842-ACC0-2AF5EDA18E12}" type="slidenum">
              <a:rPr lang="fr-FR" smtClean="0"/>
              <a:t>6</a:t>
            </a:fld>
            <a:endParaRPr lang="fr-FR"/>
          </a:p>
        </p:txBody>
      </p:sp>
    </p:spTree>
    <p:extLst>
      <p:ext uri="{BB962C8B-B14F-4D97-AF65-F5344CB8AC3E}">
        <p14:creationId xmlns:p14="http://schemas.microsoft.com/office/powerpoint/2010/main" val="65179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7E1C40-31A8-D842-ACC0-2AF5EDA18E12}" type="slidenum">
              <a:rPr lang="fr-FR" smtClean="0"/>
              <a:t>10</a:t>
            </a:fld>
            <a:endParaRPr lang="fr-FR"/>
          </a:p>
        </p:txBody>
      </p:sp>
    </p:spTree>
    <p:extLst>
      <p:ext uri="{BB962C8B-B14F-4D97-AF65-F5344CB8AC3E}">
        <p14:creationId xmlns:p14="http://schemas.microsoft.com/office/powerpoint/2010/main" val="2034715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7E1C40-31A8-D842-ACC0-2AF5EDA18E12}" type="slidenum">
              <a:rPr lang="fr-FR" smtClean="0"/>
              <a:t>11</a:t>
            </a:fld>
            <a:endParaRPr lang="fr-FR"/>
          </a:p>
        </p:txBody>
      </p:sp>
    </p:spTree>
    <p:extLst>
      <p:ext uri="{BB962C8B-B14F-4D97-AF65-F5344CB8AC3E}">
        <p14:creationId xmlns:p14="http://schemas.microsoft.com/office/powerpoint/2010/main" val="1389411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7E1C40-31A8-D842-ACC0-2AF5EDA18E12}" type="slidenum">
              <a:rPr lang="fr-FR" smtClean="0"/>
              <a:t>12</a:t>
            </a:fld>
            <a:endParaRPr lang="fr-FR"/>
          </a:p>
        </p:txBody>
      </p:sp>
    </p:spTree>
    <p:extLst>
      <p:ext uri="{BB962C8B-B14F-4D97-AF65-F5344CB8AC3E}">
        <p14:creationId xmlns:p14="http://schemas.microsoft.com/office/powerpoint/2010/main" val="2049127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7E1C40-31A8-D842-ACC0-2AF5EDA18E12}" type="slidenum">
              <a:rPr lang="fr-FR" smtClean="0"/>
              <a:t>13</a:t>
            </a:fld>
            <a:endParaRPr lang="fr-FR"/>
          </a:p>
        </p:txBody>
      </p:sp>
    </p:spTree>
    <p:extLst>
      <p:ext uri="{BB962C8B-B14F-4D97-AF65-F5344CB8AC3E}">
        <p14:creationId xmlns:p14="http://schemas.microsoft.com/office/powerpoint/2010/main" val="115106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7E1C40-31A8-D842-ACC0-2AF5EDA18E12}" type="slidenum">
              <a:rPr lang="fr-FR" smtClean="0"/>
              <a:t>15</a:t>
            </a:fld>
            <a:endParaRPr lang="fr-FR"/>
          </a:p>
        </p:txBody>
      </p:sp>
    </p:spTree>
    <p:extLst>
      <p:ext uri="{BB962C8B-B14F-4D97-AF65-F5344CB8AC3E}">
        <p14:creationId xmlns:p14="http://schemas.microsoft.com/office/powerpoint/2010/main" val="2052620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7E1C40-31A8-D842-ACC0-2AF5EDA18E12}" type="slidenum">
              <a:rPr lang="fr-FR" smtClean="0"/>
              <a:t>16</a:t>
            </a:fld>
            <a:endParaRPr lang="fr-FR"/>
          </a:p>
        </p:txBody>
      </p:sp>
    </p:spTree>
    <p:extLst>
      <p:ext uri="{BB962C8B-B14F-4D97-AF65-F5344CB8AC3E}">
        <p14:creationId xmlns:p14="http://schemas.microsoft.com/office/powerpoint/2010/main" val="226604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9DDA4C8-9EF4-FD44-827E-54C73D663A04}" type="datetimeFigureOut">
              <a:rPr lang="fr-FR" smtClean="0"/>
              <a:t>25/11/2016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F30BE4-878B-D747-AFF3-B650FA4E1ED2}" type="slidenum">
              <a:rPr lang="fr-FR" smtClean="0"/>
              <a:t>‹#›</a:t>
            </a:fld>
            <a:endParaRPr lang="fr-FR"/>
          </a:p>
        </p:txBody>
      </p:sp>
    </p:spTree>
    <p:extLst>
      <p:ext uri="{BB962C8B-B14F-4D97-AF65-F5344CB8AC3E}">
        <p14:creationId xmlns:p14="http://schemas.microsoft.com/office/powerpoint/2010/main" val="471142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9DDA4C8-9EF4-FD44-827E-54C73D663A04}" type="datetimeFigureOut">
              <a:rPr lang="fr-FR" smtClean="0"/>
              <a:t>25/11/2016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F30BE4-878B-D747-AFF3-B650FA4E1ED2}" type="slidenum">
              <a:rPr lang="fr-FR" smtClean="0"/>
              <a:t>‹#›</a:t>
            </a:fld>
            <a:endParaRPr lang="fr-FR"/>
          </a:p>
        </p:txBody>
      </p:sp>
    </p:spTree>
    <p:extLst>
      <p:ext uri="{BB962C8B-B14F-4D97-AF65-F5344CB8AC3E}">
        <p14:creationId xmlns:p14="http://schemas.microsoft.com/office/powerpoint/2010/main" val="1222251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9DDA4C8-9EF4-FD44-827E-54C73D663A04}" type="datetimeFigureOut">
              <a:rPr lang="fr-FR" smtClean="0"/>
              <a:t>25/11/2016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F30BE4-878B-D747-AFF3-B650FA4E1ED2}" type="slidenum">
              <a:rPr lang="fr-FR" smtClean="0"/>
              <a:t>‹#›</a:t>
            </a:fld>
            <a:endParaRPr lang="fr-FR"/>
          </a:p>
        </p:txBody>
      </p:sp>
    </p:spTree>
    <p:extLst>
      <p:ext uri="{BB962C8B-B14F-4D97-AF65-F5344CB8AC3E}">
        <p14:creationId xmlns:p14="http://schemas.microsoft.com/office/powerpoint/2010/main" val="1694649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9DDA4C8-9EF4-FD44-827E-54C73D663A04}" type="datetimeFigureOut">
              <a:rPr lang="fr-FR" smtClean="0"/>
              <a:t>25/11/2016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F30BE4-878B-D747-AFF3-B650FA4E1ED2}" type="slidenum">
              <a:rPr lang="fr-FR" smtClean="0"/>
              <a:t>‹#›</a:t>
            </a:fld>
            <a:endParaRPr lang="fr-FR"/>
          </a:p>
        </p:txBody>
      </p:sp>
    </p:spTree>
    <p:extLst>
      <p:ext uri="{BB962C8B-B14F-4D97-AF65-F5344CB8AC3E}">
        <p14:creationId xmlns:p14="http://schemas.microsoft.com/office/powerpoint/2010/main" val="989708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9DDA4C8-9EF4-FD44-827E-54C73D663A04}" type="datetimeFigureOut">
              <a:rPr lang="fr-FR" smtClean="0"/>
              <a:t>25/11/2016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F30BE4-878B-D747-AFF3-B650FA4E1ED2}" type="slidenum">
              <a:rPr lang="fr-FR" smtClean="0"/>
              <a:t>‹#›</a:t>
            </a:fld>
            <a:endParaRPr lang="fr-FR"/>
          </a:p>
        </p:txBody>
      </p:sp>
    </p:spTree>
    <p:extLst>
      <p:ext uri="{BB962C8B-B14F-4D97-AF65-F5344CB8AC3E}">
        <p14:creationId xmlns:p14="http://schemas.microsoft.com/office/powerpoint/2010/main" val="67571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9DDA4C8-9EF4-FD44-827E-54C73D663A04}" type="datetimeFigureOut">
              <a:rPr lang="fr-FR" smtClean="0"/>
              <a:t>25/11/2016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7F30BE4-878B-D747-AFF3-B650FA4E1ED2}" type="slidenum">
              <a:rPr lang="fr-FR" smtClean="0"/>
              <a:t>‹#›</a:t>
            </a:fld>
            <a:endParaRPr lang="fr-FR"/>
          </a:p>
        </p:txBody>
      </p:sp>
    </p:spTree>
    <p:extLst>
      <p:ext uri="{BB962C8B-B14F-4D97-AF65-F5344CB8AC3E}">
        <p14:creationId xmlns:p14="http://schemas.microsoft.com/office/powerpoint/2010/main" val="82730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9DDA4C8-9EF4-FD44-827E-54C73D663A04}" type="datetimeFigureOut">
              <a:rPr lang="fr-FR" smtClean="0"/>
              <a:t>25/11/2016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7F30BE4-878B-D747-AFF3-B650FA4E1ED2}" type="slidenum">
              <a:rPr lang="fr-FR" smtClean="0"/>
              <a:t>‹#›</a:t>
            </a:fld>
            <a:endParaRPr lang="fr-FR"/>
          </a:p>
        </p:txBody>
      </p:sp>
    </p:spTree>
    <p:extLst>
      <p:ext uri="{BB962C8B-B14F-4D97-AF65-F5344CB8AC3E}">
        <p14:creationId xmlns:p14="http://schemas.microsoft.com/office/powerpoint/2010/main" val="1669768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69DDA4C8-9EF4-FD44-827E-54C73D663A04}" type="datetimeFigureOut">
              <a:rPr lang="fr-FR" smtClean="0"/>
              <a:t>25/11/2016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7F30BE4-878B-D747-AFF3-B650FA4E1ED2}" type="slidenum">
              <a:rPr lang="fr-FR" smtClean="0"/>
              <a:t>‹#›</a:t>
            </a:fld>
            <a:endParaRPr lang="fr-FR"/>
          </a:p>
        </p:txBody>
      </p:sp>
    </p:spTree>
    <p:extLst>
      <p:ext uri="{BB962C8B-B14F-4D97-AF65-F5344CB8AC3E}">
        <p14:creationId xmlns:p14="http://schemas.microsoft.com/office/powerpoint/2010/main" val="48170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9DDA4C8-9EF4-FD44-827E-54C73D663A04}" type="datetimeFigureOut">
              <a:rPr lang="fr-FR" smtClean="0"/>
              <a:t>25/11/2016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7F30BE4-878B-D747-AFF3-B650FA4E1ED2}" type="slidenum">
              <a:rPr lang="fr-FR" smtClean="0"/>
              <a:t>‹#›</a:t>
            </a:fld>
            <a:endParaRPr lang="fr-FR"/>
          </a:p>
        </p:txBody>
      </p:sp>
    </p:spTree>
    <p:extLst>
      <p:ext uri="{BB962C8B-B14F-4D97-AF65-F5344CB8AC3E}">
        <p14:creationId xmlns:p14="http://schemas.microsoft.com/office/powerpoint/2010/main" val="2133497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9DDA4C8-9EF4-FD44-827E-54C73D663A04}" type="datetimeFigureOut">
              <a:rPr lang="fr-FR" smtClean="0"/>
              <a:t>25/11/2016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7F30BE4-878B-D747-AFF3-B650FA4E1ED2}" type="slidenum">
              <a:rPr lang="fr-FR" smtClean="0"/>
              <a:t>‹#›</a:t>
            </a:fld>
            <a:endParaRPr lang="fr-FR"/>
          </a:p>
        </p:txBody>
      </p:sp>
    </p:spTree>
    <p:extLst>
      <p:ext uri="{BB962C8B-B14F-4D97-AF65-F5344CB8AC3E}">
        <p14:creationId xmlns:p14="http://schemas.microsoft.com/office/powerpoint/2010/main" val="116231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9DDA4C8-9EF4-FD44-827E-54C73D663A04}" type="datetimeFigureOut">
              <a:rPr lang="fr-FR" smtClean="0"/>
              <a:t>25/11/2016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7F30BE4-878B-D747-AFF3-B650FA4E1ED2}" type="slidenum">
              <a:rPr lang="fr-FR" smtClean="0"/>
              <a:t>‹#›</a:t>
            </a:fld>
            <a:endParaRPr lang="fr-FR"/>
          </a:p>
        </p:txBody>
      </p:sp>
    </p:spTree>
    <p:extLst>
      <p:ext uri="{BB962C8B-B14F-4D97-AF65-F5344CB8AC3E}">
        <p14:creationId xmlns:p14="http://schemas.microsoft.com/office/powerpoint/2010/main" val="15056239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DA4C8-9EF4-FD44-827E-54C73D663A04}" type="datetimeFigureOut">
              <a:rPr lang="fr-FR" smtClean="0"/>
              <a:t>25/11/2016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30BE4-878B-D747-AFF3-B650FA4E1ED2}" type="slidenum">
              <a:rPr lang="fr-FR" smtClean="0"/>
              <a:t>‹#›</a:t>
            </a:fld>
            <a:endParaRPr lang="fr-FR"/>
          </a:p>
        </p:txBody>
      </p:sp>
    </p:spTree>
    <p:extLst>
      <p:ext uri="{BB962C8B-B14F-4D97-AF65-F5344CB8AC3E}">
        <p14:creationId xmlns:p14="http://schemas.microsoft.com/office/powerpoint/2010/main" val="1377039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jpeg"/><Relationship Id="rId1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jpeg"/><Relationship Id="rId4" Type="http://schemas.openxmlformats.org/officeDocument/2006/relationships/image" Target="../media/image33.gif"/><Relationship Id="rId5" Type="http://schemas.openxmlformats.org/officeDocument/2006/relationships/image" Target="../media/image34.jpeg"/><Relationship Id="rId6" Type="http://schemas.openxmlformats.org/officeDocument/2006/relationships/image" Target="../media/image35.jpe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tiff"/><Relationship Id="rId10" Type="http://schemas.openxmlformats.org/officeDocument/2006/relationships/image" Target="../media/image39.png"/></Relationships>
</file>

<file path=ppt/slides/_rels/slide15.xml.rels><?xml version="1.0" encoding="UTF-8" standalone="yes"?>
<Relationships xmlns="http://schemas.openxmlformats.org/package/2006/relationships"><Relationship Id="rId11" Type="http://schemas.openxmlformats.org/officeDocument/2006/relationships/image" Target="../media/image52.jpeg"/><Relationship Id="rId12" Type="http://schemas.openxmlformats.org/officeDocument/2006/relationships/image" Target="../media/image53.png"/><Relationship Id="rId13" Type="http://schemas.openxmlformats.org/officeDocument/2006/relationships/image" Target="../media/image54.png"/><Relationship Id="rId14"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jpeg"/><Relationship Id="rId7" Type="http://schemas.openxmlformats.org/officeDocument/2006/relationships/image" Target="../media/image48.png"/><Relationship Id="rId8" Type="http://schemas.openxmlformats.org/officeDocument/2006/relationships/image" Target="../media/image49.jpeg"/><Relationship Id="rId9" Type="http://schemas.openxmlformats.org/officeDocument/2006/relationships/image" Target="../media/image50.png"/><Relationship Id="rId10" Type="http://schemas.openxmlformats.org/officeDocument/2006/relationships/image" Target="../media/image51.gif"/></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 Id="rId3" Type="http://schemas.openxmlformats.org/officeDocument/2006/relationships/image" Target="../media/image61.png"/></Relationships>
</file>

<file path=ppt/slides/_rels/slide2.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jpeg"/><Relationship Id="rId1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tiff"/><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 Id="rId3" Type="http://schemas.openxmlformats.org/officeDocument/2006/relationships/image" Target="../media/image16.tiff"/></Relationships>
</file>

<file path=ppt/slides/_rels/slide5.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9.tiff"/><Relationship Id="rId5" Type="http://schemas.openxmlformats.org/officeDocument/2006/relationships/image" Target="../media/image20.tiff"/><Relationship Id="rId6" Type="http://schemas.openxmlformats.org/officeDocument/2006/relationships/image" Target="../media/image21.tiff"/><Relationship Id="rId7" Type="http://schemas.openxmlformats.org/officeDocument/2006/relationships/chart" Target="../charts/chart1.xml"/><Relationship Id="rId8"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6.xml.rels><?xml version="1.0" encoding="UTF-8" standalone="yes"?>
<Relationships xmlns="http://schemas.openxmlformats.org/package/2006/relationships"><Relationship Id="rId3" Type="http://schemas.openxmlformats.org/officeDocument/2006/relationships/image" Target="../media/image23.tiff"/><Relationship Id="rId4" Type="http://schemas.openxmlformats.org/officeDocument/2006/relationships/image" Target="../media/image24.jpg"/><Relationship Id="rId5" Type="http://schemas.openxmlformats.org/officeDocument/2006/relationships/image" Target="../media/image25.tiff"/><Relationship Id="rId6"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iff"/><Relationship Id="rId3" Type="http://schemas.openxmlformats.org/officeDocument/2006/relationships/image" Target="../media/image28.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A97D"/>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9800"/>
            <a:ext cx="12192000" cy="4953380"/>
          </a:xfrm>
          <a:prstGeom prst="rect">
            <a:avLst/>
          </a:prstGeom>
        </p:spPr>
      </p:pic>
    </p:spTree>
    <p:extLst>
      <p:ext uri="{BB962C8B-B14F-4D97-AF65-F5344CB8AC3E}">
        <p14:creationId xmlns:p14="http://schemas.microsoft.com/office/powerpoint/2010/main" val="1060595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ZoneTexte 47"/>
          <p:cNvSpPr txBox="1"/>
          <p:nvPr/>
        </p:nvSpPr>
        <p:spPr>
          <a:xfrm>
            <a:off x="0" y="176897"/>
            <a:ext cx="12192000" cy="523220"/>
          </a:xfrm>
          <a:prstGeom prst="rect">
            <a:avLst/>
          </a:prstGeom>
          <a:noFill/>
        </p:spPr>
        <p:txBody>
          <a:bodyPr wrap="square" rtlCol="0">
            <a:spAutoFit/>
          </a:bodyPr>
          <a:lstStyle/>
          <a:p>
            <a:pPr algn="ctr"/>
            <a:r>
              <a:rPr lang="en-US" sz="2800" dirty="0" err="1" smtClean="0">
                <a:solidFill>
                  <a:schemeClr val="tx1">
                    <a:lumMod val="75000"/>
                    <a:lumOff val="25000"/>
                  </a:schemeClr>
                </a:solidFill>
                <a:latin typeface="+mj-lt"/>
                <a:ea typeface="Arial Hebrew" charset="-79"/>
                <a:cs typeface="Arial Hebrew" charset="-79"/>
              </a:rPr>
              <a:t>Lancement</a:t>
            </a:r>
            <a:r>
              <a:rPr lang="en-US" sz="2800" dirty="0" smtClean="0">
                <a:solidFill>
                  <a:schemeClr val="tx1">
                    <a:lumMod val="75000"/>
                    <a:lumOff val="25000"/>
                  </a:schemeClr>
                </a:solidFill>
                <a:latin typeface="+mj-lt"/>
                <a:ea typeface="Arial Hebrew" charset="-79"/>
                <a:cs typeface="Arial Hebrew" charset="-79"/>
              </a:rPr>
              <a:t> mi-Mars </a:t>
            </a:r>
            <a:r>
              <a:rPr lang="en-US" sz="2800" dirty="0" smtClean="0">
                <a:solidFill>
                  <a:srgbClr val="F5A97D"/>
                </a:solidFill>
                <a:latin typeface="+mj-lt"/>
                <a:ea typeface="Arial Hebrew" charset="-79"/>
                <a:cs typeface="Arial Hebrew" charset="-79"/>
              </a:rPr>
              <a:t>– Première </a:t>
            </a:r>
            <a:r>
              <a:rPr lang="en-US" sz="2800" dirty="0" err="1" smtClean="0">
                <a:solidFill>
                  <a:srgbClr val="F5A97D"/>
                </a:solidFill>
                <a:latin typeface="+mj-lt"/>
                <a:ea typeface="Arial Hebrew" charset="-79"/>
                <a:cs typeface="Arial Hebrew" charset="-79"/>
              </a:rPr>
              <a:t>réservation</a:t>
            </a:r>
            <a:r>
              <a:rPr lang="en-US" sz="2800" dirty="0" smtClean="0">
                <a:solidFill>
                  <a:srgbClr val="F5A97D"/>
                </a:solidFill>
                <a:latin typeface="+mj-lt"/>
                <a:ea typeface="Arial Hebrew" charset="-79"/>
                <a:cs typeface="Arial Hebrew" charset="-79"/>
              </a:rPr>
              <a:t> : le 4 </a:t>
            </a:r>
            <a:r>
              <a:rPr lang="en-US" sz="2800" dirty="0" err="1" smtClean="0">
                <a:solidFill>
                  <a:srgbClr val="F5A97D"/>
                </a:solidFill>
                <a:latin typeface="+mj-lt"/>
                <a:ea typeface="Arial Hebrew" charset="-79"/>
                <a:cs typeface="Arial Hebrew" charset="-79"/>
              </a:rPr>
              <a:t>avril</a:t>
            </a:r>
            <a:r>
              <a:rPr lang="en-US" sz="2800" dirty="0" smtClean="0">
                <a:solidFill>
                  <a:srgbClr val="F5A97D"/>
                </a:solidFill>
                <a:latin typeface="+mj-lt"/>
                <a:ea typeface="Arial Hebrew" charset="-79"/>
                <a:cs typeface="Arial Hebrew" charset="-79"/>
              </a:rPr>
              <a:t> 2016 </a:t>
            </a:r>
            <a:endParaRPr lang="en-US" sz="2800" dirty="0">
              <a:solidFill>
                <a:srgbClr val="F5A97D"/>
              </a:solidFill>
              <a:latin typeface="+mj-lt"/>
              <a:ea typeface="Arial Hebrew" charset="-79"/>
              <a:cs typeface="Arial Hebrew" charset="-79"/>
            </a:endParaRPr>
          </a:p>
        </p:txBody>
      </p:sp>
      <p:graphicFrame>
        <p:nvGraphicFramePr>
          <p:cNvPr id="52" name="Tableau 51"/>
          <p:cNvGraphicFramePr>
            <a:graphicFrameLocks noGrp="1"/>
          </p:cNvGraphicFramePr>
          <p:nvPr>
            <p:extLst>
              <p:ext uri="{D42A27DB-BD31-4B8C-83A1-F6EECF244321}">
                <p14:modId xmlns:p14="http://schemas.microsoft.com/office/powerpoint/2010/main" val="1298294091"/>
              </p:ext>
            </p:extLst>
          </p:nvPr>
        </p:nvGraphicFramePr>
        <p:xfrm>
          <a:off x="8090021" y="1498364"/>
          <a:ext cx="3619379" cy="4860000"/>
        </p:xfrm>
        <a:graphic>
          <a:graphicData uri="http://schemas.openxmlformats.org/drawingml/2006/table">
            <a:tbl>
              <a:tblPr firstRow="1" bandRow="1">
                <a:tableStyleId>{5C22544A-7EE6-4342-B048-85BDC9FD1C3A}</a:tableStyleId>
              </a:tblPr>
              <a:tblGrid>
                <a:gridCol w="2298579"/>
                <a:gridCol w="1320800"/>
              </a:tblGrid>
              <a:tr h="486000">
                <a:tc gridSpan="2">
                  <a:txBody>
                    <a:bodyPr/>
                    <a:lstStyle/>
                    <a:p>
                      <a:pPr algn="ctr"/>
                      <a:r>
                        <a:rPr lang="fr-FR" sz="2000" dirty="0" smtClean="0">
                          <a:solidFill>
                            <a:schemeClr val="tx1">
                              <a:lumMod val="75000"/>
                              <a:lumOff val="25000"/>
                            </a:schemeClr>
                          </a:solidFill>
                          <a:latin typeface="+mj-lt"/>
                          <a:ea typeface="Bariol" charset="0"/>
                          <a:cs typeface="Bariol" charset="0"/>
                        </a:rPr>
                        <a:t>En 7 mois </a:t>
                      </a:r>
                      <a:endParaRPr lang="fr-FR" sz="2000" dirty="0">
                        <a:solidFill>
                          <a:schemeClr val="tx1">
                            <a:lumMod val="75000"/>
                            <a:lumOff val="25000"/>
                          </a:schemeClr>
                        </a:solidFill>
                        <a:latin typeface="+mj-lt"/>
                        <a:ea typeface="Bariol" charset="0"/>
                        <a:cs typeface="Bariol"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BlToTr w="12700" cap="flat" cmpd="sng" algn="ctr">
                      <a:noFill/>
                      <a:prstDash val="solid"/>
                      <a:round/>
                      <a:headEnd type="none" w="med" len="med"/>
                      <a:tailEnd type="none" w="med" len="med"/>
                    </a:lnBlToTr>
                    <a:noFill/>
                  </a:tcPr>
                </a:tc>
                <a:tc hMerge="1">
                  <a:txBody>
                    <a:bodyPr/>
                    <a:lstStyle/>
                    <a:p>
                      <a:pPr algn="ctr"/>
                      <a:endParaRPr lang="en-US" sz="2000" noProof="0" dirty="0">
                        <a:solidFill>
                          <a:schemeClr val="tx1">
                            <a:lumMod val="75000"/>
                            <a:lumOff val="25000"/>
                          </a:schemeClr>
                        </a:solidFill>
                        <a:latin typeface="Bariol" charset="0"/>
                        <a:ea typeface="Bariol" charset="0"/>
                        <a:cs typeface="Bariol"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BlToTr w="12700" cap="flat" cmpd="sng" algn="ctr">
                      <a:noFill/>
                      <a:prstDash val="solid"/>
                      <a:round/>
                      <a:headEnd type="none" w="med" len="med"/>
                      <a:tailEnd type="none" w="med" len="med"/>
                    </a:lnBlToTr>
                    <a:noFill/>
                  </a:tcPr>
                </a:tc>
              </a:tr>
              <a:tr h="486000">
                <a:tc>
                  <a:txBody>
                    <a:bodyPr/>
                    <a:lstStyle/>
                    <a:p>
                      <a:pPr algn="l"/>
                      <a:r>
                        <a:rPr lang="fr-FR" sz="2000" dirty="0" smtClean="0">
                          <a:solidFill>
                            <a:schemeClr val="bg1"/>
                          </a:solidFill>
                          <a:latin typeface="+mj-lt"/>
                          <a:ea typeface="Bariol" charset="0"/>
                          <a:cs typeface="Bariol" charset="0"/>
                        </a:rPr>
                        <a:t>Cashflow</a:t>
                      </a:r>
                      <a:endParaRPr lang="fr-FR" sz="2000" dirty="0">
                        <a:solidFill>
                          <a:schemeClr val="bg1"/>
                        </a:solidFill>
                        <a:latin typeface="+mj-lt"/>
                        <a:ea typeface="Bariol" charset="0"/>
                        <a:cs typeface="Bariol"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BlToTr w="12700" cap="flat" cmpd="sng" algn="ctr">
                      <a:noFill/>
                      <a:prstDash val="solid"/>
                      <a:round/>
                      <a:headEnd type="none" w="med" len="med"/>
                      <a:tailEnd type="none" w="med" len="med"/>
                    </a:lnBlToTr>
                    <a:solidFill>
                      <a:srgbClr val="F5A97D"/>
                    </a:solidFill>
                  </a:tcPr>
                </a:tc>
                <a:tc>
                  <a:txBody>
                    <a:bodyPr/>
                    <a:lstStyle/>
                    <a:p>
                      <a:pPr algn="ctr"/>
                      <a:r>
                        <a:rPr lang="en-US" sz="2000" b="1" noProof="0" dirty="0" err="1" smtClean="0">
                          <a:solidFill>
                            <a:srgbClr val="92D050"/>
                          </a:solidFill>
                          <a:latin typeface="+mn-lt"/>
                          <a:ea typeface="Bariol" charset="0"/>
                          <a:cs typeface="Bariol" charset="0"/>
                        </a:rPr>
                        <a:t>Positif</a:t>
                      </a:r>
                      <a:endParaRPr lang="en-US" sz="2000" b="1" noProof="0" dirty="0">
                        <a:solidFill>
                          <a:srgbClr val="92D050"/>
                        </a:solidFill>
                        <a:latin typeface="+mn-lt"/>
                        <a:ea typeface="Bariol" charset="0"/>
                        <a:cs typeface="Bariol"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BlToTr w="12700" cap="flat" cmpd="sng" algn="ctr">
                      <a:noFill/>
                      <a:prstDash val="solid"/>
                      <a:round/>
                      <a:headEnd type="none" w="med" len="med"/>
                      <a:tailEnd type="none" w="med" len="med"/>
                    </a:lnBlToTr>
                    <a:noFill/>
                  </a:tcPr>
                </a:tc>
              </a:tr>
              <a:tr h="486000">
                <a:tc>
                  <a:txBody>
                    <a:bodyPr/>
                    <a:lstStyle/>
                    <a:p>
                      <a:pPr algn="l"/>
                      <a:r>
                        <a:rPr lang="fr-FR" sz="2000" dirty="0" err="1" smtClean="0">
                          <a:solidFill>
                            <a:schemeClr val="bg1"/>
                          </a:solidFill>
                          <a:latin typeface="+mj-lt"/>
                          <a:ea typeface="Bariol" charset="0"/>
                          <a:cs typeface="Bariol" charset="0"/>
                        </a:rPr>
                        <a:t>Rés</a:t>
                      </a:r>
                      <a:r>
                        <a:rPr lang="fr-FR" sz="2000" dirty="0" smtClean="0">
                          <a:solidFill>
                            <a:schemeClr val="bg1"/>
                          </a:solidFill>
                          <a:latin typeface="+mj-lt"/>
                          <a:ea typeface="Bariol" charset="0"/>
                          <a:cs typeface="Bariol" charset="0"/>
                        </a:rPr>
                        <a:t>. </a:t>
                      </a:r>
                      <a:r>
                        <a:rPr lang="fr-FR" sz="2000" dirty="0" err="1" smtClean="0">
                          <a:solidFill>
                            <a:schemeClr val="bg1"/>
                          </a:solidFill>
                          <a:latin typeface="+mj-lt"/>
                          <a:ea typeface="Bariol" charset="0"/>
                          <a:cs typeface="Bariol" charset="0"/>
                        </a:rPr>
                        <a:t>moy</a:t>
                      </a:r>
                      <a:r>
                        <a:rPr lang="fr-FR" sz="2000" dirty="0" smtClean="0">
                          <a:solidFill>
                            <a:schemeClr val="bg1"/>
                          </a:solidFill>
                          <a:latin typeface="+mj-lt"/>
                          <a:ea typeface="Bariol" charset="0"/>
                          <a:cs typeface="Bariol" charset="0"/>
                        </a:rPr>
                        <a:t>/jour</a:t>
                      </a:r>
                      <a:endParaRPr lang="fr-FR" sz="2000" dirty="0">
                        <a:solidFill>
                          <a:schemeClr val="bg1"/>
                        </a:solidFill>
                        <a:latin typeface="+mj-lt"/>
                        <a:ea typeface="Bariol" charset="0"/>
                        <a:cs typeface="Bariol"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BlToTr w="12700" cap="flat" cmpd="sng" algn="ctr">
                      <a:noFill/>
                      <a:prstDash val="solid"/>
                      <a:round/>
                      <a:headEnd type="none" w="med" len="med"/>
                      <a:tailEnd type="none" w="med" len="med"/>
                    </a:lnBlToTr>
                    <a:solidFill>
                      <a:srgbClr val="F5A97D"/>
                    </a:solidFill>
                  </a:tcPr>
                </a:tc>
                <a:tc>
                  <a:txBody>
                    <a:bodyPr/>
                    <a:lstStyle/>
                    <a:p>
                      <a:pPr algn="ctr"/>
                      <a:r>
                        <a:rPr lang="en-US" sz="2000" noProof="0" dirty="0" smtClean="0">
                          <a:solidFill>
                            <a:schemeClr val="tx1">
                              <a:lumMod val="75000"/>
                              <a:lumOff val="25000"/>
                            </a:schemeClr>
                          </a:solidFill>
                          <a:latin typeface="+mn-lt"/>
                          <a:ea typeface="Bariol" charset="0"/>
                          <a:cs typeface="Bariol" charset="0"/>
                        </a:rPr>
                        <a:t>13,5</a:t>
                      </a:r>
                      <a:endParaRPr lang="en-US" sz="2000" noProof="0" dirty="0">
                        <a:solidFill>
                          <a:schemeClr val="tx1">
                            <a:lumMod val="75000"/>
                            <a:lumOff val="25000"/>
                          </a:schemeClr>
                        </a:solidFill>
                        <a:latin typeface="+mn-lt"/>
                        <a:ea typeface="Bariol" charset="0"/>
                        <a:cs typeface="Bariol"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BlToTr w="12700" cap="flat" cmpd="sng" algn="ctr">
                      <a:noFill/>
                      <a:prstDash val="solid"/>
                      <a:round/>
                      <a:headEnd type="none" w="med" len="med"/>
                      <a:tailEnd type="none" w="med" len="med"/>
                    </a:lnBlToTr>
                    <a:noFill/>
                  </a:tcPr>
                </a:tc>
              </a:tr>
              <a:tr h="486000">
                <a:tc>
                  <a:txBody>
                    <a:bodyPr/>
                    <a:lstStyle/>
                    <a:p>
                      <a:pPr algn="l"/>
                      <a:r>
                        <a:rPr lang="fr-FR" sz="2000" dirty="0" smtClean="0">
                          <a:solidFill>
                            <a:schemeClr val="bg1"/>
                          </a:solidFill>
                          <a:latin typeface="+mj-lt"/>
                          <a:ea typeface="Bariol" charset="0"/>
                          <a:cs typeface="Bariol" charset="0"/>
                        </a:rPr>
                        <a:t>Villes</a:t>
                      </a:r>
                      <a:r>
                        <a:rPr lang="fr-FR" sz="2000" baseline="0" dirty="0">
                          <a:solidFill>
                            <a:schemeClr val="bg1"/>
                          </a:solidFill>
                          <a:latin typeface="+mj-lt"/>
                          <a:ea typeface="Bariol" charset="0"/>
                          <a:cs typeface="Bariol" charset="0"/>
                        </a:rPr>
                        <a:t> </a:t>
                      </a:r>
                      <a:r>
                        <a:rPr lang="fr-FR" sz="2000" baseline="0" dirty="0" smtClean="0">
                          <a:solidFill>
                            <a:schemeClr val="bg1"/>
                          </a:solidFill>
                          <a:latin typeface="+mj-lt"/>
                          <a:ea typeface="Bariol" charset="0"/>
                          <a:cs typeface="Bariol" charset="0"/>
                        </a:rPr>
                        <a:t>France &amp; Italie</a:t>
                      </a:r>
                      <a:endParaRPr lang="fr-FR" sz="2000" dirty="0" smtClean="0">
                        <a:solidFill>
                          <a:schemeClr val="bg1"/>
                        </a:solidFill>
                        <a:latin typeface="+mj-lt"/>
                        <a:ea typeface="Bariol" charset="0"/>
                        <a:cs typeface="Bariol"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BlToTr w="12700" cap="flat" cmpd="sng" algn="ctr">
                      <a:noFill/>
                      <a:prstDash val="solid"/>
                      <a:round/>
                      <a:headEnd type="none" w="med" len="med"/>
                      <a:tailEnd type="none" w="med" len="med"/>
                    </a:lnBlToTr>
                    <a:solidFill>
                      <a:srgbClr val="F5A97D"/>
                    </a:solidFill>
                  </a:tcPr>
                </a:tc>
                <a:tc>
                  <a:txBody>
                    <a:bodyPr/>
                    <a:lstStyle/>
                    <a:p>
                      <a:pPr algn="ctr"/>
                      <a:r>
                        <a:rPr lang="en-US" sz="2000" noProof="0" dirty="0" smtClean="0">
                          <a:solidFill>
                            <a:schemeClr val="tx1">
                              <a:lumMod val="75000"/>
                              <a:lumOff val="25000"/>
                            </a:schemeClr>
                          </a:solidFill>
                          <a:latin typeface="+mn-lt"/>
                          <a:ea typeface="Bariol" charset="0"/>
                          <a:cs typeface="Bariol" charset="0"/>
                        </a:rPr>
                        <a:t>50</a:t>
                      </a:r>
                      <a:endParaRPr lang="en-US" sz="2000" noProof="0" dirty="0">
                        <a:solidFill>
                          <a:schemeClr val="tx1">
                            <a:lumMod val="75000"/>
                            <a:lumOff val="25000"/>
                          </a:schemeClr>
                        </a:solidFill>
                        <a:latin typeface="+mn-lt"/>
                        <a:ea typeface="Bariol" charset="0"/>
                        <a:cs typeface="Bariol"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BlToTr w="12700" cap="flat" cmpd="sng" algn="ctr">
                      <a:noFill/>
                      <a:prstDash val="solid"/>
                      <a:round/>
                      <a:headEnd type="none" w="med" len="med"/>
                      <a:tailEnd type="none" w="med" len="med"/>
                    </a:lnBlToTr>
                    <a:noFill/>
                  </a:tcPr>
                </a:tc>
              </a:tr>
              <a:tr h="486000">
                <a:tc>
                  <a:txBody>
                    <a:bodyPr/>
                    <a:lstStyle/>
                    <a:p>
                      <a:pPr algn="l"/>
                      <a:r>
                        <a:rPr lang="fr-FR" sz="2000" dirty="0" smtClean="0">
                          <a:solidFill>
                            <a:schemeClr val="bg1"/>
                          </a:solidFill>
                          <a:latin typeface="+mj-lt"/>
                          <a:ea typeface="Bariol" charset="0"/>
                          <a:cs typeface="Bariol" charset="0"/>
                        </a:rPr>
                        <a:t>Lieux de stockage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BlToTr w="12700" cap="flat" cmpd="sng" algn="ctr">
                      <a:noFill/>
                      <a:prstDash val="solid"/>
                      <a:round/>
                      <a:headEnd type="none" w="med" len="med"/>
                      <a:tailEnd type="none" w="med" len="med"/>
                    </a:lnBlToTr>
                    <a:solidFill>
                      <a:srgbClr val="F5A97D"/>
                    </a:solidFill>
                  </a:tcPr>
                </a:tc>
                <a:tc>
                  <a:txBody>
                    <a:bodyPr/>
                    <a:lstStyle/>
                    <a:p>
                      <a:pPr algn="ctr"/>
                      <a:r>
                        <a:rPr lang="en-US" sz="2000" noProof="0" dirty="0" smtClean="0">
                          <a:solidFill>
                            <a:schemeClr val="tx1">
                              <a:lumMod val="75000"/>
                              <a:lumOff val="25000"/>
                            </a:schemeClr>
                          </a:solidFill>
                          <a:latin typeface="+mn-lt"/>
                          <a:ea typeface="Bariol" charset="0"/>
                          <a:cs typeface="Bariol" charset="0"/>
                        </a:rPr>
                        <a:t>250</a:t>
                      </a:r>
                      <a:endParaRPr lang="en-US" sz="2000" noProof="0" dirty="0">
                        <a:solidFill>
                          <a:schemeClr val="tx1">
                            <a:lumMod val="75000"/>
                            <a:lumOff val="25000"/>
                          </a:schemeClr>
                        </a:solidFill>
                        <a:latin typeface="+mn-lt"/>
                        <a:ea typeface="Bariol" charset="0"/>
                        <a:cs typeface="Bariol"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BlToTr w="12700" cap="flat" cmpd="sng" algn="ctr">
                      <a:noFill/>
                      <a:prstDash val="solid"/>
                      <a:round/>
                      <a:headEnd type="none" w="med" len="med"/>
                      <a:tailEnd type="none" w="med" len="med"/>
                    </a:lnBlToTr>
                    <a:noFill/>
                  </a:tcPr>
                </a:tc>
              </a:tr>
              <a:tr h="486000">
                <a:tc>
                  <a:txBody>
                    <a:bodyPr/>
                    <a:lstStyle/>
                    <a:p>
                      <a:pPr algn="l"/>
                      <a:r>
                        <a:rPr lang="fr-FR" sz="2000" dirty="0" smtClean="0">
                          <a:solidFill>
                            <a:schemeClr val="bg1"/>
                          </a:solidFill>
                          <a:latin typeface="+mj-lt"/>
                          <a:ea typeface="Bariol" charset="0"/>
                          <a:cs typeface="Bariol" charset="0"/>
                        </a:rPr>
                        <a:t>Comptes </a:t>
                      </a:r>
                      <a:endParaRPr lang="fr-FR" sz="2000" dirty="0">
                        <a:solidFill>
                          <a:schemeClr val="bg1"/>
                        </a:solidFill>
                        <a:latin typeface="+mj-lt"/>
                        <a:ea typeface="Bariol" charset="0"/>
                        <a:cs typeface="Bariol"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BlToTr w="12700" cap="flat" cmpd="sng" algn="ctr">
                      <a:noFill/>
                      <a:prstDash val="solid"/>
                      <a:round/>
                      <a:headEnd type="none" w="med" len="med"/>
                      <a:tailEnd type="none" w="med" len="med"/>
                    </a:lnBlToTr>
                    <a:solidFill>
                      <a:srgbClr val="F5A97D"/>
                    </a:solidFill>
                  </a:tcPr>
                </a:tc>
                <a:tc>
                  <a:txBody>
                    <a:bodyPr/>
                    <a:lstStyle/>
                    <a:p>
                      <a:pPr algn="ctr"/>
                      <a:r>
                        <a:rPr lang="en-US" sz="2000" noProof="0" dirty="0" smtClean="0">
                          <a:solidFill>
                            <a:schemeClr val="tx1">
                              <a:lumMod val="75000"/>
                              <a:lumOff val="25000"/>
                            </a:schemeClr>
                          </a:solidFill>
                          <a:latin typeface="+mn-lt"/>
                          <a:ea typeface="Bariol" charset="0"/>
                          <a:cs typeface="Bariol" charset="0"/>
                        </a:rPr>
                        <a:t>2 644</a:t>
                      </a:r>
                      <a:endParaRPr lang="en-US" sz="2000" noProof="0" dirty="0">
                        <a:solidFill>
                          <a:schemeClr val="tx1">
                            <a:lumMod val="75000"/>
                            <a:lumOff val="25000"/>
                          </a:schemeClr>
                        </a:solidFill>
                        <a:latin typeface="+mn-lt"/>
                        <a:ea typeface="Bariol" charset="0"/>
                        <a:cs typeface="Bariol"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BlToTr w="12700" cap="flat" cmpd="sng" algn="ctr">
                      <a:noFill/>
                      <a:prstDash val="solid"/>
                      <a:round/>
                      <a:headEnd type="none" w="med" len="med"/>
                      <a:tailEnd type="none" w="med" len="med"/>
                    </a:lnBlToTr>
                    <a:noFill/>
                  </a:tcPr>
                </a:tc>
              </a:tr>
              <a:tr h="486000">
                <a:tc>
                  <a:txBody>
                    <a:bodyPr/>
                    <a:lstStyle/>
                    <a:p>
                      <a:pPr algn="l"/>
                      <a:r>
                        <a:rPr lang="fr-FR" sz="2000" dirty="0" smtClean="0">
                          <a:solidFill>
                            <a:schemeClr val="bg1"/>
                          </a:solidFill>
                          <a:latin typeface="+mj-lt"/>
                          <a:ea typeface="Bariol" charset="0"/>
                          <a:cs typeface="Bariol" charset="0"/>
                        </a:rPr>
                        <a:t>Clients</a:t>
                      </a:r>
                      <a:endParaRPr lang="fr-FR" sz="2000" dirty="0">
                        <a:solidFill>
                          <a:schemeClr val="bg1"/>
                        </a:solidFill>
                        <a:latin typeface="+mj-lt"/>
                        <a:ea typeface="Bariol" charset="0"/>
                        <a:cs typeface="Bariol"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BlToTr w="12700" cap="flat" cmpd="sng" algn="ctr">
                      <a:noFill/>
                      <a:prstDash val="solid"/>
                      <a:round/>
                      <a:headEnd type="none" w="med" len="med"/>
                      <a:tailEnd type="none" w="med" len="med"/>
                    </a:lnBlToTr>
                    <a:solidFill>
                      <a:srgbClr val="F5A97D"/>
                    </a:solidFill>
                  </a:tcPr>
                </a:tc>
                <a:tc>
                  <a:txBody>
                    <a:bodyPr/>
                    <a:lstStyle/>
                    <a:p>
                      <a:pPr algn="ctr"/>
                      <a:r>
                        <a:rPr lang="en-US" sz="2000" noProof="0" dirty="0" smtClean="0">
                          <a:solidFill>
                            <a:schemeClr val="tx1">
                              <a:lumMod val="75000"/>
                              <a:lumOff val="25000"/>
                            </a:schemeClr>
                          </a:solidFill>
                          <a:latin typeface="+mn-lt"/>
                          <a:ea typeface="Bariol" charset="0"/>
                          <a:cs typeface="Bariol" charset="0"/>
                        </a:rPr>
                        <a:t>1 877</a:t>
                      </a:r>
                      <a:endParaRPr lang="en-US" sz="2000" noProof="0" dirty="0">
                        <a:solidFill>
                          <a:schemeClr val="tx1">
                            <a:lumMod val="75000"/>
                            <a:lumOff val="25000"/>
                          </a:schemeClr>
                        </a:solidFill>
                        <a:latin typeface="+mn-lt"/>
                        <a:ea typeface="Bariol" charset="0"/>
                        <a:cs typeface="Bariol"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BlToTr w="12700" cap="flat" cmpd="sng" algn="ctr">
                      <a:noFill/>
                      <a:prstDash val="solid"/>
                      <a:round/>
                      <a:headEnd type="none" w="med" len="med"/>
                      <a:tailEnd type="none" w="med" len="med"/>
                    </a:lnBlToTr>
                    <a:noFill/>
                  </a:tcPr>
                </a:tc>
              </a:tr>
              <a:tr h="486000">
                <a:tc>
                  <a:txBody>
                    <a:bodyPr/>
                    <a:lstStyle/>
                    <a:p>
                      <a:pPr algn="l"/>
                      <a:r>
                        <a:rPr lang="fr-FR" sz="2000" dirty="0" smtClean="0">
                          <a:solidFill>
                            <a:schemeClr val="bg1"/>
                          </a:solidFill>
                          <a:latin typeface="+mj-lt"/>
                          <a:ea typeface="Bariol" charset="0"/>
                          <a:cs typeface="Bariol" charset="0"/>
                        </a:rPr>
                        <a:t>Valises gardées</a:t>
                      </a:r>
                      <a:endParaRPr lang="fr-FR" sz="2000" dirty="0">
                        <a:solidFill>
                          <a:schemeClr val="bg1"/>
                        </a:solidFill>
                        <a:latin typeface="+mj-lt"/>
                        <a:ea typeface="Bariol" charset="0"/>
                        <a:cs typeface="Bariol"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BlToTr w="12700" cap="flat" cmpd="sng" algn="ctr">
                      <a:noFill/>
                      <a:prstDash val="solid"/>
                      <a:round/>
                      <a:headEnd type="none" w="med" len="med"/>
                      <a:tailEnd type="none" w="med" len="med"/>
                    </a:lnBlToTr>
                    <a:solidFill>
                      <a:srgbClr val="F5A97D"/>
                    </a:solidFill>
                  </a:tcPr>
                </a:tc>
                <a:tc>
                  <a:txBody>
                    <a:bodyPr/>
                    <a:lstStyle/>
                    <a:p>
                      <a:pPr algn="ctr"/>
                      <a:r>
                        <a:rPr lang="en-US" sz="2000" noProof="0" dirty="0" smtClean="0">
                          <a:solidFill>
                            <a:schemeClr val="tx1">
                              <a:lumMod val="75000"/>
                              <a:lumOff val="25000"/>
                            </a:schemeClr>
                          </a:solidFill>
                          <a:latin typeface="+mn-lt"/>
                          <a:ea typeface="Bariol" charset="0"/>
                          <a:cs typeface="Bariol" charset="0"/>
                        </a:rPr>
                        <a:t>3 521</a:t>
                      </a:r>
                      <a:endParaRPr lang="en-US" sz="2000" noProof="0" dirty="0">
                        <a:solidFill>
                          <a:schemeClr val="tx1">
                            <a:lumMod val="75000"/>
                            <a:lumOff val="25000"/>
                          </a:schemeClr>
                        </a:solidFill>
                        <a:latin typeface="+mn-lt"/>
                        <a:ea typeface="Bariol" charset="0"/>
                        <a:cs typeface="Bariol"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BlToTr w="12700" cap="flat" cmpd="sng" algn="ctr">
                      <a:noFill/>
                      <a:prstDash val="solid"/>
                      <a:round/>
                      <a:headEnd type="none" w="med" len="med"/>
                      <a:tailEnd type="none" w="med" len="med"/>
                    </a:lnBlToTr>
                    <a:noFill/>
                  </a:tcPr>
                </a:tc>
              </a:tr>
              <a:tr h="486000">
                <a:tc>
                  <a:txBody>
                    <a:bodyPr/>
                    <a:lstStyle/>
                    <a:p>
                      <a:pPr algn="l"/>
                      <a:r>
                        <a:rPr lang="fr-FR" sz="2000" dirty="0" smtClean="0">
                          <a:solidFill>
                            <a:schemeClr val="bg1"/>
                          </a:solidFill>
                          <a:latin typeface="+mj-lt"/>
                          <a:ea typeface="Bariol" charset="0"/>
                          <a:cs typeface="Bariol" charset="0"/>
                        </a:rPr>
                        <a:t>Taux </a:t>
                      </a:r>
                      <a:r>
                        <a:rPr lang="fr-FR" sz="2000" dirty="0" err="1" smtClean="0">
                          <a:solidFill>
                            <a:schemeClr val="bg1"/>
                          </a:solidFill>
                          <a:latin typeface="+mj-lt"/>
                          <a:ea typeface="Bariol" charset="0"/>
                          <a:cs typeface="Bariol" charset="0"/>
                        </a:rPr>
                        <a:t>Repeaters</a:t>
                      </a:r>
                      <a:endParaRPr lang="fr-FR" sz="2000" dirty="0">
                        <a:solidFill>
                          <a:schemeClr val="bg1"/>
                        </a:solidFill>
                        <a:latin typeface="+mj-lt"/>
                        <a:ea typeface="Bariol" charset="0"/>
                        <a:cs typeface="Bariol"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BlToTr w="12700" cap="flat" cmpd="sng" algn="ctr">
                      <a:noFill/>
                      <a:prstDash val="solid"/>
                      <a:round/>
                      <a:headEnd type="none" w="med" len="med"/>
                      <a:tailEnd type="none" w="med" len="med"/>
                    </a:lnBlToTr>
                    <a:solidFill>
                      <a:srgbClr val="F5A97D"/>
                    </a:solidFill>
                  </a:tcPr>
                </a:tc>
                <a:tc>
                  <a:txBody>
                    <a:bodyPr/>
                    <a:lstStyle/>
                    <a:p>
                      <a:pPr algn="ctr"/>
                      <a:r>
                        <a:rPr lang="en-US" sz="2000" noProof="0" dirty="0" smtClean="0">
                          <a:solidFill>
                            <a:schemeClr val="tx1">
                              <a:lumMod val="75000"/>
                              <a:lumOff val="25000"/>
                            </a:schemeClr>
                          </a:solidFill>
                          <a:latin typeface="+mn-lt"/>
                          <a:ea typeface="Bariol" charset="0"/>
                          <a:cs typeface="Bariol" charset="0"/>
                        </a:rPr>
                        <a:t>12%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BlToTr w="12700" cap="flat" cmpd="sng" algn="ctr">
                      <a:noFill/>
                      <a:prstDash val="solid"/>
                      <a:round/>
                      <a:headEnd type="none" w="med" len="med"/>
                      <a:tailEnd type="none" w="med" len="med"/>
                    </a:lnBlToTr>
                    <a:noFill/>
                  </a:tcPr>
                </a:tc>
              </a:tr>
              <a:tr h="486000">
                <a:tc>
                  <a:txBody>
                    <a:bodyPr/>
                    <a:lstStyle/>
                    <a:p>
                      <a:pPr algn="l"/>
                      <a:r>
                        <a:rPr lang="fr-FR" sz="2000" dirty="0" smtClean="0">
                          <a:solidFill>
                            <a:schemeClr val="bg1"/>
                          </a:solidFill>
                          <a:latin typeface="+mj-lt"/>
                          <a:ea typeface="Bariol" charset="0"/>
                          <a:cs typeface="Bariol" charset="0"/>
                        </a:rPr>
                        <a:t>Visites sur le site</a:t>
                      </a:r>
                      <a:endParaRPr lang="fr-FR" sz="2000" dirty="0">
                        <a:solidFill>
                          <a:schemeClr val="bg1"/>
                        </a:solidFill>
                        <a:latin typeface="+mj-lt"/>
                        <a:ea typeface="Bariol" charset="0"/>
                        <a:cs typeface="Bariol"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BlToTr w="12700" cap="flat" cmpd="sng" algn="ctr">
                      <a:noFill/>
                      <a:prstDash val="solid"/>
                      <a:round/>
                      <a:headEnd type="none" w="med" len="med"/>
                      <a:tailEnd type="none" w="med" len="med"/>
                    </a:lnBlToTr>
                    <a:solidFill>
                      <a:srgbClr val="F5A97D"/>
                    </a:solidFill>
                  </a:tcPr>
                </a:tc>
                <a:tc>
                  <a:txBody>
                    <a:bodyPr/>
                    <a:lstStyle/>
                    <a:p>
                      <a:pPr algn="ctr"/>
                      <a:r>
                        <a:rPr lang="en-US" sz="2000" noProof="0" dirty="0" smtClean="0">
                          <a:solidFill>
                            <a:schemeClr val="tx1">
                              <a:lumMod val="75000"/>
                              <a:lumOff val="25000"/>
                            </a:schemeClr>
                          </a:solidFill>
                          <a:latin typeface="+mn-lt"/>
                          <a:ea typeface="Bariol" charset="0"/>
                          <a:cs typeface="Bariol" charset="0"/>
                        </a:rPr>
                        <a:t>34 367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BlToTr w="12700" cap="flat" cmpd="sng" algn="ctr">
                      <a:noFill/>
                      <a:prstDash val="solid"/>
                      <a:round/>
                      <a:headEnd type="none" w="med" len="med"/>
                      <a:tailEnd type="none" w="med" len="med"/>
                    </a:lnBlToTr>
                    <a:noFill/>
                  </a:tcPr>
                </a:tc>
              </a:tr>
            </a:tbl>
          </a:graphicData>
        </a:graphic>
      </p:graphicFrame>
      <p:graphicFrame>
        <p:nvGraphicFramePr>
          <p:cNvPr id="4" name="Graphique 3"/>
          <p:cNvGraphicFramePr/>
          <p:nvPr>
            <p:extLst>
              <p:ext uri="{D42A27DB-BD31-4B8C-83A1-F6EECF244321}">
                <p14:modId xmlns:p14="http://schemas.microsoft.com/office/powerpoint/2010/main" val="1955216301"/>
              </p:ext>
            </p:extLst>
          </p:nvPr>
        </p:nvGraphicFramePr>
        <p:xfrm>
          <a:off x="202950" y="870564"/>
          <a:ext cx="360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phique 4"/>
          <p:cNvGraphicFramePr/>
          <p:nvPr>
            <p:extLst>
              <p:ext uri="{D42A27DB-BD31-4B8C-83A1-F6EECF244321}">
                <p14:modId xmlns:p14="http://schemas.microsoft.com/office/powerpoint/2010/main" val="525604513"/>
              </p:ext>
            </p:extLst>
          </p:nvPr>
        </p:nvGraphicFramePr>
        <p:xfrm>
          <a:off x="3949699" y="870564"/>
          <a:ext cx="360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phique 8"/>
          <p:cNvGraphicFramePr/>
          <p:nvPr>
            <p:extLst>
              <p:ext uri="{D42A27DB-BD31-4B8C-83A1-F6EECF244321}">
                <p14:modId xmlns:p14="http://schemas.microsoft.com/office/powerpoint/2010/main" val="780373032"/>
              </p:ext>
            </p:extLst>
          </p:nvPr>
        </p:nvGraphicFramePr>
        <p:xfrm>
          <a:off x="202950" y="3898156"/>
          <a:ext cx="3600000" cy="28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aphique 9"/>
          <p:cNvGraphicFramePr/>
          <p:nvPr>
            <p:extLst>
              <p:ext uri="{D42A27DB-BD31-4B8C-83A1-F6EECF244321}">
                <p14:modId xmlns:p14="http://schemas.microsoft.com/office/powerpoint/2010/main" val="1447643443"/>
              </p:ext>
            </p:extLst>
          </p:nvPr>
        </p:nvGraphicFramePr>
        <p:xfrm>
          <a:off x="3949699" y="3898511"/>
          <a:ext cx="3600000" cy="2880000"/>
        </p:xfrm>
        <a:graphic>
          <a:graphicData uri="http://schemas.openxmlformats.org/drawingml/2006/chart">
            <c:chart xmlns:c="http://schemas.openxmlformats.org/drawingml/2006/chart" xmlns:r="http://schemas.openxmlformats.org/officeDocument/2006/relationships" r:id="rId6"/>
          </a:graphicData>
        </a:graphic>
      </p:graphicFrame>
      <p:cxnSp>
        <p:nvCxnSpPr>
          <p:cNvPr id="56" name="Connecteur droit 55"/>
          <p:cNvCxnSpPr/>
          <p:nvPr/>
        </p:nvCxnSpPr>
        <p:spPr>
          <a:xfrm>
            <a:off x="3853472" y="988927"/>
            <a:ext cx="0" cy="5400000"/>
          </a:xfrm>
          <a:prstGeom prst="line">
            <a:avLst/>
          </a:prstGeom>
          <a:ln w="22225">
            <a:solidFill>
              <a:srgbClr val="F5A97D"/>
            </a:solidFill>
            <a:prstDash val="dash"/>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645472" y="3901476"/>
            <a:ext cx="6480000" cy="0"/>
          </a:xfrm>
          <a:prstGeom prst="line">
            <a:avLst/>
          </a:prstGeom>
          <a:ln w="22225">
            <a:solidFill>
              <a:srgbClr val="F5A97D"/>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46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ZoneTexte 47"/>
          <p:cNvSpPr txBox="1"/>
          <p:nvPr/>
        </p:nvSpPr>
        <p:spPr>
          <a:xfrm>
            <a:off x="0" y="176897"/>
            <a:ext cx="12192000" cy="584775"/>
          </a:xfrm>
          <a:prstGeom prst="rect">
            <a:avLst/>
          </a:prstGeom>
          <a:noFill/>
        </p:spPr>
        <p:txBody>
          <a:bodyPr wrap="square" rtlCol="0">
            <a:spAutoFit/>
          </a:bodyPr>
          <a:lstStyle/>
          <a:p>
            <a:pPr algn="ctr"/>
            <a:r>
              <a:rPr lang="en-US" sz="3200" dirty="0" err="1" smtClean="0">
                <a:solidFill>
                  <a:srgbClr val="F5A97D"/>
                </a:solidFill>
                <a:ea typeface="Arial Hebrew" charset="-79"/>
                <a:cs typeface="Arial Hebrew" charset="-79"/>
              </a:rPr>
              <a:t>Stratégie</a:t>
            </a:r>
            <a:r>
              <a:rPr lang="en-US" sz="3200" dirty="0" smtClean="0">
                <a:solidFill>
                  <a:srgbClr val="F5A97D"/>
                </a:solidFill>
                <a:ea typeface="Arial Hebrew" charset="-79"/>
                <a:cs typeface="Arial Hebrew" charset="-79"/>
              </a:rPr>
              <a:t> </a:t>
            </a:r>
            <a:r>
              <a:rPr lang="en-US" sz="3200" dirty="0" smtClean="0">
                <a:solidFill>
                  <a:schemeClr val="tx1">
                    <a:lumMod val="75000"/>
                    <a:lumOff val="25000"/>
                  </a:schemeClr>
                </a:solidFill>
                <a:latin typeface="+mj-lt"/>
                <a:ea typeface="Arial Hebrew" charset="-79"/>
                <a:cs typeface="Arial Hebrew" charset="-79"/>
              </a:rPr>
              <a:t>de </a:t>
            </a:r>
            <a:r>
              <a:rPr lang="en-US" sz="3200" dirty="0" err="1" smtClean="0">
                <a:solidFill>
                  <a:schemeClr val="tx1">
                    <a:lumMod val="75000"/>
                    <a:lumOff val="25000"/>
                  </a:schemeClr>
                </a:solidFill>
                <a:latin typeface="+mj-lt"/>
                <a:ea typeface="Arial Hebrew" charset="-79"/>
                <a:cs typeface="Arial Hebrew" charset="-79"/>
              </a:rPr>
              <a:t>développement</a:t>
            </a:r>
            <a:r>
              <a:rPr lang="en-US" sz="3200" dirty="0" smtClean="0">
                <a:solidFill>
                  <a:schemeClr val="tx1">
                    <a:lumMod val="75000"/>
                    <a:lumOff val="25000"/>
                  </a:schemeClr>
                </a:solidFill>
                <a:latin typeface="+mj-lt"/>
                <a:ea typeface="Arial Hebrew" charset="-79"/>
                <a:cs typeface="Arial Hebrew" charset="-79"/>
              </a:rPr>
              <a:t> de </a:t>
            </a:r>
            <a:r>
              <a:rPr lang="en-US" sz="3200" dirty="0" err="1" smtClean="0">
                <a:solidFill>
                  <a:schemeClr val="tx1">
                    <a:lumMod val="75000"/>
                    <a:lumOff val="25000"/>
                  </a:schemeClr>
                </a:solidFill>
                <a:latin typeface="+mj-lt"/>
                <a:ea typeface="Arial Hebrew" charset="-79"/>
                <a:cs typeface="Arial Hebrew" charset="-79"/>
              </a:rPr>
              <a:t>l’offre</a:t>
            </a:r>
            <a:endParaRPr lang="en-US" sz="3200" dirty="0">
              <a:solidFill>
                <a:srgbClr val="F5A97D"/>
              </a:solidFill>
              <a:latin typeface="+mj-lt"/>
              <a:ea typeface="Arial Hebrew" charset="-79"/>
              <a:cs typeface="Arial Hebrew" charset="-79"/>
            </a:endParaRPr>
          </a:p>
        </p:txBody>
      </p:sp>
      <p:graphicFrame>
        <p:nvGraphicFramePr>
          <p:cNvPr id="7" name="Tableau 6"/>
          <p:cNvGraphicFramePr>
            <a:graphicFrameLocks noGrp="1"/>
          </p:cNvGraphicFramePr>
          <p:nvPr>
            <p:extLst>
              <p:ext uri="{D42A27DB-BD31-4B8C-83A1-F6EECF244321}">
                <p14:modId xmlns:p14="http://schemas.microsoft.com/office/powerpoint/2010/main" val="1591001303"/>
              </p:ext>
            </p:extLst>
          </p:nvPr>
        </p:nvGraphicFramePr>
        <p:xfrm>
          <a:off x="254000" y="986367"/>
          <a:ext cx="11633200" cy="5661505"/>
        </p:xfrm>
        <a:graphic>
          <a:graphicData uri="http://schemas.openxmlformats.org/drawingml/2006/table">
            <a:tbl>
              <a:tblPr firstRow="1" bandRow="1">
                <a:tableStyleId>{2D5ABB26-0587-4C30-8999-92F81FD0307C}</a:tableStyleId>
              </a:tblPr>
              <a:tblGrid>
                <a:gridCol w="1911897"/>
                <a:gridCol w="9721303"/>
              </a:tblGrid>
              <a:tr h="1706189">
                <a:tc>
                  <a:txBody>
                    <a:bodyPr/>
                    <a:lstStyle/>
                    <a:p>
                      <a:pPr algn="ctr">
                        <a:spcBef>
                          <a:spcPts val="0"/>
                        </a:spcBef>
                        <a:spcAft>
                          <a:spcPts val="0"/>
                        </a:spcAft>
                      </a:pPr>
                      <a:r>
                        <a:rPr lang="fr-FR" sz="2800" b="1" dirty="0" smtClean="0">
                          <a:solidFill>
                            <a:srgbClr val="F5A97D"/>
                          </a:solidFill>
                          <a:latin typeface="+mj-lt"/>
                        </a:rPr>
                        <a:t>1</a:t>
                      </a:r>
                    </a:p>
                    <a:p>
                      <a:pPr algn="ctr">
                        <a:spcBef>
                          <a:spcPts val="0"/>
                        </a:spcBef>
                        <a:spcAft>
                          <a:spcPts val="0"/>
                        </a:spcAft>
                      </a:pPr>
                      <a:r>
                        <a:rPr lang="fr-FR" sz="2000" b="1" dirty="0" smtClean="0">
                          <a:latin typeface="+mj-lt"/>
                        </a:rPr>
                        <a:t>Mailing</a:t>
                      </a:r>
                      <a:endParaRPr lang="fr-FR" sz="2000" b="1" dirty="0">
                        <a:latin typeface="+mj-lt"/>
                      </a:endParaRPr>
                    </a:p>
                  </a:txBody>
                  <a:tcPr anchor="ctr">
                    <a:lnR w="12700" cap="flat" cmpd="sng" algn="ctr">
                      <a:solidFill>
                        <a:srgbClr val="F5A97D"/>
                      </a:solidFill>
                      <a:prstDash val="solid"/>
                      <a:round/>
                      <a:headEnd type="none" w="med" len="med"/>
                      <a:tailEnd type="none" w="med" len="med"/>
                    </a:lnR>
                    <a:lnB w="12700" cap="flat" cmpd="sng" algn="ctr">
                      <a:solidFill>
                        <a:srgbClr val="F5A97D"/>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fr-FR" sz="1800" kern="1200" dirty="0" smtClean="0">
                          <a:solidFill>
                            <a:schemeClr val="tx1"/>
                          </a:solidFill>
                          <a:latin typeface="+mj-lt"/>
                          <a:ea typeface="+mn-ea"/>
                          <a:cs typeface="+mn-cs"/>
                        </a:rPr>
                        <a:t>Mailing : la première démarche consiste à scraper les mails des hôtels et des boutiques des villes où nous souhaitons développer l’activité puis d’envoyer un mailing avec 2 rappels. Ceci nous permet d’inscrire quelques lieux de stockage dans plusieurs villes assez rapidement. Nous choisissons des hôtels 1,2,3,4 étoiles et des boutiques ciblées qui sont intéressées par les voyageurs comme les commerces de location de vélos, </a:t>
                      </a:r>
                      <a:r>
                        <a:rPr lang="fr-FR" sz="1800" kern="1200" dirty="0" err="1" smtClean="0">
                          <a:solidFill>
                            <a:schemeClr val="tx1"/>
                          </a:solidFill>
                          <a:latin typeface="+mj-lt"/>
                          <a:ea typeface="+mn-ea"/>
                          <a:cs typeface="+mn-cs"/>
                        </a:rPr>
                        <a:t>segway</a:t>
                      </a:r>
                      <a:r>
                        <a:rPr lang="fr-FR" sz="1800" kern="1200" dirty="0" smtClean="0">
                          <a:solidFill>
                            <a:schemeClr val="tx1"/>
                          </a:solidFill>
                          <a:latin typeface="+mj-lt"/>
                          <a:ea typeface="+mn-ea"/>
                          <a:cs typeface="+mn-cs"/>
                        </a:rPr>
                        <a:t>, scooter, les caves à vin, les boutiques de souvenirs, les produits du terroir, etc.</a:t>
                      </a:r>
                    </a:p>
                  </a:txBody>
                  <a:tcPr anchor="ctr">
                    <a:lnL w="12700" cap="flat" cmpd="sng" algn="ctr">
                      <a:solidFill>
                        <a:srgbClr val="F5A97D"/>
                      </a:solidFill>
                      <a:prstDash val="solid"/>
                      <a:round/>
                      <a:headEnd type="none" w="med" len="med"/>
                      <a:tailEnd type="none" w="med" len="med"/>
                    </a:lnL>
                    <a:lnB w="12700" cap="flat" cmpd="sng" algn="ctr">
                      <a:solidFill>
                        <a:srgbClr val="F5A97D"/>
                      </a:solidFill>
                      <a:prstDash val="solid"/>
                      <a:round/>
                      <a:headEnd type="none" w="med" len="med"/>
                      <a:tailEnd type="none" w="med" len="med"/>
                    </a:lnB>
                  </a:tcPr>
                </a:tc>
              </a:tr>
              <a:tr h="1323012">
                <a:tc>
                  <a:txBody>
                    <a:bodyPr/>
                    <a:lstStyle/>
                    <a:p>
                      <a:pPr algn="ctr">
                        <a:spcBef>
                          <a:spcPts val="0"/>
                        </a:spcBef>
                        <a:spcAft>
                          <a:spcPts val="0"/>
                        </a:spcAft>
                      </a:pPr>
                      <a:r>
                        <a:rPr lang="fr-FR" sz="2800" b="1" dirty="0" smtClean="0">
                          <a:solidFill>
                            <a:srgbClr val="F5A97D"/>
                          </a:solidFill>
                          <a:latin typeface="+mj-lt"/>
                        </a:rPr>
                        <a:t>2</a:t>
                      </a:r>
                      <a:r>
                        <a:rPr lang="fr-FR" sz="2800" b="1" baseline="0" dirty="0" smtClean="0">
                          <a:solidFill>
                            <a:srgbClr val="F5A97D"/>
                          </a:solidFill>
                          <a:latin typeface="+mj-lt"/>
                        </a:rPr>
                        <a:t> </a:t>
                      </a:r>
                    </a:p>
                    <a:p>
                      <a:pPr algn="ctr">
                        <a:spcBef>
                          <a:spcPts val="0"/>
                        </a:spcBef>
                        <a:spcAft>
                          <a:spcPts val="0"/>
                        </a:spcAft>
                      </a:pPr>
                      <a:r>
                        <a:rPr lang="fr-FR" sz="2000" b="1" dirty="0" smtClean="0">
                          <a:latin typeface="+mj-lt"/>
                        </a:rPr>
                        <a:t>Partenariats actuels</a:t>
                      </a:r>
                      <a:endParaRPr lang="fr-FR" sz="2000" b="1" dirty="0">
                        <a:latin typeface="+mj-lt"/>
                      </a:endParaRPr>
                    </a:p>
                  </a:txBody>
                  <a:tcPr anchor="ctr">
                    <a:lnR w="12700" cap="flat" cmpd="sng" algn="ctr">
                      <a:solidFill>
                        <a:srgbClr val="F5A97D"/>
                      </a:solidFill>
                      <a:prstDash val="solid"/>
                      <a:round/>
                      <a:headEnd type="none" w="med" len="med"/>
                      <a:tailEnd type="none" w="med" len="med"/>
                    </a:lnR>
                    <a:lnT w="12700" cap="flat" cmpd="sng" algn="ctr">
                      <a:solidFill>
                        <a:srgbClr val="F5A97D"/>
                      </a:solidFill>
                      <a:prstDash val="solid"/>
                      <a:round/>
                      <a:headEnd type="none" w="med" len="med"/>
                      <a:tailEnd type="none" w="med" len="med"/>
                    </a:lnT>
                    <a:lnB w="12700" cap="flat" cmpd="sng" algn="ctr">
                      <a:solidFill>
                        <a:srgbClr val="F5A97D"/>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fr-FR" sz="1800" kern="1200" dirty="0" smtClean="0">
                          <a:solidFill>
                            <a:schemeClr val="tx1"/>
                          </a:solidFill>
                          <a:latin typeface="+mj-lt"/>
                          <a:ea typeface="+mn-ea"/>
                          <a:cs typeface="+mn-cs"/>
                        </a:rPr>
                        <a:t>Nous nous appuyons sur notre partenariat avec </a:t>
                      </a:r>
                      <a:r>
                        <a:rPr lang="fr-FR" sz="1800" kern="1200" dirty="0" err="1" smtClean="0">
                          <a:solidFill>
                            <a:schemeClr val="tx1"/>
                          </a:solidFill>
                          <a:latin typeface="+mj-lt"/>
                          <a:ea typeface="+mn-ea"/>
                          <a:cs typeface="+mn-cs"/>
                        </a:rPr>
                        <a:t>AccorHotels</a:t>
                      </a:r>
                      <a:r>
                        <a:rPr lang="fr-FR" sz="1800" kern="1200" dirty="0" smtClean="0">
                          <a:solidFill>
                            <a:schemeClr val="tx1"/>
                          </a:solidFill>
                          <a:latin typeface="+mj-lt"/>
                          <a:ea typeface="+mn-ea"/>
                          <a:cs typeface="+mn-cs"/>
                        </a:rPr>
                        <a:t> pour développer l’activité à l’étranger. Ceci nous donne plus de crédibilité et nous avons accès beaucoup plus facilement aux contacts directs des directeurs des établissements à l’étranger.</a:t>
                      </a:r>
                    </a:p>
                  </a:txBody>
                  <a:tcPr anchor="ctr">
                    <a:lnL w="12700" cap="flat" cmpd="sng" algn="ctr">
                      <a:solidFill>
                        <a:srgbClr val="F5A97D"/>
                      </a:solidFill>
                      <a:prstDash val="solid"/>
                      <a:round/>
                      <a:headEnd type="none" w="med" len="med"/>
                      <a:tailEnd type="none" w="med" len="med"/>
                    </a:lnL>
                    <a:lnT w="12700" cap="flat" cmpd="sng" algn="ctr">
                      <a:solidFill>
                        <a:srgbClr val="F5A97D"/>
                      </a:solidFill>
                      <a:prstDash val="solid"/>
                      <a:round/>
                      <a:headEnd type="none" w="med" len="med"/>
                      <a:tailEnd type="none" w="med" len="med"/>
                    </a:lnT>
                    <a:lnB w="12700" cap="flat" cmpd="sng" algn="ctr">
                      <a:solidFill>
                        <a:srgbClr val="F5A97D"/>
                      </a:solidFill>
                      <a:prstDash val="solid"/>
                      <a:round/>
                      <a:headEnd type="none" w="med" len="med"/>
                      <a:tailEnd type="none" w="med" len="med"/>
                    </a:lnB>
                  </a:tcPr>
                </a:tc>
              </a:tr>
              <a:tr h="1303303">
                <a:tc>
                  <a:txBody>
                    <a:bodyPr/>
                    <a:lstStyle/>
                    <a:p>
                      <a:pPr algn="ctr">
                        <a:spcBef>
                          <a:spcPts val="0"/>
                        </a:spcBef>
                        <a:spcAft>
                          <a:spcPts val="0"/>
                        </a:spcAft>
                      </a:pPr>
                      <a:r>
                        <a:rPr lang="fr-FR" sz="2800" b="1" dirty="0" smtClean="0">
                          <a:solidFill>
                            <a:srgbClr val="F5A97D"/>
                          </a:solidFill>
                          <a:latin typeface="+mj-lt"/>
                        </a:rPr>
                        <a:t>3</a:t>
                      </a:r>
                    </a:p>
                    <a:p>
                      <a:pPr algn="ctr">
                        <a:spcBef>
                          <a:spcPts val="0"/>
                        </a:spcBef>
                        <a:spcAft>
                          <a:spcPts val="0"/>
                        </a:spcAft>
                      </a:pPr>
                      <a:r>
                        <a:rPr lang="fr-FR" sz="2000" b="1" dirty="0" smtClean="0">
                          <a:latin typeface="+mj-lt"/>
                        </a:rPr>
                        <a:t>Nouveaux partenariats</a:t>
                      </a:r>
                    </a:p>
                  </a:txBody>
                  <a:tcPr anchor="ctr">
                    <a:lnR w="12700" cap="flat" cmpd="sng" algn="ctr">
                      <a:solidFill>
                        <a:srgbClr val="F5A97D"/>
                      </a:solidFill>
                      <a:prstDash val="solid"/>
                      <a:round/>
                      <a:headEnd type="none" w="med" len="med"/>
                      <a:tailEnd type="none" w="med" len="med"/>
                    </a:lnR>
                    <a:lnT w="12700" cap="flat" cmpd="sng" algn="ctr">
                      <a:solidFill>
                        <a:srgbClr val="F5A97D"/>
                      </a:solidFill>
                      <a:prstDash val="solid"/>
                      <a:round/>
                      <a:headEnd type="none" w="med" len="med"/>
                      <a:tailEnd type="none" w="med" len="med"/>
                    </a:lnT>
                    <a:lnB w="12700" cap="flat" cmpd="sng" algn="ctr">
                      <a:solidFill>
                        <a:srgbClr val="F5A97D"/>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fr-FR" sz="1800" kern="1200" dirty="0" smtClean="0">
                          <a:solidFill>
                            <a:schemeClr val="tx1"/>
                          </a:solidFill>
                          <a:latin typeface="+mj-lt"/>
                          <a:ea typeface="+mn-ea"/>
                          <a:cs typeface="+mn-cs"/>
                        </a:rPr>
                        <a:t>Nous souhaitons développer de nouveaux partenariats avec des chaines d’hôtels comme nous l’avons fait avec </a:t>
                      </a:r>
                      <a:r>
                        <a:rPr lang="fr-FR" sz="1800" kern="1200" dirty="0" err="1" smtClean="0">
                          <a:solidFill>
                            <a:schemeClr val="tx1"/>
                          </a:solidFill>
                          <a:latin typeface="+mj-lt"/>
                          <a:ea typeface="+mn-ea"/>
                          <a:cs typeface="+mn-cs"/>
                        </a:rPr>
                        <a:t>AccorHotels</a:t>
                      </a:r>
                      <a:r>
                        <a:rPr lang="fr-FR" sz="1800" kern="1200" dirty="0" smtClean="0">
                          <a:solidFill>
                            <a:schemeClr val="tx1"/>
                          </a:solidFill>
                          <a:latin typeface="+mj-lt"/>
                          <a:ea typeface="+mn-ea"/>
                          <a:cs typeface="+mn-cs"/>
                        </a:rPr>
                        <a:t> mais également avec des chaines de commerces spécialisés comme « Nicolas » ou « </a:t>
                      </a:r>
                      <a:r>
                        <a:rPr lang="fr-FR" sz="1800" kern="1200" dirty="0" err="1" smtClean="0">
                          <a:solidFill>
                            <a:schemeClr val="tx1"/>
                          </a:solidFill>
                          <a:latin typeface="+mj-lt"/>
                          <a:ea typeface="+mn-ea"/>
                          <a:cs typeface="+mn-cs"/>
                        </a:rPr>
                        <a:t>Oliviers&amp;Co</a:t>
                      </a:r>
                      <a:r>
                        <a:rPr lang="fr-FR" sz="1800" kern="1200" dirty="0" smtClean="0">
                          <a:solidFill>
                            <a:schemeClr val="tx1"/>
                          </a:solidFill>
                          <a:latin typeface="+mj-lt"/>
                          <a:ea typeface="+mn-ea"/>
                          <a:cs typeface="+mn-cs"/>
                        </a:rPr>
                        <a:t> » car ils sont sensibles à notre démarche étant donné que nous augmentons le trafic dans leurs magasins</a:t>
                      </a:r>
                      <a:r>
                        <a:rPr lang="fr-FR" sz="1800" kern="1200" baseline="0" dirty="0" smtClean="0">
                          <a:solidFill>
                            <a:schemeClr val="tx1"/>
                          </a:solidFill>
                          <a:latin typeface="+mj-lt"/>
                          <a:ea typeface="+mn-ea"/>
                          <a:cs typeface="+mn-cs"/>
                        </a:rPr>
                        <a:t> et que nous avons les mêmes clients.</a:t>
                      </a:r>
                      <a:endParaRPr lang="fr-FR" sz="1800" kern="1200" dirty="0" smtClean="0">
                        <a:solidFill>
                          <a:schemeClr val="tx1"/>
                        </a:solidFill>
                        <a:latin typeface="+mj-lt"/>
                        <a:ea typeface="+mn-ea"/>
                        <a:cs typeface="+mn-cs"/>
                      </a:endParaRPr>
                    </a:p>
                  </a:txBody>
                  <a:tcPr anchor="ctr">
                    <a:lnL w="12700" cap="flat" cmpd="sng" algn="ctr">
                      <a:solidFill>
                        <a:srgbClr val="F5A97D"/>
                      </a:solidFill>
                      <a:prstDash val="solid"/>
                      <a:round/>
                      <a:headEnd type="none" w="med" len="med"/>
                      <a:tailEnd type="none" w="med" len="med"/>
                    </a:lnL>
                    <a:lnT w="12700" cap="flat" cmpd="sng" algn="ctr">
                      <a:solidFill>
                        <a:srgbClr val="F5A97D"/>
                      </a:solidFill>
                      <a:prstDash val="solid"/>
                      <a:round/>
                      <a:headEnd type="none" w="med" len="med"/>
                      <a:tailEnd type="none" w="med" len="med"/>
                    </a:lnT>
                    <a:lnB w="12700" cap="flat" cmpd="sng" algn="ctr">
                      <a:solidFill>
                        <a:srgbClr val="F5A97D"/>
                      </a:solidFill>
                      <a:prstDash val="solid"/>
                      <a:round/>
                      <a:headEnd type="none" w="med" len="med"/>
                      <a:tailEnd type="none" w="med" len="med"/>
                    </a:lnB>
                  </a:tcPr>
                </a:tc>
              </a:tr>
              <a:tr h="1297830">
                <a:tc>
                  <a:txBody>
                    <a:bodyPr/>
                    <a:lstStyle/>
                    <a:p>
                      <a:pPr algn="ctr">
                        <a:spcBef>
                          <a:spcPts val="0"/>
                        </a:spcBef>
                        <a:spcAft>
                          <a:spcPts val="0"/>
                        </a:spcAft>
                      </a:pPr>
                      <a:r>
                        <a:rPr lang="fr-FR" sz="2800" b="1" dirty="0" smtClean="0">
                          <a:solidFill>
                            <a:srgbClr val="F5A97D"/>
                          </a:solidFill>
                          <a:latin typeface="+mj-lt"/>
                        </a:rPr>
                        <a:t>4</a:t>
                      </a:r>
                    </a:p>
                    <a:p>
                      <a:pPr algn="ctr">
                        <a:spcBef>
                          <a:spcPts val="0"/>
                        </a:spcBef>
                        <a:spcAft>
                          <a:spcPts val="0"/>
                        </a:spcAft>
                      </a:pPr>
                      <a:r>
                        <a:rPr lang="fr-FR" sz="2000" b="1" dirty="0" smtClean="0">
                          <a:latin typeface="+mj-lt"/>
                        </a:rPr>
                        <a:t>Missions</a:t>
                      </a:r>
                      <a:r>
                        <a:rPr lang="fr-FR" sz="2000" b="1" baseline="0" dirty="0" smtClean="0">
                          <a:latin typeface="+mj-lt"/>
                        </a:rPr>
                        <a:t> locales</a:t>
                      </a:r>
                      <a:endParaRPr lang="fr-FR" sz="2000" b="1" dirty="0">
                        <a:latin typeface="+mj-lt"/>
                      </a:endParaRPr>
                    </a:p>
                  </a:txBody>
                  <a:tcPr anchor="ctr">
                    <a:lnR w="12700" cap="flat" cmpd="sng" algn="ctr">
                      <a:solidFill>
                        <a:srgbClr val="F5A97D"/>
                      </a:solidFill>
                      <a:prstDash val="solid"/>
                      <a:round/>
                      <a:headEnd type="none" w="med" len="med"/>
                      <a:tailEnd type="none" w="med" len="med"/>
                    </a:lnR>
                    <a:lnT w="12700" cap="flat" cmpd="sng" algn="ctr">
                      <a:solidFill>
                        <a:srgbClr val="F5A97D"/>
                      </a:solidFill>
                      <a:prstDash val="solid"/>
                      <a:round/>
                      <a:headEnd type="none" w="med" len="med"/>
                      <a:tailEnd type="none" w="med" len="med"/>
                    </a:lnT>
                  </a:tcPr>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fr-FR" sz="1800" kern="1200" dirty="0" smtClean="0">
                          <a:solidFill>
                            <a:schemeClr val="tx1"/>
                          </a:solidFill>
                          <a:latin typeface="+mj-lt"/>
                          <a:ea typeface="+mn-ea"/>
                          <a:cs typeface="+mn-cs"/>
                        </a:rPr>
                        <a:t>Nous avons prévu un budget pour recruter des intérimaires dans chaque grande ville qui auront pour mission de prospecter afin d’améliorer le maillage sur place. Un budget pour se déplacer sur place a également était prévu en fonction des retours de la prospection des intérimaires.</a:t>
                      </a:r>
                    </a:p>
                  </a:txBody>
                  <a:tcPr anchor="ctr">
                    <a:lnL w="12700" cap="flat" cmpd="sng" algn="ctr">
                      <a:solidFill>
                        <a:srgbClr val="F5A97D"/>
                      </a:solidFill>
                      <a:prstDash val="solid"/>
                      <a:round/>
                      <a:headEnd type="none" w="med" len="med"/>
                      <a:tailEnd type="none" w="med" len="med"/>
                    </a:lnL>
                    <a:lnT w="12700" cap="flat" cmpd="sng" algn="ctr">
                      <a:solidFill>
                        <a:srgbClr val="F5A97D"/>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864340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ZoneTexte 47"/>
          <p:cNvSpPr txBox="1"/>
          <p:nvPr/>
        </p:nvSpPr>
        <p:spPr>
          <a:xfrm>
            <a:off x="0" y="176897"/>
            <a:ext cx="12192000" cy="584775"/>
          </a:xfrm>
          <a:prstGeom prst="rect">
            <a:avLst/>
          </a:prstGeom>
          <a:noFill/>
        </p:spPr>
        <p:txBody>
          <a:bodyPr wrap="square" rtlCol="0">
            <a:spAutoFit/>
          </a:bodyPr>
          <a:lstStyle/>
          <a:p>
            <a:pPr algn="ctr"/>
            <a:r>
              <a:rPr lang="en-US" sz="3200" dirty="0" err="1" smtClean="0">
                <a:solidFill>
                  <a:srgbClr val="F5A97D"/>
                </a:solidFill>
                <a:ea typeface="Arial Hebrew" charset="-79"/>
                <a:cs typeface="Arial Hebrew" charset="-79"/>
              </a:rPr>
              <a:t>Stratégie</a:t>
            </a:r>
            <a:r>
              <a:rPr lang="en-US" sz="3200" dirty="0" smtClean="0">
                <a:solidFill>
                  <a:srgbClr val="F5A97D"/>
                </a:solidFill>
                <a:ea typeface="Arial Hebrew" charset="-79"/>
                <a:cs typeface="Arial Hebrew" charset="-79"/>
              </a:rPr>
              <a:t> </a:t>
            </a:r>
            <a:r>
              <a:rPr lang="en-US" sz="3200" dirty="0" err="1" smtClean="0">
                <a:solidFill>
                  <a:schemeClr val="tx1">
                    <a:lumMod val="75000"/>
                    <a:lumOff val="25000"/>
                  </a:schemeClr>
                </a:solidFill>
                <a:latin typeface="+mj-lt"/>
                <a:ea typeface="Arial Hebrew" charset="-79"/>
                <a:cs typeface="Arial Hebrew" charset="-79"/>
              </a:rPr>
              <a:t>d’acquisition</a:t>
            </a:r>
            <a:r>
              <a:rPr lang="en-US" sz="3200" dirty="0" smtClean="0">
                <a:solidFill>
                  <a:schemeClr val="tx1">
                    <a:lumMod val="75000"/>
                    <a:lumOff val="25000"/>
                  </a:schemeClr>
                </a:solidFill>
                <a:latin typeface="+mj-lt"/>
                <a:ea typeface="Arial Hebrew" charset="-79"/>
                <a:cs typeface="Arial Hebrew" charset="-79"/>
              </a:rPr>
              <a:t> clients</a:t>
            </a:r>
            <a:r>
              <a:rPr lang="en-US" sz="3200" dirty="0" smtClean="0">
                <a:solidFill>
                  <a:srgbClr val="F5A97D"/>
                </a:solidFill>
                <a:latin typeface="+mj-lt"/>
                <a:ea typeface="Arial Hebrew" charset="-79"/>
                <a:cs typeface="Arial Hebrew" charset="-79"/>
              </a:rPr>
              <a:t> </a:t>
            </a:r>
            <a:endParaRPr lang="en-US" sz="3200" dirty="0">
              <a:solidFill>
                <a:srgbClr val="F5A97D"/>
              </a:solidFill>
              <a:latin typeface="+mj-lt"/>
              <a:ea typeface="Arial Hebrew" charset="-79"/>
              <a:cs typeface="Arial Hebrew" charset="-79"/>
            </a:endParaRPr>
          </a:p>
        </p:txBody>
      </p:sp>
      <p:graphicFrame>
        <p:nvGraphicFramePr>
          <p:cNvPr id="2" name="Tableau 1"/>
          <p:cNvGraphicFramePr>
            <a:graphicFrameLocks noGrp="1"/>
          </p:cNvGraphicFramePr>
          <p:nvPr>
            <p:extLst>
              <p:ext uri="{D42A27DB-BD31-4B8C-83A1-F6EECF244321}">
                <p14:modId xmlns:p14="http://schemas.microsoft.com/office/powerpoint/2010/main" val="1407214195"/>
              </p:ext>
            </p:extLst>
          </p:nvPr>
        </p:nvGraphicFramePr>
        <p:xfrm>
          <a:off x="165100" y="1049866"/>
          <a:ext cx="11861799" cy="5372100"/>
        </p:xfrm>
        <a:graphic>
          <a:graphicData uri="http://schemas.openxmlformats.org/drawingml/2006/table">
            <a:tbl>
              <a:tblPr firstRow="1" bandRow="1">
                <a:tableStyleId>{2D5ABB26-0587-4C30-8999-92F81FD0307C}</a:tableStyleId>
              </a:tblPr>
              <a:tblGrid>
                <a:gridCol w="3953933"/>
                <a:gridCol w="3953933"/>
                <a:gridCol w="3953933"/>
              </a:tblGrid>
              <a:tr h="370840">
                <a:tc>
                  <a:txBody>
                    <a:bodyPr/>
                    <a:lstStyle/>
                    <a:p>
                      <a:pPr algn="ctr"/>
                      <a:r>
                        <a:rPr lang="fr-FR" sz="2400" b="0" dirty="0" smtClean="0">
                          <a:latin typeface="+mj-lt"/>
                        </a:rPr>
                        <a:t>Référencement </a:t>
                      </a:r>
                    </a:p>
                    <a:p>
                      <a:pPr algn="ctr"/>
                      <a:endParaRPr lang="fr-FR" sz="1050" b="0" dirty="0">
                        <a:latin typeface="+mj-lt"/>
                      </a:endParaRPr>
                    </a:p>
                  </a:txBody>
                  <a:tcPr>
                    <a:lnR w="12700" cap="flat" cmpd="sng" algn="ctr">
                      <a:solidFill>
                        <a:srgbClr val="F5A97D"/>
                      </a:solidFill>
                      <a:prstDash val="solid"/>
                      <a:round/>
                      <a:headEnd type="none" w="med" len="med"/>
                      <a:tailEnd type="none" w="med" len="med"/>
                    </a:lnR>
                  </a:tcPr>
                </a:tc>
                <a:tc>
                  <a:txBody>
                    <a:bodyPr/>
                    <a:lstStyle/>
                    <a:p>
                      <a:pPr algn="ctr"/>
                      <a:r>
                        <a:rPr lang="fr-FR" sz="2400" b="0" dirty="0" smtClean="0">
                          <a:latin typeface="+mj-lt"/>
                        </a:rPr>
                        <a:t>Partenariats institutionnels</a:t>
                      </a:r>
                      <a:endParaRPr lang="fr-FR" sz="2400" b="0" dirty="0">
                        <a:latin typeface="+mj-lt"/>
                      </a:endParaRPr>
                    </a:p>
                  </a:txBody>
                  <a:tcPr>
                    <a:lnL w="12700" cap="flat" cmpd="sng" algn="ctr">
                      <a:solidFill>
                        <a:srgbClr val="F5A97D"/>
                      </a:solidFill>
                      <a:prstDash val="solid"/>
                      <a:round/>
                      <a:headEnd type="none" w="med" len="med"/>
                      <a:tailEnd type="none" w="med" len="med"/>
                    </a:lnL>
                    <a:lnR w="12700" cap="flat" cmpd="sng" algn="ctr">
                      <a:solidFill>
                        <a:srgbClr val="F5A97D"/>
                      </a:solidFill>
                      <a:prstDash val="solid"/>
                      <a:round/>
                      <a:headEnd type="none" w="med" len="med"/>
                      <a:tailEnd type="none" w="med" len="med"/>
                    </a:lnR>
                  </a:tcPr>
                </a:tc>
                <a:tc>
                  <a:txBody>
                    <a:bodyPr/>
                    <a:lstStyle/>
                    <a:p>
                      <a:pPr algn="ctr"/>
                      <a:r>
                        <a:rPr lang="fr-FR" sz="2400" b="0" dirty="0" smtClean="0">
                          <a:latin typeface="+mj-lt"/>
                        </a:rPr>
                        <a:t>Partenariat </a:t>
                      </a:r>
                      <a:r>
                        <a:rPr lang="fr-FR" sz="2400" b="0" dirty="0" err="1" smtClean="0">
                          <a:latin typeface="+mj-lt"/>
                        </a:rPr>
                        <a:t>BtoB</a:t>
                      </a:r>
                      <a:endParaRPr lang="fr-FR" sz="2400" b="0" dirty="0">
                        <a:latin typeface="+mj-lt"/>
                      </a:endParaRPr>
                    </a:p>
                  </a:txBody>
                  <a:tcPr>
                    <a:lnL w="12700" cap="flat" cmpd="sng" algn="ctr">
                      <a:solidFill>
                        <a:srgbClr val="F5A97D"/>
                      </a:solidFill>
                      <a:prstDash val="solid"/>
                      <a:round/>
                      <a:headEnd type="none" w="med" len="med"/>
                      <a:tailEnd type="none" w="med" len="med"/>
                    </a:lnL>
                  </a:tcPr>
                </a:tc>
              </a:tr>
              <a:tr h="370840">
                <a:tc>
                  <a:txBody>
                    <a:bodyPr/>
                    <a:lstStyle/>
                    <a:p>
                      <a:pPr marL="342900" lvl="0" indent="-342900" algn="just">
                        <a:buAutoNum type="arabicPeriod"/>
                      </a:pPr>
                      <a:r>
                        <a:rPr lang="fr-FR" b="1" dirty="0" smtClean="0">
                          <a:latin typeface="+mj-lt"/>
                        </a:rPr>
                        <a:t>SEO</a:t>
                      </a:r>
                      <a:r>
                        <a:rPr lang="fr-FR" b="0" dirty="0" smtClean="0">
                          <a:latin typeface="+mj-lt"/>
                        </a:rPr>
                        <a:t> : Nous sommes capables d’être présents en</a:t>
                      </a:r>
                      <a:r>
                        <a:rPr lang="fr-FR" b="0" baseline="0" dirty="0" smtClean="0">
                          <a:latin typeface="+mj-lt"/>
                        </a:rPr>
                        <a:t> première page Google très rapidement pour chaque nouvelle ville en agissant sur le SEO du site </a:t>
                      </a:r>
                      <a:r>
                        <a:rPr lang="fr-FR" b="0" baseline="0" dirty="0" err="1" smtClean="0">
                          <a:latin typeface="+mj-lt"/>
                        </a:rPr>
                        <a:t>nannybag.com</a:t>
                      </a:r>
                      <a:r>
                        <a:rPr lang="fr-FR" b="0" baseline="0" dirty="0" smtClean="0">
                          <a:latin typeface="+mj-lt"/>
                        </a:rPr>
                        <a:t> mais également en boostant le référencement grâce à notre blog actuel qui fonctionne très bien.</a:t>
                      </a:r>
                    </a:p>
                    <a:p>
                      <a:pPr marL="342900" lvl="0" indent="-342900" algn="just">
                        <a:buAutoNum type="arabicPeriod"/>
                      </a:pPr>
                      <a:endParaRPr lang="fr-FR" b="0" baseline="0" dirty="0" smtClean="0">
                        <a:latin typeface="+mj-lt"/>
                      </a:endParaRP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fr-FR" sz="1800" b="1" kern="1200" dirty="0" err="1" smtClean="0">
                          <a:solidFill>
                            <a:schemeClr val="tx1"/>
                          </a:solidFill>
                          <a:latin typeface="+mj-lt"/>
                          <a:ea typeface="+mn-ea"/>
                          <a:cs typeface="+mn-cs"/>
                        </a:rPr>
                        <a:t>Adword</a:t>
                      </a:r>
                      <a:r>
                        <a:rPr lang="fr-FR" sz="1800" b="0" kern="1200" dirty="0" smtClean="0">
                          <a:solidFill>
                            <a:schemeClr val="tx1"/>
                          </a:solidFill>
                          <a:latin typeface="+mj-lt"/>
                          <a:ea typeface="+mn-ea"/>
                          <a:cs typeface="+mn-cs"/>
                        </a:rPr>
                        <a:t> : Etre sur la première page ne</a:t>
                      </a:r>
                      <a:r>
                        <a:rPr lang="fr-FR" sz="1800" b="0" kern="1200" baseline="0" dirty="0" smtClean="0">
                          <a:solidFill>
                            <a:schemeClr val="tx1"/>
                          </a:solidFill>
                          <a:latin typeface="+mj-lt"/>
                          <a:ea typeface="+mn-ea"/>
                          <a:cs typeface="+mn-cs"/>
                        </a:rPr>
                        <a:t> suffit pas toujours, il faut être en premier choix donc nous </a:t>
                      </a:r>
                      <a:r>
                        <a:rPr lang="fr-FR" sz="1800" b="0" kern="1200" dirty="0" smtClean="0">
                          <a:solidFill>
                            <a:schemeClr val="tx1"/>
                          </a:solidFill>
                          <a:latin typeface="+mj-lt"/>
                          <a:ea typeface="+mn-ea"/>
                          <a:cs typeface="+mn-cs"/>
                        </a:rPr>
                        <a:t>souhaitons lancer des campagnes </a:t>
                      </a:r>
                      <a:r>
                        <a:rPr lang="fr-FR" sz="1800" b="0" kern="1200" dirty="0" err="1" smtClean="0">
                          <a:solidFill>
                            <a:schemeClr val="tx1"/>
                          </a:solidFill>
                          <a:latin typeface="+mj-lt"/>
                          <a:ea typeface="+mn-ea"/>
                          <a:cs typeface="+mn-cs"/>
                        </a:rPr>
                        <a:t>adword</a:t>
                      </a:r>
                      <a:r>
                        <a:rPr lang="fr-FR" sz="1800" b="0" kern="1200" baseline="0" dirty="0" smtClean="0">
                          <a:solidFill>
                            <a:schemeClr val="tx1"/>
                          </a:solidFill>
                          <a:latin typeface="+mj-lt"/>
                          <a:ea typeface="+mn-ea"/>
                          <a:cs typeface="+mn-cs"/>
                        </a:rPr>
                        <a:t> </a:t>
                      </a:r>
                      <a:r>
                        <a:rPr lang="fr-FR" sz="1800" b="0" kern="1200" dirty="0" smtClean="0">
                          <a:solidFill>
                            <a:schemeClr val="tx1"/>
                          </a:solidFill>
                          <a:latin typeface="+mj-lt"/>
                          <a:ea typeface="+mn-ea"/>
                          <a:cs typeface="+mn-cs"/>
                        </a:rPr>
                        <a:t>pendant</a:t>
                      </a:r>
                      <a:r>
                        <a:rPr lang="fr-FR" sz="1800" b="0" kern="1200" baseline="0" dirty="0" smtClean="0">
                          <a:solidFill>
                            <a:schemeClr val="tx1"/>
                          </a:solidFill>
                          <a:latin typeface="+mj-lt"/>
                          <a:ea typeface="+mn-ea"/>
                          <a:cs typeface="+mn-cs"/>
                        </a:rPr>
                        <a:t> au moins 1 an sur chaque nouvelle grande ville avec un budget de 1,5K€ par mois par ville.</a:t>
                      </a:r>
                      <a:endParaRPr lang="fr-FR" b="0" dirty="0">
                        <a:latin typeface="+mj-lt"/>
                      </a:endParaRPr>
                    </a:p>
                  </a:txBody>
                  <a:tcPr marR="180000">
                    <a:lnR w="12700" cap="flat" cmpd="sng" algn="ctr">
                      <a:solidFill>
                        <a:srgbClr val="F5A97D"/>
                      </a:solidFill>
                      <a:prstDash val="solid"/>
                      <a:round/>
                      <a:headEnd type="none" w="med" len="med"/>
                      <a:tailEnd type="none" w="med" len="med"/>
                    </a:lnR>
                  </a:tcPr>
                </a:tc>
                <a:tc>
                  <a:txBody>
                    <a:bodyPr/>
                    <a:lstStyle/>
                    <a:p>
                      <a:pPr marL="342900" lvl="0" indent="-342900" algn="just">
                        <a:buAutoNum type="arabicPeriod"/>
                      </a:pPr>
                      <a:r>
                        <a:rPr lang="fr-FR" b="1" u="none" dirty="0" smtClean="0">
                          <a:latin typeface="+mj-lt"/>
                        </a:rPr>
                        <a:t>Offices</a:t>
                      </a:r>
                      <a:r>
                        <a:rPr lang="fr-FR" b="1" u="none" baseline="0" dirty="0" smtClean="0">
                          <a:latin typeface="+mj-lt"/>
                        </a:rPr>
                        <a:t> de tourisme </a:t>
                      </a:r>
                      <a:r>
                        <a:rPr lang="fr-FR" b="0" u="none" baseline="0" dirty="0" smtClean="0">
                          <a:latin typeface="+mj-lt"/>
                        </a:rPr>
                        <a:t>: </a:t>
                      </a:r>
                      <a:r>
                        <a:rPr lang="fr-FR" b="0" baseline="0" dirty="0" smtClean="0">
                          <a:latin typeface="+mj-lt"/>
                        </a:rPr>
                        <a:t>les </a:t>
                      </a:r>
                      <a:r>
                        <a:rPr lang="fr-FR" b="0" baseline="0" dirty="0" err="1" smtClean="0">
                          <a:latin typeface="+mj-lt"/>
                        </a:rPr>
                        <a:t>OdT</a:t>
                      </a:r>
                      <a:r>
                        <a:rPr lang="fr-FR" b="0" baseline="0" dirty="0" smtClean="0">
                          <a:latin typeface="+mj-lt"/>
                        </a:rPr>
                        <a:t> sont très ouverts pour partager notre service aux touristes cependant beaucoup réclament une cotisation annuelle qui est prévue dans notre budget.</a:t>
                      </a:r>
                    </a:p>
                    <a:p>
                      <a:pPr marL="342900" lvl="0" indent="-342900" algn="just">
                        <a:buAutoNum type="arabicPeriod"/>
                      </a:pPr>
                      <a:endParaRPr lang="fr-FR" b="0" baseline="0" dirty="0" smtClean="0">
                        <a:latin typeface="+mj-lt"/>
                      </a:endParaRPr>
                    </a:p>
                    <a:p>
                      <a:pPr marL="342900" lvl="0" indent="-342900" algn="just">
                        <a:buAutoNum type="arabicPeriod"/>
                      </a:pPr>
                      <a:r>
                        <a:rPr lang="fr-FR" b="1" baseline="0" dirty="0" smtClean="0">
                          <a:latin typeface="+mj-lt"/>
                        </a:rPr>
                        <a:t>Mairies</a:t>
                      </a:r>
                    </a:p>
                    <a:p>
                      <a:pPr marL="342900" lvl="0" indent="-342900" algn="just">
                        <a:buAutoNum type="arabicPeriod"/>
                      </a:pPr>
                      <a:endParaRPr lang="fr-FR" b="0" baseline="0" dirty="0" smtClean="0">
                        <a:latin typeface="+mj-lt"/>
                      </a:endParaRPr>
                    </a:p>
                    <a:p>
                      <a:pPr marL="342900" lvl="0" indent="-342900" algn="just">
                        <a:buAutoNum type="arabicPeriod"/>
                      </a:pPr>
                      <a:r>
                        <a:rPr lang="fr-FR" b="1" baseline="0" dirty="0" smtClean="0">
                          <a:latin typeface="+mj-lt"/>
                        </a:rPr>
                        <a:t>Conseils régionaux </a:t>
                      </a:r>
                      <a:r>
                        <a:rPr lang="fr-FR" b="0" baseline="0" dirty="0" smtClean="0">
                          <a:latin typeface="+mj-lt"/>
                        </a:rPr>
                        <a:t>: les CR ont des Points Information Tourisme dans de nombreuses localités pour booster et améliorer le tourisme local. Notre service est clairement envisagé dans leur communication car leur mission est aussi d’améliorer le tourisme régional.</a:t>
                      </a:r>
                    </a:p>
                  </a:txBody>
                  <a:tcPr marR="180000">
                    <a:lnL w="12700" cap="flat" cmpd="sng" algn="ctr">
                      <a:solidFill>
                        <a:srgbClr val="F5A97D"/>
                      </a:solidFill>
                      <a:prstDash val="solid"/>
                      <a:round/>
                      <a:headEnd type="none" w="med" len="med"/>
                      <a:tailEnd type="none" w="med" len="med"/>
                    </a:lnL>
                    <a:lnR w="12700" cap="flat" cmpd="sng" algn="ctr">
                      <a:solidFill>
                        <a:srgbClr val="F5A97D"/>
                      </a:solidFill>
                      <a:prstDash val="solid"/>
                      <a:round/>
                      <a:headEnd type="none" w="med" len="med"/>
                      <a:tailEnd type="none" w="med" len="med"/>
                    </a:lnR>
                  </a:tcPr>
                </a:tc>
                <a:tc>
                  <a:txBody>
                    <a:bodyPr/>
                    <a:lstStyle/>
                    <a:p>
                      <a:pPr marL="342900" lvl="0" indent="-342900" algn="just">
                        <a:buAutoNum type="arabicPeriod"/>
                      </a:pPr>
                      <a:r>
                        <a:rPr lang="fr-FR" b="1" dirty="0" smtClean="0">
                          <a:latin typeface="+mj-lt"/>
                        </a:rPr>
                        <a:t>Sociétés de location</a:t>
                      </a:r>
                      <a:r>
                        <a:rPr lang="fr-FR" b="1" baseline="0" dirty="0" smtClean="0">
                          <a:latin typeface="+mj-lt"/>
                        </a:rPr>
                        <a:t> courte durée</a:t>
                      </a:r>
                      <a:r>
                        <a:rPr lang="fr-FR" b="0" baseline="0" dirty="0" smtClean="0">
                          <a:latin typeface="+mj-lt"/>
                        </a:rPr>
                        <a:t> type Airbnb : la gestion des bagages est LE point noir de ces sociétés car chaque client peut avoir besoin de stocker ses bagages 2 fois au cours d’une même location (avant le </a:t>
                      </a:r>
                      <a:r>
                        <a:rPr lang="fr-FR" b="0" baseline="0" dirty="0" err="1" smtClean="0">
                          <a:latin typeface="+mj-lt"/>
                        </a:rPr>
                        <a:t>checkin</a:t>
                      </a:r>
                      <a:r>
                        <a:rPr lang="fr-FR" b="0" baseline="0" dirty="0" smtClean="0">
                          <a:latin typeface="+mj-lt"/>
                        </a:rPr>
                        <a:t> et après le </a:t>
                      </a:r>
                      <a:r>
                        <a:rPr lang="fr-FR" b="0" baseline="0" dirty="0" err="1" smtClean="0">
                          <a:latin typeface="+mj-lt"/>
                        </a:rPr>
                        <a:t>checkout</a:t>
                      </a:r>
                      <a:r>
                        <a:rPr lang="fr-FR" b="0" baseline="0" dirty="0" smtClean="0">
                          <a:latin typeface="+mj-lt"/>
                        </a:rPr>
                        <a:t>).</a:t>
                      </a:r>
                    </a:p>
                    <a:p>
                      <a:pPr marL="342900" lvl="0" indent="-342900" algn="just">
                        <a:buAutoNum type="arabicPeriod"/>
                      </a:pPr>
                      <a:endParaRPr lang="fr-FR" b="0" baseline="0" dirty="0" smtClean="0">
                        <a:latin typeface="+mj-lt"/>
                      </a:endParaRPr>
                    </a:p>
                    <a:p>
                      <a:pPr marL="342900" lvl="0" indent="-342900" algn="just">
                        <a:buAutoNum type="arabicPeriod"/>
                      </a:pPr>
                      <a:r>
                        <a:rPr lang="fr-FR" b="1" dirty="0" smtClean="0">
                          <a:latin typeface="+mj-lt"/>
                        </a:rPr>
                        <a:t>Sociétés de transport</a:t>
                      </a:r>
                      <a:r>
                        <a:rPr lang="fr-FR" b="1" baseline="0" dirty="0" smtClean="0">
                          <a:latin typeface="+mj-lt"/>
                        </a:rPr>
                        <a:t> </a:t>
                      </a:r>
                      <a:r>
                        <a:rPr lang="fr-FR" b="0" baseline="0" dirty="0" smtClean="0">
                          <a:latin typeface="+mj-lt"/>
                        </a:rPr>
                        <a:t>: sensibles à notre service ces sociétés ont une réelle plus value en proposant notre service à leurs clients.</a:t>
                      </a:r>
                    </a:p>
                    <a:p>
                      <a:pPr marL="342900" lvl="0" indent="-342900" algn="just">
                        <a:buAutoNum type="arabicPeriod"/>
                      </a:pPr>
                      <a:endParaRPr lang="fr-FR" b="0" baseline="0" dirty="0" smtClean="0">
                        <a:latin typeface="+mj-lt"/>
                      </a:endParaRPr>
                    </a:p>
                    <a:p>
                      <a:pPr marL="342900" lvl="0" indent="-342900" algn="just">
                        <a:buAutoNum type="arabicPeriod"/>
                      </a:pPr>
                      <a:r>
                        <a:rPr lang="fr-FR" b="1" baseline="0" dirty="0" smtClean="0">
                          <a:latin typeface="+mj-lt"/>
                        </a:rPr>
                        <a:t>Affiliation</a:t>
                      </a:r>
                      <a:r>
                        <a:rPr lang="fr-FR" b="0" baseline="0" dirty="0" smtClean="0">
                          <a:latin typeface="+mj-lt"/>
                        </a:rPr>
                        <a:t> : </a:t>
                      </a:r>
                      <a:r>
                        <a:rPr lang="fr-FR" b="0" baseline="0" dirty="0" err="1" smtClean="0">
                          <a:latin typeface="+mj-lt"/>
                        </a:rPr>
                        <a:t>Ceetiz</a:t>
                      </a:r>
                      <a:r>
                        <a:rPr lang="fr-FR" b="0" baseline="0" dirty="0" smtClean="0">
                          <a:latin typeface="+mj-lt"/>
                        </a:rPr>
                        <a:t> propose notre service et bientôt </a:t>
                      </a:r>
                      <a:r>
                        <a:rPr lang="fr-FR" b="0" baseline="0" dirty="0" err="1" smtClean="0">
                          <a:latin typeface="+mj-lt"/>
                        </a:rPr>
                        <a:t>Musement</a:t>
                      </a:r>
                      <a:r>
                        <a:rPr lang="fr-FR" b="0" baseline="0" dirty="0" smtClean="0">
                          <a:latin typeface="+mj-lt"/>
                        </a:rPr>
                        <a:t> et </a:t>
                      </a:r>
                      <a:r>
                        <a:rPr lang="fr-FR" b="0" baseline="0" dirty="0" err="1" smtClean="0">
                          <a:latin typeface="+mj-lt"/>
                        </a:rPr>
                        <a:t>GetYourGuide</a:t>
                      </a:r>
                      <a:r>
                        <a:rPr lang="fr-FR" b="0" baseline="0" dirty="0" smtClean="0">
                          <a:latin typeface="+mj-lt"/>
                        </a:rPr>
                        <a:t>. Tous les acteurs locaux peuvent proposer NannyBag.</a:t>
                      </a:r>
                      <a:endParaRPr lang="fr-FR" b="1" dirty="0">
                        <a:latin typeface="+mj-lt"/>
                      </a:endParaRPr>
                    </a:p>
                  </a:txBody>
                  <a:tcPr marR="180000">
                    <a:lnL w="12700" cap="flat" cmpd="sng" algn="ctr">
                      <a:solidFill>
                        <a:srgbClr val="F5A97D"/>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81815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ZoneTexte 47"/>
          <p:cNvSpPr txBox="1"/>
          <p:nvPr/>
        </p:nvSpPr>
        <p:spPr>
          <a:xfrm>
            <a:off x="0" y="176897"/>
            <a:ext cx="12192000" cy="1015663"/>
          </a:xfrm>
          <a:prstGeom prst="rect">
            <a:avLst/>
          </a:prstGeom>
          <a:noFill/>
        </p:spPr>
        <p:txBody>
          <a:bodyPr wrap="square" rtlCol="0">
            <a:spAutoFit/>
          </a:bodyPr>
          <a:lstStyle/>
          <a:p>
            <a:pPr algn="ctr"/>
            <a:r>
              <a:rPr lang="en-US" sz="3200" dirty="0" err="1" smtClean="0">
                <a:solidFill>
                  <a:srgbClr val="F5A97D"/>
                </a:solidFill>
                <a:ea typeface="Arial Hebrew" charset="-79"/>
                <a:cs typeface="Arial Hebrew" charset="-79"/>
              </a:rPr>
              <a:t>Stratégie</a:t>
            </a:r>
            <a:r>
              <a:rPr lang="en-US" sz="3200" dirty="0" smtClean="0">
                <a:solidFill>
                  <a:srgbClr val="F5A97D"/>
                </a:solidFill>
                <a:ea typeface="Arial Hebrew" charset="-79"/>
                <a:cs typeface="Arial Hebrew" charset="-79"/>
              </a:rPr>
              <a:t> </a:t>
            </a:r>
            <a:r>
              <a:rPr lang="en-US" sz="3200" dirty="0" err="1" smtClean="0">
                <a:solidFill>
                  <a:schemeClr val="tx1">
                    <a:lumMod val="75000"/>
                    <a:lumOff val="25000"/>
                  </a:schemeClr>
                </a:solidFill>
                <a:latin typeface="+mj-lt"/>
                <a:ea typeface="Arial Hebrew" charset="-79"/>
                <a:cs typeface="Arial Hebrew" charset="-79"/>
              </a:rPr>
              <a:t>d’évolution</a:t>
            </a:r>
            <a:endParaRPr lang="en-US" sz="3200" dirty="0" smtClean="0">
              <a:solidFill>
                <a:schemeClr val="tx1">
                  <a:lumMod val="75000"/>
                  <a:lumOff val="25000"/>
                </a:schemeClr>
              </a:solidFill>
              <a:latin typeface="+mj-lt"/>
              <a:ea typeface="Arial Hebrew" charset="-79"/>
              <a:cs typeface="Arial Hebrew" charset="-79"/>
            </a:endParaRPr>
          </a:p>
          <a:p>
            <a:pPr algn="ctr"/>
            <a:r>
              <a:rPr lang="en-US" sz="2800" dirty="0" smtClean="0">
                <a:solidFill>
                  <a:schemeClr val="tx1">
                    <a:lumMod val="75000"/>
                    <a:lumOff val="25000"/>
                  </a:schemeClr>
                </a:solidFill>
                <a:latin typeface="+mj-lt"/>
                <a:ea typeface="Arial Hebrew" charset="-79"/>
                <a:cs typeface="Arial Hebrew" charset="-79"/>
              </a:rPr>
              <a:t>Tester et </a:t>
            </a:r>
            <a:r>
              <a:rPr lang="en-US" sz="2800" dirty="0" err="1" smtClean="0">
                <a:solidFill>
                  <a:schemeClr val="tx1">
                    <a:lumMod val="75000"/>
                    <a:lumOff val="25000"/>
                  </a:schemeClr>
                </a:solidFill>
                <a:latin typeface="+mj-lt"/>
                <a:ea typeface="Arial Hebrew" charset="-79"/>
                <a:cs typeface="Arial Hebrew" charset="-79"/>
              </a:rPr>
              <a:t>valider</a:t>
            </a:r>
            <a:r>
              <a:rPr lang="en-US" sz="2800" dirty="0" smtClean="0">
                <a:solidFill>
                  <a:schemeClr val="tx1">
                    <a:lumMod val="75000"/>
                    <a:lumOff val="25000"/>
                  </a:schemeClr>
                </a:solidFill>
                <a:latin typeface="+mj-lt"/>
                <a:ea typeface="Arial Hebrew" charset="-79"/>
                <a:cs typeface="Arial Hebrew" charset="-79"/>
              </a:rPr>
              <a:t> de nouveaux services et </a:t>
            </a:r>
            <a:r>
              <a:rPr lang="en-US" sz="2800" dirty="0" err="1" smtClean="0">
                <a:solidFill>
                  <a:schemeClr val="tx1">
                    <a:lumMod val="75000"/>
                    <a:lumOff val="25000"/>
                  </a:schemeClr>
                </a:solidFill>
                <a:latin typeface="+mj-lt"/>
                <a:ea typeface="Arial Hebrew" charset="-79"/>
                <a:cs typeface="Arial Hebrew" charset="-79"/>
              </a:rPr>
              <a:t>produits</a:t>
            </a:r>
            <a:r>
              <a:rPr lang="en-US" sz="2800" dirty="0" smtClean="0">
                <a:solidFill>
                  <a:srgbClr val="F5A97D"/>
                </a:solidFill>
                <a:latin typeface="+mj-lt"/>
                <a:ea typeface="Arial Hebrew" charset="-79"/>
                <a:cs typeface="Arial Hebrew" charset="-79"/>
              </a:rPr>
              <a:t> </a:t>
            </a:r>
            <a:endParaRPr lang="en-US" sz="2800" dirty="0">
              <a:solidFill>
                <a:srgbClr val="F5A97D"/>
              </a:solidFill>
              <a:latin typeface="+mj-lt"/>
              <a:ea typeface="Arial Hebrew" charset="-79"/>
              <a:cs typeface="Arial Hebrew" charset="-79"/>
            </a:endParaRPr>
          </a:p>
        </p:txBody>
      </p:sp>
      <p:sp>
        <p:nvSpPr>
          <p:cNvPr id="3" name="ZoneTexte 2"/>
          <p:cNvSpPr txBox="1"/>
          <p:nvPr/>
        </p:nvSpPr>
        <p:spPr>
          <a:xfrm>
            <a:off x="488950" y="1435100"/>
            <a:ext cx="11214100" cy="5355312"/>
          </a:xfrm>
          <a:prstGeom prst="rect">
            <a:avLst/>
          </a:prstGeom>
          <a:noFill/>
        </p:spPr>
        <p:txBody>
          <a:bodyPr wrap="square" rtlCol="0">
            <a:spAutoFit/>
          </a:bodyPr>
          <a:lstStyle/>
          <a:p>
            <a:r>
              <a:rPr lang="fr-FR" dirty="0" smtClean="0">
                <a:latin typeface="+mj-lt"/>
              </a:rPr>
              <a:t>La consigne à bagages est une porte d’entrée pour proposer un ensemble de services et produits.</a:t>
            </a:r>
          </a:p>
          <a:p>
            <a:endParaRPr lang="fr-FR" dirty="0" smtClean="0">
              <a:latin typeface="+mj-lt"/>
            </a:endParaRPr>
          </a:p>
          <a:p>
            <a:pPr marL="342900" indent="-342900">
              <a:buAutoNum type="arabicPeriod"/>
            </a:pPr>
            <a:r>
              <a:rPr lang="fr-FR" dirty="0" smtClean="0">
                <a:latin typeface="+mj-lt"/>
              </a:rPr>
              <a:t>Option Pickup : nous venons nous même récupérer vos bagages à la sortie de votre hôtel ou de votre </a:t>
            </a:r>
            <a:r>
              <a:rPr lang="fr-FR" dirty="0" err="1" smtClean="0">
                <a:latin typeface="+mj-lt"/>
              </a:rPr>
              <a:t>airbnb</a:t>
            </a:r>
            <a:r>
              <a:rPr lang="fr-FR" dirty="0" smtClean="0">
                <a:latin typeface="+mj-lt"/>
              </a:rPr>
              <a:t> et vous les récupérer dans le lieux de votre choix (bientôt en test sur Paris),</a:t>
            </a:r>
          </a:p>
          <a:p>
            <a:pPr marL="342900" indent="-342900">
              <a:buAutoNum type="arabicPeriod"/>
            </a:pPr>
            <a:endParaRPr lang="fr-FR" dirty="0" smtClean="0">
              <a:latin typeface="+mj-lt"/>
            </a:endParaRPr>
          </a:p>
          <a:p>
            <a:pPr marL="342900" indent="-342900">
              <a:buAutoNum type="arabicPeriod"/>
            </a:pPr>
            <a:r>
              <a:rPr lang="fr-FR" dirty="0" smtClean="0">
                <a:latin typeface="+mj-lt"/>
              </a:rPr>
              <a:t>Ventes additionnelles d’activités touristiques avec notre partenaire </a:t>
            </a:r>
            <a:r>
              <a:rPr lang="fr-FR" dirty="0" err="1" smtClean="0">
                <a:latin typeface="+mj-lt"/>
              </a:rPr>
              <a:t>Ceetiz</a:t>
            </a:r>
            <a:r>
              <a:rPr lang="fr-FR" dirty="0">
                <a:latin typeface="+mj-lt"/>
              </a:rPr>
              <a:t>,</a:t>
            </a:r>
            <a:endParaRPr lang="fr-FR" dirty="0" smtClean="0">
              <a:latin typeface="+mj-lt"/>
            </a:endParaRPr>
          </a:p>
          <a:p>
            <a:pPr marL="342900" indent="-342900">
              <a:buAutoNum type="arabicPeriod"/>
            </a:pPr>
            <a:endParaRPr lang="fr-FR" dirty="0" smtClean="0">
              <a:latin typeface="+mj-lt"/>
            </a:endParaRPr>
          </a:p>
          <a:p>
            <a:pPr marL="342900" indent="-342900">
              <a:buAutoNum type="arabicPeriod"/>
            </a:pPr>
            <a:r>
              <a:rPr lang="fr-FR" dirty="0" smtClean="0">
                <a:latin typeface="+mj-lt"/>
              </a:rPr>
              <a:t>Ventes additionnelles de housses à bagages connectées avec notre partenaire </a:t>
            </a:r>
            <a:r>
              <a:rPr lang="fr-FR" dirty="0" err="1" smtClean="0">
                <a:latin typeface="+mj-lt"/>
              </a:rPr>
              <a:t>Bibelib</a:t>
            </a:r>
            <a:r>
              <a:rPr lang="fr-FR" dirty="0" smtClean="0">
                <a:latin typeface="+mj-lt"/>
              </a:rPr>
              <a:t>,</a:t>
            </a:r>
          </a:p>
          <a:p>
            <a:pPr marL="342900" indent="-342900">
              <a:buAutoNum type="arabicPeriod"/>
            </a:pPr>
            <a:endParaRPr lang="fr-FR" dirty="0" smtClean="0">
              <a:latin typeface="+mj-lt"/>
            </a:endParaRPr>
          </a:p>
          <a:p>
            <a:pPr marL="342900" indent="-342900">
              <a:buAutoNum type="arabicPeriod"/>
            </a:pPr>
            <a:r>
              <a:rPr lang="fr-FR" dirty="0" smtClean="0">
                <a:latin typeface="+mj-lt"/>
              </a:rPr>
              <a:t>Discussion en cours avec notre partenaire </a:t>
            </a:r>
            <a:r>
              <a:rPr lang="fr-FR" dirty="0" err="1" smtClean="0">
                <a:latin typeface="+mj-lt"/>
              </a:rPr>
              <a:t>AccorHotels</a:t>
            </a:r>
            <a:r>
              <a:rPr lang="fr-FR" dirty="0" smtClean="0">
                <a:latin typeface="+mj-lt"/>
              </a:rPr>
              <a:t> pour proposer d’autres services : petit-déjeuner, déjeuner, bar, spa, piscine, toilette, wifi, terrasse, douche, </a:t>
            </a:r>
            <a:r>
              <a:rPr lang="fr-FR" dirty="0" err="1" smtClean="0">
                <a:latin typeface="+mj-lt"/>
              </a:rPr>
              <a:t>etc</a:t>
            </a:r>
            <a:r>
              <a:rPr lang="fr-FR" dirty="0" smtClean="0">
                <a:latin typeface="+mj-lt"/>
              </a:rPr>
              <a:t>,</a:t>
            </a:r>
          </a:p>
          <a:p>
            <a:pPr marL="342900" indent="-342900">
              <a:buAutoNum type="arabicPeriod"/>
            </a:pPr>
            <a:endParaRPr lang="fr-FR" dirty="0" smtClean="0">
              <a:latin typeface="+mj-lt"/>
            </a:endParaRPr>
          </a:p>
          <a:p>
            <a:pPr marL="342900" indent="-342900">
              <a:buAutoNum type="arabicPeriod"/>
            </a:pPr>
            <a:r>
              <a:rPr lang="fr-FR" dirty="0" smtClean="0">
                <a:latin typeface="+mj-lt"/>
              </a:rPr>
              <a:t>Tout type de produits ou services en rapport avec les touristes et le voyage (nous sommes souvent sollicités pour proposer d’autres produits à nos clients car nous avons l’avantage du volume et des réservations constantes). Exemple avec les boitiers Wifi de notre partenaire </a:t>
            </a:r>
            <a:r>
              <a:rPr lang="fr-FR" dirty="0" err="1" smtClean="0">
                <a:latin typeface="+mj-lt"/>
              </a:rPr>
              <a:t>Travel</a:t>
            </a:r>
            <a:r>
              <a:rPr lang="fr-FR" dirty="0" smtClean="0">
                <a:latin typeface="+mj-lt"/>
              </a:rPr>
              <a:t> Wifi, des box souvenirs, </a:t>
            </a:r>
            <a:r>
              <a:rPr lang="fr-FR" dirty="0" err="1" smtClean="0">
                <a:latin typeface="+mj-lt"/>
              </a:rPr>
              <a:t>etc</a:t>
            </a:r>
            <a:r>
              <a:rPr lang="fr-FR" dirty="0" smtClean="0">
                <a:latin typeface="+mj-lt"/>
              </a:rPr>
              <a:t>,</a:t>
            </a:r>
          </a:p>
          <a:p>
            <a:pPr marL="342900" indent="-342900">
              <a:buAutoNum type="arabicPeriod"/>
            </a:pPr>
            <a:endParaRPr lang="fr-FR" dirty="0">
              <a:latin typeface="+mj-lt"/>
            </a:endParaRPr>
          </a:p>
          <a:p>
            <a:endParaRPr lang="fr-FR" sz="1400" dirty="0">
              <a:latin typeface="+mj-lt"/>
            </a:endParaRPr>
          </a:p>
          <a:p>
            <a:r>
              <a:rPr lang="fr-FR" dirty="0" smtClean="0">
                <a:latin typeface="+mj-lt"/>
                <a:sym typeface="Wingdings"/>
              </a:rPr>
              <a:t> C</a:t>
            </a:r>
            <a:r>
              <a:rPr lang="fr-FR" dirty="0" smtClean="0">
                <a:latin typeface="+mj-lt"/>
              </a:rPr>
              <a:t>es services et produits seront proposés au moment du paiement de la réservation. Les affiliations sont proposées sur nos mails envoyés automatiquement (mail de réservation et mail après réservation pour dépôt d’un avis).</a:t>
            </a:r>
            <a:endParaRPr lang="fr-FR" dirty="0">
              <a:latin typeface="+mj-lt"/>
            </a:endParaRPr>
          </a:p>
        </p:txBody>
      </p:sp>
    </p:spTree>
    <p:extLst>
      <p:ext uri="{BB962C8B-B14F-4D97-AF65-F5344CB8AC3E}">
        <p14:creationId xmlns:p14="http://schemas.microsoft.com/office/powerpoint/2010/main" val="591596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30672"/>
            <a:ext cx="12192000" cy="584775"/>
          </a:xfrm>
          <a:prstGeom prst="rect">
            <a:avLst/>
          </a:prstGeom>
          <a:noFill/>
        </p:spPr>
        <p:txBody>
          <a:bodyPr wrap="square" rtlCol="0">
            <a:spAutoFit/>
          </a:bodyPr>
          <a:lstStyle/>
          <a:p>
            <a:pPr algn="ctr"/>
            <a:r>
              <a:rPr lang="is-IS" sz="3200" dirty="0" smtClean="0">
                <a:solidFill>
                  <a:schemeClr val="tx1">
                    <a:lumMod val="75000"/>
                    <a:lumOff val="25000"/>
                  </a:schemeClr>
                </a:solidFill>
                <a:latin typeface="+mj-lt"/>
                <a:ea typeface="Bariol" charset="0"/>
                <a:cs typeface="Bariol" charset="0"/>
              </a:rPr>
              <a:t>Nos partenaires</a:t>
            </a:r>
            <a:endParaRPr lang="fr-FR" dirty="0">
              <a:solidFill>
                <a:schemeClr val="tx1">
                  <a:lumMod val="75000"/>
                  <a:lumOff val="25000"/>
                </a:schemeClr>
              </a:solidFill>
              <a:latin typeface="+mj-lt"/>
              <a:ea typeface="Bariol" charset="0"/>
              <a:cs typeface="Bariol" charset="0"/>
            </a:endParaRPr>
          </a:p>
        </p:txBody>
      </p:sp>
      <p:pic>
        <p:nvPicPr>
          <p:cNvPr id="18" name="Picture 2" descr="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367" y="5012397"/>
            <a:ext cx="2429110" cy="9716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854" y="2225032"/>
            <a:ext cx="1664145" cy="11890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753" y="3757519"/>
            <a:ext cx="1204330" cy="10098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820" y="3854007"/>
            <a:ext cx="2174102" cy="6522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6787" y="5368771"/>
            <a:ext cx="1627544" cy="60022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https://www.welkeys.com/assets/img/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3846" y="5827185"/>
            <a:ext cx="1490760" cy="52124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ffice du Tourisme de Pari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8231" y="2131869"/>
            <a:ext cx="1226898" cy="1270056"/>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p:cNvPicPr>
            <a:picLocks noChangeAspect="1"/>
          </p:cNvPicPr>
          <p:nvPr/>
        </p:nvPicPr>
        <p:blipFill>
          <a:blip r:embed="rId9"/>
          <a:stretch>
            <a:fillRect/>
          </a:stretch>
        </p:blipFill>
        <p:spPr>
          <a:xfrm>
            <a:off x="470206" y="4958319"/>
            <a:ext cx="1309737" cy="1008381"/>
          </a:xfrm>
          <a:prstGeom prst="rect">
            <a:avLst/>
          </a:prstGeom>
        </p:spPr>
      </p:pic>
      <p:pic>
        <p:nvPicPr>
          <p:cNvPr id="27" name="Picture 24" descr="ightswapp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91882" y="5263442"/>
            <a:ext cx="1340061" cy="93185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6" descr="eHos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753" y="5186919"/>
            <a:ext cx="1298946" cy="363705"/>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93616" y="2178450"/>
            <a:ext cx="1263035" cy="1277553"/>
          </a:xfrm>
          <a:prstGeom prst="rect">
            <a:avLst/>
          </a:prstGeom>
        </p:spPr>
      </p:pic>
      <p:pic>
        <p:nvPicPr>
          <p:cNvPr id="30" name="Picture 2" descr="fficher l'image d'orig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07199" y="3951027"/>
            <a:ext cx="1782501" cy="531780"/>
          </a:xfrm>
          <a:prstGeom prst="rect">
            <a:avLst/>
          </a:prstGeom>
          <a:noFill/>
          <a:extLst>
            <a:ext uri="{909E8E84-426E-40DD-AFC4-6F175D3DCCD1}">
              <a14:hiddenFill xmlns:a14="http://schemas.microsoft.com/office/drawing/2010/main">
                <a:solidFill>
                  <a:srgbClr val="FFFFFF"/>
                </a:solidFill>
              </a14:hiddenFill>
            </a:ext>
          </a:extLst>
        </p:spPr>
      </p:pic>
      <p:sp>
        <p:nvSpPr>
          <p:cNvPr id="31" name="ZoneTexte 30"/>
          <p:cNvSpPr txBox="1"/>
          <p:nvPr/>
        </p:nvSpPr>
        <p:spPr>
          <a:xfrm>
            <a:off x="470206" y="1356718"/>
            <a:ext cx="4051009" cy="523220"/>
          </a:xfrm>
          <a:prstGeom prst="rect">
            <a:avLst/>
          </a:prstGeom>
          <a:noFill/>
        </p:spPr>
        <p:txBody>
          <a:bodyPr wrap="square" rtlCol="0">
            <a:spAutoFit/>
          </a:bodyPr>
          <a:lstStyle/>
          <a:p>
            <a:pPr algn="ctr"/>
            <a:r>
              <a:rPr lang="en-US" sz="2800" b="1" dirty="0" err="1" smtClean="0">
                <a:solidFill>
                  <a:srgbClr val="F08967"/>
                </a:solidFill>
                <a:latin typeface="+mj-lt"/>
                <a:ea typeface="Bariol" charset="0"/>
                <a:cs typeface="Bariol" charset="0"/>
              </a:rPr>
              <a:t>Institutionnels</a:t>
            </a:r>
            <a:endParaRPr lang="en-US" sz="2800" b="1" dirty="0" smtClean="0">
              <a:solidFill>
                <a:srgbClr val="F08967"/>
              </a:solidFill>
              <a:latin typeface="+mj-lt"/>
              <a:ea typeface="Bariol" charset="0"/>
              <a:cs typeface="Bariol" charset="0"/>
            </a:endParaRPr>
          </a:p>
        </p:txBody>
      </p:sp>
      <p:sp>
        <p:nvSpPr>
          <p:cNvPr id="32" name="ZoneTexte 31"/>
          <p:cNvSpPr txBox="1"/>
          <p:nvPr/>
        </p:nvSpPr>
        <p:spPr>
          <a:xfrm>
            <a:off x="7035054" y="1356718"/>
            <a:ext cx="4051009" cy="523220"/>
          </a:xfrm>
          <a:prstGeom prst="rect">
            <a:avLst/>
          </a:prstGeom>
          <a:noFill/>
        </p:spPr>
        <p:txBody>
          <a:bodyPr wrap="square" rtlCol="0">
            <a:spAutoFit/>
          </a:bodyPr>
          <a:lstStyle/>
          <a:p>
            <a:pPr algn="ctr"/>
            <a:r>
              <a:rPr lang="en-US" sz="2800" b="1" dirty="0" err="1" smtClean="0">
                <a:solidFill>
                  <a:srgbClr val="F08967"/>
                </a:solidFill>
                <a:latin typeface="+mj-lt"/>
                <a:ea typeface="Bariol" charset="0"/>
                <a:cs typeface="Bariol" charset="0"/>
              </a:rPr>
              <a:t>BtoB</a:t>
            </a:r>
            <a:endParaRPr lang="en-US" sz="2800" b="1" dirty="0" smtClean="0">
              <a:solidFill>
                <a:srgbClr val="F08967"/>
              </a:solidFill>
              <a:latin typeface="+mj-lt"/>
              <a:ea typeface="Bariol" charset="0"/>
              <a:cs typeface="Bariol" charset="0"/>
            </a:endParaRPr>
          </a:p>
        </p:txBody>
      </p:sp>
      <p:pic>
        <p:nvPicPr>
          <p:cNvPr id="1026" name="Picture 2" descr="fficher l'image d'origi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57059" y="2107415"/>
            <a:ext cx="2603500" cy="146402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fficher l'image d'origin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27845" y="3740078"/>
            <a:ext cx="1021154" cy="1021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652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30672"/>
            <a:ext cx="12192000" cy="584775"/>
          </a:xfrm>
          <a:prstGeom prst="rect">
            <a:avLst/>
          </a:prstGeom>
          <a:noFill/>
        </p:spPr>
        <p:txBody>
          <a:bodyPr wrap="square" rtlCol="0">
            <a:spAutoFit/>
          </a:bodyPr>
          <a:lstStyle/>
          <a:p>
            <a:pPr algn="ctr"/>
            <a:r>
              <a:rPr lang="is-IS" sz="3200" dirty="0" smtClean="0">
                <a:solidFill>
                  <a:schemeClr val="tx1">
                    <a:lumMod val="75000"/>
                    <a:lumOff val="25000"/>
                  </a:schemeClr>
                </a:solidFill>
                <a:latin typeface="+mj-lt"/>
                <a:ea typeface="Bariol" charset="0"/>
                <a:cs typeface="Bariol" charset="0"/>
              </a:rPr>
              <a:t>Nos concurrents</a:t>
            </a:r>
            <a:endParaRPr lang="fr-FR" dirty="0">
              <a:solidFill>
                <a:schemeClr val="tx1">
                  <a:lumMod val="75000"/>
                  <a:lumOff val="25000"/>
                </a:schemeClr>
              </a:solidFill>
              <a:latin typeface="+mj-lt"/>
              <a:ea typeface="Bariol" charset="0"/>
              <a:cs typeface="Bariol" charset="0"/>
            </a:endParaRPr>
          </a:p>
        </p:txBody>
      </p:sp>
      <p:sp>
        <p:nvSpPr>
          <p:cNvPr id="31" name="ZoneTexte 30"/>
          <p:cNvSpPr txBox="1"/>
          <p:nvPr/>
        </p:nvSpPr>
        <p:spPr>
          <a:xfrm>
            <a:off x="470206" y="1280518"/>
            <a:ext cx="4051009" cy="523220"/>
          </a:xfrm>
          <a:prstGeom prst="rect">
            <a:avLst/>
          </a:prstGeom>
          <a:noFill/>
        </p:spPr>
        <p:txBody>
          <a:bodyPr wrap="square" rtlCol="0">
            <a:spAutoFit/>
          </a:bodyPr>
          <a:lstStyle/>
          <a:p>
            <a:pPr algn="ctr"/>
            <a:r>
              <a:rPr lang="en-US" sz="2800" b="1" dirty="0" smtClean="0">
                <a:solidFill>
                  <a:srgbClr val="F08967"/>
                </a:solidFill>
                <a:latin typeface="+mj-lt"/>
                <a:ea typeface="Bariol" charset="0"/>
                <a:cs typeface="Bariol" charset="0"/>
              </a:rPr>
              <a:t>Directs</a:t>
            </a:r>
          </a:p>
        </p:txBody>
      </p:sp>
      <p:sp>
        <p:nvSpPr>
          <p:cNvPr id="32" name="ZoneTexte 31"/>
          <p:cNvSpPr txBox="1"/>
          <p:nvPr/>
        </p:nvSpPr>
        <p:spPr>
          <a:xfrm>
            <a:off x="6742954" y="1280518"/>
            <a:ext cx="4051009" cy="523220"/>
          </a:xfrm>
          <a:prstGeom prst="rect">
            <a:avLst/>
          </a:prstGeom>
          <a:noFill/>
        </p:spPr>
        <p:txBody>
          <a:bodyPr wrap="square" rtlCol="0">
            <a:spAutoFit/>
          </a:bodyPr>
          <a:lstStyle/>
          <a:p>
            <a:pPr algn="ctr"/>
            <a:r>
              <a:rPr lang="en-US" sz="2800" b="1" dirty="0" err="1" smtClean="0">
                <a:solidFill>
                  <a:srgbClr val="F08967"/>
                </a:solidFill>
                <a:latin typeface="+mj-lt"/>
                <a:ea typeface="Bariol" charset="0"/>
                <a:cs typeface="Bariol" charset="0"/>
              </a:rPr>
              <a:t>Indirects</a:t>
            </a:r>
            <a:endParaRPr lang="en-US" sz="2800" b="1" dirty="0" smtClean="0">
              <a:solidFill>
                <a:srgbClr val="F08967"/>
              </a:solidFill>
              <a:latin typeface="+mj-lt"/>
              <a:ea typeface="Bariol" charset="0"/>
              <a:cs typeface="Bariol" charset="0"/>
            </a:endParaRPr>
          </a:p>
        </p:txBody>
      </p:sp>
      <p:pic>
        <p:nvPicPr>
          <p:cNvPr id="2050" name="Picture 2" descr="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1" y="2621755"/>
            <a:ext cx="1363302" cy="11494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800" y="2366350"/>
            <a:ext cx="2155458" cy="101785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607740" y="2949806"/>
            <a:ext cx="1219758" cy="461665"/>
          </a:xfrm>
          <a:prstGeom prst="rect">
            <a:avLst/>
          </a:prstGeom>
          <a:noFill/>
        </p:spPr>
        <p:txBody>
          <a:bodyPr wrap="square" rtlCol="0">
            <a:spAutoFit/>
          </a:bodyPr>
          <a:lstStyle/>
          <a:p>
            <a:r>
              <a:rPr lang="fr-FR" sz="2400" dirty="0" smtClean="0">
                <a:latin typeface="+mj-lt"/>
              </a:rPr>
              <a:t>France</a:t>
            </a:r>
            <a:endParaRPr lang="fr-FR" sz="2400" dirty="0">
              <a:latin typeface="+mj-lt"/>
            </a:endParaRPr>
          </a:p>
        </p:txBody>
      </p:sp>
      <p:sp>
        <p:nvSpPr>
          <p:cNvPr id="34" name="ZoneTexte 33"/>
          <p:cNvSpPr txBox="1"/>
          <p:nvPr/>
        </p:nvSpPr>
        <p:spPr>
          <a:xfrm>
            <a:off x="607740" y="4815204"/>
            <a:ext cx="644434" cy="461665"/>
          </a:xfrm>
          <a:prstGeom prst="rect">
            <a:avLst/>
          </a:prstGeom>
          <a:noFill/>
        </p:spPr>
        <p:txBody>
          <a:bodyPr wrap="square" rtlCol="0">
            <a:spAutoFit/>
          </a:bodyPr>
          <a:lstStyle/>
          <a:p>
            <a:r>
              <a:rPr lang="fr-FR" sz="2400" smtClean="0">
                <a:latin typeface="+mj-lt"/>
              </a:rPr>
              <a:t>UK</a:t>
            </a:r>
            <a:endParaRPr lang="fr-FR" sz="2400" dirty="0" smtClean="0">
              <a:latin typeface="+mj-lt"/>
            </a:endParaRPr>
          </a:p>
        </p:txBody>
      </p:sp>
      <p:pic>
        <p:nvPicPr>
          <p:cNvPr id="2054" name="Picture 6" descr="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5800" y="3085504"/>
            <a:ext cx="2013248" cy="6669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6650" y="4177938"/>
            <a:ext cx="1654759" cy="165475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ficher l'image d'orig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1262" y="4320052"/>
            <a:ext cx="2131174" cy="1356848"/>
          </a:xfrm>
          <a:prstGeom prst="rect">
            <a:avLst/>
          </a:prstGeom>
          <a:noFill/>
          <a:extLst>
            <a:ext uri="{909E8E84-426E-40DD-AFC4-6F175D3DCCD1}">
              <a14:hiddenFill xmlns:a14="http://schemas.microsoft.com/office/drawing/2010/main">
                <a:solidFill>
                  <a:srgbClr val="FFFFFF"/>
                </a:solidFill>
              </a14:hiddenFill>
            </a:ext>
          </a:extLst>
        </p:spPr>
      </p:pic>
      <p:sp>
        <p:nvSpPr>
          <p:cNvPr id="35" name="ZoneTexte 34"/>
          <p:cNvSpPr txBox="1"/>
          <p:nvPr/>
        </p:nvSpPr>
        <p:spPr>
          <a:xfrm>
            <a:off x="6606005" y="3011213"/>
            <a:ext cx="1013996" cy="461665"/>
          </a:xfrm>
          <a:prstGeom prst="rect">
            <a:avLst/>
          </a:prstGeom>
          <a:noFill/>
        </p:spPr>
        <p:txBody>
          <a:bodyPr wrap="none" rtlCol="0">
            <a:spAutoFit/>
          </a:bodyPr>
          <a:lstStyle/>
          <a:p>
            <a:r>
              <a:rPr lang="fr-FR" sz="2400" dirty="0" smtClean="0">
                <a:latin typeface="+mj-lt"/>
              </a:rPr>
              <a:t>France</a:t>
            </a:r>
            <a:endParaRPr lang="fr-FR" sz="2400" dirty="0">
              <a:latin typeface="+mj-lt"/>
            </a:endParaRPr>
          </a:p>
        </p:txBody>
      </p:sp>
      <p:pic>
        <p:nvPicPr>
          <p:cNvPr id="2062" name="Picture 14" descr="fficher l'image d'orig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50021" y="2167401"/>
            <a:ext cx="1016000" cy="94342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fficher l'image d'orig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30941" y="2376809"/>
            <a:ext cx="1028122" cy="54404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fficher l'image d'origin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08143" y="4823091"/>
            <a:ext cx="866957" cy="922295"/>
          </a:xfrm>
          <a:prstGeom prst="rect">
            <a:avLst/>
          </a:prstGeom>
          <a:noFill/>
          <a:extLst>
            <a:ext uri="{909E8E84-426E-40DD-AFC4-6F175D3DCCD1}">
              <a14:hiddenFill xmlns:a14="http://schemas.microsoft.com/office/drawing/2010/main">
                <a:solidFill>
                  <a:srgbClr val="FFFFFF"/>
                </a:solidFill>
              </a14:hiddenFill>
            </a:ext>
          </a:extLst>
        </p:spPr>
      </p:pic>
      <p:sp>
        <p:nvSpPr>
          <p:cNvPr id="37" name="ZoneTexte 36"/>
          <p:cNvSpPr txBox="1"/>
          <p:nvPr/>
        </p:nvSpPr>
        <p:spPr>
          <a:xfrm>
            <a:off x="6606005" y="4939822"/>
            <a:ext cx="1685526" cy="1200329"/>
          </a:xfrm>
          <a:prstGeom prst="rect">
            <a:avLst/>
          </a:prstGeom>
          <a:noFill/>
        </p:spPr>
        <p:txBody>
          <a:bodyPr wrap="none" rtlCol="0">
            <a:spAutoFit/>
          </a:bodyPr>
          <a:lstStyle/>
          <a:p>
            <a:r>
              <a:rPr lang="fr-FR" sz="2400" smtClean="0">
                <a:latin typeface="+mj-lt"/>
              </a:rPr>
              <a:t>Amsterdam </a:t>
            </a:r>
            <a:endParaRPr lang="fr-FR" sz="2400" dirty="0" smtClean="0">
              <a:latin typeface="+mj-lt"/>
            </a:endParaRPr>
          </a:p>
          <a:p>
            <a:r>
              <a:rPr lang="fr-FR" sz="2400" dirty="0" smtClean="0">
                <a:latin typeface="+mj-lt"/>
              </a:rPr>
              <a:t>Rome</a:t>
            </a:r>
          </a:p>
          <a:p>
            <a:r>
              <a:rPr lang="fr-FR" sz="2400" dirty="0">
                <a:latin typeface="+mj-lt"/>
              </a:rPr>
              <a:t>M</a:t>
            </a:r>
            <a:r>
              <a:rPr lang="fr-FR" sz="2400" dirty="0" smtClean="0">
                <a:latin typeface="+mj-lt"/>
              </a:rPr>
              <a:t>adrid</a:t>
            </a:r>
            <a:endParaRPr lang="fr-FR" sz="2400" dirty="0">
              <a:latin typeface="+mj-lt"/>
            </a:endParaRPr>
          </a:p>
        </p:txBody>
      </p:sp>
      <p:pic>
        <p:nvPicPr>
          <p:cNvPr id="2068" name="Picture 20" descr="fficher l'image d'origin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84645" y="3274145"/>
            <a:ext cx="1146752" cy="93096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fficher l'image d'origine"/>
          <p:cNvPicPr>
            <a:picLocks noChangeAspect="1" noChangeArrowheads="1"/>
          </p:cNvPicPr>
          <p:nvPr/>
        </p:nvPicPr>
        <p:blipFill rotWithShape="1">
          <a:blip r:embed="rId12">
            <a:extLst>
              <a:ext uri="{28A0092B-C50C-407E-A947-70E740481C1C}">
                <a14:useLocalDpi xmlns:a14="http://schemas.microsoft.com/office/drawing/2010/main" val="0"/>
              </a:ext>
            </a:extLst>
          </a:blip>
          <a:srcRect l="18640" t="3348" r="22016" b="2283"/>
          <a:stretch/>
        </p:blipFill>
        <p:spPr bwMode="auto">
          <a:xfrm>
            <a:off x="9930941" y="3110830"/>
            <a:ext cx="1147819" cy="114046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ttp://www.stowyourbags.com/public/syb/template/syb/style/imgs/logo_stowyourbags_e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78725" y="4939821"/>
            <a:ext cx="1449675" cy="674099"/>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fficher l'image d'origi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08143" y="6024663"/>
            <a:ext cx="2199621" cy="44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9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230672"/>
            <a:ext cx="12192000" cy="584775"/>
          </a:xfrm>
          <a:prstGeom prst="rect">
            <a:avLst/>
          </a:prstGeom>
          <a:noFill/>
        </p:spPr>
        <p:txBody>
          <a:bodyPr wrap="square" rtlCol="0">
            <a:spAutoFit/>
          </a:bodyPr>
          <a:lstStyle/>
          <a:p>
            <a:pPr algn="ctr"/>
            <a:r>
              <a:rPr lang="fr-FR" sz="3200" dirty="0" smtClean="0">
                <a:solidFill>
                  <a:schemeClr val="tx1">
                    <a:lumMod val="75000"/>
                    <a:lumOff val="25000"/>
                  </a:schemeClr>
                </a:solidFill>
                <a:latin typeface="+mj-lt"/>
                <a:ea typeface="Seravek Light" charset="0"/>
                <a:cs typeface="Seravek Light" charset="0"/>
              </a:rPr>
              <a:t>Les dernières </a:t>
            </a:r>
            <a:r>
              <a:rPr lang="fr-FR" sz="3200" b="1" dirty="0" smtClean="0">
                <a:solidFill>
                  <a:srgbClr val="F5A97D"/>
                </a:solidFill>
                <a:latin typeface="+mj-lt"/>
                <a:ea typeface="Seravek Light" charset="0"/>
                <a:cs typeface="Seravek Light" charset="0"/>
              </a:rPr>
              <a:t>nouvelles</a:t>
            </a:r>
            <a:r>
              <a:rPr lang="fr-FR" sz="3200" dirty="0" smtClean="0">
                <a:solidFill>
                  <a:srgbClr val="F5A97D"/>
                </a:solidFill>
                <a:latin typeface="+mj-lt"/>
                <a:ea typeface="Seravek Light" charset="0"/>
                <a:cs typeface="Seravek Light" charset="0"/>
              </a:rPr>
              <a:t> </a:t>
            </a:r>
            <a:r>
              <a:rPr lang="fr-FR" sz="3200" b="1" dirty="0" smtClean="0">
                <a:solidFill>
                  <a:srgbClr val="F5A97D"/>
                </a:solidFill>
                <a:latin typeface="+mj-lt"/>
                <a:ea typeface="Seravek Light" charset="0"/>
                <a:cs typeface="Seravek Light" charset="0"/>
              </a:rPr>
              <a:t>de</a:t>
            </a:r>
            <a:r>
              <a:rPr lang="fr-FR" sz="3200" dirty="0" smtClean="0">
                <a:solidFill>
                  <a:srgbClr val="F5A97D"/>
                </a:solidFill>
                <a:latin typeface="+mj-lt"/>
                <a:ea typeface="Seravek Light" charset="0"/>
                <a:cs typeface="Seravek Light" charset="0"/>
              </a:rPr>
              <a:t> </a:t>
            </a:r>
            <a:r>
              <a:rPr lang="fr-FR" sz="3200" dirty="0" smtClean="0">
                <a:solidFill>
                  <a:srgbClr val="F5A97D"/>
                </a:solidFill>
                <a:latin typeface="VAG Rounded" charset="0"/>
                <a:ea typeface="VAG Rounded" charset="0"/>
                <a:cs typeface="VAG Rounded" charset="0"/>
              </a:rPr>
              <a:t>nannybag</a:t>
            </a:r>
            <a:endParaRPr lang="fr-FR" dirty="0">
              <a:solidFill>
                <a:srgbClr val="F5A97D"/>
              </a:solidFill>
              <a:latin typeface="VAG Rounded" charset="0"/>
              <a:ea typeface="VAG Rounded" charset="0"/>
              <a:cs typeface="VAG Rounded" charset="0"/>
            </a:endParaRPr>
          </a:p>
        </p:txBody>
      </p:sp>
      <p:cxnSp>
        <p:nvCxnSpPr>
          <p:cNvPr id="25" name="Connecteur droit avec flèche 24"/>
          <p:cNvCxnSpPr/>
          <p:nvPr/>
        </p:nvCxnSpPr>
        <p:spPr>
          <a:xfrm flipV="1">
            <a:off x="0" y="6528228"/>
            <a:ext cx="12192000" cy="0"/>
          </a:xfrm>
          <a:prstGeom prst="straightConnector1">
            <a:avLst/>
          </a:prstGeom>
          <a:ln w="25400">
            <a:solidFill>
              <a:srgbClr val="F5A97D"/>
            </a:solidFill>
            <a:tailEnd type="arrow" w="lg" len="lg"/>
          </a:ln>
        </p:spPr>
        <p:style>
          <a:lnRef idx="1">
            <a:schemeClr val="accent1"/>
          </a:lnRef>
          <a:fillRef idx="0">
            <a:schemeClr val="accent1"/>
          </a:fillRef>
          <a:effectRef idx="0">
            <a:schemeClr val="accent1"/>
          </a:effectRef>
          <a:fontRef idx="minor">
            <a:schemeClr val="tx1"/>
          </a:fontRef>
        </p:style>
      </p:cxnSp>
      <p:pic>
        <p:nvPicPr>
          <p:cNvPr id="1032" name="Picture 8" descr="ector robots illustration  Free Vector"/>
          <p:cNvPicPr>
            <a:picLocks noChangeAspect="1" noChangeArrowheads="1"/>
          </p:cNvPicPr>
          <p:nvPr/>
        </p:nvPicPr>
        <p:blipFill rotWithShape="1">
          <a:blip r:embed="rId3">
            <a:clrChange>
              <a:clrFrom>
                <a:srgbClr val="F9F8F6"/>
              </a:clrFrom>
              <a:clrTo>
                <a:srgbClr val="F9F8F6">
                  <a:alpha val="0"/>
                </a:srgbClr>
              </a:clrTo>
            </a:clrChange>
            <a:extLst>
              <a:ext uri="{28A0092B-C50C-407E-A947-70E740481C1C}">
                <a14:useLocalDpi xmlns:a14="http://schemas.microsoft.com/office/drawing/2010/main" val="0"/>
              </a:ext>
            </a:extLst>
          </a:blip>
          <a:srcRect l="8956" t="2524" r="64062" b="53022"/>
          <a:stretch/>
        </p:blipFill>
        <p:spPr bwMode="auto">
          <a:xfrm>
            <a:off x="161518" y="5477134"/>
            <a:ext cx="681460" cy="112269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ector robots illustration  Free Vector"/>
          <p:cNvPicPr>
            <a:picLocks noChangeAspect="1" noChangeArrowheads="1"/>
          </p:cNvPicPr>
          <p:nvPr/>
        </p:nvPicPr>
        <p:blipFill rotWithShape="1">
          <a:blip r:embed="rId3">
            <a:clrChange>
              <a:clrFrom>
                <a:srgbClr val="F9F8F6"/>
              </a:clrFrom>
              <a:clrTo>
                <a:srgbClr val="F9F8F6">
                  <a:alpha val="0"/>
                </a:srgbClr>
              </a:clrTo>
            </a:clrChange>
            <a:extLst>
              <a:ext uri="{28A0092B-C50C-407E-A947-70E740481C1C}">
                <a14:useLocalDpi xmlns:a14="http://schemas.microsoft.com/office/drawing/2010/main" val="0"/>
              </a:ext>
            </a:extLst>
          </a:blip>
          <a:srcRect l="9926" t="48142" r="66197" b="8375"/>
          <a:stretch/>
        </p:blipFill>
        <p:spPr bwMode="auto">
          <a:xfrm>
            <a:off x="2286072" y="5495258"/>
            <a:ext cx="586396" cy="10679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ctor robots illustration  Free Vector"/>
          <p:cNvPicPr>
            <a:picLocks noChangeAspect="1" noChangeArrowheads="1"/>
          </p:cNvPicPr>
          <p:nvPr/>
        </p:nvPicPr>
        <p:blipFill rotWithShape="1">
          <a:blip r:embed="rId3">
            <a:clrChange>
              <a:clrFrom>
                <a:srgbClr val="F9F8F6"/>
              </a:clrFrom>
              <a:clrTo>
                <a:srgbClr val="F9F8F6">
                  <a:alpha val="0"/>
                </a:srgbClr>
              </a:clrTo>
            </a:clrChange>
            <a:extLst>
              <a:ext uri="{28A0092B-C50C-407E-A947-70E740481C1C}">
                <a14:useLocalDpi xmlns:a14="http://schemas.microsoft.com/office/drawing/2010/main" val="0"/>
              </a:ext>
            </a:extLst>
          </a:blip>
          <a:srcRect l="35330" t="5047" r="34775" b="53605"/>
          <a:stretch/>
        </p:blipFill>
        <p:spPr bwMode="auto">
          <a:xfrm>
            <a:off x="11298648" y="5528783"/>
            <a:ext cx="750598" cy="103816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ector robots illustration  Free Vector"/>
          <p:cNvPicPr>
            <a:picLocks noChangeAspect="1" noChangeArrowheads="1"/>
          </p:cNvPicPr>
          <p:nvPr/>
        </p:nvPicPr>
        <p:blipFill rotWithShape="1">
          <a:blip r:embed="rId3">
            <a:clrChange>
              <a:clrFrom>
                <a:srgbClr val="F9F8F6"/>
              </a:clrFrom>
              <a:clrTo>
                <a:srgbClr val="F9F8F6">
                  <a:alpha val="0"/>
                </a:srgbClr>
              </a:clrTo>
            </a:clrChange>
            <a:extLst>
              <a:ext uri="{28A0092B-C50C-407E-A947-70E740481C1C}">
                <a14:useLocalDpi xmlns:a14="http://schemas.microsoft.com/office/drawing/2010/main" val="0"/>
              </a:ext>
            </a:extLst>
          </a:blip>
          <a:srcRect l="70465" t="7377" r="8181" b="53994"/>
          <a:stretch/>
        </p:blipFill>
        <p:spPr bwMode="auto">
          <a:xfrm>
            <a:off x="4496052" y="5590763"/>
            <a:ext cx="537046" cy="97156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ector robots illustration  Free Vector"/>
          <p:cNvPicPr>
            <a:picLocks noChangeAspect="1" noChangeArrowheads="1"/>
          </p:cNvPicPr>
          <p:nvPr/>
        </p:nvPicPr>
        <p:blipFill rotWithShape="1">
          <a:blip r:embed="rId3">
            <a:clrChange>
              <a:clrFrom>
                <a:srgbClr val="F9F8F6"/>
              </a:clrFrom>
              <a:clrTo>
                <a:srgbClr val="F9F8F6">
                  <a:alpha val="0"/>
                </a:srgbClr>
              </a:clrTo>
            </a:clrChange>
            <a:extLst>
              <a:ext uri="{28A0092B-C50C-407E-A947-70E740481C1C}">
                <a14:useLocalDpi xmlns:a14="http://schemas.microsoft.com/office/drawing/2010/main" val="0"/>
              </a:ext>
            </a:extLst>
          </a:blip>
          <a:srcRect l="37271" t="51441" r="37299" b="7599"/>
          <a:stretch/>
        </p:blipFill>
        <p:spPr bwMode="auto">
          <a:xfrm>
            <a:off x="6850995" y="5495258"/>
            <a:ext cx="672549" cy="108326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ector robots illustration  Free Vector"/>
          <p:cNvPicPr>
            <a:picLocks noChangeAspect="1" noChangeArrowheads="1"/>
          </p:cNvPicPr>
          <p:nvPr/>
        </p:nvPicPr>
        <p:blipFill rotWithShape="1">
          <a:blip r:embed="rId3">
            <a:clrChange>
              <a:clrFrom>
                <a:srgbClr val="F9F8F6"/>
              </a:clrFrom>
              <a:clrTo>
                <a:srgbClr val="F9F8F6">
                  <a:alpha val="0"/>
                </a:srgbClr>
              </a:clrTo>
            </a:clrChange>
            <a:extLst>
              <a:ext uri="{28A0092B-C50C-407E-A947-70E740481C1C}">
                <a14:useLocalDpi xmlns:a14="http://schemas.microsoft.com/office/drawing/2010/main" val="0"/>
              </a:ext>
            </a:extLst>
          </a:blip>
          <a:srcRect l="65418" t="47366" r="7405" b="8375"/>
          <a:stretch/>
        </p:blipFill>
        <p:spPr bwMode="auto">
          <a:xfrm>
            <a:off x="9041040" y="5578475"/>
            <a:ext cx="600672" cy="978238"/>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Connecteur droit 25"/>
          <p:cNvCxnSpPr/>
          <p:nvPr/>
        </p:nvCxnSpPr>
        <p:spPr>
          <a:xfrm>
            <a:off x="4093751" y="1530499"/>
            <a:ext cx="0" cy="3946635"/>
          </a:xfrm>
          <a:prstGeom prst="line">
            <a:avLst/>
          </a:prstGeom>
          <a:ln w="22225">
            <a:solidFill>
              <a:srgbClr val="F5A97D"/>
            </a:solidFill>
            <a:prstDash val="dash"/>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1576" y="1319753"/>
            <a:ext cx="4082176" cy="461665"/>
          </a:xfrm>
          <a:prstGeom prst="rect">
            <a:avLst/>
          </a:prstGeom>
        </p:spPr>
        <p:txBody>
          <a:bodyPr wrap="square">
            <a:spAutoFit/>
          </a:bodyPr>
          <a:lstStyle/>
          <a:p>
            <a:pPr algn="ctr"/>
            <a:r>
              <a:rPr lang="fr-FR" sz="2400" u="sng" dirty="0" smtClean="0">
                <a:solidFill>
                  <a:schemeClr val="tx1">
                    <a:lumMod val="75000"/>
                    <a:lumOff val="25000"/>
                  </a:schemeClr>
                </a:solidFill>
                <a:latin typeface="+mj-lt"/>
                <a:ea typeface="Bariol" charset="0"/>
                <a:cs typeface="Bariol" charset="0"/>
              </a:rPr>
              <a:t>Partenariat HOP! </a:t>
            </a:r>
            <a:r>
              <a:rPr lang="fr-FR" sz="2400" u="sng" dirty="0" err="1" smtClean="0">
                <a:solidFill>
                  <a:schemeClr val="tx1">
                    <a:lumMod val="75000"/>
                    <a:lumOff val="25000"/>
                  </a:schemeClr>
                </a:solidFill>
                <a:latin typeface="+mj-lt"/>
                <a:ea typeface="Bariol" charset="0"/>
                <a:cs typeface="Bariol" charset="0"/>
              </a:rPr>
              <a:t>AirFrance</a:t>
            </a:r>
            <a:endParaRPr lang="en-US" sz="2400" u="sng" dirty="0" smtClean="0">
              <a:solidFill>
                <a:schemeClr val="tx1">
                  <a:lumMod val="75000"/>
                  <a:lumOff val="25000"/>
                </a:schemeClr>
              </a:solidFill>
              <a:latin typeface="+mj-lt"/>
              <a:ea typeface="Bariol" charset="0"/>
              <a:cs typeface="Bariol" charset="0"/>
            </a:endParaRPr>
          </a:p>
        </p:txBody>
      </p:sp>
      <p:pic>
        <p:nvPicPr>
          <p:cNvPr id="28" name="Imag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035" y="2076536"/>
            <a:ext cx="2495659" cy="1121847"/>
          </a:xfrm>
          <a:prstGeom prst="rect">
            <a:avLst/>
          </a:prstGeom>
        </p:spPr>
      </p:pic>
      <p:sp>
        <p:nvSpPr>
          <p:cNvPr id="30" name="Rectangle 29"/>
          <p:cNvSpPr/>
          <p:nvPr/>
        </p:nvSpPr>
        <p:spPr>
          <a:xfrm>
            <a:off x="1" y="3461944"/>
            <a:ext cx="4093750" cy="1631216"/>
          </a:xfrm>
          <a:prstGeom prst="rect">
            <a:avLst/>
          </a:prstGeom>
        </p:spPr>
        <p:txBody>
          <a:bodyPr wrap="square">
            <a:spAutoFit/>
          </a:bodyPr>
          <a:lstStyle/>
          <a:p>
            <a:pPr algn="ctr"/>
            <a:r>
              <a:rPr lang="fr-FR" sz="2000" dirty="0" smtClean="0">
                <a:solidFill>
                  <a:schemeClr val="tx1">
                    <a:lumMod val="75000"/>
                    <a:lumOff val="25000"/>
                  </a:schemeClr>
                </a:solidFill>
                <a:latin typeface="+mj-lt"/>
                <a:ea typeface="Bariol" charset="0"/>
                <a:cs typeface="Bariol" charset="0"/>
              </a:rPr>
              <a:t>Le service NannyBag va être proposé sur les mails de réservation de l’ensemble des voyageurs de la compagnie aérienne pour une période de minimum 1 an.</a:t>
            </a:r>
            <a:endParaRPr lang="en-US" sz="2000" dirty="0" smtClean="0">
              <a:solidFill>
                <a:schemeClr val="tx1">
                  <a:lumMod val="75000"/>
                  <a:lumOff val="25000"/>
                </a:schemeClr>
              </a:solidFill>
              <a:latin typeface="+mj-lt"/>
              <a:ea typeface="Bariol" charset="0"/>
              <a:cs typeface="Bariol" charset="0"/>
            </a:endParaRPr>
          </a:p>
        </p:txBody>
      </p:sp>
      <p:sp>
        <p:nvSpPr>
          <p:cNvPr id="31" name="Rectangle 30"/>
          <p:cNvSpPr/>
          <p:nvPr/>
        </p:nvSpPr>
        <p:spPr>
          <a:xfrm>
            <a:off x="4093751" y="1319753"/>
            <a:ext cx="4017451" cy="461665"/>
          </a:xfrm>
          <a:prstGeom prst="rect">
            <a:avLst/>
          </a:prstGeom>
        </p:spPr>
        <p:txBody>
          <a:bodyPr wrap="square">
            <a:spAutoFit/>
          </a:bodyPr>
          <a:lstStyle/>
          <a:p>
            <a:pPr algn="ctr"/>
            <a:r>
              <a:rPr lang="fr-FR" sz="2400" u="sng" dirty="0" smtClean="0">
                <a:solidFill>
                  <a:schemeClr val="tx1">
                    <a:lumMod val="75000"/>
                    <a:lumOff val="25000"/>
                  </a:schemeClr>
                </a:solidFill>
                <a:latin typeface="+mj-lt"/>
                <a:ea typeface="Bariol" charset="0"/>
                <a:cs typeface="Bariol" charset="0"/>
              </a:rPr>
              <a:t>Développement Europe</a:t>
            </a:r>
            <a:endParaRPr lang="en-US" sz="2400" u="sng" dirty="0" smtClean="0">
              <a:solidFill>
                <a:schemeClr val="tx1">
                  <a:lumMod val="75000"/>
                  <a:lumOff val="25000"/>
                </a:schemeClr>
              </a:solidFill>
              <a:latin typeface="+mj-lt"/>
              <a:ea typeface="Bariol" charset="0"/>
              <a:cs typeface="Bariol" charset="0"/>
            </a:endParaRPr>
          </a:p>
        </p:txBody>
      </p:sp>
      <p:cxnSp>
        <p:nvCxnSpPr>
          <p:cNvPr id="32" name="Connecteur droit 31"/>
          <p:cNvCxnSpPr/>
          <p:nvPr/>
        </p:nvCxnSpPr>
        <p:spPr>
          <a:xfrm>
            <a:off x="7882602" y="1530499"/>
            <a:ext cx="0" cy="3946635"/>
          </a:xfrm>
          <a:prstGeom prst="line">
            <a:avLst/>
          </a:prstGeom>
          <a:ln w="22225">
            <a:solidFill>
              <a:srgbClr val="F5A97D"/>
            </a:solidFill>
            <a:prstDash val="dash"/>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4403054" y="2112978"/>
            <a:ext cx="3708148" cy="3170099"/>
          </a:xfrm>
          <a:prstGeom prst="rect">
            <a:avLst/>
          </a:prstGeom>
          <a:noFill/>
        </p:spPr>
        <p:txBody>
          <a:bodyPr wrap="square" rtlCol="0">
            <a:spAutoFit/>
          </a:bodyPr>
          <a:lstStyle/>
          <a:p>
            <a:r>
              <a:rPr lang="fr-FR" sz="2000" dirty="0" smtClean="0">
                <a:solidFill>
                  <a:schemeClr val="tx1">
                    <a:lumMod val="75000"/>
                    <a:lumOff val="25000"/>
                  </a:schemeClr>
                </a:solidFill>
                <a:latin typeface="+mj-lt"/>
                <a:ea typeface="Bariol" charset="0"/>
                <a:cs typeface="Bariol" charset="0"/>
              </a:rPr>
              <a:t>NannyBag est désormais disponible à Florence et Rome.</a:t>
            </a:r>
          </a:p>
          <a:p>
            <a:r>
              <a:rPr lang="fr-FR" sz="2000" dirty="0" smtClean="0">
                <a:solidFill>
                  <a:schemeClr val="tx1">
                    <a:lumMod val="75000"/>
                    <a:lumOff val="25000"/>
                  </a:schemeClr>
                </a:solidFill>
                <a:latin typeface="+mj-lt"/>
                <a:ea typeface="Bariol" charset="0"/>
                <a:cs typeface="Bariol" charset="0"/>
              </a:rPr>
              <a:t> </a:t>
            </a:r>
          </a:p>
          <a:p>
            <a:r>
              <a:rPr lang="fr-FR" sz="2000" dirty="0" smtClean="0">
                <a:solidFill>
                  <a:schemeClr val="tx1">
                    <a:lumMod val="75000"/>
                    <a:lumOff val="25000"/>
                  </a:schemeClr>
                </a:solidFill>
                <a:latin typeface="+mj-lt"/>
                <a:ea typeface="Bariol" charset="0"/>
                <a:cs typeface="Bariol" charset="0"/>
              </a:rPr>
              <a:t>Et bientôt à :</a:t>
            </a:r>
          </a:p>
          <a:p>
            <a:pPr marL="285750" indent="-285750">
              <a:buFontTx/>
              <a:buChar char="-"/>
            </a:pPr>
            <a:r>
              <a:rPr lang="fr-FR" sz="2000" dirty="0" smtClean="0">
                <a:solidFill>
                  <a:schemeClr val="tx1">
                    <a:lumMod val="75000"/>
                    <a:lumOff val="25000"/>
                  </a:schemeClr>
                </a:solidFill>
                <a:latin typeface="+mj-lt"/>
                <a:ea typeface="Bariol" charset="0"/>
                <a:cs typeface="Bariol" charset="0"/>
              </a:rPr>
              <a:t>Londres</a:t>
            </a:r>
          </a:p>
          <a:p>
            <a:pPr marL="285750" indent="-285750">
              <a:buFontTx/>
              <a:buChar char="-"/>
            </a:pPr>
            <a:r>
              <a:rPr lang="fr-FR" sz="2000" dirty="0" smtClean="0">
                <a:solidFill>
                  <a:schemeClr val="tx1">
                    <a:lumMod val="75000"/>
                    <a:lumOff val="25000"/>
                  </a:schemeClr>
                </a:solidFill>
                <a:latin typeface="+mj-lt"/>
                <a:ea typeface="Bariol" charset="0"/>
                <a:cs typeface="Bariol" charset="0"/>
              </a:rPr>
              <a:t>Rome, Milan</a:t>
            </a:r>
          </a:p>
          <a:p>
            <a:pPr marL="285750" indent="-285750">
              <a:buFontTx/>
              <a:buChar char="-"/>
            </a:pPr>
            <a:r>
              <a:rPr lang="fr-FR" sz="2000" dirty="0" smtClean="0">
                <a:solidFill>
                  <a:schemeClr val="tx1">
                    <a:lumMod val="75000"/>
                    <a:lumOff val="25000"/>
                  </a:schemeClr>
                </a:solidFill>
                <a:latin typeface="+mj-lt"/>
                <a:ea typeface="Bariol" charset="0"/>
                <a:cs typeface="Bariol" charset="0"/>
              </a:rPr>
              <a:t>Barcelone, Madrid</a:t>
            </a:r>
          </a:p>
          <a:p>
            <a:pPr marL="285750" indent="-285750">
              <a:buFontTx/>
              <a:buChar char="-"/>
            </a:pPr>
            <a:r>
              <a:rPr lang="fr-FR" sz="2000" dirty="0" smtClean="0">
                <a:solidFill>
                  <a:schemeClr val="tx1">
                    <a:lumMod val="75000"/>
                    <a:lumOff val="25000"/>
                  </a:schemeClr>
                </a:solidFill>
                <a:latin typeface="+mj-lt"/>
                <a:ea typeface="Bariol" charset="0"/>
                <a:cs typeface="Bariol" charset="0"/>
              </a:rPr>
              <a:t>Amsterdam</a:t>
            </a:r>
          </a:p>
          <a:p>
            <a:pPr marL="285750" indent="-285750">
              <a:buFontTx/>
              <a:buChar char="-"/>
            </a:pPr>
            <a:r>
              <a:rPr lang="fr-FR" sz="2000" dirty="0" smtClean="0">
                <a:solidFill>
                  <a:schemeClr val="tx1">
                    <a:lumMod val="75000"/>
                    <a:lumOff val="25000"/>
                  </a:schemeClr>
                </a:solidFill>
                <a:latin typeface="+mj-lt"/>
                <a:ea typeface="Bariol" charset="0"/>
                <a:cs typeface="Bariol" charset="0"/>
              </a:rPr>
              <a:t>Bruxelles</a:t>
            </a:r>
          </a:p>
          <a:p>
            <a:pPr marL="285750" indent="-285750">
              <a:buFontTx/>
              <a:buChar char="-"/>
            </a:pPr>
            <a:r>
              <a:rPr lang="fr-FR" sz="2000" dirty="0" smtClean="0">
                <a:solidFill>
                  <a:schemeClr val="tx1">
                    <a:lumMod val="75000"/>
                    <a:lumOff val="25000"/>
                  </a:schemeClr>
                </a:solidFill>
                <a:latin typeface="+mj-lt"/>
                <a:ea typeface="Bariol" charset="0"/>
                <a:cs typeface="Bariol" charset="0"/>
              </a:rPr>
              <a:t>Berlin</a:t>
            </a:r>
          </a:p>
        </p:txBody>
      </p:sp>
      <p:pic>
        <p:nvPicPr>
          <p:cNvPr id="33" name="Picture 2" descr="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4204" y="2108990"/>
            <a:ext cx="2554793" cy="1021917"/>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8111202" y="1320300"/>
            <a:ext cx="4080798" cy="461665"/>
          </a:xfrm>
          <a:prstGeom prst="rect">
            <a:avLst/>
          </a:prstGeom>
        </p:spPr>
        <p:txBody>
          <a:bodyPr wrap="square">
            <a:spAutoFit/>
          </a:bodyPr>
          <a:lstStyle/>
          <a:p>
            <a:pPr algn="ctr"/>
            <a:r>
              <a:rPr lang="fr-FR" sz="2400" u="sng" dirty="0" smtClean="0">
                <a:solidFill>
                  <a:schemeClr val="tx1">
                    <a:lumMod val="75000"/>
                    <a:lumOff val="25000"/>
                  </a:schemeClr>
                </a:solidFill>
                <a:latin typeface="+mj-lt"/>
                <a:ea typeface="Bariol" charset="0"/>
                <a:cs typeface="Bariol" charset="0"/>
              </a:rPr>
              <a:t>Partenariat avec la région</a:t>
            </a:r>
            <a:endParaRPr lang="en-US" sz="2400" u="sng" dirty="0" smtClean="0">
              <a:solidFill>
                <a:schemeClr val="tx1">
                  <a:lumMod val="75000"/>
                  <a:lumOff val="25000"/>
                </a:schemeClr>
              </a:solidFill>
              <a:latin typeface="+mj-lt"/>
              <a:ea typeface="Bariol" charset="0"/>
              <a:cs typeface="Bariol" charset="0"/>
            </a:endParaRPr>
          </a:p>
        </p:txBody>
      </p:sp>
      <p:sp>
        <p:nvSpPr>
          <p:cNvPr id="35" name="Rectangle 34"/>
          <p:cNvSpPr/>
          <p:nvPr/>
        </p:nvSpPr>
        <p:spPr>
          <a:xfrm>
            <a:off x="7955496" y="3461944"/>
            <a:ext cx="4093750" cy="1323439"/>
          </a:xfrm>
          <a:prstGeom prst="rect">
            <a:avLst/>
          </a:prstGeom>
        </p:spPr>
        <p:txBody>
          <a:bodyPr wrap="square">
            <a:spAutoFit/>
          </a:bodyPr>
          <a:lstStyle/>
          <a:p>
            <a:pPr algn="ctr"/>
            <a:r>
              <a:rPr lang="fr-FR" sz="2000" dirty="0" smtClean="0">
                <a:solidFill>
                  <a:schemeClr val="tx1">
                    <a:lumMod val="75000"/>
                    <a:lumOff val="25000"/>
                  </a:schemeClr>
                </a:solidFill>
                <a:latin typeface="+mj-lt"/>
                <a:ea typeface="Bariol" charset="0"/>
                <a:cs typeface="Bariol" charset="0"/>
              </a:rPr>
              <a:t>Le service NannyBag va être proposé et vendu aux aéroports et sur différents </a:t>
            </a:r>
            <a:r>
              <a:rPr lang="fr-FR" sz="2000" dirty="0">
                <a:solidFill>
                  <a:schemeClr val="tx1">
                    <a:lumMod val="75000"/>
                    <a:lumOff val="25000"/>
                  </a:schemeClr>
                </a:solidFill>
                <a:latin typeface="+mj-lt"/>
                <a:ea typeface="Bariol" charset="0"/>
                <a:cs typeface="Bariol" charset="0"/>
              </a:rPr>
              <a:t>P</a:t>
            </a:r>
            <a:r>
              <a:rPr lang="fr-FR" sz="2000" dirty="0" smtClean="0">
                <a:solidFill>
                  <a:schemeClr val="tx1">
                    <a:lumMod val="75000"/>
                    <a:lumOff val="25000"/>
                  </a:schemeClr>
                </a:solidFill>
                <a:latin typeface="+mj-lt"/>
                <a:ea typeface="Bariol" charset="0"/>
                <a:cs typeface="Bariol" charset="0"/>
              </a:rPr>
              <a:t>oints Information Tourisme à Paris par le conseil régional.</a:t>
            </a:r>
            <a:endParaRPr lang="en-US" sz="2000" dirty="0" smtClean="0">
              <a:solidFill>
                <a:schemeClr val="tx1">
                  <a:lumMod val="75000"/>
                  <a:lumOff val="25000"/>
                </a:schemeClr>
              </a:solidFill>
              <a:latin typeface="+mj-lt"/>
              <a:ea typeface="Bariol" charset="0"/>
              <a:cs typeface="Bariol" charset="0"/>
            </a:endParaRPr>
          </a:p>
        </p:txBody>
      </p:sp>
    </p:spTree>
    <p:extLst>
      <p:ext uri="{BB962C8B-B14F-4D97-AF65-F5344CB8AC3E}">
        <p14:creationId xmlns:p14="http://schemas.microsoft.com/office/powerpoint/2010/main" val="1956092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230672"/>
            <a:ext cx="12192000" cy="584775"/>
          </a:xfrm>
          <a:prstGeom prst="rect">
            <a:avLst/>
          </a:prstGeom>
          <a:noFill/>
        </p:spPr>
        <p:txBody>
          <a:bodyPr wrap="square" rtlCol="0">
            <a:spAutoFit/>
          </a:bodyPr>
          <a:lstStyle/>
          <a:p>
            <a:pPr algn="ctr"/>
            <a:r>
              <a:rPr lang="fr-FR" sz="3200" dirty="0" smtClean="0">
                <a:solidFill>
                  <a:schemeClr val="tx1">
                    <a:lumMod val="75000"/>
                    <a:lumOff val="25000"/>
                  </a:schemeClr>
                </a:solidFill>
                <a:latin typeface="+mj-lt"/>
                <a:ea typeface="Seravek Light" charset="0"/>
                <a:cs typeface="Seravek Light" charset="0"/>
              </a:rPr>
              <a:t>Nous sommes en </a:t>
            </a:r>
            <a:r>
              <a:rPr lang="fr-FR" sz="3200" b="1" dirty="0" smtClean="0">
                <a:solidFill>
                  <a:srgbClr val="F5A97D"/>
                </a:solidFill>
                <a:latin typeface="+mj-lt"/>
                <a:ea typeface="Seravek Light" charset="0"/>
                <a:cs typeface="Seravek Light" charset="0"/>
              </a:rPr>
              <a:t>discussion</a:t>
            </a:r>
            <a:endParaRPr lang="fr-FR" b="1" dirty="0">
              <a:solidFill>
                <a:srgbClr val="F5A97D"/>
              </a:solidFill>
              <a:latin typeface="VAG Rounded" charset="0"/>
              <a:ea typeface="VAG Rounded" charset="0"/>
              <a:cs typeface="VAG Rounded" charset="0"/>
            </a:endParaRPr>
          </a:p>
        </p:txBody>
      </p:sp>
      <p:pic>
        <p:nvPicPr>
          <p:cNvPr id="1026" name="Picture 2" descr="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260" y="2774358"/>
            <a:ext cx="2474859" cy="178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861" y="3325752"/>
            <a:ext cx="3051711" cy="1137242"/>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p:cNvSpPr txBox="1"/>
          <p:nvPr/>
        </p:nvSpPr>
        <p:spPr>
          <a:xfrm>
            <a:off x="521639" y="1778212"/>
            <a:ext cx="4371458" cy="584775"/>
          </a:xfrm>
          <a:prstGeom prst="rect">
            <a:avLst/>
          </a:prstGeom>
          <a:noFill/>
        </p:spPr>
        <p:txBody>
          <a:bodyPr wrap="square" rtlCol="0">
            <a:spAutoFit/>
          </a:bodyPr>
          <a:lstStyle/>
          <a:p>
            <a:pPr algn="ctr"/>
            <a:r>
              <a:rPr lang="fr-FR" sz="3200" dirty="0">
                <a:solidFill>
                  <a:schemeClr val="tx1">
                    <a:lumMod val="75000"/>
                    <a:lumOff val="25000"/>
                  </a:schemeClr>
                </a:solidFill>
                <a:latin typeface="+mj-lt"/>
                <a:ea typeface="Seravek Light" charset="0"/>
                <a:cs typeface="Seravek Light" charset="0"/>
              </a:rPr>
              <a:t>p</a:t>
            </a:r>
            <a:r>
              <a:rPr lang="fr-FR" sz="3200" dirty="0" smtClean="0">
                <a:solidFill>
                  <a:schemeClr val="tx1">
                    <a:lumMod val="75000"/>
                    <a:lumOff val="25000"/>
                  </a:schemeClr>
                </a:solidFill>
                <a:latin typeface="+mj-lt"/>
                <a:ea typeface="Seravek Light" charset="0"/>
                <a:cs typeface="Seravek Light" charset="0"/>
              </a:rPr>
              <a:t>our l’acquisition client </a:t>
            </a:r>
            <a:endParaRPr lang="fr-FR" dirty="0">
              <a:solidFill>
                <a:srgbClr val="F5A97D"/>
              </a:solidFill>
              <a:latin typeface="VAG Rounded" charset="0"/>
              <a:ea typeface="VAG Rounded" charset="0"/>
              <a:cs typeface="VAG Rounded" charset="0"/>
            </a:endParaRPr>
          </a:p>
        </p:txBody>
      </p:sp>
      <p:sp>
        <p:nvSpPr>
          <p:cNvPr id="24" name="ZoneTexte 23"/>
          <p:cNvSpPr txBox="1"/>
          <p:nvPr/>
        </p:nvSpPr>
        <p:spPr>
          <a:xfrm>
            <a:off x="5930900" y="1778212"/>
            <a:ext cx="5786853" cy="584775"/>
          </a:xfrm>
          <a:prstGeom prst="rect">
            <a:avLst/>
          </a:prstGeom>
          <a:noFill/>
        </p:spPr>
        <p:txBody>
          <a:bodyPr wrap="square" rtlCol="0">
            <a:spAutoFit/>
          </a:bodyPr>
          <a:lstStyle/>
          <a:p>
            <a:pPr algn="ctr"/>
            <a:r>
              <a:rPr lang="fr-FR" sz="3200" dirty="0">
                <a:solidFill>
                  <a:schemeClr val="tx1">
                    <a:lumMod val="75000"/>
                    <a:lumOff val="25000"/>
                  </a:schemeClr>
                </a:solidFill>
                <a:latin typeface="+mj-lt"/>
                <a:ea typeface="Seravek Light" charset="0"/>
                <a:cs typeface="Seravek Light" charset="0"/>
              </a:rPr>
              <a:t>p</a:t>
            </a:r>
            <a:r>
              <a:rPr lang="fr-FR" sz="3200" dirty="0" smtClean="0">
                <a:solidFill>
                  <a:schemeClr val="tx1">
                    <a:lumMod val="75000"/>
                    <a:lumOff val="25000"/>
                  </a:schemeClr>
                </a:solidFill>
                <a:latin typeface="+mj-lt"/>
                <a:ea typeface="Seravek Light" charset="0"/>
                <a:cs typeface="Seravek Light" charset="0"/>
              </a:rPr>
              <a:t>our le développement de l’offre </a:t>
            </a:r>
            <a:endParaRPr lang="fr-FR" dirty="0">
              <a:solidFill>
                <a:srgbClr val="F5A97D"/>
              </a:solidFill>
              <a:latin typeface="VAG Rounded" charset="0"/>
              <a:ea typeface="VAG Rounded" charset="0"/>
              <a:cs typeface="VAG Rounded" charset="0"/>
            </a:endParaRPr>
          </a:p>
        </p:txBody>
      </p:sp>
      <p:pic>
        <p:nvPicPr>
          <p:cNvPr id="2" name="Picture 8" descr="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4326" y="2687128"/>
            <a:ext cx="2687410" cy="20155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7044" y="5114057"/>
            <a:ext cx="2294149" cy="121398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8861" y="5114056"/>
            <a:ext cx="2294149" cy="121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04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t="2292" b="85797"/>
          <a:stretch/>
        </p:blipFill>
        <p:spPr>
          <a:xfrm>
            <a:off x="2" y="-28576"/>
            <a:ext cx="12192000" cy="3630591"/>
          </a:xfrm>
          <a:prstGeom prst="rect">
            <a:avLst/>
          </a:prstGeom>
        </p:spPr>
      </p:pic>
      <p:sp>
        <p:nvSpPr>
          <p:cNvPr id="5" name="ZoneTexte 4"/>
          <p:cNvSpPr txBox="1"/>
          <p:nvPr/>
        </p:nvSpPr>
        <p:spPr>
          <a:xfrm>
            <a:off x="0" y="4964830"/>
            <a:ext cx="4876800" cy="584775"/>
          </a:xfrm>
          <a:prstGeom prst="rect">
            <a:avLst/>
          </a:prstGeom>
          <a:noFill/>
        </p:spPr>
        <p:txBody>
          <a:bodyPr wrap="square" rtlCol="0">
            <a:spAutoFit/>
          </a:bodyPr>
          <a:lstStyle/>
          <a:p>
            <a:pPr algn="ctr"/>
            <a:r>
              <a:rPr lang="is-IS" sz="3200" dirty="0" smtClean="0">
                <a:solidFill>
                  <a:schemeClr val="tx1">
                    <a:lumMod val="75000"/>
                    <a:lumOff val="25000"/>
                  </a:schemeClr>
                </a:solidFill>
                <a:latin typeface="+mj-lt"/>
                <a:ea typeface="VAG Rounded" charset="0"/>
                <a:cs typeface="VAG Rounded" charset="0"/>
              </a:rPr>
              <a:t>nannybag.com</a:t>
            </a:r>
            <a:endParaRPr lang="fr-FR" dirty="0">
              <a:solidFill>
                <a:schemeClr val="tx1">
                  <a:lumMod val="75000"/>
                  <a:lumOff val="25000"/>
                </a:schemeClr>
              </a:solidFill>
              <a:latin typeface="+mj-lt"/>
              <a:ea typeface="VAG Rounded" charset="0"/>
              <a:cs typeface="VAG Rounded" charset="0"/>
            </a:endParaRPr>
          </a:p>
        </p:txBody>
      </p:sp>
      <p:sp>
        <p:nvSpPr>
          <p:cNvPr id="6" name="ZoneTexte 5"/>
          <p:cNvSpPr txBox="1"/>
          <p:nvPr/>
        </p:nvSpPr>
        <p:spPr>
          <a:xfrm>
            <a:off x="7691439" y="4964830"/>
            <a:ext cx="4500561" cy="584775"/>
          </a:xfrm>
          <a:prstGeom prst="rect">
            <a:avLst/>
          </a:prstGeom>
          <a:noFill/>
        </p:spPr>
        <p:txBody>
          <a:bodyPr wrap="square" rtlCol="0">
            <a:spAutoFit/>
          </a:bodyPr>
          <a:lstStyle/>
          <a:p>
            <a:pPr algn="ctr"/>
            <a:r>
              <a:rPr lang="is-IS" sz="3200" dirty="0" smtClean="0">
                <a:solidFill>
                  <a:schemeClr val="tx1">
                    <a:lumMod val="75000"/>
                    <a:lumOff val="25000"/>
                  </a:schemeClr>
                </a:solidFill>
                <a:latin typeface="+mj-lt"/>
                <a:ea typeface="VAG Rounded" charset="0"/>
                <a:cs typeface="VAG Rounded" charset="0"/>
              </a:rPr>
              <a:t>Feel Free</a:t>
            </a:r>
            <a:endParaRPr lang="fr-FR" dirty="0">
              <a:solidFill>
                <a:schemeClr val="tx1">
                  <a:lumMod val="75000"/>
                  <a:lumOff val="25000"/>
                </a:schemeClr>
              </a:solidFill>
              <a:latin typeface="+mj-lt"/>
              <a:ea typeface="VAG Rounded" charset="0"/>
              <a:cs typeface="VAG Rounded" charset="0"/>
            </a:endParaRPr>
          </a:p>
        </p:txBody>
      </p:sp>
      <p:sp>
        <p:nvSpPr>
          <p:cNvPr id="8" name="ZoneTexte 7"/>
          <p:cNvSpPr txBox="1"/>
          <p:nvPr/>
        </p:nvSpPr>
        <p:spPr>
          <a:xfrm>
            <a:off x="0" y="230672"/>
            <a:ext cx="12192000" cy="584775"/>
          </a:xfrm>
          <a:prstGeom prst="rect">
            <a:avLst/>
          </a:prstGeom>
          <a:noFill/>
        </p:spPr>
        <p:txBody>
          <a:bodyPr wrap="square" rtlCol="0">
            <a:spAutoFit/>
          </a:bodyPr>
          <a:lstStyle/>
          <a:p>
            <a:pPr algn="ctr"/>
            <a:r>
              <a:rPr lang="is-IS" sz="3200" dirty="0" smtClean="0">
                <a:solidFill>
                  <a:schemeClr val="bg1"/>
                </a:solidFill>
                <a:latin typeface="+mj-lt"/>
                <a:ea typeface="Bariol" charset="0"/>
                <a:cs typeface="Bariol" charset="0"/>
              </a:rPr>
              <a:t>Contacts</a:t>
            </a:r>
            <a:endParaRPr lang="fr-FR" dirty="0">
              <a:solidFill>
                <a:schemeClr val="bg1"/>
              </a:solidFill>
              <a:latin typeface="+mj-lt"/>
              <a:ea typeface="Bariol" charset="0"/>
              <a:cs typeface="Bariol" charset="0"/>
            </a:endParaRPr>
          </a:p>
        </p:txBody>
      </p:sp>
      <p:sp>
        <p:nvSpPr>
          <p:cNvPr id="9" name="ZoneTexte 8"/>
          <p:cNvSpPr txBox="1"/>
          <p:nvPr/>
        </p:nvSpPr>
        <p:spPr>
          <a:xfrm>
            <a:off x="0" y="1327754"/>
            <a:ext cx="6072186" cy="1908215"/>
          </a:xfrm>
          <a:prstGeom prst="rect">
            <a:avLst/>
          </a:prstGeom>
          <a:noFill/>
        </p:spPr>
        <p:txBody>
          <a:bodyPr wrap="square" rtlCol="0">
            <a:spAutoFit/>
          </a:bodyPr>
          <a:lstStyle/>
          <a:p>
            <a:pPr algn="ctr"/>
            <a:r>
              <a:rPr lang="is-IS" sz="2800" dirty="0" smtClean="0">
                <a:solidFill>
                  <a:schemeClr val="bg1"/>
                </a:solidFill>
                <a:latin typeface="+mj-lt"/>
                <a:ea typeface="Bariol" charset="0"/>
                <a:cs typeface="Bariol" charset="0"/>
              </a:rPr>
              <a:t>Matthieu BALLESTER</a:t>
            </a:r>
          </a:p>
          <a:p>
            <a:pPr algn="ctr"/>
            <a:r>
              <a:rPr lang="is-IS" sz="2400" dirty="0" smtClean="0">
                <a:solidFill>
                  <a:schemeClr val="bg1"/>
                </a:solidFill>
                <a:latin typeface="+mj-lt"/>
                <a:ea typeface="Bariol" charset="0"/>
                <a:cs typeface="Bariol" charset="0"/>
              </a:rPr>
              <a:t>Cofounder &amp; CEO</a:t>
            </a:r>
          </a:p>
          <a:p>
            <a:pPr algn="ctr"/>
            <a:r>
              <a:rPr lang="is-IS" sz="2400" dirty="0" smtClean="0">
                <a:solidFill>
                  <a:schemeClr val="bg1"/>
                </a:solidFill>
                <a:latin typeface="+mj-lt"/>
                <a:ea typeface="Bariol" charset="0"/>
                <a:cs typeface="Bariol" charset="0"/>
              </a:rPr>
              <a:t>06 95 21 11 99</a:t>
            </a:r>
          </a:p>
          <a:p>
            <a:pPr algn="ctr"/>
            <a:r>
              <a:rPr lang="fr-FR" sz="2400" dirty="0" err="1" smtClean="0">
                <a:solidFill>
                  <a:schemeClr val="bg1"/>
                </a:solidFill>
                <a:latin typeface="+mj-lt"/>
                <a:ea typeface="Bariol" charset="0"/>
                <a:cs typeface="Bariol" charset="0"/>
              </a:rPr>
              <a:t>matthieu@nannybag.com</a:t>
            </a:r>
            <a:endParaRPr lang="is-IS" sz="2400" dirty="0">
              <a:solidFill>
                <a:schemeClr val="bg1"/>
              </a:solidFill>
              <a:latin typeface="+mj-lt"/>
              <a:ea typeface="Bariol" charset="0"/>
              <a:cs typeface="Bariol" charset="0"/>
            </a:endParaRPr>
          </a:p>
          <a:p>
            <a:pPr algn="ctr"/>
            <a:endParaRPr lang="fr-FR" dirty="0">
              <a:solidFill>
                <a:schemeClr val="bg1"/>
              </a:solidFill>
              <a:latin typeface="+mj-lt"/>
              <a:ea typeface="Bariol" charset="0"/>
              <a:cs typeface="Bariol" charset="0"/>
            </a:endParaRPr>
          </a:p>
        </p:txBody>
      </p:sp>
      <p:sp>
        <p:nvSpPr>
          <p:cNvPr id="10" name="ZoneTexte 9"/>
          <p:cNvSpPr txBox="1"/>
          <p:nvPr/>
        </p:nvSpPr>
        <p:spPr>
          <a:xfrm>
            <a:off x="6072186" y="1327754"/>
            <a:ext cx="6119812" cy="1846659"/>
          </a:xfrm>
          <a:prstGeom prst="rect">
            <a:avLst/>
          </a:prstGeom>
          <a:noFill/>
        </p:spPr>
        <p:txBody>
          <a:bodyPr wrap="square" rtlCol="0">
            <a:spAutoFit/>
          </a:bodyPr>
          <a:lstStyle/>
          <a:p>
            <a:pPr algn="ctr"/>
            <a:r>
              <a:rPr lang="is-IS" sz="2800" dirty="0" smtClean="0">
                <a:solidFill>
                  <a:schemeClr val="bg1"/>
                </a:solidFill>
                <a:latin typeface="+mj-lt"/>
                <a:ea typeface="Bariol" charset="0"/>
                <a:cs typeface="Bariol" charset="0"/>
              </a:rPr>
              <a:t>Samir SENOUCI</a:t>
            </a:r>
          </a:p>
          <a:p>
            <a:pPr algn="ctr"/>
            <a:r>
              <a:rPr lang="is-IS" sz="2400" dirty="0" smtClean="0">
                <a:solidFill>
                  <a:schemeClr val="bg1"/>
                </a:solidFill>
                <a:latin typeface="+mj-lt"/>
                <a:ea typeface="Bariol" charset="0"/>
                <a:cs typeface="Bariol" charset="0"/>
              </a:rPr>
              <a:t>Cofounder  &amp; CTO</a:t>
            </a:r>
          </a:p>
          <a:p>
            <a:pPr algn="ctr"/>
            <a:r>
              <a:rPr lang="is-IS" sz="2400" dirty="0" smtClean="0">
                <a:solidFill>
                  <a:schemeClr val="bg1"/>
                </a:solidFill>
                <a:latin typeface="+mj-lt"/>
                <a:ea typeface="Bariol" charset="0"/>
                <a:cs typeface="Bariol" charset="0"/>
              </a:rPr>
              <a:t>06 65 56 99 53</a:t>
            </a:r>
          </a:p>
          <a:p>
            <a:pPr algn="ctr"/>
            <a:r>
              <a:rPr lang="fr-FR" sz="2400" dirty="0" smtClean="0">
                <a:solidFill>
                  <a:schemeClr val="bg1"/>
                </a:solidFill>
                <a:latin typeface="+mj-lt"/>
                <a:ea typeface="Bariol" charset="0"/>
                <a:cs typeface="Bariol" charset="0"/>
              </a:rPr>
              <a:t>s</a:t>
            </a:r>
            <a:r>
              <a:rPr lang="is-IS" sz="2400" dirty="0" smtClean="0">
                <a:solidFill>
                  <a:schemeClr val="bg1"/>
                </a:solidFill>
                <a:latin typeface="+mj-lt"/>
                <a:ea typeface="Bariol" charset="0"/>
                <a:cs typeface="Bariol" charset="0"/>
              </a:rPr>
              <a:t>amir@nannybag.com</a:t>
            </a:r>
          </a:p>
          <a:p>
            <a:pPr algn="ctr"/>
            <a:endParaRPr lang="fr-FR" sz="1400" dirty="0">
              <a:solidFill>
                <a:schemeClr val="bg1"/>
              </a:solidFill>
              <a:latin typeface="+mj-lt"/>
              <a:ea typeface="Bariol" charset="0"/>
              <a:cs typeface="Bariol"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045" y="3861263"/>
            <a:ext cx="2791910" cy="2791910"/>
          </a:xfrm>
          <a:prstGeom prst="rect">
            <a:avLst/>
          </a:prstGeom>
        </p:spPr>
      </p:pic>
    </p:spTree>
    <p:extLst>
      <p:ext uri="{BB962C8B-B14F-4D97-AF65-F5344CB8AC3E}">
        <p14:creationId xmlns:p14="http://schemas.microsoft.com/office/powerpoint/2010/main" val="1193681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 name="Picture 30" descr="fficher l'image d'origin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502247" y="3337465"/>
            <a:ext cx="2911227" cy="2313659"/>
          </a:xfrm>
          <a:prstGeom prst="rect">
            <a:avLst/>
          </a:prstGeom>
          <a:noFill/>
          <a:extLst>
            <a:ext uri="{909E8E84-426E-40DD-AFC4-6F175D3DCCD1}">
              <a14:hiddenFill xmlns:a14="http://schemas.microsoft.com/office/drawing/2010/main">
                <a:solidFill>
                  <a:srgbClr val="FFFFFF"/>
                </a:solidFill>
              </a14:hiddenFill>
            </a:ext>
          </a:extLst>
        </p:spPr>
      </p:pic>
      <p:pic>
        <p:nvPicPr>
          <p:cNvPr id="42" name="Image 41"/>
          <p:cNvPicPr>
            <a:picLocks noChangeAspect="1"/>
          </p:cNvPicPr>
          <p:nvPr/>
        </p:nvPicPr>
        <p:blipFill>
          <a:blip r:embed="rId4"/>
          <a:stretch>
            <a:fillRect/>
          </a:stretch>
        </p:blipFill>
        <p:spPr>
          <a:xfrm>
            <a:off x="870184" y="3511855"/>
            <a:ext cx="2214315" cy="2205863"/>
          </a:xfrm>
          <a:prstGeom prst="ellipse">
            <a:avLst/>
          </a:prstGeom>
          <a:ln w="63500" cap="rnd">
            <a:noFill/>
          </a:ln>
          <a:effectLst/>
        </p:spPr>
      </p:pic>
      <p:sp>
        <p:nvSpPr>
          <p:cNvPr id="4" name="ZoneTexte 3"/>
          <p:cNvSpPr txBox="1"/>
          <p:nvPr/>
        </p:nvSpPr>
        <p:spPr>
          <a:xfrm>
            <a:off x="0" y="230672"/>
            <a:ext cx="12192000" cy="584775"/>
          </a:xfrm>
          <a:prstGeom prst="rect">
            <a:avLst/>
          </a:prstGeom>
          <a:noFill/>
        </p:spPr>
        <p:txBody>
          <a:bodyPr wrap="square" rtlCol="0">
            <a:spAutoFit/>
          </a:bodyPr>
          <a:lstStyle/>
          <a:p>
            <a:pPr algn="ctr"/>
            <a:r>
              <a:rPr lang="is-IS" sz="3200" dirty="0" smtClean="0">
                <a:solidFill>
                  <a:srgbClr val="F08967"/>
                </a:solidFill>
                <a:latin typeface="+mj-lt"/>
                <a:ea typeface="Bariol" charset="0"/>
                <a:cs typeface="Bariol" charset="0"/>
              </a:rPr>
              <a:t>Le problème </a:t>
            </a:r>
            <a:r>
              <a:rPr lang="is-IS" sz="3200" dirty="0" smtClean="0">
                <a:solidFill>
                  <a:schemeClr val="tx1">
                    <a:lumMod val="75000"/>
                    <a:lumOff val="25000"/>
                  </a:schemeClr>
                </a:solidFill>
                <a:latin typeface="+mj-lt"/>
                <a:ea typeface="Bariol" charset="0"/>
                <a:cs typeface="Bariol" charset="0"/>
              </a:rPr>
              <a:t>: Que faire de mes bagages ?</a:t>
            </a:r>
            <a:endParaRPr lang="fr-FR" dirty="0">
              <a:solidFill>
                <a:schemeClr val="tx1">
                  <a:lumMod val="75000"/>
                  <a:lumOff val="25000"/>
                </a:schemeClr>
              </a:solidFill>
              <a:latin typeface="+mj-lt"/>
              <a:ea typeface="Bariol" charset="0"/>
              <a:cs typeface="Bariol" charset="0"/>
            </a:endParaRPr>
          </a:p>
        </p:txBody>
      </p:sp>
      <p:cxnSp>
        <p:nvCxnSpPr>
          <p:cNvPr id="5" name="Connecteur droit 4"/>
          <p:cNvCxnSpPr/>
          <p:nvPr/>
        </p:nvCxnSpPr>
        <p:spPr>
          <a:xfrm>
            <a:off x="4051138" y="2176199"/>
            <a:ext cx="0" cy="4039565"/>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8198733" y="2176199"/>
            <a:ext cx="0" cy="4039565"/>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 y="2026836"/>
            <a:ext cx="4051139" cy="523220"/>
          </a:xfrm>
          <a:prstGeom prst="rect">
            <a:avLst/>
          </a:prstGeom>
          <a:noFill/>
        </p:spPr>
        <p:txBody>
          <a:bodyPr wrap="square" rtlCol="0">
            <a:spAutoFit/>
          </a:bodyPr>
          <a:lstStyle/>
          <a:p>
            <a:pPr algn="ctr"/>
            <a:r>
              <a:rPr lang="fr-FR" sz="2800" dirty="0" smtClean="0">
                <a:solidFill>
                  <a:schemeClr val="tx1">
                    <a:lumMod val="75000"/>
                    <a:lumOff val="25000"/>
                  </a:schemeClr>
                </a:solidFill>
                <a:latin typeface="+mj-lt"/>
                <a:ea typeface="Bariol" charset="0"/>
                <a:cs typeface="Bariol" charset="0"/>
              </a:rPr>
              <a:t>Matthieu </a:t>
            </a:r>
            <a:r>
              <a:rPr lang="fr-FR" dirty="0" smtClean="0">
                <a:solidFill>
                  <a:schemeClr val="tx1">
                    <a:lumMod val="75000"/>
                    <a:lumOff val="25000"/>
                  </a:schemeClr>
                </a:solidFill>
                <a:latin typeface="+mj-lt"/>
                <a:ea typeface="Bariol" charset="0"/>
                <a:cs typeface="Bariol" charset="0"/>
              </a:rPr>
              <a:t>(voyageur </a:t>
            </a:r>
            <a:r>
              <a:rPr lang="fr-FR" dirty="0" err="1" smtClean="0">
                <a:solidFill>
                  <a:schemeClr val="tx1">
                    <a:lumMod val="75000"/>
                    <a:lumOff val="25000"/>
                  </a:schemeClr>
                </a:solidFill>
                <a:latin typeface="+mj-lt"/>
                <a:ea typeface="Bariol" charset="0"/>
                <a:cs typeface="Bariol" charset="0"/>
              </a:rPr>
              <a:t>Airbnb</a:t>
            </a:r>
            <a:r>
              <a:rPr lang="fr-FR" dirty="0" smtClean="0">
                <a:solidFill>
                  <a:schemeClr val="tx1">
                    <a:lumMod val="75000"/>
                    <a:lumOff val="25000"/>
                  </a:schemeClr>
                </a:solidFill>
                <a:latin typeface="+mj-lt"/>
                <a:ea typeface="Bariol" charset="0"/>
                <a:cs typeface="Bariol" charset="0"/>
              </a:rPr>
              <a:t>)</a:t>
            </a:r>
          </a:p>
        </p:txBody>
      </p:sp>
      <p:sp>
        <p:nvSpPr>
          <p:cNvPr id="11" name="ZoneTexte 10"/>
          <p:cNvSpPr txBox="1"/>
          <p:nvPr/>
        </p:nvSpPr>
        <p:spPr>
          <a:xfrm>
            <a:off x="4051138" y="2026834"/>
            <a:ext cx="4051139" cy="523220"/>
          </a:xfrm>
          <a:prstGeom prst="rect">
            <a:avLst/>
          </a:prstGeom>
          <a:noFill/>
        </p:spPr>
        <p:txBody>
          <a:bodyPr wrap="square" rtlCol="0">
            <a:spAutoFit/>
          </a:bodyPr>
          <a:lstStyle/>
          <a:p>
            <a:pPr algn="ctr"/>
            <a:r>
              <a:rPr lang="fr-FR" sz="2800" dirty="0" smtClean="0">
                <a:solidFill>
                  <a:schemeClr val="tx1">
                    <a:lumMod val="75000"/>
                    <a:lumOff val="25000"/>
                  </a:schemeClr>
                </a:solidFill>
                <a:latin typeface="+mj-lt"/>
                <a:ea typeface="Bariol" charset="0"/>
                <a:cs typeface="Bariol" charset="0"/>
              </a:rPr>
              <a:t>Louise</a:t>
            </a:r>
            <a:r>
              <a:rPr lang="fr-FR" sz="2800" dirty="0" smtClean="0">
                <a:solidFill>
                  <a:schemeClr val="tx1">
                    <a:lumMod val="75000"/>
                    <a:lumOff val="25000"/>
                  </a:schemeClr>
                </a:solidFill>
                <a:ea typeface="Bariol" charset="0"/>
                <a:cs typeface="Bariol" charset="0"/>
              </a:rPr>
              <a:t> </a:t>
            </a:r>
            <a:r>
              <a:rPr lang="fr-FR" dirty="0" smtClean="0">
                <a:solidFill>
                  <a:schemeClr val="tx1">
                    <a:lumMod val="75000"/>
                    <a:lumOff val="25000"/>
                  </a:schemeClr>
                </a:solidFill>
                <a:ea typeface="Bariol" charset="0"/>
                <a:cs typeface="Bariol" charset="0"/>
              </a:rPr>
              <a:t>(voyageuse hôtel)</a:t>
            </a:r>
          </a:p>
        </p:txBody>
      </p:sp>
      <p:sp>
        <p:nvSpPr>
          <p:cNvPr id="12" name="ZoneTexte 11"/>
          <p:cNvSpPr txBox="1"/>
          <p:nvPr/>
        </p:nvSpPr>
        <p:spPr>
          <a:xfrm>
            <a:off x="8102277" y="2026832"/>
            <a:ext cx="4051139" cy="523220"/>
          </a:xfrm>
          <a:prstGeom prst="rect">
            <a:avLst/>
          </a:prstGeom>
          <a:noFill/>
        </p:spPr>
        <p:txBody>
          <a:bodyPr wrap="square" rtlCol="0">
            <a:spAutoFit/>
          </a:bodyPr>
          <a:lstStyle/>
          <a:p>
            <a:pPr algn="ctr"/>
            <a:r>
              <a:rPr lang="fr-FR" sz="2800" dirty="0" smtClean="0">
                <a:solidFill>
                  <a:schemeClr val="tx1">
                    <a:lumMod val="75000"/>
                    <a:lumOff val="25000"/>
                  </a:schemeClr>
                </a:solidFill>
                <a:latin typeface="+mj-lt"/>
                <a:ea typeface="Bariol" charset="0"/>
                <a:cs typeface="Bariol" charset="0"/>
              </a:rPr>
              <a:t>Martin </a:t>
            </a:r>
            <a:r>
              <a:rPr lang="fr-FR" dirty="0" smtClean="0">
                <a:solidFill>
                  <a:schemeClr val="tx1">
                    <a:lumMod val="75000"/>
                    <a:lumOff val="25000"/>
                  </a:schemeClr>
                </a:solidFill>
                <a:latin typeface="+mj-lt"/>
                <a:ea typeface="Bariol" charset="0"/>
                <a:cs typeface="Bariol" charset="0"/>
              </a:rPr>
              <a:t>(voyageur en transit)</a:t>
            </a:r>
            <a:endParaRPr lang="fr-FR" sz="1100" dirty="0">
              <a:solidFill>
                <a:schemeClr val="tx1">
                  <a:lumMod val="75000"/>
                  <a:lumOff val="25000"/>
                </a:schemeClr>
              </a:solidFill>
              <a:latin typeface="+mj-lt"/>
              <a:ea typeface="Bariol" charset="0"/>
              <a:cs typeface="Bariol" charset="0"/>
            </a:endParaRPr>
          </a:p>
        </p:txBody>
      </p:sp>
      <p:pic>
        <p:nvPicPr>
          <p:cNvPr id="4100" name="Picture 4" descr="fficher l'image d'origine"/>
          <p:cNvPicPr>
            <a:picLocks noChangeAspect="1" noChangeArrowheads="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040230" y="4424319"/>
            <a:ext cx="997265" cy="667112"/>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0" y="2674486"/>
            <a:ext cx="3968491" cy="646331"/>
          </a:xfrm>
          <a:prstGeom prst="rect">
            <a:avLst/>
          </a:prstGeom>
          <a:noFill/>
        </p:spPr>
        <p:txBody>
          <a:bodyPr wrap="square" rtlCol="0">
            <a:spAutoFit/>
          </a:bodyPr>
          <a:lstStyle/>
          <a:p>
            <a:pPr algn="ctr"/>
            <a:r>
              <a:rPr lang="fr-FR" i="1" dirty="0">
                <a:solidFill>
                  <a:schemeClr val="tx1">
                    <a:lumMod val="75000"/>
                    <a:lumOff val="25000"/>
                  </a:schemeClr>
                </a:solidFill>
                <a:ea typeface="Bariol" charset="0"/>
                <a:cs typeface="Bariol" charset="0"/>
              </a:rPr>
              <a:t>« Je quitte mon appartement </a:t>
            </a:r>
            <a:r>
              <a:rPr lang="fr-FR" i="1" dirty="0" smtClean="0">
                <a:solidFill>
                  <a:schemeClr val="tx1">
                    <a:lumMod val="75000"/>
                    <a:lumOff val="25000"/>
                  </a:schemeClr>
                </a:solidFill>
                <a:ea typeface="Bariol" charset="0"/>
                <a:cs typeface="Bariol" charset="0"/>
              </a:rPr>
              <a:t>ce matin mais j’ai mon avion ce soir</a:t>
            </a:r>
            <a:endParaRPr lang="fr-FR" sz="1100" i="1" dirty="0">
              <a:solidFill>
                <a:schemeClr val="tx1">
                  <a:lumMod val="75000"/>
                  <a:lumOff val="25000"/>
                </a:schemeClr>
              </a:solidFill>
              <a:ea typeface="Bariol" charset="0"/>
              <a:cs typeface="Bariol" charset="0"/>
            </a:endParaRPr>
          </a:p>
        </p:txBody>
      </p:sp>
      <p:sp>
        <p:nvSpPr>
          <p:cNvPr id="20" name="ZoneTexte 19"/>
          <p:cNvSpPr txBox="1"/>
          <p:nvPr/>
        </p:nvSpPr>
        <p:spPr>
          <a:xfrm>
            <a:off x="159968" y="5950442"/>
            <a:ext cx="3582668" cy="646331"/>
          </a:xfrm>
          <a:prstGeom prst="rect">
            <a:avLst/>
          </a:prstGeom>
          <a:noFill/>
        </p:spPr>
        <p:txBody>
          <a:bodyPr wrap="square" rtlCol="0">
            <a:spAutoFit/>
          </a:bodyPr>
          <a:lstStyle/>
          <a:p>
            <a:pPr algn="ctr"/>
            <a:r>
              <a:rPr lang="fr-FR" i="1" dirty="0">
                <a:solidFill>
                  <a:schemeClr val="tx1">
                    <a:lumMod val="75000"/>
                    <a:lumOff val="25000"/>
                  </a:schemeClr>
                </a:solidFill>
                <a:ea typeface="Bariol" charset="0"/>
                <a:cs typeface="Bariol" charset="0"/>
              </a:rPr>
              <a:t>e</a:t>
            </a:r>
            <a:r>
              <a:rPr lang="fr-FR" i="1" dirty="0" smtClean="0">
                <a:solidFill>
                  <a:schemeClr val="tx1">
                    <a:lumMod val="75000"/>
                    <a:lumOff val="25000"/>
                  </a:schemeClr>
                </a:solidFill>
                <a:ea typeface="Bariol" charset="0"/>
                <a:cs typeface="Bariol" charset="0"/>
              </a:rPr>
              <a:t>t</a:t>
            </a:r>
            <a:r>
              <a:rPr lang="is-IS" i="1" dirty="0" smtClean="0">
                <a:solidFill>
                  <a:schemeClr val="tx1">
                    <a:lumMod val="75000"/>
                    <a:lumOff val="25000"/>
                  </a:schemeClr>
                </a:solidFill>
                <a:ea typeface="Bariol" charset="0"/>
                <a:cs typeface="Bariol" charset="0"/>
              </a:rPr>
              <a:t> </a:t>
            </a:r>
            <a:r>
              <a:rPr lang="fr-FR" i="1" dirty="0" smtClean="0">
                <a:solidFill>
                  <a:schemeClr val="tx1">
                    <a:lumMod val="75000"/>
                    <a:lumOff val="25000"/>
                  </a:schemeClr>
                </a:solidFill>
                <a:ea typeface="Bariol" charset="0"/>
                <a:cs typeface="Bariol" charset="0"/>
              </a:rPr>
              <a:t>je </a:t>
            </a:r>
            <a:r>
              <a:rPr lang="fr-FR" i="1" dirty="0">
                <a:solidFill>
                  <a:schemeClr val="tx1">
                    <a:lumMod val="75000"/>
                    <a:lumOff val="25000"/>
                  </a:schemeClr>
                </a:solidFill>
                <a:ea typeface="Bariol" charset="0"/>
                <a:cs typeface="Bariol" charset="0"/>
              </a:rPr>
              <a:t>ne </a:t>
            </a:r>
            <a:r>
              <a:rPr lang="fr-FR" i="1" dirty="0" smtClean="0">
                <a:solidFill>
                  <a:schemeClr val="tx1">
                    <a:lumMod val="75000"/>
                    <a:lumOff val="25000"/>
                  </a:schemeClr>
                </a:solidFill>
                <a:ea typeface="Bariol" charset="0"/>
                <a:cs typeface="Bariol" charset="0"/>
              </a:rPr>
              <a:t>peux pas profiter de mon dernier jour de visite</a:t>
            </a:r>
            <a:r>
              <a:rPr lang="fr-FR" i="1" dirty="0">
                <a:solidFill>
                  <a:schemeClr val="tx1">
                    <a:lumMod val="75000"/>
                    <a:lumOff val="25000"/>
                  </a:schemeClr>
                </a:solidFill>
                <a:ea typeface="Bariol" charset="0"/>
                <a:cs typeface="Bariol" charset="0"/>
              </a:rPr>
              <a:t> </a:t>
            </a:r>
            <a:r>
              <a:rPr lang="fr-FR" i="1" dirty="0" smtClean="0">
                <a:solidFill>
                  <a:schemeClr val="tx1">
                    <a:lumMod val="75000"/>
                    <a:lumOff val="25000"/>
                  </a:schemeClr>
                </a:solidFill>
                <a:ea typeface="Bariol" charset="0"/>
                <a:cs typeface="Bariol" charset="0"/>
              </a:rPr>
              <a:t>»</a:t>
            </a:r>
            <a:endParaRPr lang="fr-FR" i="1" dirty="0">
              <a:solidFill>
                <a:schemeClr val="tx1">
                  <a:lumMod val="75000"/>
                  <a:lumOff val="25000"/>
                </a:schemeClr>
              </a:solidFill>
              <a:ea typeface="Bariol" charset="0"/>
              <a:cs typeface="Bariol" charset="0"/>
            </a:endParaRPr>
          </a:p>
        </p:txBody>
      </p:sp>
      <p:sp>
        <p:nvSpPr>
          <p:cNvPr id="21" name="ZoneTexte 20"/>
          <p:cNvSpPr txBox="1"/>
          <p:nvPr/>
        </p:nvSpPr>
        <p:spPr>
          <a:xfrm>
            <a:off x="4215517" y="2717856"/>
            <a:ext cx="3679124" cy="369332"/>
          </a:xfrm>
          <a:prstGeom prst="rect">
            <a:avLst/>
          </a:prstGeom>
          <a:noFill/>
        </p:spPr>
        <p:txBody>
          <a:bodyPr wrap="square" rtlCol="0">
            <a:spAutoFit/>
          </a:bodyPr>
          <a:lstStyle/>
          <a:p>
            <a:pPr algn="ctr"/>
            <a:r>
              <a:rPr lang="fr-FR" i="1" dirty="0">
                <a:solidFill>
                  <a:schemeClr val="tx1">
                    <a:lumMod val="75000"/>
                    <a:lumOff val="25000"/>
                  </a:schemeClr>
                </a:solidFill>
                <a:ea typeface="Bariol" charset="0"/>
                <a:cs typeface="Bariol" charset="0"/>
              </a:rPr>
              <a:t>« </a:t>
            </a:r>
            <a:r>
              <a:rPr lang="fr-FR" i="1" dirty="0" smtClean="0">
                <a:solidFill>
                  <a:schemeClr val="tx1">
                    <a:lumMod val="75000"/>
                    <a:lumOff val="25000"/>
                  </a:schemeClr>
                </a:solidFill>
                <a:ea typeface="Bariol" charset="0"/>
                <a:cs typeface="Bariol" charset="0"/>
              </a:rPr>
              <a:t>Mon hôtel peut garder mes </a:t>
            </a:r>
            <a:r>
              <a:rPr lang="fr-FR" i="1" smtClean="0">
                <a:solidFill>
                  <a:schemeClr val="tx1">
                    <a:lumMod val="75000"/>
                    <a:lumOff val="25000"/>
                  </a:schemeClr>
                </a:solidFill>
                <a:ea typeface="Bariol" charset="0"/>
                <a:cs typeface="Bariol" charset="0"/>
              </a:rPr>
              <a:t>valises </a:t>
            </a:r>
            <a:endParaRPr lang="fr-FR" sz="1100" i="1" dirty="0">
              <a:solidFill>
                <a:schemeClr val="tx1">
                  <a:lumMod val="75000"/>
                  <a:lumOff val="25000"/>
                </a:schemeClr>
              </a:solidFill>
              <a:ea typeface="Bariol" charset="0"/>
              <a:cs typeface="Bariol" charset="0"/>
            </a:endParaRPr>
          </a:p>
        </p:txBody>
      </p:sp>
      <p:sp>
        <p:nvSpPr>
          <p:cNvPr id="23" name="ZoneTexte 22"/>
          <p:cNvSpPr txBox="1"/>
          <p:nvPr/>
        </p:nvSpPr>
        <p:spPr>
          <a:xfrm>
            <a:off x="4085864" y="5943676"/>
            <a:ext cx="4051138" cy="646331"/>
          </a:xfrm>
          <a:prstGeom prst="rect">
            <a:avLst/>
          </a:prstGeom>
          <a:noFill/>
        </p:spPr>
        <p:txBody>
          <a:bodyPr wrap="square" rtlCol="0">
            <a:spAutoFit/>
          </a:bodyPr>
          <a:lstStyle/>
          <a:p>
            <a:pPr algn="ctr"/>
            <a:r>
              <a:rPr lang="fr-FR" i="1" dirty="0">
                <a:solidFill>
                  <a:schemeClr val="tx1">
                    <a:lumMod val="75000"/>
                    <a:lumOff val="25000"/>
                  </a:schemeClr>
                </a:solidFill>
                <a:ea typeface="Bariol" charset="0"/>
                <a:cs typeface="Bariol" charset="0"/>
              </a:rPr>
              <a:t>m</a:t>
            </a:r>
            <a:r>
              <a:rPr lang="fr-FR" i="1" dirty="0" smtClean="0">
                <a:solidFill>
                  <a:schemeClr val="tx1">
                    <a:lumMod val="75000"/>
                    <a:lumOff val="25000"/>
                  </a:schemeClr>
                </a:solidFill>
                <a:ea typeface="Bariol" charset="0"/>
                <a:cs typeface="Bariol" charset="0"/>
              </a:rPr>
              <a:t>ais je ne veux pas perdre 2 heures pour effectuer l’aller-retour ! »</a:t>
            </a:r>
            <a:endParaRPr lang="fr-FR" sz="1100" i="1" dirty="0">
              <a:solidFill>
                <a:schemeClr val="tx1">
                  <a:lumMod val="75000"/>
                  <a:lumOff val="25000"/>
                </a:schemeClr>
              </a:solidFill>
              <a:ea typeface="Bariol" charset="0"/>
              <a:cs typeface="Bariol" charset="0"/>
            </a:endParaRPr>
          </a:p>
        </p:txBody>
      </p:sp>
      <p:pic>
        <p:nvPicPr>
          <p:cNvPr id="32" name="Picture 14" descr="ook at that! Flat icons escaped to a new dimension. https://www.behance.net/"/>
          <p:cNvPicPr>
            <a:picLocks noChangeAspect="1" noChangeArrowheads="1"/>
          </p:cNvPicPr>
          <p:nvPr/>
        </p:nvPicPr>
        <p:blipFill rotWithShape="1">
          <a:blip r:embed="rId6">
            <a:clrChange>
              <a:clrFrom>
                <a:srgbClr val="EBEBEB"/>
              </a:clrFrom>
              <a:clrTo>
                <a:srgbClr val="EBEBEB">
                  <a:alpha val="0"/>
                </a:srgbClr>
              </a:clrTo>
            </a:clrChange>
            <a:extLst>
              <a:ext uri="{28A0092B-C50C-407E-A947-70E740481C1C}">
                <a14:useLocalDpi xmlns:a14="http://schemas.microsoft.com/office/drawing/2010/main" val="0"/>
              </a:ext>
            </a:extLst>
          </a:blip>
          <a:srcRect l="9452" t="50357" r="54349" b="44160"/>
          <a:stretch/>
        </p:blipFill>
        <p:spPr bwMode="auto">
          <a:xfrm>
            <a:off x="6047912" y="3228520"/>
            <a:ext cx="874895" cy="763102"/>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descr="aris Eléments Illustrations Vecteur gratuit"/>
          <p:cNvPicPr>
            <a:picLocks noChangeAspect="1" noChangeArrowheads="1"/>
          </p:cNvPicPr>
          <p:nvPr/>
        </p:nvPicPr>
        <p:blipFill rotWithShape="1">
          <a:blip r:embed="rId7">
            <a:extLst>
              <a:ext uri="{28A0092B-C50C-407E-A947-70E740481C1C}">
                <a14:useLocalDpi xmlns:a14="http://schemas.microsoft.com/office/drawing/2010/main" val="0"/>
              </a:ext>
            </a:extLst>
          </a:blip>
          <a:srcRect l="34138" r="33991" b="66929"/>
          <a:stretch/>
        </p:blipFill>
        <p:spPr bwMode="auto">
          <a:xfrm>
            <a:off x="5014265" y="4141068"/>
            <a:ext cx="723760" cy="751014"/>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cxnSp>
        <p:nvCxnSpPr>
          <p:cNvPr id="39" name="Connecteur droit avec flèche 38"/>
          <p:cNvCxnSpPr/>
          <p:nvPr/>
        </p:nvCxnSpPr>
        <p:spPr>
          <a:xfrm flipH="1">
            <a:off x="5825514" y="4024843"/>
            <a:ext cx="459131" cy="351187"/>
          </a:xfrm>
          <a:prstGeom prst="straightConnector1">
            <a:avLst/>
          </a:prstGeom>
          <a:ln w="19050">
            <a:solidFill>
              <a:schemeClr val="tx1">
                <a:lumMod val="75000"/>
                <a:lumOff val="2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a:off x="5650171" y="4860744"/>
            <a:ext cx="587132" cy="535248"/>
          </a:xfrm>
          <a:prstGeom prst="straightConnector1">
            <a:avLst/>
          </a:prstGeom>
          <a:ln w="19050">
            <a:solidFill>
              <a:schemeClr val="tx1">
                <a:lumMod val="75000"/>
                <a:lumOff val="2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7" name="ZoneTexte 66"/>
          <p:cNvSpPr txBox="1"/>
          <p:nvPr/>
        </p:nvSpPr>
        <p:spPr>
          <a:xfrm>
            <a:off x="8295190" y="2730096"/>
            <a:ext cx="3775579" cy="369332"/>
          </a:xfrm>
          <a:prstGeom prst="rect">
            <a:avLst/>
          </a:prstGeom>
          <a:noFill/>
        </p:spPr>
        <p:txBody>
          <a:bodyPr wrap="square" rtlCol="0">
            <a:spAutoFit/>
          </a:bodyPr>
          <a:lstStyle/>
          <a:p>
            <a:pPr algn="ctr"/>
            <a:r>
              <a:rPr lang="fr-FR" i="1" dirty="0">
                <a:solidFill>
                  <a:schemeClr val="tx1">
                    <a:lumMod val="75000"/>
                    <a:lumOff val="25000"/>
                  </a:schemeClr>
                </a:solidFill>
                <a:ea typeface="Bariol" charset="0"/>
                <a:cs typeface="Bariol" charset="0"/>
              </a:rPr>
              <a:t>« </a:t>
            </a:r>
            <a:r>
              <a:rPr lang="fr-FR" i="1" dirty="0" smtClean="0">
                <a:solidFill>
                  <a:schemeClr val="tx1">
                    <a:lumMod val="75000"/>
                    <a:lumOff val="25000"/>
                  </a:schemeClr>
                </a:solidFill>
                <a:ea typeface="Bariol" charset="0"/>
                <a:cs typeface="Bariol" charset="0"/>
              </a:rPr>
              <a:t>Je suis en transit à Paris pendant 4h</a:t>
            </a:r>
            <a:endParaRPr lang="fr-FR" sz="1100" i="1" dirty="0">
              <a:solidFill>
                <a:schemeClr val="tx1">
                  <a:lumMod val="75000"/>
                  <a:lumOff val="25000"/>
                </a:schemeClr>
              </a:solidFill>
              <a:ea typeface="Bariol" charset="0"/>
              <a:cs typeface="Bariol" charset="0"/>
            </a:endParaRPr>
          </a:p>
        </p:txBody>
      </p:sp>
      <p:cxnSp>
        <p:nvCxnSpPr>
          <p:cNvPr id="68" name="Connecteur droit avec flèche 67"/>
          <p:cNvCxnSpPr/>
          <p:nvPr/>
        </p:nvCxnSpPr>
        <p:spPr>
          <a:xfrm flipV="1">
            <a:off x="5717695" y="3848878"/>
            <a:ext cx="413426" cy="334141"/>
          </a:xfrm>
          <a:prstGeom prst="straightConnector1">
            <a:avLst/>
          </a:prstGeom>
          <a:ln w="19050">
            <a:solidFill>
              <a:schemeClr val="tx1">
                <a:lumMod val="75000"/>
                <a:lumOff val="2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5732350" y="3858763"/>
            <a:ext cx="277792" cy="381751"/>
          </a:xfrm>
          <a:prstGeom prst="rect">
            <a:avLst/>
          </a:prstGeom>
          <a:noFill/>
        </p:spPr>
        <p:txBody>
          <a:bodyPr wrap="square" rtlCol="0">
            <a:spAutoFit/>
          </a:bodyPr>
          <a:lstStyle/>
          <a:p>
            <a:r>
              <a:rPr lang="fr-FR" smtClean="0"/>
              <a:t>X</a:t>
            </a:r>
            <a:endParaRPr lang="fr-FR"/>
          </a:p>
        </p:txBody>
      </p:sp>
      <p:pic>
        <p:nvPicPr>
          <p:cNvPr id="4128" name="Picture 32" descr="fficher l'image d'origine"/>
          <p:cNvPicPr>
            <a:picLocks noChangeAspect="1" noChangeArrowheads="1"/>
          </p:cNvPicPr>
          <p:nvPr/>
        </p:nvPicPr>
        <p:blipFill rotWithShape="1">
          <a:blip r:embed="rId8">
            <a:clrChange>
              <a:clrFrom>
                <a:srgbClr val="FFFFFD"/>
              </a:clrFrom>
              <a:clrTo>
                <a:srgbClr val="FFFFFD">
                  <a:alpha val="0"/>
                </a:srgbClr>
              </a:clrTo>
            </a:clrChange>
            <a:extLst>
              <a:ext uri="{28A0092B-C50C-407E-A947-70E740481C1C}">
                <a14:useLocalDpi xmlns:a14="http://schemas.microsoft.com/office/drawing/2010/main" val="0"/>
              </a:ext>
            </a:extLst>
          </a:blip>
          <a:srcRect l="52671" t="66329" r="23960"/>
          <a:stretch/>
        </p:blipFill>
        <p:spPr bwMode="auto">
          <a:xfrm>
            <a:off x="9720599" y="974067"/>
            <a:ext cx="925975" cy="1334182"/>
          </a:xfrm>
          <a:prstGeom prst="rect">
            <a:avLst/>
          </a:prstGeom>
          <a:noFill/>
          <a:extLst>
            <a:ext uri="{909E8E84-426E-40DD-AFC4-6F175D3DCCD1}">
              <a14:hiddenFill xmlns:a14="http://schemas.microsoft.com/office/drawing/2010/main">
                <a:solidFill>
                  <a:srgbClr val="FFFFFF"/>
                </a:solidFill>
              </a14:hiddenFill>
            </a:ext>
          </a:extLst>
        </p:spPr>
      </p:pic>
      <p:pic>
        <p:nvPicPr>
          <p:cNvPr id="4130" name="Picture 34" descr="fficher l'image d'origine"/>
          <p:cNvPicPr>
            <a:picLocks noChangeAspect="1" noChangeArrowheads="1"/>
          </p:cNvPicPr>
          <p:nvPr/>
        </p:nvPicPr>
        <p:blipFill rotWithShape="1">
          <a:blip r:embed="rId8">
            <a:clrChange>
              <a:clrFrom>
                <a:srgbClr val="FFFFFD"/>
              </a:clrFrom>
              <a:clrTo>
                <a:srgbClr val="FFFFFD">
                  <a:alpha val="0"/>
                </a:srgbClr>
              </a:clrTo>
            </a:clrChange>
            <a:extLst>
              <a:ext uri="{28A0092B-C50C-407E-A947-70E740481C1C}">
                <a14:useLocalDpi xmlns:a14="http://schemas.microsoft.com/office/drawing/2010/main" val="0"/>
              </a:ext>
            </a:extLst>
          </a:blip>
          <a:srcRect t="66346" r="70397"/>
          <a:stretch/>
        </p:blipFill>
        <p:spPr bwMode="auto">
          <a:xfrm>
            <a:off x="1453735" y="920877"/>
            <a:ext cx="1172990" cy="1333512"/>
          </a:xfrm>
          <a:prstGeom prst="rect">
            <a:avLst/>
          </a:prstGeom>
          <a:noFill/>
          <a:extLst>
            <a:ext uri="{909E8E84-426E-40DD-AFC4-6F175D3DCCD1}">
              <a14:hiddenFill xmlns:a14="http://schemas.microsoft.com/office/drawing/2010/main">
                <a:solidFill>
                  <a:srgbClr val="FFFFFF"/>
                </a:solidFill>
              </a14:hiddenFill>
            </a:ext>
          </a:extLst>
        </p:spPr>
      </p:pic>
      <p:pic>
        <p:nvPicPr>
          <p:cNvPr id="4132" name="Picture 36" descr="fficher l'image d'origine"/>
          <p:cNvPicPr>
            <a:picLocks noChangeAspect="1" noChangeArrowheads="1"/>
          </p:cNvPicPr>
          <p:nvPr/>
        </p:nvPicPr>
        <p:blipFill rotWithShape="1">
          <a:blip r:embed="rId8">
            <a:clrChange>
              <a:clrFrom>
                <a:srgbClr val="FFFFFD"/>
              </a:clrFrom>
              <a:clrTo>
                <a:srgbClr val="FFFFFD">
                  <a:alpha val="0"/>
                </a:srgbClr>
              </a:clrTo>
            </a:clrChange>
            <a:extLst>
              <a:ext uri="{28A0092B-C50C-407E-A947-70E740481C1C}">
                <a14:useLocalDpi xmlns:a14="http://schemas.microsoft.com/office/drawing/2010/main" val="0"/>
              </a:ext>
            </a:extLst>
          </a:blip>
          <a:srcRect l="74572" r="1767" b="70037"/>
          <a:stretch/>
        </p:blipFill>
        <p:spPr bwMode="auto">
          <a:xfrm>
            <a:off x="5561431" y="943363"/>
            <a:ext cx="937549" cy="1187274"/>
          </a:xfrm>
          <a:prstGeom prst="rect">
            <a:avLst/>
          </a:prstGeom>
          <a:noFill/>
          <a:extLst>
            <a:ext uri="{909E8E84-426E-40DD-AFC4-6F175D3DCCD1}">
              <a14:hiddenFill xmlns:a14="http://schemas.microsoft.com/office/drawing/2010/main">
                <a:solidFill>
                  <a:srgbClr val="FFFFFF"/>
                </a:solidFill>
              </a14:hiddenFill>
            </a:ext>
          </a:extLst>
        </p:spPr>
      </p:pic>
      <p:sp>
        <p:nvSpPr>
          <p:cNvPr id="78" name="ZoneTexte 77"/>
          <p:cNvSpPr txBox="1"/>
          <p:nvPr/>
        </p:nvSpPr>
        <p:spPr>
          <a:xfrm>
            <a:off x="8392741" y="5955676"/>
            <a:ext cx="3470209" cy="369332"/>
          </a:xfrm>
          <a:prstGeom prst="rect">
            <a:avLst/>
          </a:prstGeom>
          <a:noFill/>
        </p:spPr>
        <p:txBody>
          <a:bodyPr wrap="square" rtlCol="0">
            <a:spAutoFit/>
          </a:bodyPr>
          <a:lstStyle/>
          <a:p>
            <a:pPr algn="ctr"/>
            <a:r>
              <a:rPr lang="fr-FR" i="1" dirty="0" smtClean="0">
                <a:solidFill>
                  <a:schemeClr val="tx1">
                    <a:lumMod val="75000"/>
                    <a:lumOff val="25000"/>
                  </a:schemeClr>
                </a:solidFill>
                <a:ea typeface="Bariol" charset="0"/>
                <a:cs typeface="Bariol" charset="0"/>
              </a:rPr>
              <a:t>et je ne peux pas en profiter »</a:t>
            </a:r>
            <a:endParaRPr lang="fr-FR" sz="1100" i="1" dirty="0">
              <a:solidFill>
                <a:schemeClr val="tx1">
                  <a:lumMod val="75000"/>
                  <a:lumOff val="25000"/>
                </a:schemeClr>
              </a:solidFill>
              <a:ea typeface="Bariol" charset="0"/>
              <a:cs typeface="Bariol" charset="0"/>
            </a:endParaRPr>
          </a:p>
        </p:txBody>
      </p:sp>
      <p:pic>
        <p:nvPicPr>
          <p:cNvPr id="4136" name="Picture 40" descr="http://png.clipart.me/graphics/previews/201/set-of-flat-design-vector-round-icons-for-restaurant-food-and-drink-beer-wine-fish-meat-ice-cream-cake-bread-salad-pasta-pizza_201159800.jpg"/>
          <p:cNvPicPr>
            <a:picLocks noChangeAspect="1" noChangeArrowheads="1"/>
          </p:cNvPicPr>
          <p:nvPr/>
        </p:nvPicPr>
        <p:blipFill rotWithShape="1">
          <a:blip r:embed="rId9">
            <a:clrChange>
              <a:clrFrom>
                <a:srgbClr val="F7F9F8"/>
              </a:clrFrom>
              <a:clrTo>
                <a:srgbClr val="F7F9F8">
                  <a:alpha val="0"/>
                </a:srgbClr>
              </a:clrTo>
            </a:clrChange>
            <a:extLst>
              <a:ext uri="{28A0092B-C50C-407E-A947-70E740481C1C}">
                <a14:useLocalDpi xmlns:a14="http://schemas.microsoft.com/office/drawing/2010/main" val="0"/>
              </a:ext>
            </a:extLst>
          </a:blip>
          <a:srcRect r="74333" b="75322"/>
          <a:stretch/>
        </p:blipFill>
        <p:spPr bwMode="auto">
          <a:xfrm>
            <a:off x="10887958" y="4745175"/>
            <a:ext cx="929022" cy="893237"/>
          </a:xfrm>
          <a:prstGeom prst="rect">
            <a:avLst/>
          </a:prstGeom>
          <a:noFill/>
          <a:extLst>
            <a:ext uri="{909E8E84-426E-40DD-AFC4-6F175D3DCCD1}">
              <a14:hiddenFill xmlns:a14="http://schemas.microsoft.com/office/drawing/2010/main">
                <a:solidFill>
                  <a:srgbClr val="FFFFFF"/>
                </a:solidFill>
              </a14:hiddenFill>
            </a:ext>
          </a:extLst>
        </p:spPr>
      </p:pic>
      <p:pic>
        <p:nvPicPr>
          <p:cNvPr id="4140" name="Picture 44" descr="http://png.clipart.me/graphics/previews/201/set-of-flat-design-vector-round-icons-for-restaurant-food-and-drink-beer-wine-fish-meat-ice-cream-cake-bread-salad-pasta-pizza_201159800.jpg"/>
          <p:cNvPicPr>
            <a:picLocks noChangeAspect="1" noChangeArrowheads="1"/>
          </p:cNvPicPr>
          <p:nvPr/>
        </p:nvPicPr>
        <p:blipFill rotWithShape="1">
          <a:blip r:embed="rId9">
            <a:clrChange>
              <a:clrFrom>
                <a:srgbClr val="F7F8FA"/>
              </a:clrFrom>
              <a:clrTo>
                <a:srgbClr val="F7F8FA">
                  <a:alpha val="0"/>
                </a:srgbClr>
              </a:clrTo>
            </a:clrChange>
            <a:extLst>
              <a:ext uri="{28A0092B-C50C-407E-A947-70E740481C1C}">
                <a14:useLocalDpi xmlns:a14="http://schemas.microsoft.com/office/drawing/2010/main" val="0"/>
              </a:ext>
            </a:extLst>
          </a:blip>
          <a:srcRect l="25359" r="50018" b="75308"/>
          <a:stretch/>
        </p:blipFill>
        <p:spPr bwMode="auto">
          <a:xfrm>
            <a:off x="9813441" y="3540760"/>
            <a:ext cx="891251" cy="893739"/>
          </a:xfrm>
          <a:prstGeom prst="rect">
            <a:avLst/>
          </a:prstGeom>
          <a:noFill/>
          <a:extLst>
            <a:ext uri="{909E8E84-426E-40DD-AFC4-6F175D3DCCD1}">
              <a14:hiddenFill xmlns:a14="http://schemas.microsoft.com/office/drawing/2010/main">
                <a:solidFill>
                  <a:srgbClr val="FFFFFF"/>
                </a:solidFill>
              </a14:hiddenFill>
            </a:ext>
          </a:extLst>
        </p:spPr>
      </p:pic>
      <p:pic>
        <p:nvPicPr>
          <p:cNvPr id="4142" name="Picture 46" descr="fficher l'image d'origine"/>
          <p:cNvPicPr>
            <a:picLocks noChangeAspect="1" noChangeArrowheads="1"/>
          </p:cNvPicPr>
          <p:nvPr/>
        </p:nvPicPr>
        <p:blipFill rotWithShape="1">
          <a:blip r:embed="rId10">
            <a:clrChange>
              <a:clrFrom>
                <a:srgbClr val="FFFDFE"/>
              </a:clrFrom>
              <a:clrTo>
                <a:srgbClr val="FFFDFE">
                  <a:alpha val="0"/>
                </a:srgbClr>
              </a:clrTo>
            </a:clrChange>
            <a:extLst>
              <a:ext uri="{28A0092B-C50C-407E-A947-70E740481C1C}">
                <a14:useLocalDpi xmlns:a14="http://schemas.microsoft.com/office/drawing/2010/main" val="0"/>
              </a:ext>
            </a:extLst>
          </a:blip>
          <a:srcRect l="26512" t="66690" r="51198"/>
          <a:stretch/>
        </p:blipFill>
        <p:spPr bwMode="auto">
          <a:xfrm>
            <a:off x="10887958" y="3540760"/>
            <a:ext cx="844189" cy="895769"/>
          </a:xfrm>
          <a:prstGeom prst="rect">
            <a:avLst/>
          </a:prstGeom>
          <a:noFill/>
          <a:extLst>
            <a:ext uri="{909E8E84-426E-40DD-AFC4-6F175D3DCCD1}">
              <a14:hiddenFill xmlns:a14="http://schemas.microsoft.com/office/drawing/2010/main">
                <a:solidFill>
                  <a:srgbClr val="FFFFFF"/>
                </a:solidFill>
              </a14:hiddenFill>
            </a:ext>
          </a:extLst>
        </p:spPr>
      </p:pic>
      <p:pic>
        <p:nvPicPr>
          <p:cNvPr id="4144" name="Picture 48" descr="fficher l'image d'origine"/>
          <p:cNvPicPr>
            <a:picLocks noChangeAspect="1" noChangeArrowheads="1"/>
          </p:cNvPicPr>
          <p:nvPr/>
        </p:nvPicPr>
        <p:blipFill rotWithShape="1">
          <a:blip r:embed="rId11">
            <a:extLst>
              <a:ext uri="{28A0092B-C50C-407E-A947-70E740481C1C}">
                <a14:useLocalDpi xmlns:a14="http://schemas.microsoft.com/office/drawing/2010/main" val="0"/>
              </a:ext>
            </a:extLst>
          </a:blip>
          <a:srcRect l="25762" t="10450" r="52608" b="71322"/>
          <a:stretch/>
        </p:blipFill>
        <p:spPr bwMode="auto">
          <a:xfrm>
            <a:off x="8758086" y="3612475"/>
            <a:ext cx="773578" cy="773578"/>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pic>
        <p:nvPicPr>
          <p:cNvPr id="4148" name="Picture 52" descr="fficher l'image d'origine"/>
          <p:cNvPicPr>
            <a:picLocks noChangeAspect="1" noChangeArrowheads="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39702" t="3729" r="40337" b="75652"/>
          <a:stretch/>
        </p:blipFill>
        <p:spPr bwMode="auto">
          <a:xfrm>
            <a:off x="6129218" y="5093448"/>
            <a:ext cx="879018" cy="907997"/>
          </a:xfrm>
          <a:prstGeom prst="rect">
            <a:avLst/>
          </a:prstGeom>
          <a:noFill/>
          <a:extLst>
            <a:ext uri="{909E8E84-426E-40DD-AFC4-6F175D3DCCD1}">
              <a14:hiddenFill xmlns:a14="http://schemas.microsoft.com/office/drawing/2010/main">
                <a:solidFill>
                  <a:srgbClr val="FFFFFF"/>
                </a:solidFill>
              </a14:hiddenFill>
            </a:ext>
          </a:extLst>
        </p:spPr>
      </p:pic>
      <p:pic>
        <p:nvPicPr>
          <p:cNvPr id="4152" name="Picture 56" descr="fficher l'image d'origine"/>
          <p:cNvPicPr>
            <a:picLocks noChangeAspect="1" noChangeArrowheads="1"/>
          </p:cNvPicPr>
          <p:nvPr/>
        </p:nvPicPr>
        <p:blipFill rotWithShape="1">
          <a:blip r:embed="rId13">
            <a:extLst>
              <a:ext uri="{28A0092B-C50C-407E-A947-70E740481C1C}">
                <a14:useLocalDpi xmlns:a14="http://schemas.microsoft.com/office/drawing/2010/main" val="0"/>
              </a:ext>
            </a:extLst>
          </a:blip>
          <a:srcRect l="36456" t="1736" r="36463" b="74307"/>
          <a:stretch/>
        </p:blipFill>
        <p:spPr bwMode="auto">
          <a:xfrm>
            <a:off x="9857663" y="4808490"/>
            <a:ext cx="795600" cy="816102"/>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pic>
        <p:nvPicPr>
          <p:cNvPr id="4154" name="Picture 58" descr="fficher l'image d'origine"/>
          <p:cNvPicPr>
            <a:picLocks noChangeAspect="1" noChangeArrowheads="1"/>
          </p:cNvPicPr>
          <p:nvPr/>
        </p:nvPicPr>
        <p:blipFill rotWithShape="1">
          <a:blip r:embed="rId14">
            <a:extLst>
              <a:ext uri="{28A0092B-C50C-407E-A947-70E740481C1C}">
                <a14:useLocalDpi xmlns:a14="http://schemas.microsoft.com/office/drawing/2010/main" val="0"/>
              </a:ext>
            </a:extLst>
          </a:blip>
          <a:srcRect l="5704" t="1815" r="7434" b="11323"/>
          <a:stretch/>
        </p:blipFill>
        <p:spPr bwMode="auto">
          <a:xfrm>
            <a:off x="8742969" y="4808490"/>
            <a:ext cx="794634" cy="794634"/>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cxnSp>
        <p:nvCxnSpPr>
          <p:cNvPr id="59" name="Connecteur droit 58"/>
          <p:cNvCxnSpPr/>
          <p:nvPr/>
        </p:nvCxnSpPr>
        <p:spPr>
          <a:xfrm>
            <a:off x="8764318" y="3564704"/>
            <a:ext cx="740099" cy="88498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0" name="Connecteur droit 99"/>
          <p:cNvCxnSpPr/>
          <p:nvPr/>
        </p:nvCxnSpPr>
        <p:spPr>
          <a:xfrm flipH="1">
            <a:off x="8770258" y="3564704"/>
            <a:ext cx="719545" cy="88498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7" name="Connecteur droit 106"/>
          <p:cNvCxnSpPr/>
          <p:nvPr/>
        </p:nvCxnSpPr>
        <p:spPr>
          <a:xfrm>
            <a:off x="9921089" y="3567248"/>
            <a:ext cx="740099" cy="88498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flipH="1">
            <a:off x="9927029" y="3567248"/>
            <a:ext cx="719545" cy="88498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a:off x="10990610" y="3564704"/>
            <a:ext cx="740099" cy="88498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0" name="Connecteur droit 109"/>
          <p:cNvCxnSpPr/>
          <p:nvPr/>
        </p:nvCxnSpPr>
        <p:spPr>
          <a:xfrm flipH="1">
            <a:off x="10996550" y="3564704"/>
            <a:ext cx="719545" cy="88498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1" name="Connecteur droit 110"/>
          <p:cNvCxnSpPr/>
          <p:nvPr/>
        </p:nvCxnSpPr>
        <p:spPr>
          <a:xfrm>
            <a:off x="8764318" y="4776632"/>
            <a:ext cx="740099" cy="88498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flipH="1">
            <a:off x="8770258" y="4776632"/>
            <a:ext cx="719545" cy="88498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a:off x="9921089" y="4776632"/>
            <a:ext cx="740099" cy="88498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4" name="Connecteur droit 113"/>
          <p:cNvCxnSpPr/>
          <p:nvPr/>
        </p:nvCxnSpPr>
        <p:spPr>
          <a:xfrm flipH="1">
            <a:off x="9927029" y="4776632"/>
            <a:ext cx="719545" cy="88498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a:off x="10986864" y="4776632"/>
            <a:ext cx="740099" cy="88498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6" name="Connecteur droit 115"/>
          <p:cNvCxnSpPr/>
          <p:nvPr/>
        </p:nvCxnSpPr>
        <p:spPr>
          <a:xfrm flipH="1">
            <a:off x="10992804" y="4776632"/>
            <a:ext cx="719545" cy="88498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768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30672"/>
            <a:ext cx="12192000" cy="584775"/>
          </a:xfrm>
          <a:prstGeom prst="rect">
            <a:avLst/>
          </a:prstGeom>
          <a:noFill/>
        </p:spPr>
        <p:txBody>
          <a:bodyPr wrap="square" rtlCol="0">
            <a:spAutoFit/>
          </a:bodyPr>
          <a:lstStyle/>
          <a:p>
            <a:pPr algn="ctr"/>
            <a:r>
              <a:rPr lang="en-US" sz="3200" dirty="0" err="1" smtClean="0">
                <a:solidFill>
                  <a:srgbClr val="F08967"/>
                </a:solidFill>
                <a:latin typeface="+mj-lt"/>
                <a:ea typeface="Calibri" charset="0"/>
                <a:cs typeface="Calibri" charset="0"/>
              </a:rPr>
              <a:t>Problème</a:t>
            </a:r>
            <a:r>
              <a:rPr lang="en-US" sz="3200" dirty="0" smtClean="0">
                <a:solidFill>
                  <a:srgbClr val="F08967"/>
                </a:solidFill>
                <a:latin typeface="+mj-lt"/>
                <a:ea typeface="Calibri" charset="0"/>
                <a:cs typeface="Calibri" charset="0"/>
              </a:rPr>
              <a:t> </a:t>
            </a:r>
            <a:r>
              <a:rPr lang="en-US" sz="3200" dirty="0" smtClean="0">
                <a:solidFill>
                  <a:schemeClr val="tx1">
                    <a:lumMod val="75000"/>
                    <a:lumOff val="25000"/>
                  </a:schemeClr>
                </a:solidFill>
                <a:latin typeface="+mj-lt"/>
                <a:ea typeface="Calibri" charset="0"/>
                <a:cs typeface="Calibri" charset="0"/>
              </a:rPr>
              <a:t>: </a:t>
            </a:r>
            <a:r>
              <a:rPr lang="en-US" sz="3200" dirty="0" err="1" smtClean="0">
                <a:solidFill>
                  <a:schemeClr val="tx1">
                    <a:lumMod val="75000"/>
                    <a:lumOff val="25000"/>
                  </a:schemeClr>
                </a:solidFill>
                <a:latin typeface="+mj-lt"/>
                <a:ea typeface="Calibri" charset="0"/>
                <a:cs typeface="Calibri" charset="0"/>
              </a:rPr>
              <a:t>Quelles</a:t>
            </a:r>
            <a:r>
              <a:rPr lang="en-US" sz="3200" dirty="0" smtClean="0">
                <a:solidFill>
                  <a:schemeClr val="tx1">
                    <a:lumMod val="75000"/>
                    <a:lumOff val="25000"/>
                  </a:schemeClr>
                </a:solidFill>
                <a:latin typeface="+mj-lt"/>
                <a:ea typeface="Calibri" charset="0"/>
                <a:cs typeface="Calibri" charset="0"/>
              </a:rPr>
              <a:t> </a:t>
            </a:r>
            <a:r>
              <a:rPr lang="en-US" sz="3200" dirty="0" err="1" smtClean="0">
                <a:solidFill>
                  <a:schemeClr val="tx1">
                    <a:lumMod val="75000"/>
                    <a:lumOff val="25000"/>
                  </a:schemeClr>
                </a:solidFill>
                <a:latin typeface="+mj-lt"/>
                <a:ea typeface="Calibri" charset="0"/>
                <a:cs typeface="Calibri" charset="0"/>
              </a:rPr>
              <a:t>sont</a:t>
            </a:r>
            <a:r>
              <a:rPr lang="en-US" sz="3200" dirty="0" smtClean="0">
                <a:solidFill>
                  <a:schemeClr val="tx1">
                    <a:lumMod val="75000"/>
                    <a:lumOff val="25000"/>
                  </a:schemeClr>
                </a:solidFill>
                <a:latin typeface="+mj-lt"/>
                <a:ea typeface="Calibri" charset="0"/>
                <a:cs typeface="Calibri" charset="0"/>
              </a:rPr>
              <a:t> </a:t>
            </a:r>
            <a:r>
              <a:rPr lang="en-US" sz="3200" dirty="0" err="1" smtClean="0">
                <a:solidFill>
                  <a:schemeClr val="tx1">
                    <a:lumMod val="75000"/>
                    <a:lumOff val="25000"/>
                  </a:schemeClr>
                </a:solidFill>
                <a:latin typeface="+mj-lt"/>
                <a:ea typeface="Calibri" charset="0"/>
                <a:cs typeface="Calibri" charset="0"/>
              </a:rPr>
              <a:t>mes</a:t>
            </a:r>
            <a:r>
              <a:rPr lang="en-US" sz="3200" dirty="0" smtClean="0">
                <a:solidFill>
                  <a:schemeClr val="tx1">
                    <a:lumMod val="75000"/>
                    <a:lumOff val="25000"/>
                  </a:schemeClr>
                </a:solidFill>
                <a:latin typeface="+mj-lt"/>
                <a:ea typeface="Calibri" charset="0"/>
                <a:cs typeface="Calibri" charset="0"/>
              </a:rPr>
              <a:t> options ?</a:t>
            </a:r>
            <a:endParaRPr lang="en-US" dirty="0">
              <a:solidFill>
                <a:schemeClr val="tx1">
                  <a:lumMod val="75000"/>
                  <a:lumOff val="25000"/>
                </a:schemeClr>
              </a:solidFill>
              <a:latin typeface="+mj-lt"/>
              <a:ea typeface="Calibri" charset="0"/>
              <a:cs typeface="Calibri" charset="0"/>
            </a:endParaRPr>
          </a:p>
        </p:txBody>
      </p:sp>
      <p:sp>
        <p:nvSpPr>
          <p:cNvPr id="45" name="ZoneTexte 44"/>
          <p:cNvSpPr txBox="1"/>
          <p:nvPr/>
        </p:nvSpPr>
        <p:spPr>
          <a:xfrm>
            <a:off x="2632073" y="2552346"/>
            <a:ext cx="8683627" cy="3293209"/>
          </a:xfrm>
          <a:prstGeom prst="rect">
            <a:avLst/>
          </a:prstGeom>
          <a:noFill/>
        </p:spPr>
        <p:txBody>
          <a:bodyPr wrap="square" rtlCol="0">
            <a:spAutoFit/>
          </a:bodyPr>
          <a:lstStyle/>
          <a:p>
            <a:r>
              <a:rPr lang="en-US" sz="2400" dirty="0" err="1" smtClean="0">
                <a:solidFill>
                  <a:schemeClr val="tx1">
                    <a:lumMod val="75000"/>
                    <a:lumOff val="25000"/>
                  </a:schemeClr>
                </a:solidFill>
                <a:latin typeface="+mj-lt"/>
                <a:ea typeface="Calibri" charset="0"/>
                <a:cs typeface="Calibri" charset="0"/>
              </a:rPr>
              <a:t>Très</a:t>
            </a:r>
            <a:r>
              <a:rPr lang="en-US" sz="2400" dirty="0" smtClean="0">
                <a:solidFill>
                  <a:schemeClr val="tx1">
                    <a:lumMod val="75000"/>
                    <a:lumOff val="25000"/>
                  </a:schemeClr>
                </a:solidFill>
                <a:latin typeface="+mj-lt"/>
                <a:ea typeface="Calibri" charset="0"/>
                <a:cs typeface="Calibri" charset="0"/>
              </a:rPr>
              <a:t> </a:t>
            </a:r>
            <a:r>
              <a:rPr lang="en-US" sz="2400" dirty="0" err="1" smtClean="0">
                <a:solidFill>
                  <a:schemeClr val="tx1">
                    <a:lumMod val="75000"/>
                    <a:lumOff val="25000"/>
                  </a:schemeClr>
                </a:solidFill>
                <a:latin typeface="+mj-lt"/>
                <a:ea typeface="Calibri" charset="0"/>
                <a:cs typeface="Calibri" charset="0"/>
              </a:rPr>
              <a:t>chères</a:t>
            </a:r>
            <a:r>
              <a:rPr lang="en-US" sz="2400" dirty="0" smtClean="0">
                <a:solidFill>
                  <a:schemeClr val="tx1">
                    <a:lumMod val="75000"/>
                    <a:lumOff val="25000"/>
                  </a:schemeClr>
                </a:solidFill>
                <a:latin typeface="+mj-lt"/>
                <a:ea typeface="Calibri" charset="0"/>
                <a:cs typeface="Calibri" charset="0"/>
              </a:rPr>
              <a:t> !</a:t>
            </a:r>
          </a:p>
          <a:p>
            <a:r>
              <a:rPr lang="en-US" sz="2400" dirty="0" smtClean="0">
                <a:solidFill>
                  <a:schemeClr val="tx1">
                    <a:lumMod val="75000"/>
                    <a:lumOff val="25000"/>
                  </a:schemeClr>
                </a:solidFill>
                <a:latin typeface="+mj-lt"/>
                <a:ea typeface="Calibri" charset="0"/>
                <a:cs typeface="Calibri" charset="0"/>
              </a:rPr>
              <a:t>Des </a:t>
            </a:r>
            <a:r>
              <a:rPr lang="en-US" sz="2400" dirty="0" err="1" smtClean="0">
                <a:solidFill>
                  <a:schemeClr val="tx1">
                    <a:lumMod val="75000"/>
                    <a:lumOff val="25000"/>
                  </a:schemeClr>
                </a:solidFill>
                <a:latin typeface="+mj-lt"/>
                <a:ea typeface="Calibri" charset="0"/>
                <a:cs typeface="Calibri" charset="0"/>
              </a:rPr>
              <a:t>tarifs</a:t>
            </a:r>
            <a:r>
              <a:rPr lang="en-US" sz="2400" dirty="0" smtClean="0">
                <a:solidFill>
                  <a:schemeClr val="tx1">
                    <a:lumMod val="75000"/>
                    <a:lumOff val="25000"/>
                  </a:schemeClr>
                </a:solidFill>
                <a:latin typeface="+mj-lt"/>
                <a:ea typeface="Calibri" charset="0"/>
                <a:cs typeface="Calibri" charset="0"/>
              </a:rPr>
              <a:t> </a:t>
            </a:r>
            <a:r>
              <a:rPr lang="en-US" sz="2400" dirty="0" err="1" smtClean="0">
                <a:solidFill>
                  <a:schemeClr val="tx1">
                    <a:lumMod val="75000"/>
                    <a:lumOff val="25000"/>
                  </a:schemeClr>
                </a:solidFill>
                <a:latin typeface="+mj-lt"/>
                <a:ea typeface="Calibri" charset="0"/>
                <a:cs typeface="Calibri" charset="0"/>
              </a:rPr>
              <a:t>à</a:t>
            </a:r>
            <a:r>
              <a:rPr lang="en-US" sz="2400" dirty="0" smtClean="0">
                <a:solidFill>
                  <a:schemeClr val="tx1">
                    <a:lumMod val="75000"/>
                    <a:lumOff val="25000"/>
                  </a:schemeClr>
                </a:solidFill>
                <a:latin typeface="+mj-lt"/>
                <a:ea typeface="Calibri" charset="0"/>
                <a:cs typeface="Calibri" charset="0"/>
              </a:rPr>
              <a:t> la </a:t>
            </a:r>
            <a:r>
              <a:rPr lang="en-US" sz="2400" dirty="0" err="1" smtClean="0">
                <a:solidFill>
                  <a:schemeClr val="tx1">
                    <a:lumMod val="75000"/>
                    <a:lumOff val="25000"/>
                  </a:schemeClr>
                </a:solidFill>
                <a:latin typeface="+mj-lt"/>
                <a:ea typeface="Calibri" charset="0"/>
                <a:cs typeface="Calibri" charset="0"/>
              </a:rPr>
              <a:t>journée</a:t>
            </a:r>
            <a:r>
              <a:rPr lang="en-US" sz="2400" dirty="0" smtClean="0">
                <a:solidFill>
                  <a:schemeClr val="tx1">
                    <a:lumMod val="75000"/>
                    <a:lumOff val="25000"/>
                  </a:schemeClr>
                </a:solidFill>
                <a:latin typeface="+mj-lt"/>
                <a:ea typeface="Calibri" charset="0"/>
                <a:cs typeface="Calibri" charset="0"/>
              </a:rPr>
              <a:t> </a:t>
            </a:r>
            <a:r>
              <a:rPr lang="en-US" sz="2400" dirty="0" err="1" smtClean="0">
                <a:solidFill>
                  <a:schemeClr val="tx1">
                    <a:lumMod val="75000"/>
                    <a:lumOff val="25000"/>
                  </a:schemeClr>
                </a:solidFill>
                <a:latin typeface="+mj-lt"/>
                <a:ea typeface="Calibri" charset="0"/>
                <a:cs typeface="Calibri" charset="0"/>
              </a:rPr>
              <a:t>mais</a:t>
            </a:r>
            <a:r>
              <a:rPr lang="en-US" sz="2400" dirty="0" smtClean="0">
                <a:solidFill>
                  <a:schemeClr val="tx1">
                    <a:lumMod val="75000"/>
                    <a:lumOff val="25000"/>
                  </a:schemeClr>
                </a:solidFill>
                <a:latin typeface="+mj-lt"/>
                <a:ea typeface="Calibri" charset="0"/>
                <a:cs typeface="Calibri" charset="0"/>
              </a:rPr>
              <a:t> le VRAI </a:t>
            </a:r>
            <a:r>
              <a:rPr lang="en-US" sz="2400" dirty="0" err="1" smtClean="0">
                <a:solidFill>
                  <a:schemeClr val="tx1">
                    <a:lumMod val="75000"/>
                    <a:lumOff val="25000"/>
                  </a:schemeClr>
                </a:solidFill>
                <a:latin typeface="+mj-lt"/>
                <a:ea typeface="Calibri" charset="0"/>
                <a:cs typeface="Calibri" charset="0"/>
              </a:rPr>
              <a:t>besoin</a:t>
            </a:r>
            <a:r>
              <a:rPr lang="en-US" sz="2400" dirty="0" smtClean="0">
                <a:solidFill>
                  <a:schemeClr val="tx1">
                    <a:lumMod val="75000"/>
                    <a:lumOff val="25000"/>
                  </a:schemeClr>
                </a:solidFill>
                <a:latin typeface="+mj-lt"/>
                <a:ea typeface="Calibri" charset="0"/>
                <a:cs typeface="Calibri" charset="0"/>
              </a:rPr>
              <a:t> </a:t>
            </a:r>
            <a:r>
              <a:rPr lang="en-US" sz="2400" dirty="0" err="1" smtClean="0">
                <a:solidFill>
                  <a:schemeClr val="tx1">
                    <a:lumMod val="75000"/>
                    <a:lumOff val="25000"/>
                  </a:schemeClr>
                </a:solidFill>
                <a:latin typeface="+mj-lt"/>
                <a:ea typeface="Calibri" charset="0"/>
                <a:cs typeface="Calibri" charset="0"/>
              </a:rPr>
              <a:t>est</a:t>
            </a:r>
            <a:r>
              <a:rPr lang="en-US" sz="2400" dirty="0" smtClean="0">
                <a:solidFill>
                  <a:schemeClr val="tx1">
                    <a:lumMod val="75000"/>
                    <a:lumOff val="25000"/>
                  </a:schemeClr>
                </a:solidFill>
                <a:latin typeface="+mj-lt"/>
                <a:ea typeface="Calibri" charset="0"/>
                <a:cs typeface="Calibri" charset="0"/>
              </a:rPr>
              <a:t> </a:t>
            </a:r>
            <a:r>
              <a:rPr lang="en-US" sz="2400" dirty="0" err="1" smtClean="0">
                <a:solidFill>
                  <a:schemeClr val="tx1">
                    <a:lumMod val="75000"/>
                    <a:lumOff val="25000"/>
                  </a:schemeClr>
                </a:solidFill>
                <a:latin typeface="+mj-lt"/>
                <a:ea typeface="Calibri" charset="0"/>
                <a:cs typeface="Calibri" charset="0"/>
              </a:rPr>
              <a:t>à</a:t>
            </a:r>
            <a:r>
              <a:rPr lang="en-US" sz="2400" dirty="0" smtClean="0">
                <a:solidFill>
                  <a:schemeClr val="tx1">
                    <a:lumMod val="75000"/>
                    <a:lumOff val="25000"/>
                  </a:schemeClr>
                </a:solidFill>
                <a:latin typeface="+mj-lt"/>
                <a:ea typeface="Calibri" charset="0"/>
                <a:cs typeface="Calibri" charset="0"/>
              </a:rPr>
              <a:t> </a:t>
            </a:r>
            <a:r>
              <a:rPr lang="en-US" sz="2400" dirty="0" err="1" smtClean="0">
                <a:solidFill>
                  <a:schemeClr val="tx1">
                    <a:lumMod val="75000"/>
                    <a:lumOff val="25000"/>
                  </a:schemeClr>
                </a:solidFill>
                <a:latin typeface="+mj-lt"/>
                <a:ea typeface="Calibri" charset="0"/>
                <a:cs typeface="Calibri" charset="0"/>
              </a:rPr>
              <a:t>l’heure</a:t>
            </a:r>
            <a:r>
              <a:rPr lang="en-US" sz="2400" dirty="0" smtClean="0">
                <a:solidFill>
                  <a:schemeClr val="tx1">
                    <a:lumMod val="75000"/>
                    <a:lumOff val="25000"/>
                  </a:schemeClr>
                </a:solidFill>
                <a:latin typeface="+mj-lt"/>
                <a:ea typeface="Calibri" charset="0"/>
                <a:cs typeface="Calibri" charset="0"/>
              </a:rPr>
              <a:t>,</a:t>
            </a:r>
            <a:endParaRPr lang="en-US" sz="2400" dirty="0">
              <a:solidFill>
                <a:schemeClr val="tx1">
                  <a:lumMod val="75000"/>
                  <a:lumOff val="25000"/>
                </a:schemeClr>
              </a:solidFill>
              <a:latin typeface="+mj-lt"/>
              <a:ea typeface="Calibri" charset="0"/>
              <a:cs typeface="Calibri" charset="0"/>
            </a:endParaRPr>
          </a:p>
          <a:p>
            <a:r>
              <a:rPr lang="en-US" sz="2400" dirty="0" err="1" smtClean="0">
                <a:solidFill>
                  <a:schemeClr val="tx1">
                    <a:lumMod val="75000"/>
                    <a:lumOff val="25000"/>
                  </a:schemeClr>
                </a:solidFill>
                <a:latin typeface="+mj-lt"/>
                <a:ea typeface="Calibri" charset="0"/>
                <a:cs typeface="Calibri" charset="0"/>
              </a:rPr>
              <a:t>Peu</a:t>
            </a:r>
            <a:r>
              <a:rPr lang="en-US" sz="2400" dirty="0" smtClean="0">
                <a:solidFill>
                  <a:schemeClr val="tx1">
                    <a:lumMod val="75000"/>
                    <a:lumOff val="25000"/>
                  </a:schemeClr>
                </a:solidFill>
                <a:latin typeface="+mj-lt"/>
                <a:ea typeface="Calibri" charset="0"/>
                <a:cs typeface="Calibri" charset="0"/>
              </a:rPr>
              <a:t> de </a:t>
            </a:r>
            <a:r>
              <a:rPr lang="en-US" sz="2400" dirty="0" err="1" smtClean="0">
                <a:solidFill>
                  <a:schemeClr val="tx1">
                    <a:lumMod val="75000"/>
                    <a:lumOff val="25000"/>
                  </a:schemeClr>
                </a:solidFill>
                <a:latin typeface="+mj-lt"/>
                <a:ea typeface="Calibri" charset="0"/>
                <a:cs typeface="Calibri" charset="0"/>
              </a:rPr>
              <a:t>localités</a:t>
            </a:r>
            <a:r>
              <a:rPr lang="en-US" sz="2400" dirty="0" smtClean="0">
                <a:solidFill>
                  <a:schemeClr val="tx1">
                    <a:lumMod val="75000"/>
                    <a:lumOff val="25000"/>
                  </a:schemeClr>
                </a:solidFill>
                <a:latin typeface="+mj-lt"/>
                <a:ea typeface="Calibri" charset="0"/>
                <a:cs typeface="Calibri" charset="0"/>
              </a:rPr>
              <a:t>, </a:t>
            </a:r>
            <a:r>
              <a:rPr lang="en-US" sz="2400" dirty="0" err="1" smtClean="0">
                <a:solidFill>
                  <a:schemeClr val="tx1">
                    <a:lumMod val="75000"/>
                    <a:lumOff val="25000"/>
                  </a:schemeClr>
                </a:solidFill>
                <a:latin typeface="+mj-lt"/>
                <a:ea typeface="Calibri" charset="0"/>
                <a:cs typeface="Calibri" charset="0"/>
              </a:rPr>
              <a:t>uniquement</a:t>
            </a:r>
            <a:r>
              <a:rPr lang="en-US" sz="2400" dirty="0" smtClean="0">
                <a:solidFill>
                  <a:schemeClr val="tx1">
                    <a:lumMod val="75000"/>
                    <a:lumOff val="25000"/>
                  </a:schemeClr>
                </a:solidFill>
                <a:latin typeface="+mj-lt"/>
                <a:ea typeface="Calibri" charset="0"/>
                <a:cs typeface="Calibri" charset="0"/>
              </a:rPr>
              <a:t> en </a:t>
            </a:r>
            <a:r>
              <a:rPr lang="en-US" sz="2400" dirty="0" err="1" smtClean="0">
                <a:solidFill>
                  <a:schemeClr val="tx1">
                    <a:lumMod val="75000"/>
                    <a:lumOff val="25000"/>
                  </a:schemeClr>
                </a:solidFill>
                <a:latin typeface="+mj-lt"/>
                <a:ea typeface="Calibri" charset="0"/>
                <a:cs typeface="Calibri" charset="0"/>
              </a:rPr>
              <a:t>gare</a:t>
            </a:r>
            <a:r>
              <a:rPr lang="en-US" sz="2400" dirty="0">
                <a:solidFill>
                  <a:schemeClr val="tx1">
                    <a:lumMod val="75000"/>
                    <a:lumOff val="25000"/>
                  </a:schemeClr>
                </a:solidFill>
                <a:latin typeface="+mj-lt"/>
                <a:ea typeface="Calibri" charset="0"/>
                <a:cs typeface="Calibri" charset="0"/>
              </a:rPr>
              <a:t>,</a:t>
            </a:r>
            <a:endParaRPr lang="en-US" sz="2400" dirty="0" smtClean="0">
              <a:solidFill>
                <a:schemeClr val="tx1">
                  <a:lumMod val="75000"/>
                  <a:lumOff val="25000"/>
                </a:schemeClr>
              </a:solidFill>
              <a:latin typeface="+mj-lt"/>
              <a:ea typeface="Calibri" charset="0"/>
              <a:cs typeface="Calibri" charset="0"/>
            </a:endParaRPr>
          </a:p>
          <a:p>
            <a:r>
              <a:rPr lang="en-US" sz="2400" dirty="0" smtClean="0">
                <a:solidFill>
                  <a:schemeClr val="tx1">
                    <a:lumMod val="75000"/>
                    <a:lumOff val="25000"/>
                  </a:schemeClr>
                </a:solidFill>
                <a:latin typeface="+mj-lt"/>
                <a:ea typeface="Calibri" charset="0"/>
                <a:cs typeface="Calibri" charset="0"/>
              </a:rPr>
              <a:t>Je ne sais pas </a:t>
            </a:r>
            <a:r>
              <a:rPr lang="en-US" sz="2400" dirty="0" err="1" smtClean="0">
                <a:solidFill>
                  <a:schemeClr val="tx1">
                    <a:lumMod val="75000"/>
                    <a:lumOff val="25000"/>
                  </a:schemeClr>
                </a:solidFill>
                <a:latin typeface="+mj-lt"/>
                <a:ea typeface="Calibri" charset="0"/>
                <a:cs typeface="Calibri" charset="0"/>
              </a:rPr>
              <a:t>combien</a:t>
            </a:r>
            <a:r>
              <a:rPr lang="en-US" sz="2400" dirty="0" smtClean="0">
                <a:solidFill>
                  <a:schemeClr val="tx1">
                    <a:lumMod val="75000"/>
                    <a:lumOff val="25000"/>
                  </a:schemeClr>
                </a:solidFill>
                <a:latin typeface="+mj-lt"/>
                <a:ea typeface="Calibri" charset="0"/>
                <a:cs typeface="Calibri" charset="0"/>
              </a:rPr>
              <a:t> de valises je </a:t>
            </a:r>
            <a:r>
              <a:rPr lang="en-US" sz="2400" dirty="0" err="1" smtClean="0">
                <a:solidFill>
                  <a:schemeClr val="tx1">
                    <a:lumMod val="75000"/>
                    <a:lumOff val="25000"/>
                  </a:schemeClr>
                </a:solidFill>
                <a:latin typeface="+mj-lt"/>
                <a:ea typeface="Calibri" charset="0"/>
                <a:cs typeface="Calibri" charset="0"/>
              </a:rPr>
              <a:t>peux</a:t>
            </a:r>
            <a:r>
              <a:rPr lang="en-US" sz="2400" dirty="0" smtClean="0">
                <a:solidFill>
                  <a:schemeClr val="tx1">
                    <a:lumMod val="75000"/>
                    <a:lumOff val="25000"/>
                  </a:schemeClr>
                </a:solidFill>
                <a:latin typeface="+mj-lt"/>
                <a:ea typeface="Calibri" charset="0"/>
                <a:cs typeface="Calibri" charset="0"/>
              </a:rPr>
              <a:t> </a:t>
            </a:r>
            <a:r>
              <a:rPr lang="en-US" sz="2400" dirty="0" err="1" smtClean="0">
                <a:solidFill>
                  <a:schemeClr val="tx1">
                    <a:lumMod val="75000"/>
                    <a:lumOff val="25000"/>
                  </a:schemeClr>
                </a:solidFill>
                <a:latin typeface="+mj-lt"/>
                <a:ea typeface="Calibri" charset="0"/>
                <a:cs typeface="Calibri" charset="0"/>
              </a:rPr>
              <a:t>mettre</a:t>
            </a:r>
            <a:r>
              <a:rPr lang="en-US" sz="2400" dirty="0" smtClean="0">
                <a:solidFill>
                  <a:schemeClr val="tx1">
                    <a:lumMod val="75000"/>
                    <a:lumOff val="25000"/>
                  </a:schemeClr>
                </a:solidFill>
                <a:latin typeface="+mj-lt"/>
                <a:ea typeface="Calibri" charset="0"/>
                <a:cs typeface="Calibri" charset="0"/>
              </a:rPr>
              <a:t> </a:t>
            </a:r>
            <a:r>
              <a:rPr lang="en-US" sz="2400" dirty="0" err="1" smtClean="0">
                <a:solidFill>
                  <a:schemeClr val="tx1">
                    <a:lumMod val="75000"/>
                    <a:lumOff val="25000"/>
                  </a:schemeClr>
                </a:solidFill>
                <a:latin typeface="+mj-lt"/>
                <a:ea typeface="Calibri" charset="0"/>
                <a:cs typeface="Calibri" charset="0"/>
              </a:rPr>
              <a:t>dans</a:t>
            </a:r>
            <a:r>
              <a:rPr lang="en-US" sz="2400" dirty="0" smtClean="0">
                <a:solidFill>
                  <a:schemeClr val="tx1">
                    <a:lumMod val="75000"/>
                    <a:lumOff val="25000"/>
                  </a:schemeClr>
                </a:solidFill>
                <a:latin typeface="+mj-lt"/>
                <a:ea typeface="Calibri" charset="0"/>
                <a:cs typeface="Calibri" charset="0"/>
              </a:rPr>
              <a:t> un </a:t>
            </a:r>
            <a:r>
              <a:rPr lang="en-US" sz="2400" dirty="0" err="1" smtClean="0">
                <a:solidFill>
                  <a:schemeClr val="tx1">
                    <a:lumMod val="75000"/>
                    <a:lumOff val="25000"/>
                  </a:schemeClr>
                </a:solidFill>
                <a:latin typeface="+mj-lt"/>
                <a:ea typeface="Calibri" charset="0"/>
                <a:cs typeface="Calibri" charset="0"/>
              </a:rPr>
              <a:t>casier</a:t>
            </a:r>
            <a:r>
              <a:rPr lang="en-US" sz="2400" dirty="0" smtClean="0">
                <a:solidFill>
                  <a:schemeClr val="tx1">
                    <a:lumMod val="75000"/>
                    <a:lumOff val="25000"/>
                  </a:schemeClr>
                </a:solidFill>
                <a:latin typeface="+mj-lt"/>
                <a:ea typeface="Calibri" charset="0"/>
                <a:cs typeface="Calibri" charset="0"/>
              </a:rPr>
              <a:t>,</a:t>
            </a:r>
          </a:p>
          <a:p>
            <a:r>
              <a:rPr lang="en-US" sz="2400" dirty="0" smtClean="0">
                <a:solidFill>
                  <a:schemeClr val="tx1">
                    <a:lumMod val="75000"/>
                    <a:lumOff val="25000"/>
                  </a:schemeClr>
                </a:solidFill>
                <a:latin typeface="+mj-lt"/>
                <a:ea typeface="Calibri" charset="0"/>
                <a:cs typeface="Calibri" charset="0"/>
              </a:rPr>
              <a:t>Les </a:t>
            </a:r>
            <a:r>
              <a:rPr lang="en-US" sz="2400" dirty="0" err="1" smtClean="0">
                <a:solidFill>
                  <a:schemeClr val="tx1">
                    <a:lumMod val="75000"/>
                    <a:lumOff val="25000"/>
                  </a:schemeClr>
                </a:solidFill>
                <a:latin typeface="+mj-lt"/>
                <a:ea typeface="Calibri" charset="0"/>
                <a:cs typeface="Calibri" charset="0"/>
              </a:rPr>
              <a:t>consignes</a:t>
            </a:r>
            <a:r>
              <a:rPr lang="en-US" sz="2400" dirty="0" smtClean="0">
                <a:solidFill>
                  <a:schemeClr val="tx1">
                    <a:lumMod val="75000"/>
                    <a:lumOff val="25000"/>
                  </a:schemeClr>
                </a:solidFill>
                <a:latin typeface="+mj-lt"/>
                <a:ea typeface="Calibri" charset="0"/>
                <a:cs typeface="Calibri" charset="0"/>
              </a:rPr>
              <a:t> en </a:t>
            </a:r>
            <a:r>
              <a:rPr lang="en-US" sz="2400" dirty="0" err="1" smtClean="0">
                <a:solidFill>
                  <a:schemeClr val="tx1">
                    <a:lumMod val="75000"/>
                    <a:lumOff val="25000"/>
                  </a:schemeClr>
                </a:solidFill>
                <a:latin typeface="+mj-lt"/>
                <a:ea typeface="Calibri" charset="0"/>
                <a:cs typeface="Calibri" charset="0"/>
              </a:rPr>
              <a:t>gare</a:t>
            </a:r>
            <a:r>
              <a:rPr lang="en-US" sz="2400" dirty="0" smtClean="0">
                <a:solidFill>
                  <a:schemeClr val="tx1">
                    <a:lumMod val="75000"/>
                    <a:lumOff val="25000"/>
                  </a:schemeClr>
                </a:solidFill>
                <a:latin typeface="+mj-lt"/>
                <a:ea typeface="Calibri" charset="0"/>
                <a:cs typeface="Calibri" charset="0"/>
              </a:rPr>
              <a:t> </a:t>
            </a:r>
            <a:r>
              <a:rPr lang="en-US" sz="2400" dirty="0" err="1" smtClean="0">
                <a:solidFill>
                  <a:schemeClr val="tx1">
                    <a:lumMod val="75000"/>
                    <a:lumOff val="25000"/>
                  </a:schemeClr>
                </a:solidFill>
                <a:latin typeface="+mj-lt"/>
                <a:ea typeface="Calibri" charset="0"/>
                <a:cs typeface="Calibri" charset="0"/>
              </a:rPr>
              <a:t>sont</a:t>
            </a:r>
            <a:r>
              <a:rPr lang="en-US" sz="2400" dirty="0" smtClean="0">
                <a:solidFill>
                  <a:schemeClr val="tx1">
                    <a:lumMod val="75000"/>
                    <a:lumOff val="25000"/>
                  </a:schemeClr>
                </a:solidFill>
                <a:latin typeface="+mj-lt"/>
                <a:ea typeface="Calibri" charset="0"/>
                <a:cs typeface="Calibri" charset="0"/>
              </a:rPr>
              <a:t> </a:t>
            </a:r>
            <a:r>
              <a:rPr lang="en-US" sz="2400" dirty="0" err="1" smtClean="0">
                <a:solidFill>
                  <a:schemeClr val="tx1">
                    <a:lumMod val="75000"/>
                    <a:lumOff val="25000"/>
                  </a:schemeClr>
                </a:solidFill>
                <a:latin typeface="+mj-lt"/>
                <a:ea typeface="Calibri" charset="0"/>
                <a:cs typeface="Calibri" charset="0"/>
              </a:rPr>
              <a:t>fermées</a:t>
            </a:r>
            <a:r>
              <a:rPr lang="en-US" sz="2400" dirty="0" smtClean="0">
                <a:solidFill>
                  <a:schemeClr val="tx1">
                    <a:lumMod val="75000"/>
                    <a:lumOff val="25000"/>
                  </a:schemeClr>
                </a:solidFill>
                <a:latin typeface="+mj-lt"/>
                <a:ea typeface="Calibri" charset="0"/>
                <a:cs typeface="Calibri" charset="0"/>
              </a:rPr>
              <a:t> en </a:t>
            </a:r>
            <a:r>
              <a:rPr lang="en-US" sz="2400" dirty="0" err="1" smtClean="0">
                <a:solidFill>
                  <a:schemeClr val="tx1">
                    <a:lumMod val="75000"/>
                    <a:lumOff val="25000"/>
                  </a:schemeClr>
                </a:solidFill>
                <a:latin typeface="+mj-lt"/>
                <a:ea typeface="Calibri" charset="0"/>
                <a:cs typeface="Calibri" charset="0"/>
              </a:rPr>
              <a:t>ce</a:t>
            </a:r>
            <a:r>
              <a:rPr lang="en-US" sz="2400" dirty="0" smtClean="0">
                <a:solidFill>
                  <a:schemeClr val="tx1">
                    <a:lumMod val="75000"/>
                    <a:lumOff val="25000"/>
                  </a:schemeClr>
                </a:solidFill>
                <a:latin typeface="+mj-lt"/>
                <a:ea typeface="Calibri" charset="0"/>
                <a:cs typeface="Calibri" charset="0"/>
              </a:rPr>
              <a:t> moment</a:t>
            </a:r>
            <a:r>
              <a:rPr lang="en-US" sz="2400" dirty="0">
                <a:solidFill>
                  <a:schemeClr val="tx1">
                    <a:lumMod val="75000"/>
                    <a:lumOff val="25000"/>
                  </a:schemeClr>
                </a:solidFill>
                <a:latin typeface="+mj-lt"/>
                <a:ea typeface="Calibri" charset="0"/>
                <a:cs typeface="Calibri" charset="0"/>
              </a:rPr>
              <a:t>,</a:t>
            </a:r>
            <a:endParaRPr lang="en-US" sz="2400" dirty="0" smtClean="0">
              <a:solidFill>
                <a:schemeClr val="tx1">
                  <a:lumMod val="75000"/>
                  <a:lumOff val="25000"/>
                </a:schemeClr>
              </a:solidFill>
              <a:latin typeface="+mj-lt"/>
              <a:ea typeface="Calibri" charset="0"/>
              <a:cs typeface="Calibri" charset="0"/>
            </a:endParaRPr>
          </a:p>
          <a:p>
            <a:r>
              <a:rPr lang="en-US" sz="2400" dirty="0" err="1" smtClean="0">
                <a:solidFill>
                  <a:schemeClr val="tx1">
                    <a:lumMod val="75000"/>
                    <a:lumOff val="25000"/>
                  </a:schemeClr>
                </a:solidFill>
                <a:latin typeface="+mj-lt"/>
                <a:ea typeface="Calibri" charset="0"/>
                <a:cs typeface="Calibri" charset="0"/>
              </a:rPr>
              <a:t>Fermées</a:t>
            </a:r>
            <a:r>
              <a:rPr lang="en-US" sz="2400" dirty="0" smtClean="0">
                <a:solidFill>
                  <a:schemeClr val="tx1">
                    <a:lumMod val="75000"/>
                    <a:lumOff val="25000"/>
                  </a:schemeClr>
                </a:solidFill>
                <a:latin typeface="+mj-lt"/>
                <a:ea typeface="Calibri" charset="0"/>
                <a:cs typeface="Calibri" charset="0"/>
              </a:rPr>
              <a:t> la </a:t>
            </a:r>
            <a:r>
              <a:rPr lang="en-US" sz="2400" dirty="0" err="1" smtClean="0">
                <a:solidFill>
                  <a:schemeClr val="tx1">
                    <a:lumMod val="75000"/>
                    <a:lumOff val="25000"/>
                  </a:schemeClr>
                </a:solidFill>
                <a:latin typeface="+mj-lt"/>
                <a:ea typeface="Calibri" charset="0"/>
                <a:cs typeface="Calibri" charset="0"/>
              </a:rPr>
              <a:t>nuit</a:t>
            </a:r>
            <a:r>
              <a:rPr lang="en-US" sz="2400" dirty="0" smtClean="0">
                <a:solidFill>
                  <a:schemeClr val="tx1">
                    <a:lumMod val="75000"/>
                    <a:lumOff val="25000"/>
                  </a:schemeClr>
                </a:solidFill>
                <a:latin typeface="+mj-lt"/>
                <a:ea typeface="Calibri" charset="0"/>
                <a:cs typeface="Calibri" charset="0"/>
              </a:rPr>
              <a:t>,</a:t>
            </a:r>
          </a:p>
          <a:p>
            <a:r>
              <a:rPr lang="en-US" sz="2400" dirty="0" smtClean="0">
                <a:solidFill>
                  <a:schemeClr val="tx1">
                    <a:lumMod val="75000"/>
                    <a:lumOff val="25000"/>
                  </a:schemeClr>
                </a:solidFill>
                <a:latin typeface="+mj-lt"/>
                <a:ea typeface="Calibri" charset="0"/>
                <a:cs typeface="Calibri" charset="0"/>
              </a:rPr>
              <a:t>Il </a:t>
            </a:r>
            <a:r>
              <a:rPr lang="en-US" sz="2400" dirty="0" err="1" smtClean="0">
                <a:solidFill>
                  <a:schemeClr val="tx1">
                    <a:lumMod val="75000"/>
                    <a:lumOff val="25000"/>
                  </a:schemeClr>
                </a:solidFill>
                <a:latin typeface="+mj-lt"/>
                <a:ea typeface="Calibri" charset="0"/>
                <a:cs typeface="Calibri" charset="0"/>
              </a:rPr>
              <a:t>faut</a:t>
            </a:r>
            <a:r>
              <a:rPr lang="en-US" sz="2400" dirty="0" smtClean="0">
                <a:solidFill>
                  <a:schemeClr val="tx1">
                    <a:lumMod val="75000"/>
                    <a:lumOff val="25000"/>
                  </a:schemeClr>
                </a:solidFill>
                <a:latin typeface="+mj-lt"/>
                <a:ea typeface="Calibri" charset="0"/>
                <a:cs typeface="Calibri" charset="0"/>
              </a:rPr>
              <a:t> </a:t>
            </a:r>
            <a:r>
              <a:rPr lang="en-US" sz="2400" dirty="0" err="1" smtClean="0">
                <a:solidFill>
                  <a:schemeClr val="tx1">
                    <a:lumMod val="75000"/>
                    <a:lumOff val="25000"/>
                  </a:schemeClr>
                </a:solidFill>
                <a:latin typeface="+mj-lt"/>
                <a:ea typeface="Calibri" charset="0"/>
                <a:cs typeface="Calibri" charset="0"/>
              </a:rPr>
              <a:t>toujours</a:t>
            </a:r>
            <a:r>
              <a:rPr lang="en-US" sz="2400" dirty="0" smtClean="0">
                <a:solidFill>
                  <a:schemeClr val="tx1">
                    <a:lumMod val="75000"/>
                    <a:lumOff val="25000"/>
                  </a:schemeClr>
                </a:solidFill>
                <a:latin typeface="+mj-lt"/>
                <a:ea typeface="Calibri" charset="0"/>
                <a:cs typeface="Calibri" charset="0"/>
              </a:rPr>
              <a:t> faire la queue,</a:t>
            </a:r>
          </a:p>
          <a:p>
            <a:r>
              <a:rPr lang="en-US" sz="2400" dirty="0" err="1" smtClean="0">
                <a:solidFill>
                  <a:schemeClr val="tx1">
                    <a:lumMod val="75000"/>
                    <a:lumOff val="25000"/>
                  </a:schemeClr>
                </a:solidFill>
                <a:latin typeface="+mj-lt"/>
                <a:ea typeface="Calibri" charset="0"/>
                <a:cs typeface="Calibri" charset="0"/>
              </a:rPr>
              <a:t>Cette</a:t>
            </a:r>
            <a:r>
              <a:rPr lang="en-US" sz="2400" dirty="0" smtClean="0">
                <a:solidFill>
                  <a:schemeClr val="tx1">
                    <a:lumMod val="75000"/>
                    <a:lumOff val="25000"/>
                  </a:schemeClr>
                </a:solidFill>
                <a:latin typeface="+mj-lt"/>
                <a:ea typeface="Calibri" charset="0"/>
                <a:cs typeface="Calibri" charset="0"/>
              </a:rPr>
              <a:t> option </a:t>
            </a:r>
            <a:r>
              <a:rPr lang="en-US" sz="2400" dirty="0" err="1" smtClean="0">
                <a:solidFill>
                  <a:schemeClr val="tx1">
                    <a:lumMod val="75000"/>
                    <a:lumOff val="25000"/>
                  </a:schemeClr>
                </a:solidFill>
                <a:latin typeface="+mj-lt"/>
                <a:ea typeface="Calibri" charset="0"/>
                <a:cs typeface="Calibri" charset="0"/>
              </a:rPr>
              <a:t>n’est</a:t>
            </a:r>
            <a:r>
              <a:rPr lang="en-US" sz="2400" dirty="0" smtClean="0">
                <a:solidFill>
                  <a:schemeClr val="tx1">
                    <a:lumMod val="75000"/>
                    <a:lumOff val="25000"/>
                  </a:schemeClr>
                </a:solidFill>
                <a:latin typeface="+mj-lt"/>
                <a:ea typeface="Calibri" charset="0"/>
                <a:cs typeface="Calibri" charset="0"/>
              </a:rPr>
              <a:t> pas </a:t>
            </a:r>
            <a:r>
              <a:rPr lang="en-US" sz="2400" dirty="0" err="1" smtClean="0">
                <a:solidFill>
                  <a:schemeClr val="tx1">
                    <a:lumMod val="75000"/>
                    <a:lumOff val="25000"/>
                  </a:schemeClr>
                </a:solidFill>
                <a:latin typeface="+mj-lt"/>
                <a:ea typeface="Calibri" charset="0"/>
                <a:cs typeface="Calibri" charset="0"/>
              </a:rPr>
              <a:t>valable</a:t>
            </a:r>
            <a:r>
              <a:rPr lang="en-US" sz="2400" dirty="0" smtClean="0">
                <a:solidFill>
                  <a:schemeClr val="tx1">
                    <a:lumMod val="75000"/>
                    <a:lumOff val="25000"/>
                  </a:schemeClr>
                </a:solidFill>
                <a:latin typeface="+mj-lt"/>
                <a:ea typeface="Calibri" charset="0"/>
                <a:cs typeface="Calibri" charset="0"/>
              </a:rPr>
              <a:t> </a:t>
            </a:r>
            <a:r>
              <a:rPr lang="en-US" sz="2400" dirty="0" err="1" smtClean="0">
                <a:solidFill>
                  <a:schemeClr val="tx1">
                    <a:lumMod val="75000"/>
                    <a:lumOff val="25000"/>
                  </a:schemeClr>
                </a:solidFill>
                <a:latin typeface="+mj-lt"/>
                <a:ea typeface="Calibri" charset="0"/>
                <a:cs typeface="Calibri" charset="0"/>
              </a:rPr>
              <a:t>dans</a:t>
            </a:r>
            <a:r>
              <a:rPr lang="en-US" sz="2400" dirty="0" smtClean="0">
                <a:solidFill>
                  <a:schemeClr val="tx1">
                    <a:lumMod val="75000"/>
                    <a:lumOff val="25000"/>
                  </a:schemeClr>
                </a:solidFill>
                <a:latin typeface="+mj-lt"/>
                <a:ea typeface="Calibri" charset="0"/>
                <a:cs typeface="Calibri" charset="0"/>
              </a:rPr>
              <a:t> </a:t>
            </a:r>
            <a:r>
              <a:rPr lang="en-US" sz="2400" dirty="0" err="1" smtClean="0">
                <a:solidFill>
                  <a:schemeClr val="tx1">
                    <a:lumMod val="75000"/>
                    <a:lumOff val="25000"/>
                  </a:schemeClr>
                </a:solidFill>
                <a:latin typeface="+mj-lt"/>
                <a:ea typeface="Calibri" charset="0"/>
                <a:cs typeface="Calibri" charset="0"/>
              </a:rPr>
              <a:t>tous</a:t>
            </a:r>
            <a:r>
              <a:rPr lang="en-US" sz="2400" dirty="0" smtClean="0">
                <a:solidFill>
                  <a:schemeClr val="tx1">
                    <a:lumMod val="75000"/>
                    <a:lumOff val="25000"/>
                  </a:schemeClr>
                </a:solidFill>
                <a:latin typeface="+mj-lt"/>
                <a:ea typeface="Calibri" charset="0"/>
                <a:cs typeface="Calibri" charset="0"/>
              </a:rPr>
              <a:t> les pays </a:t>
            </a:r>
            <a:r>
              <a:rPr lang="en-US" sz="2400" dirty="0" err="1" smtClean="0">
                <a:solidFill>
                  <a:schemeClr val="tx1">
                    <a:lumMod val="75000"/>
                    <a:lumOff val="25000"/>
                  </a:schemeClr>
                </a:solidFill>
                <a:latin typeface="+mj-lt"/>
                <a:ea typeface="Calibri" charset="0"/>
                <a:cs typeface="Calibri" charset="0"/>
              </a:rPr>
              <a:t>notamment</a:t>
            </a:r>
            <a:r>
              <a:rPr lang="en-US" sz="2400" dirty="0" smtClean="0">
                <a:solidFill>
                  <a:schemeClr val="tx1">
                    <a:lumMod val="75000"/>
                    <a:lumOff val="25000"/>
                  </a:schemeClr>
                </a:solidFill>
                <a:latin typeface="+mj-lt"/>
                <a:ea typeface="Calibri" charset="0"/>
                <a:cs typeface="Calibri" charset="0"/>
              </a:rPr>
              <a:t> les USA.</a:t>
            </a:r>
          </a:p>
          <a:p>
            <a:pPr algn="ctr"/>
            <a:endParaRPr lang="en-US" sz="1400" dirty="0">
              <a:solidFill>
                <a:schemeClr val="tx1">
                  <a:lumMod val="75000"/>
                  <a:lumOff val="25000"/>
                </a:schemeClr>
              </a:solidFill>
              <a:latin typeface="+mj-lt"/>
              <a:ea typeface="Calibri" charset="0"/>
              <a:cs typeface="Calibri" charset="0"/>
            </a:endParaRPr>
          </a:p>
        </p:txBody>
      </p:sp>
      <p:pic>
        <p:nvPicPr>
          <p:cNvPr id="3" name="Image 2"/>
          <p:cNvPicPr>
            <a:picLocks noChangeAspect="1"/>
          </p:cNvPicPr>
          <p:nvPr/>
        </p:nvPicPr>
        <p:blipFill>
          <a:blip r:embed="rId3"/>
          <a:stretch>
            <a:fillRect/>
          </a:stretch>
        </p:blipFill>
        <p:spPr>
          <a:xfrm>
            <a:off x="1457050" y="2787822"/>
            <a:ext cx="857523" cy="2578100"/>
          </a:xfrm>
          <a:prstGeom prst="rect">
            <a:avLst/>
          </a:prstGeom>
        </p:spPr>
      </p:pic>
      <p:sp>
        <p:nvSpPr>
          <p:cNvPr id="5" name="ZoneTexte 4"/>
          <p:cNvSpPr txBox="1"/>
          <p:nvPr/>
        </p:nvSpPr>
        <p:spPr>
          <a:xfrm>
            <a:off x="0" y="1200125"/>
            <a:ext cx="12192000" cy="523220"/>
          </a:xfrm>
          <a:prstGeom prst="rect">
            <a:avLst/>
          </a:prstGeom>
          <a:noFill/>
        </p:spPr>
        <p:txBody>
          <a:bodyPr wrap="square" rtlCol="0">
            <a:spAutoFit/>
          </a:bodyPr>
          <a:lstStyle/>
          <a:p>
            <a:pPr algn="ctr"/>
            <a:r>
              <a:rPr lang="en-US" sz="2800" dirty="0" smtClean="0">
                <a:solidFill>
                  <a:schemeClr val="tx1">
                    <a:lumMod val="75000"/>
                    <a:lumOff val="25000"/>
                  </a:schemeClr>
                </a:solidFill>
                <a:latin typeface="+mj-lt"/>
                <a:ea typeface="Calibri" charset="0"/>
                <a:cs typeface="Calibri" charset="0"/>
              </a:rPr>
              <a:t>Les </a:t>
            </a:r>
            <a:r>
              <a:rPr lang="en-US" sz="2800" dirty="0" err="1" smtClean="0">
                <a:solidFill>
                  <a:schemeClr val="tx1">
                    <a:lumMod val="75000"/>
                    <a:lumOff val="25000"/>
                  </a:schemeClr>
                </a:solidFill>
                <a:latin typeface="+mj-lt"/>
                <a:ea typeface="Calibri" charset="0"/>
                <a:cs typeface="Calibri" charset="0"/>
              </a:rPr>
              <a:t>consignes</a:t>
            </a:r>
            <a:r>
              <a:rPr lang="en-US" sz="2800" dirty="0" smtClean="0">
                <a:solidFill>
                  <a:schemeClr val="tx1">
                    <a:lumMod val="75000"/>
                    <a:lumOff val="25000"/>
                  </a:schemeClr>
                </a:solidFill>
                <a:latin typeface="+mj-lt"/>
                <a:ea typeface="Calibri" charset="0"/>
                <a:cs typeface="Calibri" charset="0"/>
              </a:rPr>
              <a:t> en </a:t>
            </a:r>
            <a:r>
              <a:rPr lang="en-US" sz="2800" dirty="0" err="1" smtClean="0">
                <a:solidFill>
                  <a:schemeClr val="tx1">
                    <a:lumMod val="75000"/>
                    <a:lumOff val="25000"/>
                  </a:schemeClr>
                </a:solidFill>
                <a:latin typeface="+mj-lt"/>
                <a:ea typeface="Calibri" charset="0"/>
                <a:cs typeface="Calibri" charset="0"/>
              </a:rPr>
              <a:t>gare</a:t>
            </a:r>
            <a:r>
              <a:rPr lang="is-IS" sz="2800" dirty="0" smtClean="0">
                <a:solidFill>
                  <a:schemeClr val="tx1">
                    <a:lumMod val="75000"/>
                    <a:lumOff val="25000"/>
                  </a:schemeClr>
                </a:solidFill>
                <a:latin typeface="+mj-lt"/>
                <a:ea typeface="Calibri" charset="0"/>
                <a:cs typeface="Calibri" charset="0"/>
              </a:rPr>
              <a:t>…</a:t>
            </a:r>
            <a:endParaRPr lang="en-US" sz="2800" dirty="0">
              <a:solidFill>
                <a:schemeClr val="tx1">
                  <a:lumMod val="75000"/>
                  <a:lumOff val="25000"/>
                </a:schemeClr>
              </a:solidFill>
              <a:latin typeface="+mj-lt"/>
              <a:ea typeface="Calibri" charset="0"/>
              <a:cs typeface="Calibri" charset="0"/>
            </a:endParaRPr>
          </a:p>
        </p:txBody>
      </p:sp>
    </p:spTree>
    <p:extLst>
      <p:ext uri="{BB962C8B-B14F-4D97-AF65-F5344CB8AC3E}">
        <p14:creationId xmlns:p14="http://schemas.microsoft.com/office/powerpoint/2010/main" val="1348445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30672"/>
            <a:ext cx="12192000" cy="584775"/>
          </a:xfrm>
          <a:prstGeom prst="rect">
            <a:avLst/>
          </a:prstGeom>
          <a:noFill/>
        </p:spPr>
        <p:txBody>
          <a:bodyPr wrap="square" rtlCol="0">
            <a:spAutoFit/>
          </a:bodyPr>
          <a:lstStyle/>
          <a:p>
            <a:pPr algn="ctr"/>
            <a:r>
              <a:rPr lang="fr-FR" sz="3200" dirty="0" smtClean="0">
                <a:solidFill>
                  <a:srgbClr val="F08967"/>
                </a:solidFill>
                <a:latin typeface="Calibri Light" charset="0"/>
                <a:ea typeface="Calibri Light" charset="0"/>
                <a:cs typeface="Calibri Light" charset="0"/>
              </a:rPr>
              <a:t>La solution </a:t>
            </a:r>
            <a:r>
              <a:rPr lang="fr-FR" sz="3200" dirty="0" smtClean="0">
                <a:solidFill>
                  <a:schemeClr val="tx1">
                    <a:lumMod val="75000"/>
                    <a:lumOff val="25000"/>
                  </a:schemeClr>
                </a:solidFill>
                <a:latin typeface="Calibri Light" charset="0"/>
                <a:ea typeface="Calibri Light" charset="0"/>
                <a:cs typeface="Calibri Light" charset="0"/>
              </a:rPr>
              <a:t>: NannyBag</a:t>
            </a:r>
            <a:endParaRPr lang="fr-FR" dirty="0">
              <a:solidFill>
                <a:schemeClr val="tx1">
                  <a:lumMod val="75000"/>
                  <a:lumOff val="25000"/>
                </a:schemeClr>
              </a:solidFill>
              <a:latin typeface="Calibri Light" charset="0"/>
              <a:ea typeface="Calibri Light" charset="0"/>
              <a:cs typeface="Calibri Light" charset="0"/>
            </a:endParaRPr>
          </a:p>
        </p:txBody>
      </p:sp>
      <p:sp>
        <p:nvSpPr>
          <p:cNvPr id="5" name="ZoneTexte 4"/>
          <p:cNvSpPr txBox="1"/>
          <p:nvPr/>
        </p:nvSpPr>
        <p:spPr>
          <a:xfrm>
            <a:off x="425449" y="1171593"/>
            <a:ext cx="11341101" cy="1384995"/>
          </a:xfrm>
          <a:prstGeom prst="rect">
            <a:avLst/>
          </a:prstGeom>
          <a:noFill/>
        </p:spPr>
        <p:txBody>
          <a:bodyPr wrap="square" rtlCol="0">
            <a:spAutoFit/>
          </a:bodyPr>
          <a:lstStyle/>
          <a:p>
            <a:pPr algn="ctr"/>
            <a:r>
              <a:rPr lang="fr-FR" sz="2800" dirty="0" smtClean="0">
                <a:solidFill>
                  <a:schemeClr val="tx1">
                    <a:lumMod val="75000"/>
                    <a:lumOff val="25000"/>
                  </a:schemeClr>
                </a:solidFill>
                <a:latin typeface="Calibri Light" charset="0"/>
                <a:ea typeface="Calibri Light" charset="0"/>
                <a:cs typeface="Calibri Light" charset="0"/>
              </a:rPr>
              <a:t>NannyBag </a:t>
            </a:r>
            <a:r>
              <a:rPr lang="fr-FR" sz="2800" dirty="0">
                <a:solidFill>
                  <a:schemeClr val="tx1">
                    <a:lumMod val="75000"/>
                    <a:lumOff val="25000"/>
                  </a:schemeClr>
                </a:solidFill>
                <a:latin typeface="Calibri Light" charset="0"/>
                <a:ea typeface="Calibri Light" charset="0"/>
                <a:cs typeface="Calibri Light" charset="0"/>
              </a:rPr>
              <a:t>est une plateforme </a:t>
            </a:r>
            <a:r>
              <a:rPr lang="fr-FR" sz="2800" dirty="0" smtClean="0">
                <a:solidFill>
                  <a:schemeClr val="tx1">
                    <a:lumMod val="75000"/>
                    <a:lumOff val="25000"/>
                  </a:schemeClr>
                </a:solidFill>
                <a:latin typeface="Calibri Light" charset="0"/>
                <a:ea typeface="Calibri Light" charset="0"/>
                <a:cs typeface="Calibri Light" charset="0"/>
              </a:rPr>
              <a:t>de réservation de consigne à bagages auprès </a:t>
            </a:r>
          </a:p>
          <a:p>
            <a:pPr algn="ctr"/>
            <a:r>
              <a:rPr lang="fr-FR" sz="2800" dirty="0" smtClean="0">
                <a:solidFill>
                  <a:schemeClr val="tx1">
                    <a:lumMod val="75000"/>
                    <a:lumOff val="25000"/>
                  </a:schemeClr>
                </a:solidFill>
                <a:latin typeface="Calibri Light" charset="0"/>
                <a:ea typeface="Calibri Light" charset="0"/>
                <a:cs typeface="Calibri Light" charset="0"/>
              </a:rPr>
              <a:t>d’hôteliers locaux et commerçants certifiés.</a:t>
            </a:r>
          </a:p>
          <a:p>
            <a:pPr algn="ctr"/>
            <a:r>
              <a:rPr lang="fr-FR" sz="2800" dirty="0" smtClean="0">
                <a:solidFill>
                  <a:schemeClr val="tx1">
                    <a:lumMod val="75000"/>
                    <a:lumOff val="25000"/>
                  </a:schemeClr>
                </a:solidFill>
                <a:latin typeface="Calibri Light" charset="0"/>
                <a:ea typeface="Calibri Light" charset="0"/>
                <a:cs typeface="Calibri Light" charset="0"/>
              </a:rPr>
              <a:t>Service disponible 24/7 dans plus de 50 villes en France et en Italie.</a:t>
            </a:r>
            <a:endParaRPr lang="fr-FR" sz="2000" dirty="0" smtClean="0">
              <a:solidFill>
                <a:schemeClr val="tx1">
                  <a:lumMod val="75000"/>
                  <a:lumOff val="25000"/>
                </a:schemeClr>
              </a:solidFill>
              <a:latin typeface="Calibri Light" charset="0"/>
              <a:ea typeface="Calibri Light" charset="0"/>
              <a:cs typeface="Calibri Light" charset="0"/>
            </a:endParaRPr>
          </a:p>
        </p:txBody>
      </p:sp>
      <p:cxnSp>
        <p:nvCxnSpPr>
          <p:cNvPr id="21" name="Connecteur droit 20"/>
          <p:cNvCxnSpPr/>
          <p:nvPr/>
        </p:nvCxnSpPr>
        <p:spPr>
          <a:xfrm>
            <a:off x="6040269" y="2963567"/>
            <a:ext cx="0" cy="3225909"/>
          </a:xfrm>
          <a:prstGeom prst="line">
            <a:avLst/>
          </a:prstGeom>
          <a:ln w="22225">
            <a:solidFill>
              <a:srgbClr val="F5A97D"/>
            </a:solidFill>
            <a:prstDash val="dash"/>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902866" y="4504435"/>
            <a:ext cx="3902491" cy="2031325"/>
          </a:xfrm>
          <a:prstGeom prst="rect">
            <a:avLst/>
          </a:prstGeom>
          <a:noFill/>
        </p:spPr>
        <p:txBody>
          <a:bodyPr wrap="square" rtlCol="0">
            <a:spAutoFit/>
          </a:bodyPr>
          <a:lstStyle/>
          <a:p>
            <a:pPr algn="ctr"/>
            <a:r>
              <a:rPr lang="fr-FR" sz="2800" dirty="0" smtClean="0">
                <a:solidFill>
                  <a:schemeClr val="tx1">
                    <a:lumMod val="75000"/>
                    <a:lumOff val="25000"/>
                  </a:schemeClr>
                </a:solidFill>
                <a:latin typeface="Calibri Light" charset="0"/>
                <a:ea typeface="Calibri Light" charset="0"/>
                <a:cs typeface="Calibri Light" charset="0"/>
              </a:rPr>
              <a:t>Hôtels</a:t>
            </a:r>
            <a:endParaRPr lang="fr-FR" sz="2400" dirty="0" smtClean="0">
              <a:solidFill>
                <a:schemeClr val="tx1">
                  <a:lumMod val="75000"/>
                  <a:lumOff val="25000"/>
                </a:schemeClr>
              </a:solidFill>
              <a:latin typeface="Calibri Light" charset="0"/>
              <a:ea typeface="Calibri Light" charset="0"/>
              <a:cs typeface="Calibri Light" charset="0"/>
            </a:endParaRPr>
          </a:p>
          <a:p>
            <a:pPr algn="ctr"/>
            <a:endParaRPr lang="fr-FR" sz="1400" dirty="0">
              <a:solidFill>
                <a:schemeClr val="tx1">
                  <a:lumMod val="75000"/>
                  <a:lumOff val="25000"/>
                </a:schemeClr>
              </a:solidFill>
              <a:latin typeface="Calibri Light" charset="0"/>
              <a:ea typeface="Calibri Light" charset="0"/>
              <a:cs typeface="Calibri Light" charset="0"/>
            </a:endParaRPr>
          </a:p>
          <a:p>
            <a:pPr algn="ctr"/>
            <a:r>
              <a:rPr lang="fr-FR" sz="2400" dirty="0" smtClean="0">
                <a:solidFill>
                  <a:schemeClr val="tx1">
                    <a:lumMod val="75000"/>
                    <a:lumOff val="25000"/>
                  </a:schemeClr>
                </a:solidFill>
                <a:latin typeface="Calibri Light" charset="0"/>
                <a:ea typeface="Calibri Light" charset="0"/>
                <a:cs typeface="Calibri Light" charset="0"/>
              </a:rPr>
              <a:t>Consigne à bagages</a:t>
            </a:r>
          </a:p>
          <a:p>
            <a:pPr algn="ctr"/>
            <a:endParaRPr lang="fr-FR" sz="1200" dirty="0" smtClean="0">
              <a:solidFill>
                <a:schemeClr val="tx1">
                  <a:lumMod val="75000"/>
                  <a:lumOff val="25000"/>
                </a:schemeClr>
              </a:solidFill>
              <a:latin typeface="Calibri Light" charset="0"/>
              <a:ea typeface="Calibri Light" charset="0"/>
              <a:cs typeface="Calibri Light" charset="0"/>
            </a:endParaRPr>
          </a:p>
          <a:p>
            <a:pPr algn="ctr"/>
            <a:r>
              <a:rPr lang="fr-FR" sz="2400" u="sng" dirty="0" smtClean="0">
                <a:solidFill>
                  <a:schemeClr val="tx1">
                    <a:lumMod val="75000"/>
                    <a:lumOff val="25000"/>
                  </a:schemeClr>
                </a:solidFill>
                <a:latin typeface="Calibri Light" charset="0"/>
                <a:ea typeface="Calibri Light" charset="0"/>
                <a:cs typeface="Calibri Light" charset="0"/>
              </a:rPr>
              <a:t>Options</a:t>
            </a:r>
            <a:r>
              <a:rPr lang="fr-FR" sz="2400" dirty="0" smtClean="0">
                <a:solidFill>
                  <a:schemeClr val="tx1">
                    <a:lumMod val="75000"/>
                    <a:lumOff val="25000"/>
                  </a:schemeClr>
                </a:solidFill>
                <a:latin typeface="Calibri Light" charset="0"/>
                <a:ea typeface="Calibri Light" charset="0"/>
                <a:cs typeface="Calibri Light" charset="0"/>
              </a:rPr>
              <a:t> : Petit déjeuner, </a:t>
            </a:r>
          </a:p>
          <a:p>
            <a:pPr algn="ctr"/>
            <a:r>
              <a:rPr lang="fr-FR" sz="2400" dirty="0" smtClean="0">
                <a:solidFill>
                  <a:schemeClr val="tx1">
                    <a:lumMod val="75000"/>
                    <a:lumOff val="25000"/>
                  </a:schemeClr>
                </a:solidFill>
                <a:latin typeface="Calibri Light" charset="0"/>
                <a:ea typeface="Calibri Light" charset="0"/>
                <a:cs typeface="Calibri Light" charset="0"/>
              </a:rPr>
              <a:t>Wifi, toilettes</a:t>
            </a:r>
            <a:endParaRPr lang="fr-FR" dirty="0" smtClean="0">
              <a:solidFill>
                <a:schemeClr val="tx1">
                  <a:lumMod val="75000"/>
                  <a:lumOff val="25000"/>
                </a:schemeClr>
              </a:solidFill>
              <a:latin typeface="Calibri Light" charset="0"/>
              <a:ea typeface="Calibri Light" charset="0"/>
              <a:cs typeface="Calibri Light" charset="0"/>
            </a:endParaRPr>
          </a:p>
        </p:txBody>
      </p:sp>
      <p:sp>
        <p:nvSpPr>
          <p:cNvPr id="27" name="ZoneTexte 26"/>
          <p:cNvSpPr txBox="1"/>
          <p:nvPr/>
        </p:nvSpPr>
        <p:spPr>
          <a:xfrm>
            <a:off x="7145250" y="4473657"/>
            <a:ext cx="4046370" cy="2062103"/>
          </a:xfrm>
          <a:prstGeom prst="rect">
            <a:avLst/>
          </a:prstGeom>
          <a:noFill/>
        </p:spPr>
        <p:txBody>
          <a:bodyPr wrap="square" rtlCol="0">
            <a:spAutoFit/>
          </a:bodyPr>
          <a:lstStyle/>
          <a:p>
            <a:pPr algn="ctr"/>
            <a:r>
              <a:rPr lang="fr-FR" sz="2800" dirty="0" smtClean="0">
                <a:solidFill>
                  <a:schemeClr val="tx1">
                    <a:lumMod val="75000"/>
                    <a:lumOff val="25000"/>
                  </a:schemeClr>
                </a:solidFill>
                <a:latin typeface="Calibri Light" charset="0"/>
                <a:ea typeface="Calibri Light" charset="0"/>
                <a:cs typeface="Calibri Light" charset="0"/>
              </a:rPr>
              <a:t>Commerces</a:t>
            </a:r>
            <a:endParaRPr lang="fr-FR" sz="2400" dirty="0" smtClean="0">
              <a:solidFill>
                <a:schemeClr val="tx1">
                  <a:lumMod val="75000"/>
                  <a:lumOff val="25000"/>
                </a:schemeClr>
              </a:solidFill>
              <a:latin typeface="Calibri Light" charset="0"/>
              <a:ea typeface="Calibri Light" charset="0"/>
              <a:cs typeface="Calibri Light" charset="0"/>
            </a:endParaRPr>
          </a:p>
          <a:p>
            <a:pPr algn="ctr"/>
            <a:endParaRPr lang="fr-FR" sz="1600" dirty="0">
              <a:solidFill>
                <a:schemeClr val="tx1">
                  <a:lumMod val="75000"/>
                  <a:lumOff val="25000"/>
                </a:schemeClr>
              </a:solidFill>
              <a:latin typeface="Calibri Light" charset="0"/>
              <a:ea typeface="Calibri Light" charset="0"/>
              <a:cs typeface="Calibri Light" charset="0"/>
            </a:endParaRPr>
          </a:p>
          <a:p>
            <a:pPr algn="ctr"/>
            <a:r>
              <a:rPr lang="fr-FR" sz="2400" dirty="0" smtClean="0">
                <a:solidFill>
                  <a:schemeClr val="tx1">
                    <a:lumMod val="75000"/>
                    <a:lumOff val="25000"/>
                  </a:schemeClr>
                </a:solidFill>
                <a:latin typeface="Calibri Light" charset="0"/>
                <a:ea typeface="Calibri Light" charset="0"/>
                <a:cs typeface="Calibri Light" charset="0"/>
              </a:rPr>
              <a:t>Consigne à bagages</a:t>
            </a:r>
          </a:p>
          <a:p>
            <a:pPr algn="ctr"/>
            <a:endParaRPr lang="fr-FR" sz="1200" dirty="0" smtClean="0">
              <a:solidFill>
                <a:schemeClr val="tx1">
                  <a:lumMod val="75000"/>
                  <a:lumOff val="25000"/>
                </a:schemeClr>
              </a:solidFill>
              <a:latin typeface="Calibri Light" charset="0"/>
              <a:ea typeface="Calibri Light" charset="0"/>
              <a:cs typeface="Calibri Light" charset="0"/>
            </a:endParaRPr>
          </a:p>
          <a:p>
            <a:pPr algn="ctr"/>
            <a:r>
              <a:rPr lang="fr-FR" sz="2400" u="sng" dirty="0" smtClean="0">
                <a:solidFill>
                  <a:schemeClr val="tx1">
                    <a:lumMod val="75000"/>
                    <a:lumOff val="25000"/>
                  </a:schemeClr>
                </a:solidFill>
                <a:latin typeface="Calibri Light" charset="0"/>
                <a:ea typeface="Calibri Light" charset="0"/>
                <a:cs typeface="Calibri Light" charset="0"/>
              </a:rPr>
              <a:t>Option</a:t>
            </a:r>
            <a:r>
              <a:rPr lang="fr-FR" sz="2400" dirty="0" smtClean="0">
                <a:solidFill>
                  <a:schemeClr val="tx1">
                    <a:lumMod val="75000"/>
                    <a:lumOff val="25000"/>
                  </a:schemeClr>
                </a:solidFill>
                <a:latin typeface="Calibri Light" charset="0"/>
                <a:ea typeface="Calibri Light" charset="0"/>
                <a:cs typeface="Calibri Light" charset="0"/>
              </a:rPr>
              <a:t> : Réduction dans la boutique, Wifi, toilettes</a:t>
            </a:r>
            <a:endParaRPr lang="fr-FR" dirty="0" smtClean="0">
              <a:solidFill>
                <a:schemeClr val="tx1">
                  <a:lumMod val="75000"/>
                  <a:lumOff val="25000"/>
                </a:schemeClr>
              </a:solidFill>
              <a:latin typeface="Calibri Light" charset="0"/>
              <a:ea typeface="Calibri Light" charset="0"/>
              <a:cs typeface="Calibri Light" charset="0"/>
            </a:endParaRPr>
          </a:p>
        </p:txBody>
      </p:sp>
      <p:pic>
        <p:nvPicPr>
          <p:cNvPr id="30" name="Image 29"/>
          <p:cNvPicPr>
            <a:picLocks noChangeAspect="1"/>
          </p:cNvPicPr>
          <p:nvPr/>
        </p:nvPicPr>
        <p:blipFill>
          <a:blip r:embed="rId2"/>
          <a:stretch>
            <a:fillRect/>
          </a:stretch>
        </p:blipFill>
        <p:spPr>
          <a:xfrm>
            <a:off x="2170794" y="2929190"/>
            <a:ext cx="1310677" cy="1480765"/>
          </a:xfrm>
          <a:prstGeom prst="rect">
            <a:avLst/>
          </a:prstGeom>
        </p:spPr>
      </p:pic>
      <p:pic>
        <p:nvPicPr>
          <p:cNvPr id="31" name="Image 30"/>
          <p:cNvPicPr>
            <a:picLocks noChangeAspect="1"/>
          </p:cNvPicPr>
          <p:nvPr/>
        </p:nvPicPr>
        <p:blipFill>
          <a:blip r:embed="rId3"/>
          <a:stretch>
            <a:fillRect/>
          </a:stretch>
        </p:blipFill>
        <p:spPr>
          <a:xfrm>
            <a:off x="8391691" y="2932502"/>
            <a:ext cx="1580816" cy="1420733"/>
          </a:xfrm>
          <a:prstGeom prst="rect">
            <a:avLst/>
          </a:prstGeom>
        </p:spPr>
      </p:pic>
    </p:spTree>
    <p:extLst>
      <p:ext uri="{BB962C8B-B14F-4D97-AF65-F5344CB8AC3E}">
        <p14:creationId xmlns:p14="http://schemas.microsoft.com/office/powerpoint/2010/main" val="233306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au 18"/>
          <p:cNvGraphicFramePr>
            <a:graphicFrameLocks noGrp="1"/>
          </p:cNvGraphicFramePr>
          <p:nvPr>
            <p:extLst>
              <p:ext uri="{D42A27DB-BD31-4B8C-83A1-F6EECF244321}">
                <p14:modId xmlns:p14="http://schemas.microsoft.com/office/powerpoint/2010/main" val="1764036866"/>
              </p:ext>
            </p:extLst>
          </p:nvPr>
        </p:nvGraphicFramePr>
        <p:xfrm>
          <a:off x="844189" y="2525555"/>
          <a:ext cx="5937612" cy="972000"/>
        </p:xfrm>
        <a:graphic>
          <a:graphicData uri="http://schemas.openxmlformats.org/drawingml/2006/table">
            <a:tbl>
              <a:tblPr firstRow="1" bandRow="1">
                <a:tableStyleId>{5C22544A-7EE6-4342-B048-85BDC9FD1C3A}</a:tableStyleId>
              </a:tblPr>
              <a:tblGrid>
                <a:gridCol w="1484403"/>
                <a:gridCol w="1484403"/>
                <a:gridCol w="1484403"/>
                <a:gridCol w="1484403"/>
              </a:tblGrid>
              <a:tr h="486000">
                <a:tc>
                  <a:txBody>
                    <a:bodyPr/>
                    <a:lstStyle/>
                    <a:p>
                      <a:pPr algn="ctr"/>
                      <a:r>
                        <a:rPr lang="fr-FR" sz="2000" dirty="0" smtClean="0">
                          <a:latin typeface="Bariol" charset="0"/>
                          <a:ea typeface="Bariol" charset="0"/>
                          <a:cs typeface="Bariol" charset="0"/>
                        </a:rPr>
                        <a:t>4 heures</a:t>
                      </a:r>
                      <a:endParaRPr lang="fr-FR" sz="2000" dirty="0">
                        <a:latin typeface="Bariol" charset="0"/>
                        <a:ea typeface="Bariol" charset="0"/>
                        <a:cs typeface="Bariol"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lnBlToTr w="12700" cap="flat" cmpd="sng" algn="ctr">
                      <a:noFill/>
                      <a:prstDash val="solid"/>
                      <a:round/>
                      <a:headEnd type="none" w="med" len="med"/>
                      <a:tailEnd type="none" w="med" len="med"/>
                    </a:lnBlToTr>
                    <a:solidFill>
                      <a:srgbClr val="F5A97F"/>
                    </a:solidFill>
                  </a:tcPr>
                </a:tc>
                <a:tc>
                  <a:txBody>
                    <a:bodyPr/>
                    <a:lstStyle/>
                    <a:p>
                      <a:pPr algn="ctr"/>
                      <a:r>
                        <a:rPr lang="fr-FR" sz="2000" dirty="0" smtClean="0">
                          <a:latin typeface="Bariol" charset="0"/>
                          <a:ea typeface="Bariol" charset="0"/>
                          <a:cs typeface="Bariol" charset="0"/>
                        </a:rPr>
                        <a:t>6 heures</a:t>
                      </a:r>
                      <a:endParaRPr lang="fr-FR" sz="2000" dirty="0">
                        <a:latin typeface="Bariol" charset="0"/>
                        <a:ea typeface="Bariol" charset="0"/>
                        <a:cs typeface="Bariol"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lnBlToTr w="12700" cap="flat" cmpd="sng" algn="ctr">
                      <a:noFill/>
                      <a:prstDash val="solid"/>
                      <a:round/>
                      <a:headEnd type="none" w="med" len="med"/>
                      <a:tailEnd type="none" w="med" len="med"/>
                    </a:lnBlToTr>
                    <a:solidFill>
                      <a:srgbClr val="F5A97F"/>
                    </a:solidFill>
                  </a:tcPr>
                </a:tc>
                <a:tc>
                  <a:txBody>
                    <a:bodyPr/>
                    <a:lstStyle/>
                    <a:p>
                      <a:pPr algn="ctr"/>
                      <a:r>
                        <a:rPr lang="fr-FR" sz="2000" dirty="0" smtClean="0">
                          <a:latin typeface="Bariol" charset="0"/>
                          <a:ea typeface="Bariol" charset="0"/>
                          <a:cs typeface="Bariol" charset="0"/>
                        </a:rPr>
                        <a:t>12 heures</a:t>
                      </a:r>
                      <a:endParaRPr lang="fr-FR" sz="2000" dirty="0">
                        <a:latin typeface="Bariol" charset="0"/>
                        <a:ea typeface="Bariol" charset="0"/>
                        <a:cs typeface="Bariol"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lnBlToTr w="12700" cap="flat" cmpd="sng" algn="ctr">
                      <a:noFill/>
                      <a:prstDash val="solid"/>
                      <a:round/>
                      <a:headEnd type="none" w="med" len="med"/>
                      <a:tailEnd type="none" w="med" len="med"/>
                    </a:lnBlToTr>
                    <a:solidFill>
                      <a:srgbClr val="F5A97F"/>
                    </a:solidFill>
                  </a:tcPr>
                </a:tc>
                <a:tc>
                  <a:txBody>
                    <a:bodyPr/>
                    <a:lstStyle/>
                    <a:p>
                      <a:pPr algn="ctr"/>
                      <a:r>
                        <a:rPr lang="fr-FR" sz="2000" dirty="0" smtClean="0">
                          <a:latin typeface="Bariol" charset="0"/>
                          <a:ea typeface="Bariol" charset="0"/>
                          <a:cs typeface="Bariol" charset="0"/>
                        </a:rPr>
                        <a:t>24 heures</a:t>
                      </a:r>
                      <a:endParaRPr lang="fr-FR" sz="2000" dirty="0">
                        <a:latin typeface="Bariol" charset="0"/>
                        <a:ea typeface="Bariol" charset="0"/>
                        <a:cs typeface="Bariol"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lnBlToTr w="12700" cap="flat" cmpd="sng" algn="ctr">
                      <a:noFill/>
                      <a:prstDash val="solid"/>
                      <a:round/>
                      <a:headEnd type="none" w="med" len="med"/>
                      <a:tailEnd type="none" w="med" len="med"/>
                    </a:lnBlToTr>
                    <a:solidFill>
                      <a:srgbClr val="F5A97F"/>
                    </a:solidFill>
                  </a:tcPr>
                </a:tc>
              </a:tr>
              <a:tr h="486000">
                <a:tc>
                  <a:txBody>
                    <a:bodyPr/>
                    <a:lstStyle/>
                    <a:p>
                      <a:pPr algn="ctr"/>
                      <a:r>
                        <a:rPr lang="fr-FR" sz="2000" dirty="0" smtClean="0">
                          <a:solidFill>
                            <a:schemeClr val="tx1">
                              <a:lumMod val="75000"/>
                              <a:lumOff val="25000"/>
                            </a:schemeClr>
                          </a:solidFill>
                          <a:latin typeface="Bariol" charset="0"/>
                          <a:ea typeface="Bariol" charset="0"/>
                          <a:cs typeface="Bariol" charset="0"/>
                        </a:rPr>
                        <a:t>4.00 €</a:t>
                      </a:r>
                      <a:endParaRPr lang="fr-FR" sz="2000" dirty="0">
                        <a:solidFill>
                          <a:schemeClr val="tx1">
                            <a:lumMod val="75000"/>
                            <a:lumOff val="25000"/>
                          </a:schemeClr>
                        </a:solidFill>
                        <a:latin typeface="Bariol" charset="0"/>
                        <a:ea typeface="Bariol" charset="0"/>
                        <a:cs typeface="Bariol" charset="0"/>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lToTr w="12700" cap="flat" cmpd="sng" algn="ctr">
                      <a:noFill/>
                      <a:prstDash val="solid"/>
                      <a:round/>
                      <a:headEnd type="none" w="med" len="med"/>
                      <a:tailEnd type="none" w="med" len="med"/>
                    </a:lnBlToTr>
                  </a:tcPr>
                </a:tc>
                <a:tc>
                  <a:txBody>
                    <a:bodyPr/>
                    <a:lstStyle/>
                    <a:p>
                      <a:pPr algn="ctr"/>
                      <a:r>
                        <a:rPr lang="fr-FR" sz="2000" dirty="0" smtClean="0">
                          <a:solidFill>
                            <a:schemeClr val="tx1">
                              <a:lumMod val="75000"/>
                              <a:lumOff val="25000"/>
                            </a:schemeClr>
                          </a:solidFill>
                          <a:latin typeface="Bariol" charset="0"/>
                          <a:ea typeface="Bariol" charset="0"/>
                          <a:cs typeface="Bariol" charset="0"/>
                        </a:rPr>
                        <a:t>6.00 €</a:t>
                      </a:r>
                      <a:endParaRPr lang="fr-FR" sz="2000" dirty="0">
                        <a:solidFill>
                          <a:schemeClr val="tx1">
                            <a:lumMod val="75000"/>
                            <a:lumOff val="25000"/>
                          </a:schemeClr>
                        </a:solidFill>
                        <a:latin typeface="Bariol" charset="0"/>
                        <a:ea typeface="Bariol" charset="0"/>
                        <a:cs typeface="Bariol"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lToTr w="12700" cap="flat" cmpd="sng" algn="ctr">
                      <a:noFill/>
                      <a:prstDash val="solid"/>
                      <a:round/>
                      <a:headEnd type="none" w="med" len="med"/>
                      <a:tailEnd type="none" w="med" len="med"/>
                    </a:lnBlToTr>
                  </a:tcPr>
                </a:tc>
                <a:tc>
                  <a:txBody>
                    <a:bodyPr/>
                    <a:lstStyle/>
                    <a:p>
                      <a:pPr algn="ctr"/>
                      <a:r>
                        <a:rPr lang="fr-FR" sz="2000" dirty="0" smtClean="0">
                          <a:solidFill>
                            <a:schemeClr val="tx1">
                              <a:lumMod val="75000"/>
                              <a:lumOff val="25000"/>
                            </a:schemeClr>
                          </a:solidFill>
                          <a:latin typeface="Bariol" charset="0"/>
                          <a:ea typeface="Bariol" charset="0"/>
                          <a:cs typeface="Bariol" charset="0"/>
                        </a:rPr>
                        <a:t>8.00 €</a:t>
                      </a:r>
                      <a:endParaRPr lang="fr-FR" sz="2000" dirty="0">
                        <a:solidFill>
                          <a:schemeClr val="tx1">
                            <a:lumMod val="75000"/>
                            <a:lumOff val="25000"/>
                          </a:schemeClr>
                        </a:solidFill>
                        <a:latin typeface="Bariol" charset="0"/>
                        <a:ea typeface="Bariol" charset="0"/>
                        <a:cs typeface="Bariol"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lToTr w="12700" cap="flat" cmpd="sng" algn="ctr">
                      <a:noFill/>
                      <a:prstDash val="solid"/>
                      <a:round/>
                      <a:headEnd type="none" w="med" len="med"/>
                      <a:tailEnd type="none" w="med" len="med"/>
                    </a:lnBlToTr>
                  </a:tcPr>
                </a:tc>
                <a:tc>
                  <a:txBody>
                    <a:bodyPr/>
                    <a:lstStyle/>
                    <a:p>
                      <a:pPr algn="ctr"/>
                      <a:r>
                        <a:rPr lang="fr-FR" sz="2000" dirty="0" smtClean="0">
                          <a:solidFill>
                            <a:schemeClr val="tx1">
                              <a:lumMod val="75000"/>
                              <a:lumOff val="25000"/>
                            </a:schemeClr>
                          </a:solidFill>
                          <a:latin typeface="Bariol" charset="0"/>
                          <a:ea typeface="Bariol" charset="0"/>
                          <a:cs typeface="Bariol" charset="0"/>
                        </a:rPr>
                        <a:t>12.00 €</a:t>
                      </a:r>
                      <a:endParaRPr lang="fr-FR" sz="2000" dirty="0">
                        <a:solidFill>
                          <a:schemeClr val="tx1">
                            <a:lumMod val="75000"/>
                            <a:lumOff val="25000"/>
                          </a:schemeClr>
                        </a:solidFill>
                        <a:latin typeface="Bariol" charset="0"/>
                        <a:ea typeface="Bariol" charset="0"/>
                        <a:cs typeface="Bariol" charset="0"/>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lToTr w="12700" cap="flat" cmpd="sng" algn="ctr">
                      <a:noFill/>
                      <a:prstDash val="solid"/>
                      <a:round/>
                      <a:headEnd type="none" w="med" len="med"/>
                      <a:tailEnd type="none" w="med" len="med"/>
                    </a:lnBlToTr>
                  </a:tcPr>
                </a:tc>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8376380"/>
              </p:ext>
            </p:extLst>
          </p:nvPr>
        </p:nvGraphicFramePr>
        <p:xfrm>
          <a:off x="844188" y="3672835"/>
          <a:ext cx="5937613" cy="486000"/>
        </p:xfrm>
        <a:graphic>
          <a:graphicData uri="http://schemas.openxmlformats.org/drawingml/2006/table">
            <a:tbl>
              <a:tblPr firstRow="1" bandRow="1">
                <a:tableStyleId>{5C22544A-7EE6-4342-B048-85BDC9FD1C3A}</a:tableStyleId>
              </a:tblPr>
              <a:tblGrid>
                <a:gridCol w="5937613"/>
              </a:tblGrid>
              <a:tr h="486000">
                <a:tc>
                  <a:txBody>
                    <a:bodyPr/>
                    <a:lstStyle/>
                    <a:p>
                      <a:pPr algn="ctr"/>
                      <a:r>
                        <a:rPr lang="fr-FR" sz="2000" b="0" dirty="0" smtClean="0">
                          <a:solidFill>
                            <a:schemeClr val="tx1">
                              <a:lumMod val="75000"/>
                              <a:lumOff val="25000"/>
                            </a:schemeClr>
                          </a:solidFill>
                          <a:latin typeface="Bariol" charset="0"/>
                          <a:ea typeface="Bariol" charset="0"/>
                          <a:cs typeface="Bariol" charset="0"/>
                        </a:rPr>
                        <a:t>Au delà de 24 heures, 6 € par jour supplémentaire.</a:t>
                      </a:r>
                      <a:endParaRPr lang="fr-FR" sz="2000" b="0" dirty="0">
                        <a:solidFill>
                          <a:schemeClr val="tx1">
                            <a:lumMod val="75000"/>
                            <a:lumOff val="25000"/>
                          </a:schemeClr>
                        </a:solidFill>
                        <a:latin typeface="Bariol" charset="0"/>
                        <a:ea typeface="Bariol" charset="0"/>
                        <a:cs typeface="Bariol" charset="0"/>
                      </a:endParaRPr>
                    </a:p>
                  </a:txBody>
                  <a:tcPr anchor="ctr">
                    <a:lnT w="38100" cap="flat" cmpd="sng" algn="ctr">
                      <a:solidFill>
                        <a:schemeClr val="bg1"/>
                      </a:solidFill>
                      <a:prstDash val="solid"/>
                      <a:round/>
                      <a:headEnd type="none" w="med" len="med"/>
                      <a:tailEnd type="none" w="med" len="med"/>
                    </a:lnT>
                    <a:lnBlToTr w="12700" cap="flat" cmpd="sng" algn="ctr">
                      <a:noFill/>
                      <a:prstDash val="solid"/>
                      <a:round/>
                      <a:headEnd type="none" w="med" len="med"/>
                      <a:tailEnd type="none" w="med" len="med"/>
                    </a:lnBlToTr>
                    <a:noFill/>
                  </a:tcPr>
                </a:tc>
              </a:tr>
            </a:tbl>
          </a:graphicData>
        </a:graphic>
      </p:graphicFrame>
      <p:sp>
        <p:nvSpPr>
          <p:cNvPr id="22" name="ZoneTexte 21"/>
          <p:cNvSpPr txBox="1"/>
          <p:nvPr/>
        </p:nvSpPr>
        <p:spPr>
          <a:xfrm>
            <a:off x="0" y="230672"/>
            <a:ext cx="12192000" cy="1077218"/>
          </a:xfrm>
          <a:prstGeom prst="rect">
            <a:avLst/>
          </a:prstGeom>
          <a:noFill/>
        </p:spPr>
        <p:txBody>
          <a:bodyPr wrap="square" rtlCol="0">
            <a:spAutoFit/>
          </a:bodyPr>
          <a:lstStyle/>
          <a:p>
            <a:pPr algn="ctr"/>
            <a:r>
              <a:rPr lang="is-IS" sz="3200" dirty="0" smtClean="0">
                <a:solidFill>
                  <a:schemeClr val="tx1">
                    <a:lumMod val="75000"/>
                    <a:lumOff val="25000"/>
                  </a:schemeClr>
                </a:solidFill>
                <a:latin typeface="Calibri Light" charset="0"/>
                <a:ea typeface="Calibri Light" charset="0"/>
                <a:cs typeface="Calibri Light" charset="0"/>
              </a:rPr>
              <a:t>Nos tarifs s’entendent toutes taxes comprises incluant</a:t>
            </a:r>
          </a:p>
          <a:p>
            <a:pPr algn="ctr"/>
            <a:r>
              <a:rPr lang="fr-FR" sz="3200" dirty="0">
                <a:solidFill>
                  <a:schemeClr val="tx1">
                    <a:lumMod val="75000"/>
                    <a:lumOff val="25000"/>
                  </a:schemeClr>
                </a:solidFill>
                <a:latin typeface="Calibri Light" charset="0"/>
                <a:ea typeface="Calibri Light" charset="0"/>
                <a:cs typeface="Calibri Light" charset="0"/>
              </a:rPr>
              <a:t>l</a:t>
            </a:r>
            <a:r>
              <a:rPr lang="is-IS" sz="3200" dirty="0" smtClean="0">
                <a:solidFill>
                  <a:schemeClr val="tx1">
                    <a:lumMod val="75000"/>
                    <a:lumOff val="25000"/>
                  </a:schemeClr>
                </a:solidFill>
                <a:latin typeface="Calibri Light" charset="0"/>
                <a:ea typeface="Calibri Light" charset="0"/>
                <a:cs typeface="Calibri Light" charset="0"/>
              </a:rPr>
              <a:t>’assurance bagage NannyBag</a:t>
            </a:r>
            <a:endParaRPr lang="fr-FR" dirty="0">
              <a:solidFill>
                <a:schemeClr val="tx1">
                  <a:lumMod val="75000"/>
                  <a:lumOff val="25000"/>
                </a:schemeClr>
              </a:solidFill>
              <a:latin typeface="Calibri Light" charset="0"/>
              <a:ea typeface="Calibri Light" charset="0"/>
              <a:cs typeface="Calibri Light" charset="0"/>
            </a:endParaRPr>
          </a:p>
        </p:txBody>
      </p:sp>
      <p:pic>
        <p:nvPicPr>
          <p:cNvPr id="11" name="Image 10"/>
          <p:cNvPicPr>
            <a:picLocks noChangeAspect="1"/>
          </p:cNvPicPr>
          <p:nvPr/>
        </p:nvPicPr>
        <p:blipFill>
          <a:blip r:embed="rId2"/>
          <a:stretch>
            <a:fillRect/>
          </a:stretch>
        </p:blipFill>
        <p:spPr>
          <a:xfrm>
            <a:off x="6289372" y="5423617"/>
            <a:ext cx="1019172" cy="1226049"/>
          </a:xfrm>
          <a:prstGeom prst="rect">
            <a:avLst/>
          </a:prstGeom>
        </p:spPr>
      </p:pic>
      <p:pic>
        <p:nvPicPr>
          <p:cNvPr id="32" name="Image 31"/>
          <p:cNvPicPr>
            <a:picLocks noChangeAspect="1"/>
          </p:cNvPicPr>
          <p:nvPr/>
        </p:nvPicPr>
        <p:blipFill>
          <a:blip r:embed="rId3"/>
          <a:stretch>
            <a:fillRect/>
          </a:stretch>
        </p:blipFill>
        <p:spPr>
          <a:xfrm>
            <a:off x="7534862" y="5653530"/>
            <a:ext cx="730251" cy="993426"/>
          </a:xfrm>
          <a:prstGeom prst="rect">
            <a:avLst/>
          </a:prstGeom>
        </p:spPr>
      </p:pic>
      <p:sp>
        <p:nvSpPr>
          <p:cNvPr id="33" name="ZoneTexte 32"/>
          <p:cNvSpPr txBox="1"/>
          <p:nvPr/>
        </p:nvSpPr>
        <p:spPr>
          <a:xfrm>
            <a:off x="-7422" y="5684700"/>
            <a:ext cx="3657600" cy="523220"/>
          </a:xfrm>
          <a:prstGeom prst="rect">
            <a:avLst/>
          </a:prstGeom>
          <a:noFill/>
        </p:spPr>
        <p:txBody>
          <a:bodyPr wrap="square" rtlCol="0">
            <a:spAutoFit/>
          </a:bodyPr>
          <a:lstStyle/>
          <a:p>
            <a:pPr algn="ctr"/>
            <a:r>
              <a:rPr lang="is-IS" sz="2800" dirty="0" smtClean="0">
                <a:solidFill>
                  <a:schemeClr val="tx1">
                    <a:lumMod val="75000"/>
                    <a:lumOff val="25000"/>
                  </a:schemeClr>
                </a:solidFill>
                <a:latin typeface="Calibri Light" charset="0"/>
                <a:ea typeface="Calibri Light" charset="0"/>
                <a:cs typeface="Calibri Light" charset="0"/>
              </a:rPr>
              <a:t>Bagages autorisés :</a:t>
            </a:r>
            <a:endParaRPr lang="fr-FR" sz="1600" dirty="0">
              <a:solidFill>
                <a:schemeClr val="tx1">
                  <a:lumMod val="75000"/>
                  <a:lumOff val="25000"/>
                </a:schemeClr>
              </a:solidFill>
              <a:latin typeface="Calibri Light" charset="0"/>
              <a:ea typeface="Calibri Light" charset="0"/>
              <a:cs typeface="Calibri Light" charset="0"/>
            </a:endParaRPr>
          </a:p>
        </p:txBody>
      </p:sp>
      <p:pic>
        <p:nvPicPr>
          <p:cNvPr id="35" name="Image 34"/>
          <p:cNvPicPr>
            <a:picLocks noChangeAspect="1"/>
          </p:cNvPicPr>
          <p:nvPr/>
        </p:nvPicPr>
        <p:blipFill>
          <a:blip r:embed="rId4"/>
          <a:stretch>
            <a:fillRect/>
          </a:stretch>
        </p:blipFill>
        <p:spPr>
          <a:xfrm>
            <a:off x="8491431" y="5266184"/>
            <a:ext cx="1398474" cy="1380772"/>
          </a:xfrm>
          <a:prstGeom prst="rect">
            <a:avLst/>
          </a:prstGeom>
        </p:spPr>
      </p:pic>
      <p:pic>
        <p:nvPicPr>
          <p:cNvPr id="37" name="Image 36"/>
          <p:cNvPicPr>
            <a:picLocks noChangeAspect="1"/>
          </p:cNvPicPr>
          <p:nvPr/>
        </p:nvPicPr>
        <p:blipFill>
          <a:blip r:embed="rId5"/>
          <a:stretch>
            <a:fillRect/>
          </a:stretch>
        </p:blipFill>
        <p:spPr>
          <a:xfrm>
            <a:off x="4706741" y="5551620"/>
            <a:ext cx="1352267" cy="1095336"/>
          </a:xfrm>
          <a:prstGeom prst="rect">
            <a:avLst/>
          </a:prstGeom>
        </p:spPr>
      </p:pic>
      <p:pic>
        <p:nvPicPr>
          <p:cNvPr id="39" name="Image 38"/>
          <p:cNvPicPr>
            <a:picLocks noChangeAspect="1"/>
          </p:cNvPicPr>
          <p:nvPr/>
        </p:nvPicPr>
        <p:blipFill>
          <a:blip r:embed="rId6"/>
          <a:stretch>
            <a:fillRect/>
          </a:stretch>
        </p:blipFill>
        <p:spPr>
          <a:xfrm>
            <a:off x="3599135" y="5119455"/>
            <a:ext cx="917391" cy="1527501"/>
          </a:xfrm>
          <a:prstGeom prst="rect">
            <a:avLst/>
          </a:prstGeom>
        </p:spPr>
      </p:pic>
      <p:sp>
        <p:nvSpPr>
          <p:cNvPr id="13" name="ZoneTexte 12"/>
          <p:cNvSpPr txBox="1"/>
          <p:nvPr/>
        </p:nvSpPr>
        <p:spPr>
          <a:xfrm>
            <a:off x="844189" y="1888610"/>
            <a:ext cx="5937612" cy="461665"/>
          </a:xfrm>
          <a:prstGeom prst="rect">
            <a:avLst/>
          </a:prstGeom>
          <a:noFill/>
        </p:spPr>
        <p:txBody>
          <a:bodyPr wrap="square" rtlCol="0">
            <a:spAutoFit/>
          </a:bodyPr>
          <a:lstStyle/>
          <a:p>
            <a:pPr algn="ctr"/>
            <a:r>
              <a:rPr lang="fr-FR" sz="2400" dirty="0" smtClean="0">
                <a:solidFill>
                  <a:schemeClr val="tx1">
                    <a:lumMod val="75000"/>
                    <a:lumOff val="25000"/>
                  </a:schemeClr>
                </a:solidFill>
                <a:latin typeface="Calibri Light" charset="0"/>
                <a:ea typeface="Calibri Light" charset="0"/>
                <a:cs typeface="Calibri Light" charset="0"/>
              </a:rPr>
              <a:t>Prix par bagage</a:t>
            </a:r>
            <a:endParaRPr lang="fr-FR" sz="1400" dirty="0">
              <a:solidFill>
                <a:schemeClr val="tx1">
                  <a:lumMod val="75000"/>
                  <a:lumOff val="25000"/>
                </a:schemeClr>
              </a:solidFill>
              <a:latin typeface="Calibri Light" charset="0"/>
              <a:ea typeface="Calibri Light" charset="0"/>
              <a:cs typeface="Calibri Light" charset="0"/>
            </a:endParaRPr>
          </a:p>
        </p:txBody>
      </p:sp>
      <p:graphicFrame>
        <p:nvGraphicFramePr>
          <p:cNvPr id="4" name="Graphique 3"/>
          <p:cNvGraphicFramePr/>
          <p:nvPr>
            <p:extLst>
              <p:ext uri="{D42A27DB-BD31-4B8C-83A1-F6EECF244321}">
                <p14:modId xmlns:p14="http://schemas.microsoft.com/office/powerpoint/2010/main" val="1195381605"/>
              </p:ext>
            </p:extLst>
          </p:nvPr>
        </p:nvGraphicFramePr>
        <p:xfrm>
          <a:off x="8090573" y="2351050"/>
          <a:ext cx="2863946" cy="2505295"/>
        </p:xfrm>
        <a:graphic>
          <a:graphicData uri="http://schemas.openxmlformats.org/drawingml/2006/chart">
            <c:chart xmlns:c="http://schemas.openxmlformats.org/drawingml/2006/chart" xmlns:r="http://schemas.openxmlformats.org/officeDocument/2006/relationships" r:id="rId7"/>
          </a:graphicData>
        </a:graphic>
      </p:graphicFrame>
      <p:sp>
        <p:nvSpPr>
          <p:cNvPr id="15" name="ZoneTexte 14"/>
          <p:cNvSpPr txBox="1"/>
          <p:nvPr/>
        </p:nvSpPr>
        <p:spPr>
          <a:xfrm>
            <a:off x="8398243" y="3018922"/>
            <a:ext cx="1166316" cy="584775"/>
          </a:xfrm>
          <a:prstGeom prst="rect">
            <a:avLst/>
          </a:prstGeom>
          <a:noFill/>
        </p:spPr>
        <p:txBody>
          <a:bodyPr wrap="square" rtlCol="0">
            <a:spAutoFit/>
          </a:bodyPr>
          <a:lstStyle/>
          <a:p>
            <a:pPr algn="ctr"/>
            <a:r>
              <a:rPr lang="fr-FR" sz="3200" dirty="0" smtClean="0">
                <a:solidFill>
                  <a:schemeClr val="bg1"/>
                </a:solidFill>
                <a:latin typeface="Calibri Light" charset="0"/>
                <a:ea typeface="Calibri Light" charset="0"/>
                <a:cs typeface="Calibri Light" charset="0"/>
              </a:rPr>
              <a:t>35%</a:t>
            </a:r>
            <a:endParaRPr lang="fr-FR" dirty="0">
              <a:solidFill>
                <a:schemeClr val="bg1"/>
              </a:solidFill>
              <a:latin typeface="Calibri Light" charset="0"/>
              <a:ea typeface="Calibri Light" charset="0"/>
              <a:cs typeface="Calibri Light" charset="0"/>
            </a:endParaRPr>
          </a:p>
        </p:txBody>
      </p:sp>
      <p:sp>
        <p:nvSpPr>
          <p:cNvPr id="16" name="ZoneTexte 15"/>
          <p:cNvSpPr txBox="1"/>
          <p:nvPr/>
        </p:nvSpPr>
        <p:spPr>
          <a:xfrm>
            <a:off x="6553740" y="1888610"/>
            <a:ext cx="5937612" cy="461665"/>
          </a:xfrm>
          <a:prstGeom prst="rect">
            <a:avLst/>
          </a:prstGeom>
          <a:noFill/>
        </p:spPr>
        <p:txBody>
          <a:bodyPr wrap="square" rtlCol="0">
            <a:spAutoFit/>
          </a:bodyPr>
          <a:lstStyle/>
          <a:p>
            <a:pPr algn="ctr"/>
            <a:r>
              <a:rPr lang="fr-FR" sz="2400" dirty="0" smtClean="0">
                <a:solidFill>
                  <a:schemeClr val="tx1">
                    <a:lumMod val="75000"/>
                    <a:lumOff val="25000"/>
                  </a:schemeClr>
                </a:solidFill>
                <a:latin typeface="Calibri Light" charset="0"/>
                <a:ea typeface="Calibri Light" charset="0"/>
                <a:cs typeface="Calibri Light" charset="0"/>
              </a:rPr>
              <a:t>Commissions NannyBag</a:t>
            </a:r>
            <a:endParaRPr lang="fr-FR" sz="1400" dirty="0">
              <a:solidFill>
                <a:schemeClr val="tx1">
                  <a:lumMod val="75000"/>
                  <a:lumOff val="25000"/>
                </a:schemeClr>
              </a:solidFill>
              <a:latin typeface="Calibri Light" charset="0"/>
              <a:ea typeface="Calibri Light" charset="0"/>
              <a:cs typeface="Calibri Light" charset="0"/>
            </a:endParaRPr>
          </a:p>
        </p:txBody>
      </p:sp>
      <p:pic>
        <p:nvPicPr>
          <p:cNvPr id="17" name="Image 16"/>
          <p:cNvPicPr/>
          <p:nvPr/>
        </p:nvPicPr>
        <p:blipFill>
          <a:blip r:embed="rId8">
            <a:clrChange>
              <a:clrFrom>
                <a:srgbClr val="FFFFFF"/>
              </a:clrFrom>
              <a:clrTo>
                <a:srgbClr val="FFFFFF">
                  <a:alpha val="0"/>
                </a:srgbClr>
              </a:clrTo>
            </a:clrChange>
          </a:blip>
          <a:stretch>
            <a:fillRect/>
          </a:stretch>
        </p:blipFill>
        <p:spPr>
          <a:xfrm>
            <a:off x="10230613" y="5070375"/>
            <a:ext cx="1684358" cy="1643156"/>
          </a:xfrm>
          <a:prstGeom prst="rect">
            <a:avLst/>
          </a:prstGeom>
        </p:spPr>
      </p:pic>
    </p:spTree>
    <p:extLst>
      <p:ext uri="{BB962C8B-B14F-4D97-AF65-F5344CB8AC3E}">
        <p14:creationId xmlns:p14="http://schemas.microsoft.com/office/powerpoint/2010/main" val="799460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a:blip r:embed="rId3"/>
          <a:stretch>
            <a:fillRect/>
          </a:stretch>
        </p:blipFill>
        <p:spPr>
          <a:xfrm>
            <a:off x="641139" y="3973913"/>
            <a:ext cx="1936734" cy="2692240"/>
          </a:xfrm>
          <a:prstGeom prst="rect">
            <a:avLst/>
          </a:prstGeom>
        </p:spPr>
      </p:pic>
      <p:pic>
        <p:nvPicPr>
          <p:cNvPr id="10" name="Image 9"/>
          <p:cNvPicPr>
            <a:picLocks noChangeAspect="1"/>
          </p:cNvPicPr>
          <p:nvPr/>
        </p:nvPicPr>
        <p:blipFill rotWithShape="1">
          <a:blip r:embed="rId4">
            <a:extLst>
              <a:ext uri="{28A0092B-C50C-407E-A947-70E740481C1C}">
                <a14:useLocalDpi xmlns:a14="http://schemas.microsoft.com/office/drawing/2010/main" val="0"/>
              </a:ext>
            </a:extLst>
          </a:blip>
          <a:srcRect t="1964" b="85797"/>
          <a:stretch/>
        </p:blipFill>
        <p:spPr>
          <a:xfrm>
            <a:off x="2" y="-7"/>
            <a:ext cx="12192000" cy="3730612"/>
          </a:xfrm>
          <a:prstGeom prst="rect">
            <a:avLst/>
          </a:prstGeom>
        </p:spPr>
      </p:pic>
      <p:sp>
        <p:nvSpPr>
          <p:cNvPr id="4" name="ZoneTexte 3"/>
          <p:cNvSpPr txBox="1"/>
          <p:nvPr/>
        </p:nvSpPr>
        <p:spPr>
          <a:xfrm>
            <a:off x="0" y="230672"/>
            <a:ext cx="12192000" cy="584775"/>
          </a:xfrm>
          <a:prstGeom prst="rect">
            <a:avLst/>
          </a:prstGeom>
          <a:noFill/>
        </p:spPr>
        <p:txBody>
          <a:bodyPr wrap="square" rtlCol="0">
            <a:spAutoFit/>
          </a:bodyPr>
          <a:lstStyle/>
          <a:p>
            <a:pPr algn="ctr"/>
            <a:r>
              <a:rPr lang="is-IS" sz="3200" dirty="0" smtClean="0">
                <a:solidFill>
                  <a:schemeClr val="bg1"/>
                </a:solidFill>
                <a:latin typeface="+mj-lt"/>
                <a:ea typeface="Bariol" charset="0"/>
                <a:cs typeface="Bariol" charset="0"/>
              </a:rPr>
              <a:t>Et la sécurité dans tout ça ?</a:t>
            </a:r>
            <a:endParaRPr lang="fr-FR" dirty="0">
              <a:solidFill>
                <a:schemeClr val="bg1"/>
              </a:solidFill>
              <a:latin typeface="+mj-lt"/>
              <a:ea typeface="Bariol" charset="0"/>
              <a:cs typeface="Bariol" charset="0"/>
            </a:endParaRPr>
          </a:p>
        </p:txBody>
      </p:sp>
      <p:sp>
        <p:nvSpPr>
          <p:cNvPr id="5" name="ZoneTexte 4"/>
          <p:cNvSpPr txBox="1"/>
          <p:nvPr/>
        </p:nvSpPr>
        <p:spPr>
          <a:xfrm>
            <a:off x="451465" y="1089965"/>
            <a:ext cx="5229710" cy="1831271"/>
          </a:xfrm>
          <a:prstGeom prst="rect">
            <a:avLst/>
          </a:prstGeom>
          <a:noFill/>
        </p:spPr>
        <p:txBody>
          <a:bodyPr wrap="square" rtlCol="0">
            <a:spAutoFit/>
          </a:bodyPr>
          <a:lstStyle/>
          <a:p>
            <a:pPr>
              <a:spcAft>
                <a:spcPts val="600"/>
              </a:spcAft>
            </a:pPr>
            <a:r>
              <a:rPr lang="fr-FR" sz="2800" dirty="0">
                <a:solidFill>
                  <a:schemeClr val="bg1"/>
                </a:solidFill>
                <a:ea typeface="Calibri" charset="0"/>
                <a:cs typeface="Calibri" charset="0"/>
              </a:rPr>
              <a:t>Chaque Nanny est </a:t>
            </a:r>
            <a:r>
              <a:rPr lang="fr-FR" sz="2800" dirty="0" smtClean="0">
                <a:solidFill>
                  <a:schemeClr val="bg1"/>
                </a:solidFill>
                <a:ea typeface="Calibri" charset="0"/>
                <a:cs typeface="Calibri" charset="0"/>
              </a:rPr>
              <a:t>certifiée </a:t>
            </a:r>
            <a:r>
              <a:rPr lang="fr-FR" sz="2800" dirty="0">
                <a:solidFill>
                  <a:schemeClr val="bg1"/>
                </a:solidFill>
                <a:ea typeface="Calibri" charset="0"/>
                <a:cs typeface="Calibri" charset="0"/>
              </a:rPr>
              <a:t>!</a:t>
            </a:r>
          </a:p>
          <a:p>
            <a:pPr marL="285750" indent="-285750">
              <a:buFont typeface="Wingdings" charset="2"/>
              <a:buChar char="ü"/>
            </a:pPr>
            <a:r>
              <a:rPr lang="fr-FR" sz="2000" dirty="0" smtClean="0">
                <a:solidFill>
                  <a:schemeClr val="bg1"/>
                </a:solidFill>
                <a:ea typeface="Calibri" charset="0"/>
                <a:cs typeface="Calibri" charset="0"/>
              </a:rPr>
              <a:t>Téléphone </a:t>
            </a:r>
            <a:r>
              <a:rPr lang="fr-FR" sz="2000" dirty="0">
                <a:solidFill>
                  <a:schemeClr val="bg1"/>
                </a:solidFill>
                <a:ea typeface="Calibri" charset="0"/>
                <a:cs typeface="Calibri" charset="0"/>
              </a:rPr>
              <a:t>et mail </a:t>
            </a:r>
            <a:r>
              <a:rPr lang="fr-FR" sz="2000" dirty="0" smtClean="0">
                <a:solidFill>
                  <a:schemeClr val="bg1"/>
                </a:solidFill>
                <a:ea typeface="Calibri" charset="0"/>
                <a:cs typeface="Calibri" charset="0"/>
              </a:rPr>
              <a:t>vérifiés</a:t>
            </a:r>
          </a:p>
          <a:p>
            <a:pPr marL="285750" indent="-285750">
              <a:buFont typeface="Wingdings" charset="2"/>
              <a:buChar char="ü"/>
            </a:pPr>
            <a:r>
              <a:rPr lang="fr-FR" sz="2000" dirty="0">
                <a:solidFill>
                  <a:schemeClr val="bg1"/>
                </a:solidFill>
                <a:ea typeface="Calibri" charset="0"/>
                <a:cs typeface="Calibri" charset="0"/>
              </a:rPr>
              <a:t>I</a:t>
            </a:r>
            <a:r>
              <a:rPr lang="fr-FR" sz="2000" dirty="0" smtClean="0">
                <a:solidFill>
                  <a:schemeClr val="bg1"/>
                </a:solidFill>
                <a:ea typeface="Calibri" charset="0"/>
                <a:cs typeface="Calibri" charset="0"/>
              </a:rPr>
              <a:t>dentité vérifiée</a:t>
            </a:r>
          </a:p>
          <a:p>
            <a:pPr marL="285750" indent="-285750">
              <a:buFont typeface="Wingdings" charset="2"/>
              <a:buChar char="ü"/>
            </a:pPr>
            <a:r>
              <a:rPr lang="fr-FR" sz="2000" dirty="0" smtClean="0">
                <a:solidFill>
                  <a:schemeClr val="bg1"/>
                </a:solidFill>
                <a:ea typeface="Calibri" charset="0"/>
                <a:cs typeface="Calibri" charset="0"/>
              </a:rPr>
              <a:t>Contrat avec NannyBag</a:t>
            </a:r>
          </a:p>
          <a:p>
            <a:pPr marL="285750" indent="-285750">
              <a:buFont typeface="Wingdings" charset="2"/>
              <a:buChar char="ü"/>
            </a:pPr>
            <a:r>
              <a:rPr lang="fr-FR" sz="2000" dirty="0" smtClean="0">
                <a:solidFill>
                  <a:schemeClr val="bg1"/>
                </a:solidFill>
                <a:ea typeface="Calibri" charset="0"/>
                <a:cs typeface="Calibri" charset="0"/>
              </a:rPr>
              <a:t>Notations </a:t>
            </a:r>
            <a:r>
              <a:rPr lang="fr-FR" sz="2000" dirty="0">
                <a:solidFill>
                  <a:schemeClr val="bg1"/>
                </a:solidFill>
                <a:ea typeface="Calibri" charset="0"/>
                <a:cs typeface="Calibri" charset="0"/>
              </a:rPr>
              <a:t>et commentaires </a:t>
            </a:r>
            <a:r>
              <a:rPr lang="fr-FR" sz="2000" dirty="0" smtClean="0">
                <a:solidFill>
                  <a:schemeClr val="bg1"/>
                </a:solidFill>
                <a:ea typeface="Calibri" charset="0"/>
                <a:cs typeface="Calibri" charset="0"/>
              </a:rPr>
              <a:t> des voyageurs</a:t>
            </a:r>
            <a:endParaRPr lang="fr-FR" sz="2000" dirty="0">
              <a:solidFill>
                <a:schemeClr val="bg1"/>
              </a:solidFill>
              <a:ea typeface="Calibri" charset="0"/>
              <a:cs typeface="Calibri" charset="0"/>
            </a:endParaRPr>
          </a:p>
        </p:txBody>
      </p:sp>
      <p:sp>
        <p:nvSpPr>
          <p:cNvPr id="6" name="ZoneTexte 5"/>
          <p:cNvSpPr txBox="1"/>
          <p:nvPr/>
        </p:nvSpPr>
        <p:spPr>
          <a:xfrm>
            <a:off x="6557131" y="1089965"/>
            <a:ext cx="5229710" cy="2046714"/>
          </a:xfrm>
          <a:prstGeom prst="rect">
            <a:avLst/>
          </a:prstGeom>
          <a:noFill/>
        </p:spPr>
        <p:txBody>
          <a:bodyPr wrap="square" rtlCol="0">
            <a:spAutoFit/>
          </a:bodyPr>
          <a:lstStyle/>
          <a:p>
            <a:pPr>
              <a:spcAft>
                <a:spcPts val="600"/>
              </a:spcAft>
            </a:pPr>
            <a:r>
              <a:rPr lang="fr-FR" sz="2800" dirty="0">
                <a:solidFill>
                  <a:schemeClr val="bg1"/>
                </a:solidFill>
                <a:ea typeface="Bariol" charset="0"/>
                <a:cs typeface="Bariol" charset="0"/>
              </a:rPr>
              <a:t>Chaque voyageur est assuré !</a:t>
            </a:r>
          </a:p>
          <a:p>
            <a:r>
              <a:rPr lang="fr-FR" sz="2000" dirty="0">
                <a:solidFill>
                  <a:schemeClr val="bg1"/>
                </a:solidFill>
                <a:ea typeface="Bariol" charset="0"/>
                <a:cs typeface="Bariol" charset="0"/>
              </a:rPr>
              <a:t>Notre partenaire AXA assure les valises </a:t>
            </a:r>
            <a:r>
              <a:rPr lang="fr-FR" sz="2000" dirty="0" smtClean="0">
                <a:solidFill>
                  <a:schemeClr val="bg1"/>
                </a:solidFill>
                <a:ea typeface="Bariol" charset="0"/>
                <a:cs typeface="Bariol" charset="0"/>
              </a:rPr>
              <a:t>contre :</a:t>
            </a:r>
            <a:endParaRPr lang="fr-FR" sz="2000" dirty="0">
              <a:solidFill>
                <a:schemeClr val="bg1"/>
              </a:solidFill>
              <a:ea typeface="Bariol" charset="0"/>
              <a:cs typeface="Bariol" charset="0"/>
            </a:endParaRPr>
          </a:p>
          <a:p>
            <a:r>
              <a:rPr lang="fr-FR" sz="2000" dirty="0" smtClean="0">
                <a:solidFill>
                  <a:schemeClr val="bg1"/>
                </a:solidFill>
                <a:ea typeface="Bariol" charset="0"/>
                <a:cs typeface="Bariol" charset="0"/>
              </a:rPr>
              <a:t>- Le </a:t>
            </a:r>
            <a:r>
              <a:rPr lang="fr-FR" sz="2000" dirty="0">
                <a:solidFill>
                  <a:schemeClr val="bg1"/>
                </a:solidFill>
                <a:ea typeface="Bariol" charset="0"/>
                <a:cs typeface="Bariol" charset="0"/>
              </a:rPr>
              <a:t>vol</a:t>
            </a:r>
          </a:p>
          <a:p>
            <a:r>
              <a:rPr lang="fr-FR" sz="2000" dirty="0" smtClean="0">
                <a:solidFill>
                  <a:schemeClr val="bg1"/>
                </a:solidFill>
                <a:ea typeface="Bariol" charset="0"/>
                <a:cs typeface="Bariol" charset="0"/>
              </a:rPr>
              <a:t>- La </a:t>
            </a:r>
            <a:r>
              <a:rPr lang="fr-FR" sz="2000" dirty="0">
                <a:solidFill>
                  <a:schemeClr val="bg1"/>
                </a:solidFill>
                <a:ea typeface="Bariol" charset="0"/>
                <a:cs typeface="Bariol" charset="0"/>
              </a:rPr>
              <a:t>casse</a:t>
            </a:r>
          </a:p>
          <a:p>
            <a:r>
              <a:rPr lang="fr-FR" sz="2000" dirty="0" smtClean="0">
                <a:solidFill>
                  <a:schemeClr val="bg1"/>
                </a:solidFill>
                <a:ea typeface="Bariol" charset="0"/>
                <a:cs typeface="Bariol" charset="0"/>
              </a:rPr>
              <a:t>- La </a:t>
            </a:r>
            <a:r>
              <a:rPr lang="fr-FR" sz="2000" dirty="0">
                <a:solidFill>
                  <a:schemeClr val="bg1"/>
                </a:solidFill>
                <a:ea typeface="Bariol" charset="0"/>
                <a:cs typeface="Bariol" charset="0"/>
              </a:rPr>
              <a:t>perte</a:t>
            </a:r>
          </a:p>
          <a:p>
            <a:endParaRPr lang="fr-FR" sz="1400" dirty="0">
              <a:solidFill>
                <a:schemeClr val="tx1">
                  <a:lumMod val="75000"/>
                  <a:lumOff val="25000"/>
                </a:schemeClr>
              </a:solidFill>
              <a:ea typeface="Bariol" charset="0"/>
              <a:cs typeface="Bariol" charset="0"/>
            </a:endParaRPr>
          </a:p>
        </p:txBody>
      </p:sp>
      <p:cxnSp>
        <p:nvCxnSpPr>
          <p:cNvPr id="14" name="Connecteur droit 13"/>
          <p:cNvCxnSpPr/>
          <p:nvPr/>
        </p:nvCxnSpPr>
        <p:spPr>
          <a:xfrm flipH="1">
            <a:off x="6013449" y="3246579"/>
            <a:ext cx="0" cy="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Bulle ronde 16"/>
          <p:cNvSpPr/>
          <p:nvPr/>
        </p:nvSpPr>
        <p:spPr>
          <a:xfrm>
            <a:off x="2577873" y="4102264"/>
            <a:ext cx="2808518" cy="1001989"/>
          </a:xfrm>
          <a:prstGeom prst="wedgeEllipseCallout">
            <a:avLst>
              <a:gd name="adj1" fmla="val -58515"/>
              <a:gd name="adj2" fmla="val 45715"/>
            </a:avLst>
          </a:prstGeom>
          <a:ln>
            <a:solidFill>
              <a:srgbClr val="F0896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smtClean="0">
                <a:solidFill>
                  <a:schemeClr val="tx1">
                    <a:lumMod val="75000"/>
                    <a:lumOff val="25000"/>
                  </a:schemeClr>
                </a:solidFill>
                <a:ea typeface="Bariol" charset="0"/>
                <a:cs typeface="Bariol" charset="0"/>
              </a:rPr>
              <a:t>Je garde vos valises en toute sécurité !</a:t>
            </a:r>
            <a:endParaRPr lang="fr-FR" dirty="0">
              <a:solidFill>
                <a:schemeClr val="tx1">
                  <a:lumMod val="75000"/>
                  <a:lumOff val="25000"/>
                </a:schemeClr>
              </a:solidFill>
              <a:ea typeface="Bariol" charset="0"/>
              <a:cs typeface="Bariol" charset="0"/>
            </a:endParaRPr>
          </a:p>
        </p:txBody>
      </p:sp>
      <p:pic>
        <p:nvPicPr>
          <p:cNvPr id="20" name="Image 19"/>
          <p:cNvPicPr>
            <a:picLocks noChangeAspect="1"/>
          </p:cNvPicPr>
          <p:nvPr/>
        </p:nvPicPr>
        <p:blipFill>
          <a:blip r:embed="rId5"/>
          <a:stretch>
            <a:fillRect/>
          </a:stretch>
        </p:blipFill>
        <p:spPr>
          <a:xfrm>
            <a:off x="8815252" y="4538901"/>
            <a:ext cx="3079227" cy="2127252"/>
          </a:xfrm>
          <a:prstGeom prst="rect">
            <a:avLst/>
          </a:prstGeom>
        </p:spPr>
      </p:pic>
      <p:sp>
        <p:nvSpPr>
          <p:cNvPr id="22" name="Bulle ronde 21"/>
          <p:cNvSpPr/>
          <p:nvPr/>
        </p:nvSpPr>
        <p:spPr>
          <a:xfrm>
            <a:off x="6415088" y="4102264"/>
            <a:ext cx="2853751" cy="1001989"/>
          </a:xfrm>
          <a:prstGeom prst="wedgeEllipseCallout">
            <a:avLst>
              <a:gd name="adj1" fmla="val 57962"/>
              <a:gd name="adj2" fmla="val 25752"/>
            </a:avLst>
          </a:prstGeom>
          <a:ln>
            <a:solidFill>
              <a:srgbClr val="F0896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smtClean="0">
                <a:solidFill>
                  <a:schemeClr val="tx1">
                    <a:lumMod val="75000"/>
                    <a:lumOff val="25000"/>
                  </a:schemeClr>
                </a:solidFill>
                <a:ea typeface="Bariol" charset="0"/>
                <a:cs typeface="Bariol" charset="0"/>
              </a:rPr>
              <a:t>En plus, nos valises sont assurées !</a:t>
            </a:r>
            <a:endParaRPr lang="fr-FR" dirty="0">
              <a:solidFill>
                <a:schemeClr val="tx1">
                  <a:lumMod val="75000"/>
                  <a:lumOff val="25000"/>
                </a:schemeClr>
              </a:solidFill>
              <a:ea typeface="Bariol" charset="0"/>
              <a:cs typeface="Bariol" charset="0"/>
            </a:endParaRPr>
          </a:p>
        </p:txBody>
      </p:sp>
      <p:sp>
        <p:nvSpPr>
          <p:cNvPr id="12" name="ZoneTexte 11"/>
          <p:cNvSpPr txBox="1"/>
          <p:nvPr/>
        </p:nvSpPr>
        <p:spPr>
          <a:xfrm>
            <a:off x="451465" y="3258773"/>
            <a:ext cx="11443014" cy="461665"/>
          </a:xfrm>
          <a:prstGeom prst="rect">
            <a:avLst/>
          </a:prstGeom>
          <a:noFill/>
        </p:spPr>
        <p:txBody>
          <a:bodyPr wrap="square" rtlCol="0">
            <a:spAutoFit/>
          </a:bodyPr>
          <a:lstStyle/>
          <a:p>
            <a:pPr>
              <a:spcAft>
                <a:spcPts val="600"/>
              </a:spcAft>
            </a:pPr>
            <a:r>
              <a:rPr lang="fr-FR" sz="2000" u="sng" dirty="0" smtClean="0">
                <a:solidFill>
                  <a:schemeClr val="bg1"/>
                </a:solidFill>
                <a:ea typeface="Bariol" charset="0"/>
                <a:cs typeface="Bariol" charset="0"/>
              </a:rPr>
              <a:t>Note</a:t>
            </a:r>
            <a:r>
              <a:rPr lang="fr-FR" sz="2000" dirty="0" smtClean="0">
                <a:solidFill>
                  <a:schemeClr val="bg1"/>
                </a:solidFill>
                <a:ea typeface="Bariol" charset="0"/>
                <a:cs typeface="Bariol" charset="0"/>
              </a:rPr>
              <a:t> </a:t>
            </a:r>
            <a:r>
              <a:rPr lang="fr-FR" sz="2400" dirty="0" smtClean="0">
                <a:solidFill>
                  <a:schemeClr val="bg1"/>
                </a:solidFill>
                <a:ea typeface="Bariol" charset="0"/>
                <a:cs typeface="Bariol" charset="0"/>
              </a:rPr>
              <a:t>: </a:t>
            </a:r>
            <a:r>
              <a:rPr lang="fr-FR" sz="2000" dirty="0" smtClean="0">
                <a:solidFill>
                  <a:schemeClr val="bg1"/>
                </a:solidFill>
                <a:ea typeface="Bariol" charset="0"/>
                <a:cs typeface="Bariol" charset="0"/>
              </a:rPr>
              <a:t>Par sécurité, chaque Nanny à la possibilité de demander l’ouverture du bagage au moment du dépôt.</a:t>
            </a:r>
            <a:endParaRPr lang="fr-FR" sz="1600" dirty="0">
              <a:solidFill>
                <a:schemeClr val="bg1"/>
              </a:solidFill>
              <a:ea typeface="Bariol" charset="0"/>
              <a:cs typeface="Bariol" charset="0"/>
            </a:endParaRPr>
          </a:p>
        </p:txBody>
      </p:sp>
      <p:pic>
        <p:nvPicPr>
          <p:cNvPr id="1026" name="Picture 2" descr="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4405" y="2052761"/>
            <a:ext cx="868475" cy="86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709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665" y="325164"/>
            <a:ext cx="12192000" cy="584775"/>
          </a:xfrm>
          <a:prstGeom prst="rect">
            <a:avLst/>
          </a:prstGeom>
          <a:noFill/>
        </p:spPr>
        <p:txBody>
          <a:bodyPr wrap="square" rtlCol="0">
            <a:spAutoFit/>
          </a:bodyPr>
          <a:lstStyle/>
          <a:p>
            <a:pPr algn="ctr"/>
            <a:r>
              <a:rPr lang="fr-FR" sz="3200" b="1" dirty="0" smtClean="0">
                <a:solidFill>
                  <a:srgbClr val="F5A97D"/>
                </a:solidFill>
                <a:latin typeface="+mj-lt"/>
                <a:ea typeface="Bariol" charset="0"/>
                <a:cs typeface="Bariol" charset="0"/>
              </a:rPr>
              <a:t>Inscription</a:t>
            </a:r>
            <a:r>
              <a:rPr lang="fr-FR" sz="3200" dirty="0" smtClean="0">
                <a:solidFill>
                  <a:schemeClr val="tx1">
                    <a:lumMod val="75000"/>
                    <a:lumOff val="25000"/>
                  </a:schemeClr>
                </a:solidFill>
                <a:latin typeface="+mj-lt"/>
                <a:ea typeface="Bariol" charset="0"/>
                <a:cs typeface="Bariol" charset="0"/>
              </a:rPr>
              <a:t> et </a:t>
            </a:r>
            <a:r>
              <a:rPr lang="fr-FR" sz="3200" b="1" dirty="0" smtClean="0">
                <a:solidFill>
                  <a:srgbClr val="F5A97D"/>
                </a:solidFill>
                <a:latin typeface="+mj-lt"/>
                <a:ea typeface="Bariol" charset="0"/>
                <a:cs typeface="Bariol" charset="0"/>
              </a:rPr>
              <a:t>fonctionnement</a:t>
            </a:r>
            <a:r>
              <a:rPr lang="fr-FR" sz="3200" dirty="0" smtClean="0">
                <a:solidFill>
                  <a:srgbClr val="F5A97D"/>
                </a:solidFill>
                <a:latin typeface="+mj-lt"/>
                <a:ea typeface="Bariol" charset="0"/>
                <a:cs typeface="Bariol" charset="0"/>
              </a:rPr>
              <a:t> </a:t>
            </a:r>
            <a:r>
              <a:rPr lang="fr-FR" sz="3200" dirty="0" smtClean="0">
                <a:solidFill>
                  <a:schemeClr val="tx1">
                    <a:lumMod val="75000"/>
                    <a:lumOff val="25000"/>
                  </a:schemeClr>
                </a:solidFill>
                <a:latin typeface="+mj-lt"/>
                <a:ea typeface="Bariol" charset="0"/>
                <a:cs typeface="Bariol" charset="0"/>
              </a:rPr>
              <a:t>global</a:t>
            </a:r>
          </a:p>
        </p:txBody>
      </p:sp>
      <p:sp>
        <p:nvSpPr>
          <p:cNvPr id="5" name="ZoneTexte 4"/>
          <p:cNvSpPr txBox="1"/>
          <p:nvPr/>
        </p:nvSpPr>
        <p:spPr>
          <a:xfrm>
            <a:off x="451596" y="1416864"/>
            <a:ext cx="5981701" cy="1815882"/>
          </a:xfrm>
          <a:prstGeom prst="rect">
            <a:avLst/>
          </a:prstGeom>
          <a:noFill/>
        </p:spPr>
        <p:txBody>
          <a:bodyPr wrap="square" rtlCol="0">
            <a:spAutoFit/>
          </a:bodyPr>
          <a:lstStyle/>
          <a:p>
            <a:r>
              <a:rPr lang="fr-FR" sz="2800" b="1" u="sng" dirty="0" smtClean="0">
                <a:solidFill>
                  <a:schemeClr val="tx1">
                    <a:lumMod val="75000"/>
                    <a:lumOff val="25000"/>
                  </a:schemeClr>
                </a:solidFill>
                <a:latin typeface="+mj-lt"/>
                <a:ea typeface="Bariol" charset="0"/>
                <a:cs typeface="Bariol" charset="0"/>
              </a:rPr>
              <a:t>Inscription ULTRA simple</a:t>
            </a:r>
          </a:p>
          <a:p>
            <a:r>
              <a:rPr lang="fr-FR" sz="2800" dirty="0" smtClean="0">
                <a:solidFill>
                  <a:schemeClr val="tx1">
                    <a:lumMod val="75000"/>
                    <a:lumOff val="25000"/>
                  </a:schemeClr>
                </a:solidFill>
                <a:latin typeface="+mj-lt"/>
                <a:ea typeface="Bariol" charset="0"/>
                <a:cs typeface="Bariol" charset="0"/>
              </a:rPr>
              <a:t>L’hôtel ou la boutique s’inscrit en 3 minutes et peut recevoir des réservations après validation en interne.</a:t>
            </a:r>
          </a:p>
        </p:txBody>
      </p:sp>
      <p:pic>
        <p:nvPicPr>
          <p:cNvPr id="8" name="Image 7"/>
          <p:cNvPicPr>
            <a:picLocks noChangeAspect="1"/>
          </p:cNvPicPr>
          <p:nvPr/>
        </p:nvPicPr>
        <p:blipFill>
          <a:blip r:embed="rId2"/>
          <a:stretch>
            <a:fillRect/>
          </a:stretch>
        </p:blipFill>
        <p:spPr>
          <a:xfrm>
            <a:off x="7071596" y="1469315"/>
            <a:ext cx="1560403" cy="981785"/>
          </a:xfrm>
          <a:prstGeom prst="rect">
            <a:avLst/>
          </a:prstGeom>
        </p:spPr>
      </p:pic>
      <p:sp>
        <p:nvSpPr>
          <p:cNvPr id="9" name="ZoneTexte 8"/>
          <p:cNvSpPr txBox="1"/>
          <p:nvPr/>
        </p:nvSpPr>
        <p:spPr>
          <a:xfrm>
            <a:off x="7248064" y="2438720"/>
            <a:ext cx="1207465" cy="830997"/>
          </a:xfrm>
          <a:prstGeom prst="rect">
            <a:avLst/>
          </a:prstGeom>
          <a:noFill/>
        </p:spPr>
        <p:txBody>
          <a:bodyPr wrap="square" rtlCol="0">
            <a:spAutoFit/>
          </a:bodyPr>
          <a:lstStyle/>
          <a:p>
            <a:pPr algn="ctr"/>
            <a:r>
              <a:rPr lang="fr-FR" sz="4800" b="1" dirty="0" smtClean="0">
                <a:solidFill>
                  <a:schemeClr val="tx1">
                    <a:lumMod val="75000"/>
                    <a:lumOff val="25000"/>
                  </a:schemeClr>
                </a:solidFill>
                <a:latin typeface="+mj-lt"/>
                <a:ea typeface="Bariol" charset="0"/>
                <a:cs typeface="Bariol" charset="0"/>
              </a:rPr>
              <a:t>1</a:t>
            </a:r>
          </a:p>
        </p:txBody>
      </p:sp>
      <p:cxnSp>
        <p:nvCxnSpPr>
          <p:cNvPr id="11" name="Connecteur droit avec flèche 10"/>
          <p:cNvCxnSpPr/>
          <p:nvPr/>
        </p:nvCxnSpPr>
        <p:spPr>
          <a:xfrm>
            <a:off x="9175487" y="1960207"/>
            <a:ext cx="838200" cy="0"/>
          </a:xfrm>
          <a:prstGeom prst="straightConnector1">
            <a:avLst/>
          </a:prstGeom>
          <a:ln w="76200" cap="rnd">
            <a:solidFill>
              <a:schemeClr val="tx1">
                <a:lumMod val="75000"/>
                <a:lumOff val="25000"/>
              </a:schemeClr>
            </a:solidFill>
            <a:round/>
            <a:tailEnd type="stealth"/>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3"/>
          <a:stretch>
            <a:fillRect/>
          </a:stretch>
        </p:blipFill>
        <p:spPr>
          <a:xfrm>
            <a:off x="10268550" y="1416864"/>
            <a:ext cx="1037463" cy="1086686"/>
          </a:xfrm>
          <a:prstGeom prst="rect">
            <a:avLst/>
          </a:prstGeom>
        </p:spPr>
      </p:pic>
      <p:sp>
        <p:nvSpPr>
          <p:cNvPr id="15" name="ZoneTexte 14"/>
          <p:cNvSpPr txBox="1"/>
          <p:nvPr/>
        </p:nvSpPr>
        <p:spPr>
          <a:xfrm>
            <a:off x="10183548" y="2435270"/>
            <a:ext cx="1207465" cy="830997"/>
          </a:xfrm>
          <a:prstGeom prst="rect">
            <a:avLst/>
          </a:prstGeom>
          <a:noFill/>
        </p:spPr>
        <p:txBody>
          <a:bodyPr wrap="square" rtlCol="0">
            <a:spAutoFit/>
          </a:bodyPr>
          <a:lstStyle/>
          <a:p>
            <a:pPr algn="ctr"/>
            <a:r>
              <a:rPr lang="fr-FR" sz="4800" b="1" dirty="0" smtClean="0">
                <a:solidFill>
                  <a:schemeClr val="tx1">
                    <a:lumMod val="75000"/>
                    <a:lumOff val="25000"/>
                  </a:schemeClr>
                </a:solidFill>
                <a:latin typeface="+mj-lt"/>
                <a:ea typeface="Bariol" charset="0"/>
                <a:cs typeface="Bariol" charset="0"/>
              </a:rPr>
              <a:t>2</a:t>
            </a:r>
          </a:p>
        </p:txBody>
      </p:sp>
      <p:sp>
        <p:nvSpPr>
          <p:cNvPr id="10" name="ZoneTexte 9"/>
          <p:cNvSpPr txBox="1"/>
          <p:nvPr/>
        </p:nvSpPr>
        <p:spPr>
          <a:xfrm>
            <a:off x="451596" y="3534656"/>
            <a:ext cx="11397504" cy="3170099"/>
          </a:xfrm>
          <a:prstGeom prst="rect">
            <a:avLst/>
          </a:prstGeom>
          <a:noFill/>
        </p:spPr>
        <p:txBody>
          <a:bodyPr wrap="square" rtlCol="0">
            <a:spAutoFit/>
          </a:bodyPr>
          <a:lstStyle/>
          <a:p>
            <a:r>
              <a:rPr lang="fr-FR" sz="2800" b="1" u="sng" dirty="0" smtClean="0">
                <a:solidFill>
                  <a:schemeClr val="tx1">
                    <a:lumMod val="75000"/>
                    <a:lumOff val="25000"/>
                  </a:schemeClr>
                </a:solidFill>
                <a:latin typeface="+mj-lt"/>
                <a:ea typeface="Bariol" charset="0"/>
                <a:cs typeface="Bariol" charset="0"/>
              </a:rPr>
              <a:t>Fonctionnement ULTRA simple</a:t>
            </a:r>
          </a:p>
          <a:p>
            <a:r>
              <a:rPr lang="fr-FR" sz="2800" dirty="0" smtClean="0">
                <a:solidFill>
                  <a:schemeClr val="tx1">
                    <a:lumMod val="75000"/>
                    <a:lumOff val="25000"/>
                  </a:schemeClr>
                </a:solidFill>
                <a:latin typeface="+mj-lt"/>
                <a:ea typeface="Bariol" charset="0"/>
                <a:cs typeface="Bariol" charset="0"/>
              </a:rPr>
              <a:t>La Nanny reçoit ses revenus automatiquement sur son compte bancaire en fin de mois déduction faite des commissions NannyBag. Elle reçoit également un mail avec un récapitulatif des réservations du mois et des commissions prélevées.</a:t>
            </a:r>
          </a:p>
          <a:p>
            <a:endParaRPr lang="fr-FR" sz="3200" dirty="0">
              <a:solidFill>
                <a:schemeClr val="tx1">
                  <a:lumMod val="75000"/>
                  <a:lumOff val="25000"/>
                </a:schemeClr>
              </a:solidFill>
              <a:latin typeface="+mj-lt"/>
              <a:ea typeface="Bariol" charset="0"/>
              <a:cs typeface="Bariol" charset="0"/>
            </a:endParaRPr>
          </a:p>
          <a:p>
            <a:r>
              <a:rPr lang="fr-FR" sz="2800" i="1" dirty="0" smtClean="0">
                <a:solidFill>
                  <a:schemeClr val="tx1">
                    <a:lumMod val="75000"/>
                    <a:lumOff val="25000"/>
                  </a:schemeClr>
                </a:solidFill>
                <a:latin typeface="+mj-lt"/>
                <a:ea typeface="Bariol" charset="0"/>
                <a:cs typeface="Bariol" charset="0"/>
              </a:rPr>
              <a:t>Une fois inscrite la Nanny n’a plus rien à faire et peut recevoir des réservations.</a:t>
            </a:r>
          </a:p>
        </p:txBody>
      </p:sp>
    </p:spTree>
    <p:extLst>
      <p:ext uri="{BB962C8B-B14F-4D97-AF65-F5344CB8AC3E}">
        <p14:creationId xmlns:p14="http://schemas.microsoft.com/office/powerpoint/2010/main" val="1704454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73197" y="3921672"/>
            <a:ext cx="2696400" cy="2308324"/>
          </a:xfrm>
          <a:prstGeom prst="rect">
            <a:avLst/>
          </a:prstGeom>
          <a:noFill/>
        </p:spPr>
        <p:txBody>
          <a:bodyPr wrap="square" rtlCol="0">
            <a:spAutoFit/>
          </a:bodyPr>
          <a:lstStyle/>
          <a:p>
            <a:pPr algn="ctr"/>
            <a:endParaRPr lang="en-US" sz="2400" u="sng" dirty="0" smtClean="0">
              <a:solidFill>
                <a:schemeClr val="tx1">
                  <a:lumMod val="75000"/>
                  <a:lumOff val="25000"/>
                </a:schemeClr>
              </a:solidFill>
              <a:latin typeface="+mj-lt"/>
              <a:ea typeface="Calibri" charset="0"/>
              <a:cs typeface="Calibri" charset="0"/>
            </a:endParaRPr>
          </a:p>
          <a:p>
            <a:r>
              <a:rPr lang="en-US" sz="2400" u="sng" dirty="0" err="1" smtClean="0">
                <a:solidFill>
                  <a:schemeClr val="tx1">
                    <a:lumMod val="75000"/>
                    <a:lumOff val="25000"/>
                  </a:schemeClr>
                </a:solidFill>
                <a:latin typeface="+mj-lt"/>
                <a:ea typeface="Calibri" charset="0"/>
                <a:cs typeface="Calibri" charset="0"/>
              </a:rPr>
              <a:t>Ingénieur</a:t>
            </a:r>
            <a:r>
              <a:rPr lang="en-US" sz="2400" u="sng" dirty="0" smtClean="0">
                <a:solidFill>
                  <a:schemeClr val="tx1">
                    <a:lumMod val="75000"/>
                    <a:lumOff val="25000"/>
                  </a:schemeClr>
                </a:solidFill>
                <a:latin typeface="+mj-lt"/>
                <a:ea typeface="Calibri" charset="0"/>
                <a:cs typeface="Calibri" charset="0"/>
              </a:rPr>
              <a:t> </a:t>
            </a:r>
            <a:r>
              <a:rPr lang="en-US" sz="2400" u="sng" dirty="0" err="1" smtClean="0">
                <a:solidFill>
                  <a:schemeClr val="tx1">
                    <a:lumMod val="75000"/>
                    <a:lumOff val="25000"/>
                  </a:schemeClr>
                </a:solidFill>
                <a:latin typeface="+mj-lt"/>
                <a:ea typeface="Calibri" charset="0"/>
                <a:cs typeface="Calibri" charset="0"/>
              </a:rPr>
              <a:t>d’études</a:t>
            </a:r>
            <a:r>
              <a:rPr lang="en-US" sz="2400" u="sng" dirty="0" smtClean="0">
                <a:solidFill>
                  <a:schemeClr val="tx1">
                    <a:lumMod val="75000"/>
                    <a:lumOff val="25000"/>
                  </a:schemeClr>
                </a:solidFill>
                <a:latin typeface="+mj-lt"/>
                <a:ea typeface="Calibri" charset="0"/>
                <a:cs typeface="Calibri" charset="0"/>
              </a:rPr>
              <a:t> </a:t>
            </a:r>
          </a:p>
          <a:p>
            <a:r>
              <a:rPr lang="en-US" sz="2400" u="sng" dirty="0" smtClean="0">
                <a:solidFill>
                  <a:schemeClr val="tx1">
                    <a:lumMod val="75000"/>
                    <a:lumOff val="25000"/>
                  </a:schemeClr>
                </a:solidFill>
                <a:latin typeface="+mj-lt"/>
                <a:ea typeface="Calibri" charset="0"/>
                <a:cs typeface="Calibri" charset="0"/>
              </a:rPr>
              <a:t>(7 </a:t>
            </a:r>
            <a:r>
              <a:rPr lang="en-US" sz="2400" u="sng" dirty="0" err="1" smtClean="0">
                <a:solidFill>
                  <a:schemeClr val="tx1">
                    <a:lumMod val="75000"/>
                    <a:lumOff val="25000"/>
                  </a:schemeClr>
                </a:solidFill>
                <a:latin typeface="+mj-lt"/>
                <a:ea typeface="Calibri" charset="0"/>
                <a:cs typeface="Calibri" charset="0"/>
              </a:rPr>
              <a:t>ans</a:t>
            </a:r>
            <a:r>
              <a:rPr lang="en-US" sz="2400" u="sng" dirty="0" smtClean="0">
                <a:solidFill>
                  <a:schemeClr val="tx1">
                    <a:lumMod val="75000"/>
                    <a:lumOff val="25000"/>
                  </a:schemeClr>
                </a:solidFill>
                <a:latin typeface="+mj-lt"/>
                <a:ea typeface="Calibri" charset="0"/>
                <a:cs typeface="Calibri" charset="0"/>
              </a:rPr>
              <a:t>)</a:t>
            </a:r>
          </a:p>
          <a:p>
            <a:r>
              <a:rPr lang="en-US" sz="2400" dirty="0" err="1" smtClean="0">
                <a:solidFill>
                  <a:schemeClr val="tx1">
                    <a:lumMod val="75000"/>
                    <a:lumOff val="25000"/>
                  </a:schemeClr>
                </a:solidFill>
                <a:latin typeface="+mj-lt"/>
                <a:ea typeface="Calibri" charset="0"/>
                <a:cs typeface="Calibri" charset="0"/>
              </a:rPr>
              <a:t>Conforama</a:t>
            </a:r>
            <a:endParaRPr lang="en-US" sz="2400" dirty="0" smtClean="0">
              <a:solidFill>
                <a:schemeClr val="tx1">
                  <a:lumMod val="75000"/>
                  <a:lumOff val="25000"/>
                </a:schemeClr>
              </a:solidFill>
              <a:latin typeface="+mj-lt"/>
              <a:ea typeface="Calibri" charset="0"/>
              <a:cs typeface="Calibri" charset="0"/>
            </a:endParaRPr>
          </a:p>
          <a:p>
            <a:r>
              <a:rPr lang="en-US" sz="2400" dirty="0" err="1" smtClean="0">
                <a:solidFill>
                  <a:schemeClr val="tx1">
                    <a:lumMod val="75000"/>
                    <a:lumOff val="25000"/>
                  </a:schemeClr>
                </a:solidFill>
                <a:latin typeface="+mj-lt"/>
                <a:ea typeface="Calibri" charset="0"/>
                <a:cs typeface="Calibri" charset="0"/>
              </a:rPr>
              <a:t>Médiamétrie</a:t>
            </a:r>
            <a:endParaRPr lang="en-US" sz="2400" dirty="0" smtClean="0">
              <a:solidFill>
                <a:schemeClr val="tx1">
                  <a:lumMod val="75000"/>
                  <a:lumOff val="25000"/>
                </a:schemeClr>
              </a:solidFill>
              <a:latin typeface="+mj-lt"/>
              <a:ea typeface="Calibri" charset="0"/>
              <a:cs typeface="Calibri" charset="0"/>
            </a:endParaRPr>
          </a:p>
          <a:p>
            <a:r>
              <a:rPr lang="en-US" sz="2400" dirty="0" smtClean="0">
                <a:solidFill>
                  <a:schemeClr val="tx1">
                    <a:lumMod val="75000"/>
                    <a:lumOff val="25000"/>
                  </a:schemeClr>
                </a:solidFill>
                <a:latin typeface="+mj-lt"/>
                <a:ea typeface="Calibri" charset="0"/>
                <a:cs typeface="Calibri" charset="0"/>
              </a:rPr>
              <a:t>BNP Paribas</a:t>
            </a:r>
          </a:p>
        </p:txBody>
      </p:sp>
      <p:sp>
        <p:nvSpPr>
          <p:cNvPr id="12" name="ZoneTexte 11"/>
          <p:cNvSpPr txBox="1"/>
          <p:nvPr/>
        </p:nvSpPr>
        <p:spPr>
          <a:xfrm>
            <a:off x="6288629" y="4277256"/>
            <a:ext cx="3124200" cy="1569660"/>
          </a:xfrm>
          <a:prstGeom prst="rect">
            <a:avLst/>
          </a:prstGeom>
          <a:noFill/>
        </p:spPr>
        <p:txBody>
          <a:bodyPr wrap="square" rtlCol="0">
            <a:spAutoFit/>
          </a:bodyPr>
          <a:lstStyle/>
          <a:p>
            <a:r>
              <a:rPr lang="en-US" sz="2400" u="sng" dirty="0" err="1" smtClean="0">
                <a:solidFill>
                  <a:schemeClr val="tx1">
                    <a:lumMod val="75000"/>
                    <a:lumOff val="25000"/>
                  </a:schemeClr>
                </a:solidFill>
                <a:latin typeface="+mj-lt"/>
                <a:ea typeface="Calibri" charset="0"/>
                <a:cs typeface="Calibri" charset="0"/>
              </a:rPr>
              <a:t>Entreprises</a:t>
            </a:r>
            <a:r>
              <a:rPr lang="en-US" sz="2400" u="sng" dirty="0" smtClean="0">
                <a:solidFill>
                  <a:schemeClr val="tx1">
                    <a:lumMod val="75000"/>
                    <a:lumOff val="25000"/>
                  </a:schemeClr>
                </a:solidFill>
                <a:latin typeface="+mj-lt"/>
                <a:ea typeface="Calibri" charset="0"/>
                <a:cs typeface="Calibri" charset="0"/>
              </a:rPr>
              <a:t> </a:t>
            </a:r>
            <a:r>
              <a:rPr lang="en-US" sz="2400" u="sng" dirty="0" err="1" smtClean="0">
                <a:solidFill>
                  <a:schemeClr val="tx1">
                    <a:lumMod val="75000"/>
                    <a:lumOff val="25000"/>
                  </a:schemeClr>
                </a:solidFill>
                <a:latin typeface="+mj-lt"/>
                <a:ea typeface="Calibri" charset="0"/>
                <a:cs typeface="Calibri" charset="0"/>
              </a:rPr>
              <a:t>passées</a:t>
            </a:r>
            <a:endParaRPr lang="en-US" sz="2400" u="sng" dirty="0" smtClean="0">
              <a:solidFill>
                <a:schemeClr val="tx1">
                  <a:lumMod val="75000"/>
                  <a:lumOff val="25000"/>
                </a:schemeClr>
              </a:solidFill>
              <a:latin typeface="+mj-lt"/>
              <a:ea typeface="Calibri" charset="0"/>
              <a:cs typeface="Calibri" charset="0"/>
            </a:endParaRPr>
          </a:p>
          <a:p>
            <a:r>
              <a:rPr lang="en-US" sz="2400" dirty="0" smtClean="0">
                <a:solidFill>
                  <a:schemeClr val="tx1">
                    <a:lumMod val="75000"/>
                    <a:lumOff val="25000"/>
                  </a:schemeClr>
                </a:solidFill>
                <a:latin typeface="+mj-lt"/>
                <a:ea typeface="Calibri" charset="0"/>
                <a:cs typeface="Calibri" charset="0"/>
              </a:rPr>
              <a:t>Hertz Europe London</a:t>
            </a:r>
          </a:p>
          <a:p>
            <a:r>
              <a:rPr lang="en-US" sz="2400" dirty="0" smtClean="0">
                <a:solidFill>
                  <a:schemeClr val="tx1">
                    <a:lumMod val="75000"/>
                    <a:lumOff val="25000"/>
                  </a:schemeClr>
                </a:solidFill>
                <a:latin typeface="+mj-lt"/>
                <a:ea typeface="Calibri" charset="0"/>
                <a:cs typeface="Calibri" charset="0"/>
              </a:rPr>
              <a:t>H</a:t>
            </a:r>
            <a:r>
              <a:rPr lang="fr-FR" sz="2400" dirty="0" smtClean="0">
                <a:solidFill>
                  <a:schemeClr val="tx1">
                    <a:lumMod val="75000"/>
                    <a:lumOff val="25000"/>
                  </a:schemeClr>
                </a:solidFill>
                <a:latin typeface="+mj-lt"/>
                <a:ea typeface="Calibri" charset="0"/>
                <a:cs typeface="Calibri" charset="0"/>
              </a:rPr>
              <a:t>ô</a:t>
            </a:r>
            <a:r>
              <a:rPr lang="en-US" sz="2400" dirty="0" err="1" smtClean="0">
                <a:solidFill>
                  <a:schemeClr val="tx1">
                    <a:lumMod val="75000"/>
                    <a:lumOff val="25000"/>
                  </a:schemeClr>
                </a:solidFill>
                <a:latin typeface="+mj-lt"/>
                <a:ea typeface="Calibri" charset="0"/>
                <a:cs typeface="Calibri" charset="0"/>
              </a:rPr>
              <a:t>tel</a:t>
            </a:r>
            <a:r>
              <a:rPr lang="en-US" sz="2400" dirty="0" smtClean="0">
                <a:solidFill>
                  <a:schemeClr val="tx1">
                    <a:lumMod val="75000"/>
                    <a:lumOff val="25000"/>
                  </a:schemeClr>
                </a:solidFill>
                <a:latin typeface="+mj-lt"/>
                <a:ea typeface="Calibri" charset="0"/>
                <a:cs typeface="Calibri" charset="0"/>
              </a:rPr>
              <a:t> </a:t>
            </a:r>
            <a:r>
              <a:rPr lang="en-US" sz="2400" dirty="0" err="1" smtClean="0">
                <a:solidFill>
                  <a:schemeClr val="tx1">
                    <a:lumMod val="75000"/>
                    <a:lumOff val="25000"/>
                  </a:schemeClr>
                </a:solidFill>
                <a:latin typeface="+mj-lt"/>
                <a:ea typeface="Calibri" charset="0"/>
                <a:cs typeface="Calibri" charset="0"/>
              </a:rPr>
              <a:t>Métropole</a:t>
            </a:r>
            <a:r>
              <a:rPr lang="en-US" sz="2400" dirty="0" smtClean="0">
                <a:solidFill>
                  <a:schemeClr val="tx1">
                    <a:lumMod val="75000"/>
                    <a:lumOff val="25000"/>
                  </a:schemeClr>
                </a:solidFill>
                <a:latin typeface="+mj-lt"/>
                <a:ea typeface="Calibri" charset="0"/>
                <a:cs typeface="Calibri" charset="0"/>
              </a:rPr>
              <a:t> </a:t>
            </a:r>
            <a:r>
              <a:rPr lang="en-US" sz="2400" dirty="0" err="1" smtClean="0">
                <a:solidFill>
                  <a:schemeClr val="tx1">
                    <a:lumMod val="75000"/>
                    <a:lumOff val="25000"/>
                  </a:schemeClr>
                </a:solidFill>
                <a:latin typeface="+mj-lt"/>
                <a:ea typeface="Calibri" charset="0"/>
                <a:cs typeface="Calibri" charset="0"/>
              </a:rPr>
              <a:t>Bruxelles</a:t>
            </a:r>
            <a:endParaRPr lang="en-US" sz="2000" dirty="0" smtClean="0">
              <a:solidFill>
                <a:schemeClr val="tx1">
                  <a:lumMod val="75000"/>
                  <a:lumOff val="25000"/>
                </a:schemeClr>
              </a:solidFill>
              <a:latin typeface="+mj-lt"/>
              <a:ea typeface="Calibri" charset="0"/>
              <a:cs typeface="Calibri" charset="0"/>
            </a:endParaRPr>
          </a:p>
        </p:txBody>
      </p:sp>
      <p:sp>
        <p:nvSpPr>
          <p:cNvPr id="15" name="ZoneTexte 14"/>
          <p:cNvSpPr txBox="1"/>
          <p:nvPr/>
        </p:nvSpPr>
        <p:spPr>
          <a:xfrm>
            <a:off x="0" y="230671"/>
            <a:ext cx="12192000" cy="584775"/>
          </a:xfrm>
          <a:prstGeom prst="rect">
            <a:avLst/>
          </a:prstGeom>
          <a:noFill/>
        </p:spPr>
        <p:txBody>
          <a:bodyPr wrap="square" rtlCol="0">
            <a:spAutoFit/>
          </a:bodyPr>
          <a:lstStyle/>
          <a:p>
            <a:pPr algn="ctr"/>
            <a:r>
              <a:rPr lang="fr-FR" sz="3200" dirty="0" smtClean="0">
                <a:solidFill>
                  <a:srgbClr val="F08967"/>
                </a:solidFill>
                <a:latin typeface="+mj-lt"/>
                <a:ea typeface="Calibri" charset="0"/>
                <a:cs typeface="Calibri" charset="0"/>
              </a:rPr>
              <a:t>Equipe actuelle </a:t>
            </a:r>
            <a:r>
              <a:rPr lang="fr-FR" sz="3200" dirty="0" smtClean="0">
                <a:solidFill>
                  <a:schemeClr val="tx1">
                    <a:lumMod val="75000"/>
                    <a:lumOff val="25000"/>
                  </a:schemeClr>
                </a:solidFill>
                <a:latin typeface="+mj-lt"/>
                <a:ea typeface="Calibri" charset="0"/>
                <a:cs typeface="Calibri" charset="0"/>
              </a:rPr>
              <a:t>: 2 associés</a:t>
            </a:r>
            <a:endParaRPr lang="fr-FR" dirty="0">
              <a:solidFill>
                <a:schemeClr val="tx1">
                  <a:lumMod val="75000"/>
                  <a:lumOff val="25000"/>
                </a:schemeClr>
              </a:solidFill>
              <a:latin typeface="+mj-lt"/>
              <a:ea typeface="Calibri" charset="0"/>
              <a:cs typeface="Calibri" charset="0"/>
            </a:endParaRPr>
          </a:p>
        </p:txBody>
      </p:sp>
      <p:pic>
        <p:nvPicPr>
          <p:cNvPr id="2" name="Picture 2" descr="https://media.licdn.com/media/AAEAAQAAAAAAAALRAAAAJDA0YmZmNzE5LWY2MTYtNGJiYS04YTVkLWFlMDNkMWM3MzA0Z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949" y="1220236"/>
            <a:ext cx="2696400" cy="2696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6" name="Picture 12" descr="https://scontent-cdg2-1.xx.fbcdn.net/v/t1.0-9/10639587_10204877692172110_6449411244656082482_n.jpg?oh=370b1f196ed6026a6803f2e6c521f78f&amp;oe=582ADC52"/>
          <p:cNvPicPr>
            <a:picLocks noChangeAspect="1" noChangeArrowheads="1"/>
          </p:cNvPicPr>
          <p:nvPr/>
        </p:nvPicPr>
        <p:blipFill rotWithShape="1">
          <a:blip r:embed="rId3">
            <a:extLst>
              <a:ext uri="{28A0092B-C50C-407E-A947-70E740481C1C}">
                <a14:useLocalDpi xmlns:a14="http://schemas.microsoft.com/office/drawing/2010/main" val="0"/>
              </a:ext>
            </a:extLst>
          </a:blip>
          <a:srcRect l="44035" b="25146"/>
          <a:stretch/>
        </p:blipFill>
        <p:spPr bwMode="auto">
          <a:xfrm>
            <a:off x="6236806" y="1188152"/>
            <a:ext cx="2763334" cy="2772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127349" y="1691273"/>
            <a:ext cx="2231701" cy="1754326"/>
          </a:xfrm>
          <a:prstGeom prst="rect">
            <a:avLst/>
          </a:prstGeom>
          <a:noFill/>
        </p:spPr>
        <p:txBody>
          <a:bodyPr wrap="none" rtlCol="0">
            <a:spAutoFit/>
          </a:bodyPr>
          <a:lstStyle/>
          <a:p>
            <a:r>
              <a:rPr lang="en-US" sz="2800" dirty="0">
                <a:solidFill>
                  <a:srgbClr val="F08967"/>
                </a:solidFill>
                <a:latin typeface="+mj-lt"/>
                <a:ea typeface="Calibri" charset="0"/>
                <a:cs typeface="Calibri" charset="0"/>
              </a:rPr>
              <a:t>Samir </a:t>
            </a:r>
            <a:r>
              <a:rPr lang="en-US" sz="2800" dirty="0" err="1">
                <a:solidFill>
                  <a:srgbClr val="F08967"/>
                </a:solidFill>
                <a:latin typeface="+mj-lt"/>
                <a:ea typeface="Calibri" charset="0"/>
                <a:cs typeface="Calibri" charset="0"/>
              </a:rPr>
              <a:t>Senouci</a:t>
            </a:r>
            <a:endParaRPr lang="en-US" sz="2800" dirty="0">
              <a:solidFill>
                <a:schemeClr val="tx1">
                  <a:lumMod val="75000"/>
                  <a:lumOff val="25000"/>
                </a:schemeClr>
              </a:solidFill>
              <a:latin typeface="+mj-lt"/>
              <a:ea typeface="Calibri" charset="0"/>
              <a:cs typeface="Calibri" charset="0"/>
            </a:endParaRPr>
          </a:p>
          <a:p>
            <a:r>
              <a:rPr lang="en-US" sz="2800" dirty="0">
                <a:solidFill>
                  <a:schemeClr val="tx1">
                    <a:lumMod val="75000"/>
                    <a:lumOff val="25000"/>
                  </a:schemeClr>
                </a:solidFill>
                <a:latin typeface="+mj-lt"/>
                <a:ea typeface="Calibri" charset="0"/>
                <a:cs typeface="Calibri" charset="0"/>
              </a:rPr>
              <a:t>CTO</a:t>
            </a:r>
          </a:p>
          <a:p>
            <a:r>
              <a:rPr lang="en-US" sz="2400" dirty="0">
                <a:solidFill>
                  <a:schemeClr val="tx1">
                    <a:lumMod val="75000"/>
                    <a:lumOff val="25000"/>
                  </a:schemeClr>
                </a:solidFill>
                <a:latin typeface="+mj-lt"/>
                <a:ea typeface="Calibri" charset="0"/>
                <a:cs typeface="Calibri" charset="0"/>
              </a:rPr>
              <a:t>36 </a:t>
            </a:r>
            <a:r>
              <a:rPr lang="en-US" sz="2400" dirty="0" err="1" smtClean="0">
                <a:solidFill>
                  <a:schemeClr val="tx1">
                    <a:lumMod val="75000"/>
                    <a:lumOff val="25000"/>
                  </a:schemeClr>
                </a:solidFill>
                <a:latin typeface="+mj-lt"/>
                <a:ea typeface="Calibri" charset="0"/>
                <a:cs typeface="Calibri" charset="0"/>
              </a:rPr>
              <a:t>ans</a:t>
            </a:r>
            <a:endParaRPr lang="en-US" sz="2400" dirty="0" smtClean="0">
              <a:solidFill>
                <a:schemeClr val="tx1">
                  <a:lumMod val="75000"/>
                  <a:lumOff val="25000"/>
                </a:schemeClr>
              </a:solidFill>
              <a:latin typeface="+mj-lt"/>
              <a:ea typeface="Calibri" charset="0"/>
              <a:cs typeface="Calibri" charset="0"/>
            </a:endParaRPr>
          </a:p>
          <a:p>
            <a:r>
              <a:rPr lang="en-US" sz="2400" dirty="0" smtClean="0">
                <a:solidFill>
                  <a:schemeClr val="tx1">
                    <a:lumMod val="75000"/>
                    <a:lumOff val="25000"/>
                  </a:schemeClr>
                </a:solidFill>
                <a:latin typeface="+mj-lt"/>
                <a:ea typeface="Calibri" charset="0"/>
                <a:cs typeface="Calibri" charset="0"/>
              </a:rPr>
              <a:t>Expert JAVA</a:t>
            </a:r>
            <a:endParaRPr lang="fr-FR" sz="2800" dirty="0">
              <a:latin typeface="+mj-lt"/>
              <a:ea typeface="Calibri" charset="0"/>
              <a:cs typeface="Calibri" charset="0"/>
            </a:endParaRPr>
          </a:p>
        </p:txBody>
      </p:sp>
      <p:sp>
        <p:nvSpPr>
          <p:cNvPr id="6" name="ZoneTexte 5"/>
          <p:cNvSpPr txBox="1"/>
          <p:nvPr/>
        </p:nvSpPr>
        <p:spPr>
          <a:xfrm>
            <a:off x="9060735" y="1691273"/>
            <a:ext cx="2881173" cy="1692771"/>
          </a:xfrm>
          <a:prstGeom prst="rect">
            <a:avLst/>
          </a:prstGeom>
          <a:noFill/>
        </p:spPr>
        <p:txBody>
          <a:bodyPr wrap="none" rtlCol="0">
            <a:spAutoFit/>
          </a:bodyPr>
          <a:lstStyle/>
          <a:p>
            <a:r>
              <a:rPr lang="en-US" sz="2800" dirty="0" err="1">
                <a:solidFill>
                  <a:srgbClr val="F08967"/>
                </a:solidFill>
                <a:latin typeface="+mj-lt"/>
                <a:ea typeface="Calibri" charset="0"/>
                <a:cs typeface="Calibri" charset="0"/>
              </a:rPr>
              <a:t>Matthieu</a:t>
            </a:r>
            <a:r>
              <a:rPr lang="en-US" sz="2800" dirty="0">
                <a:solidFill>
                  <a:srgbClr val="F08967"/>
                </a:solidFill>
                <a:latin typeface="+mj-lt"/>
                <a:ea typeface="Calibri" charset="0"/>
                <a:cs typeface="Calibri" charset="0"/>
              </a:rPr>
              <a:t> </a:t>
            </a:r>
            <a:r>
              <a:rPr lang="en-US" sz="2800" dirty="0" err="1">
                <a:solidFill>
                  <a:srgbClr val="F08967"/>
                </a:solidFill>
                <a:latin typeface="+mj-lt"/>
                <a:ea typeface="Calibri" charset="0"/>
                <a:cs typeface="Calibri" charset="0"/>
              </a:rPr>
              <a:t>Ballester</a:t>
            </a:r>
            <a:endParaRPr lang="en-US" sz="2800" dirty="0">
              <a:solidFill>
                <a:schemeClr val="tx1">
                  <a:lumMod val="75000"/>
                  <a:lumOff val="25000"/>
                </a:schemeClr>
              </a:solidFill>
              <a:latin typeface="+mj-lt"/>
              <a:ea typeface="Calibri" charset="0"/>
              <a:cs typeface="Calibri" charset="0"/>
            </a:endParaRPr>
          </a:p>
          <a:p>
            <a:r>
              <a:rPr lang="en-US" sz="2800" dirty="0">
                <a:solidFill>
                  <a:schemeClr val="tx1">
                    <a:lumMod val="75000"/>
                    <a:lumOff val="25000"/>
                  </a:schemeClr>
                </a:solidFill>
                <a:latin typeface="+mj-lt"/>
                <a:ea typeface="Calibri" charset="0"/>
                <a:cs typeface="Calibri" charset="0"/>
              </a:rPr>
              <a:t>CEO</a:t>
            </a:r>
          </a:p>
          <a:p>
            <a:r>
              <a:rPr lang="en-US" sz="2400" dirty="0">
                <a:solidFill>
                  <a:schemeClr val="tx1">
                    <a:lumMod val="75000"/>
                    <a:lumOff val="25000"/>
                  </a:schemeClr>
                </a:solidFill>
                <a:latin typeface="+mj-lt"/>
                <a:ea typeface="Calibri" charset="0"/>
                <a:cs typeface="Calibri" charset="0"/>
              </a:rPr>
              <a:t>26 </a:t>
            </a:r>
            <a:r>
              <a:rPr lang="en-US" sz="2400" dirty="0" err="1" smtClean="0">
                <a:solidFill>
                  <a:schemeClr val="tx1">
                    <a:lumMod val="75000"/>
                    <a:lumOff val="25000"/>
                  </a:schemeClr>
                </a:solidFill>
                <a:latin typeface="+mj-lt"/>
                <a:ea typeface="Calibri" charset="0"/>
                <a:cs typeface="Calibri" charset="0"/>
              </a:rPr>
              <a:t>ans</a:t>
            </a:r>
            <a:r>
              <a:rPr lang="en-US" sz="2400" dirty="0" smtClean="0">
                <a:solidFill>
                  <a:schemeClr val="tx1">
                    <a:lumMod val="75000"/>
                    <a:lumOff val="25000"/>
                  </a:schemeClr>
                </a:solidFill>
                <a:latin typeface="+mj-lt"/>
                <a:ea typeface="Calibri" charset="0"/>
                <a:cs typeface="Calibri" charset="0"/>
              </a:rPr>
              <a:t/>
            </a:r>
            <a:br>
              <a:rPr lang="en-US" sz="2400" dirty="0" smtClean="0">
                <a:solidFill>
                  <a:schemeClr val="tx1">
                    <a:lumMod val="75000"/>
                    <a:lumOff val="25000"/>
                  </a:schemeClr>
                </a:solidFill>
                <a:latin typeface="+mj-lt"/>
                <a:ea typeface="Calibri" charset="0"/>
                <a:cs typeface="Calibri" charset="0"/>
              </a:rPr>
            </a:br>
            <a:r>
              <a:rPr lang="en-US" sz="2400" dirty="0" smtClean="0">
                <a:solidFill>
                  <a:schemeClr val="tx1">
                    <a:lumMod val="75000"/>
                    <a:lumOff val="25000"/>
                  </a:schemeClr>
                </a:solidFill>
                <a:latin typeface="+mj-lt"/>
                <a:ea typeface="Calibri" charset="0"/>
                <a:cs typeface="Calibri" charset="0"/>
              </a:rPr>
              <a:t>Expert Business Dev</a:t>
            </a:r>
            <a:endParaRPr lang="fr-FR" sz="2800" dirty="0">
              <a:latin typeface="+mj-lt"/>
              <a:ea typeface="Calibri" charset="0"/>
              <a:cs typeface="Calibri" charset="0"/>
            </a:endParaRPr>
          </a:p>
        </p:txBody>
      </p:sp>
      <p:sp>
        <p:nvSpPr>
          <p:cNvPr id="7" name="ZoneTexte 6"/>
          <p:cNvSpPr txBox="1"/>
          <p:nvPr/>
        </p:nvSpPr>
        <p:spPr>
          <a:xfrm>
            <a:off x="3127349" y="4289342"/>
            <a:ext cx="2153859" cy="2308324"/>
          </a:xfrm>
          <a:prstGeom prst="rect">
            <a:avLst/>
          </a:prstGeom>
          <a:noFill/>
        </p:spPr>
        <p:txBody>
          <a:bodyPr wrap="none" rtlCol="0">
            <a:spAutoFit/>
          </a:bodyPr>
          <a:lstStyle/>
          <a:p>
            <a:r>
              <a:rPr lang="en-US" sz="2400" u="sng" dirty="0">
                <a:solidFill>
                  <a:schemeClr val="tx1">
                    <a:lumMod val="75000"/>
                    <a:lumOff val="25000"/>
                  </a:schemeClr>
                </a:solidFill>
                <a:latin typeface="+mj-lt"/>
                <a:ea typeface="Calibri" charset="0"/>
                <a:cs typeface="Calibri" charset="0"/>
              </a:rPr>
              <a:t>Chef de </a:t>
            </a:r>
            <a:r>
              <a:rPr lang="en-US" sz="2400" u="sng" dirty="0" err="1">
                <a:solidFill>
                  <a:schemeClr val="tx1">
                    <a:lumMod val="75000"/>
                    <a:lumOff val="25000"/>
                  </a:schemeClr>
                </a:solidFill>
                <a:latin typeface="+mj-lt"/>
                <a:ea typeface="Calibri" charset="0"/>
                <a:cs typeface="Calibri" charset="0"/>
              </a:rPr>
              <a:t>projets</a:t>
            </a:r>
            <a:r>
              <a:rPr lang="en-US" sz="2400" u="sng" dirty="0">
                <a:solidFill>
                  <a:schemeClr val="tx1">
                    <a:lumMod val="75000"/>
                    <a:lumOff val="25000"/>
                  </a:schemeClr>
                </a:solidFill>
                <a:latin typeface="+mj-lt"/>
                <a:ea typeface="Calibri" charset="0"/>
                <a:cs typeface="Calibri" charset="0"/>
              </a:rPr>
              <a:t> </a:t>
            </a:r>
            <a:endParaRPr lang="en-US" sz="2400" u="sng" dirty="0" smtClean="0">
              <a:solidFill>
                <a:schemeClr val="tx1">
                  <a:lumMod val="75000"/>
                  <a:lumOff val="25000"/>
                </a:schemeClr>
              </a:solidFill>
              <a:latin typeface="+mj-lt"/>
              <a:ea typeface="Calibri" charset="0"/>
              <a:cs typeface="Calibri" charset="0"/>
            </a:endParaRPr>
          </a:p>
          <a:p>
            <a:r>
              <a:rPr lang="en-US" sz="2400" u="sng" dirty="0" smtClean="0">
                <a:solidFill>
                  <a:schemeClr val="tx1">
                    <a:lumMod val="75000"/>
                    <a:lumOff val="25000"/>
                  </a:schemeClr>
                </a:solidFill>
                <a:latin typeface="+mj-lt"/>
                <a:ea typeface="Calibri" charset="0"/>
                <a:cs typeface="Calibri" charset="0"/>
              </a:rPr>
              <a:t>(</a:t>
            </a:r>
            <a:r>
              <a:rPr lang="en-US" sz="2400" u="sng" dirty="0">
                <a:solidFill>
                  <a:schemeClr val="tx1">
                    <a:lumMod val="75000"/>
                    <a:lumOff val="25000"/>
                  </a:schemeClr>
                </a:solidFill>
                <a:latin typeface="+mj-lt"/>
                <a:ea typeface="Calibri" charset="0"/>
                <a:cs typeface="Calibri" charset="0"/>
              </a:rPr>
              <a:t>5 </a:t>
            </a:r>
            <a:r>
              <a:rPr lang="en-US" sz="2400" u="sng" dirty="0" err="1">
                <a:solidFill>
                  <a:schemeClr val="tx1">
                    <a:lumMod val="75000"/>
                    <a:lumOff val="25000"/>
                  </a:schemeClr>
                </a:solidFill>
                <a:latin typeface="+mj-lt"/>
                <a:ea typeface="Calibri" charset="0"/>
                <a:cs typeface="Calibri" charset="0"/>
              </a:rPr>
              <a:t>ans</a:t>
            </a:r>
            <a:r>
              <a:rPr lang="en-US" sz="2400" u="sng" dirty="0" smtClean="0">
                <a:solidFill>
                  <a:schemeClr val="tx1">
                    <a:lumMod val="75000"/>
                    <a:lumOff val="25000"/>
                  </a:schemeClr>
                </a:solidFill>
                <a:latin typeface="+mj-lt"/>
                <a:ea typeface="Calibri" charset="0"/>
                <a:cs typeface="Calibri" charset="0"/>
              </a:rPr>
              <a:t>)</a:t>
            </a:r>
            <a:endParaRPr lang="en-US" sz="2400" u="sng" dirty="0">
              <a:solidFill>
                <a:schemeClr val="tx1">
                  <a:lumMod val="75000"/>
                  <a:lumOff val="25000"/>
                </a:schemeClr>
              </a:solidFill>
              <a:latin typeface="+mj-lt"/>
              <a:ea typeface="Calibri" charset="0"/>
              <a:cs typeface="Calibri" charset="0"/>
            </a:endParaRPr>
          </a:p>
          <a:p>
            <a:r>
              <a:rPr lang="en-US" sz="2400" u="sng" dirty="0">
                <a:solidFill>
                  <a:schemeClr val="tx1">
                    <a:lumMod val="75000"/>
                    <a:lumOff val="25000"/>
                  </a:schemeClr>
                </a:solidFill>
                <a:latin typeface="+mj-lt"/>
                <a:ea typeface="Calibri" charset="0"/>
                <a:cs typeface="Calibri" charset="0"/>
              </a:rPr>
              <a:t>Pour </a:t>
            </a:r>
            <a:r>
              <a:rPr lang="en-US" sz="2400" u="sng" dirty="0" err="1">
                <a:solidFill>
                  <a:schemeClr val="tx1">
                    <a:lumMod val="75000"/>
                    <a:lumOff val="25000"/>
                  </a:schemeClr>
                </a:solidFill>
                <a:latin typeface="+mj-lt"/>
                <a:ea typeface="Calibri" charset="0"/>
                <a:cs typeface="Calibri" charset="0"/>
              </a:rPr>
              <a:t>Netapsys</a:t>
            </a:r>
            <a:endParaRPr lang="en-US" sz="2400" u="sng" dirty="0">
              <a:solidFill>
                <a:schemeClr val="tx1">
                  <a:lumMod val="75000"/>
                  <a:lumOff val="25000"/>
                </a:schemeClr>
              </a:solidFill>
              <a:latin typeface="+mj-lt"/>
              <a:ea typeface="Calibri" charset="0"/>
              <a:cs typeface="Calibri" charset="0"/>
            </a:endParaRPr>
          </a:p>
          <a:p>
            <a:r>
              <a:rPr lang="en-US" sz="2400" dirty="0">
                <a:solidFill>
                  <a:schemeClr val="tx1">
                    <a:lumMod val="75000"/>
                    <a:lumOff val="25000"/>
                  </a:schemeClr>
                </a:solidFill>
                <a:latin typeface="+mj-lt"/>
                <a:ea typeface="Calibri" charset="0"/>
                <a:cs typeface="Calibri" charset="0"/>
              </a:rPr>
              <a:t>Pages </a:t>
            </a:r>
            <a:r>
              <a:rPr lang="en-US" sz="2400" dirty="0" err="1">
                <a:solidFill>
                  <a:schemeClr val="tx1">
                    <a:lumMod val="75000"/>
                    <a:lumOff val="25000"/>
                  </a:schemeClr>
                </a:solidFill>
                <a:latin typeface="+mj-lt"/>
                <a:ea typeface="Calibri" charset="0"/>
                <a:cs typeface="Calibri" charset="0"/>
              </a:rPr>
              <a:t>Jaunes</a:t>
            </a:r>
            <a:endParaRPr lang="en-US" sz="2400" dirty="0">
              <a:solidFill>
                <a:schemeClr val="tx1">
                  <a:lumMod val="75000"/>
                  <a:lumOff val="25000"/>
                </a:schemeClr>
              </a:solidFill>
              <a:latin typeface="+mj-lt"/>
              <a:ea typeface="Calibri" charset="0"/>
              <a:cs typeface="Calibri" charset="0"/>
            </a:endParaRPr>
          </a:p>
          <a:p>
            <a:r>
              <a:rPr lang="en-US" sz="2400" dirty="0" err="1">
                <a:solidFill>
                  <a:schemeClr val="tx1">
                    <a:lumMod val="75000"/>
                    <a:lumOff val="25000"/>
                  </a:schemeClr>
                </a:solidFill>
                <a:latin typeface="+mj-lt"/>
                <a:ea typeface="Calibri" charset="0"/>
                <a:cs typeface="Calibri" charset="0"/>
              </a:rPr>
              <a:t>Hadopi</a:t>
            </a:r>
            <a:endParaRPr lang="en-US" sz="2400" dirty="0">
              <a:solidFill>
                <a:schemeClr val="tx1">
                  <a:lumMod val="75000"/>
                  <a:lumOff val="25000"/>
                </a:schemeClr>
              </a:solidFill>
              <a:latin typeface="+mj-lt"/>
              <a:ea typeface="Calibri" charset="0"/>
              <a:cs typeface="Calibri" charset="0"/>
            </a:endParaRPr>
          </a:p>
          <a:p>
            <a:r>
              <a:rPr lang="en-US" sz="2400" dirty="0" err="1" smtClean="0">
                <a:solidFill>
                  <a:schemeClr val="tx1">
                    <a:lumMod val="75000"/>
                    <a:lumOff val="25000"/>
                  </a:schemeClr>
                </a:solidFill>
                <a:latin typeface="+mj-lt"/>
                <a:ea typeface="Calibri" charset="0"/>
                <a:cs typeface="Calibri" charset="0"/>
              </a:rPr>
              <a:t>Ceetiz</a:t>
            </a:r>
            <a:endParaRPr lang="fr-FR" sz="2400" dirty="0">
              <a:latin typeface="+mj-lt"/>
              <a:ea typeface="Calibri" charset="0"/>
              <a:cs typeface="Calibri" charset="0"/>
            </a:endParaRPr>
          </a:p>
        </p:txBody>
      </p:sp>
      <p:sp>
        <p:nvSpPr>
          <p:cNvPr id="8" name="ZoneTexte 7"/>
          <p:cNvSpPr txBox="1"/>
          <p:nvPr/>
        </p:nvSpPr>
        <p:spPr>
          <a:xfrm>
            <a:off x="9300534" y="4289342"/>
            <a:ext cx="2617255" cy="2215991"/>
          </a:xfrm>
          <a:prstGeom prst="rect">
            <a:avLst/>
          </a:prstGeom>
          <a:noFill/>
        </p:spPr>
        <p:txBody>
          <a:bodyPr wrap="none" rtlCol="0">
            <a:spAutoFit/>
          </a:bodyPr>
          <a:lstStyle/>
          <a:p>
            <a:r>
              <a:rPr lang="en-US" sz="2400" u="sng" dirty="0">
                <a:solidFill>
                  <a:schemeClr val="tx1">
                    <a:lumMod val="75000"/>
                    <a:lumOff val="25000"/>
                  </a:schemeClr>
                </a:solidFill>
                <a:latin typeface="+mj-lt"/>
                <a:ea typeface="Calibri" charset="0"/>
                <a:cs typeface="Calibri" charset="0"/>
              </a:rPr>
              <a:t>Business </a:t>
            </a:r>
            <a:r>
              <a:rPr lang="en-US" sz="2400" u="sng" dirty="0" smtClean="0">
                <a:solidFill>
                  <a:schemeClr val="tx1">
                    <a:lumMod val="75000"/>
                    <a:lumOff val="25000"/>
                  </a:schemeClr>
                </a:solidFill>
                <a:latin typeface="+mj-lt"/>
                <a:ea typeface="Calibri" charset="0"/>
                <a:cs typeface="Calibri" charset="0"/>
              </a:rPr>
              <a:t>Developer</a:t>
            </a:r>
            <a:endParaRPr lang="en-US" sz="2400" u="sng" dirty="0">
              <a:solidFill>
                <a:schemeClr val="tx1">
                  <a:lumMod val="75000"/>
                  <a:lumOff val="25000"/>
                </a:schemeClr>
              </a:solidFill>
              <a:latin typeface="+mj-lt"/>
              <a:ea typeface="Calibri" charset="0"/>
              <a:cs typeface="Calibri" charset="0"/>
            </a:endParaRPr>
          </a:p>
          <a:p>
            <a:r>
              <a:rPr lang="en-US" sz="2400" dirty="0" err="1">
                <a:solidFill>
                  <a:schemeClr val="tx1">
                    <a:lumMod val="75000"/>
                    <a:lumOff val="25000"/>
                  </a:schemeClr>
                </a:solidFill>
                <a:latin typeface="+mj-lt"/>
                <a:ea typeface="Calibri" charset="0"/>
                <a:cs typeface="Calibri" charset="0"/>
              </a:rPr>
              <a:t>Moneo</a:t>
            </a:r>
            <a:r>
              <a:rPr lang="en-US" sz="2400" dirty="0">
                <a:solidFill>
                  <a:schemeClr val="tx1">
                    <a:lumMod val="75000"/>
                    <a:lumOff val="25000"/>
                  </a:schemeClr>
                </a:solidFill>
                <a:latin typeface="+mj-lt"/>
                <a:ea typeface="Calibri" charset="0"/>
                <a:cs typeface="Calibri" charset="0"/>
              </a:rPr>
              <a:t> </a:t>
            </a:r>
          </a:p>
          <a:p>
            <a:r>
              <a:rPr lang="en-US" sz="2400" dirty="0" err="1">
                <a:solidFill>
                  <a:schemeClr val="tx1">
                    <a:lumMod val="75000"/>
                    <a:lumOff val="25000"/>
                  </a:schemeClr>
                </a:solidFill>
                <a:latin typeface="+mj-lt"/>
                <a:ea typeface="Calibri" charset="0"/>
                <a:cs typeface="Calibri" charset="0"/>
              </a:rPr>
              <a:t>Netapsys</a:t>
            </a:r>
            <a:endParaRPr lang="en-US" sz="2400" dirty="0">
              <a:solidFill>
                <a:schemeClr val="tx1">
                  <a:lumMod val="75000"/>
                  <a:lumOff val="25000"/>
                </a:schemeClr>
              </a:solidFill>
              <a:latin typeface="+mj-lt"/>
              <a:ea typeface="Calibri" charset="0"/>
              <a:cs typeface="Calibri" charset="0"/>
            </a:endParaRPr>
          </a:p>
          <a:p>
            <a:endParaRPr lang="en-US" dirty="0">
              <a:solidFill>
                <a:schemeClr val="tx1">
                  <a:lumMod val="75000"/>
                  <a:lumOff val="25000"/>
                </a:schemeClr>
              </a:solidFill>
              <a:latin typeface="+mj-lt"/>
              <a:ea typeface="Calibri" charset="0"/>
              <a:cs typeface="Calibri" charset="0"/>
            </a:endParaRPr>
          </a:p>
          <a:p>
            <a:r>
              <a:rPr lang="en-US" sz="2400" u="sng" dirty="0" smtClean="0">
                <a:solidFill>
                  <a:schemeClr val="tx1">
                    <a:lumMod val="75000"/>
                    <a:lumOff val="25000"/>
                  </a:schemeClr>
                </a:solidFill>
                <a:latin typeface="+mj-lt"/>
                <a:ea typeface="Calibri" charset="0"/>
                <a:cs typeface="Calibri" charset="0"/>
              </a:rPr>
              <a:t>Head </a:t>
            </a:r>
            <a:r>
              <a:rPr lang="en-US" sz="2400" u="sng" dirty="0">
                <a:solidFill>
                  <a:schemeClr val="tx1">
                    <a:lumMod val="75000"/>
                    <a:lumOff val="25000"/>
                  </a:schemeClr>
                </a:solidFill>
                <a:latin typeface="+mj-lt"/>
                <a:ea typeface="Calibri" charset="0"/>
                <a:cs typeface="Calibri" charset="0"/>
              </a:rPr>
              <a:t>of </a:t>
            </a:r>
            <a:r>
              <a:rPr lang="en-US" sz="2400" u="sng" dirty="0" smtClean="0">
                <a:solidFill>
                  <a:schemeClr val="tx1">
                    <a:lumMod val="75000"/>
                    <a:lumOff val="25000"/>
                  </a:schemeClr>
                </a:solidFill>
                <a:latin typeface="+mj-lt"/>
                <a:ea typeface="Calibri" charset="0"/>
                <a:cs typeface="Calibri" charset="0"/>
              </a:rPr>
              <a:t>Sales</a:t>
            </a:r>
            <a:endParaRPr lang="en-US" sz="2400" u="sng" dirty="0">
              <a:solidFill>
                <a:schemeClr val="tx1">
                  <a:lumMod val="75000"/>
                  <a:lumOff val="25000"/>
                </a:schemeClr>
              </a:solidFill>
              <a:latin typeface="+mj-lt"/>
              <a:ea typeface="Calibri" charset="0"/>
              <a:cs typeface="Calibri" charset="0"/>
            </a:endParaRPr>
          </a:p>
          <a:p>
            <a:r>
              <a:rPr lang="en-US" sz="2400" dirty="0" err="1" smtClean="0">
                <a:solidFill>
                  <a:schemeClr val="tx1">
                    <a:lumMod val="75000"/>
                    <a:lumOff val="25000"/>
                  </a:schemeClr>
                </a:solidFill>
                <a:latin typeface="+mj-lt"/>
                <a:ea typeface="Calibri" charset="0"/>
                <a:cs typeface="Calibri" charset="0"/>
              </a:rPr>
              <a:t>Sharebooking</a:t>
            </a:r>
            <a:endParaRPr lang="fr-FR" sz="2400" dirty="0">
              <a:latin typeface="+mj-lt"/>
              <a:ea typeface="Calibri" charset="0"/>
              <a:cs typeface="Calibri" charset="0"/>
            </a:endParaRPr>
          </a:p>
        </p:txBody>
      </p:sp>
    </p:spTree>
    <p:extLst>
      <p:ext uri="{BB962C8B-B14F-4D97-AF65-F5344CB8AC3E}">
        <p14:creationId xmlns:p14="http://schemas.microsoft.com/office/powerpoint/2010/main" val="1690386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78091" y="1630179"/>
            <a:ext cx="4051009" cy="5016758"/>
          </a:xfrm>
          <a:prstGeom prst="rect">
            <a:avLst/>
          </a:prstGeom>
          <a:noFill/>
        </p:spPr>
        <p:txBody>
          <a:bodyPr wrap="square" rtlCol="0">
            <a:spAutoFit/>
          </a:bodyPr>
          <a:lstStyle/>
          <a:p>
            <a:pPr algn="ctr"/>
            <a:r>
              <a:rPr lang="en-US" sz="2800" b="1" dirty="0" err="1" smtClean="0">
                <a:solidFill>
                  <a:srgbClr val="F08967"/>
                </a:solidFill>
                <a:latin typeface="+mj-lt"/>
                <a:ea typeface="Bariol" charset="0"/>
                <a:cs typeface="Bariol" charset="0"/>
              </a:rPr>
              <a:t>Simplicité</a:t>
            </a:r>
            <a:endParaRPr lang="en-US" sz="2800" b="1" dirty="0" smtClean="0">
              <a:solidFill>
                <a:srgbClr val="F08967"/>
              </a:solidFill>
              <a:latin typeface="+mj-lt"/>
              <a:ea typeface="Bariol" charset="0"/>
              <a:cs typeface="Bariol" charset="0"/>
            </a:endParaRPr>
          </a:p>
          <a:p>
            <a:pPr algn="ctr"/>
            <a:endParaRPr lang="en-US" sz="2400" b="1" dirty="0">
              <a:solidFill>
                <a:srgbClr val="F08967"/>
              </a:solidFill>
              <a:latin typeface="+mj-lt"/>
              <a:ea typeface="Bariol" charset="0"/>
              <a:cs typeface="Bariol" charset="0"/>
            </a:endParaRPr>
          </a:p>
          <a:p>
            <a:pPr algn="ctr"/>
            <a:r>
              <a:rPr lang="en-US" sz="2800" dirty="0" smtClean="0">
                <a:solidFill>
                  <a:schemeClr val="tx1">
                    <a:lumMod val="75000"/>
                    <a:lumOff val="25000"/>
                  </a:schemeClr>
                </a:solidFill>
                <a:latin typeface="+mj-lt"/>
                <a:ea typeface="Bariol" charset="0"/>
                <a:cs typeface="Bariol" charset="0"/>
              </a:rPr>
              <a:t>UX Experience</a:t>
            </a:r>
          </a:p>
          <a:p>
            <a:pPr algn="ctr"/>
            <a:endParaRPr lang="en-US" sz="2400" dirty="0">
              <a:solidFill>
                <a:schemeClr val="tx1">
                  <a:lumMod val="75000"/>
                  <a:lumOff val="25000"/>
                </a:schemeClr>
              </a:solidFill>
              <a:latin typeface="+mj-lt"/>
              <a:ea typeface="Bariol" charset="0"/>
              <a:cs typeface="Bariol" charset="0"/>
            </a:endParaRPr>
          </a:p>
          <a:p>
            <a:pPr algn="ctr"/>
            <a:r>
              <a:rPr lang="en-US" sz="2800" dirty="0" err="1" smtClean="0">
                <a:solidFill>
                  <a:schemeClr val="tx1">
                    <a:lumMod val="75000"/>
                    <a:lumOff val="25000"/>
                  </a:schemeClr>
                </a:solidFill>
                <a:latin typeface="+mj-lt"/>
                <a:ea typeface="Bariol" charset="0"/>
                <a:cs typeface="Bariol" charset="0"/>
              </a:rPr>
              <a:t>Géolocalisation</a:t>
            </a:r>
            <a:endParaRPr lang="en-US" sz="2800" dirty="0" smtClean="0">
              <a:solidFill>
                <a:schemeClr val="tx1">
                  <a:lumMod val="75000"/>
                  <a:lumOff val="25000"/>
                </a:schemeClr>
              </a:solidFill>
              <a:latin typeface="+mj-lt"/>
              <a:ea typeface="Bariol" charset="0"/>
              <a:cs typeface="Bariol" charset="0"/>
            </a:endParaRPr>
          </a:p>
          <a:p>
            <a:pPr algn="ctr"/>
            <a:endParaRPr lang="en-US" sz="2400" dirty="0">
              <a:solidFill>
                <a:schemeClr val="tx1">
                  <a:lumMod val="75000"/>
                  <a:lumOff val="25000"/>
                </a:schemeClr>
              </a:solidFill>
              <a:latin typeface="+mj-lt"/>
              <a:ea typeface="Bariol" charset="0"/>
              <a:cs typeface="Bariol" charset="0"/>
            </a:endParaRPr>
          </a:p>
          <a:p>
            <a:pPr algn="ctr"/>
            <a:r>
              <a:rPr lang="en-US" sz="2800" dirty="0" smtClean="0">
                <a:solidFill>
                  <a:schemeClr val="tx1">
                    <a:lumMod val="75000"/>
                    <a:lumOff val="25000"/>
                  </a:schemeClr>
                </a:solidFill>
                <a:latin typeface="+mj-lt"/>
                <a:ea typeface="Bariol" charset="0"/>
                <a:cs typeface="Bariol" charset="0"/>
              </a:rPr>
              <a:t>Max 3 </a:t>
            </a:r>
            <a:r>
              <a:rPr lang="en-US" sz="2800" dirty="0" err="1" smtClean="0">
                <a:solidFill>
                  <a:schemeClr val="tx1">
                    <a:lumMod val="75000"/>
                    <a:lumOff val="25000"/>
                  </a:schemeClr>
                </a:solidFill>
                <a:latin typeface="+mj-lt"/>
                <a:ea typeface="Bariol" charset="0"/>
                <a:cs typeface="Bariol" charset="0"/>
              </a:rPr>
              <a:t>étapes</a:t>
            </a:r>
            <a:r>
              <a:rPr lang="en-US" sz="2800" dirty="0" smtClean="0">
                <a:solidFill>
                  <a:schemeClr val="tx1">
                    <a:lumMod val="75000"/>
                    <a:lumOff val="25000"/>
                  </a:schemeClr>
                </a:solidFill>
                <a:latin typeface="+mj-lt"/>
                <a:ea typeface="Bariol" charset="0"/>
                <a:cs typeface="Bariol" charset="0"/>
              </a:rPr>
              <a:t> pour </a:t>
            </a:r>
            <a:r>
              <a:rPr lang="en-US" sz="2800" dirty="0" err="1" smtClean="0">
                <a:solidFill>
                  <a:schemeClr val="tx1">
                    <a:lumMod val="75000"/>
                    <a:lumOff val="25000"/>
                  </a:schemeClr>
                </a:solidFill>
                <a:latin typeface="+mj-lt"/>
                <a:ea typeface="Bariol" charset="0"/>
                <a:cs typeface="Bariol" charset="0"/>
              </a:rPr>
              <a:t>réserver</a:t>
            </a:r>
            <a:endParaRPr lang="en-US" sz="2800" dirty="0" smtClean="0">
              <a:solidFill>
                <a:schemeClr val="tx1">
                  <a:lumMod val="75000"/>
                  <a:lumOff val="25000"/>
                </a:schemeClr>
              </a:solidFill>
              <a:latin typeface="+mj-lt"/>
              <a:ea typeface="Bariol" charset="0"/>
              <a:cs typeface="Bariol" charset="0"/>
            </a:endParaRPr>
          </a:p>
          <a:p>
            <a:pPr algn="ctr"/>
            <a:endParaRPr lang="en-US" sz="2400" dirty="0">
              <a:solidFill>
                <a:schemeClr val="tx1">
                  <a:lumMod val="75000"/>
                  <a:lumOff val="25000"/>
                </a:schemeClr>
              </a:solidFill>
              <a:latin typeface="+mj-lt"/>
              <a:ea typeface="Bariol" charset="0"/>
              <a:cs typeface="Bariol" charset="0"/>
            </a:endParaRPr>
          </a:p>
          <a:p>
            <a:pPr algn="ctr"/>
            <a:r>
              <a:rPr lang="en-US" sz="2800" dirty="0" err="1" smtClean="0">
                <a:solidFill>
                  <a:schemeClr val="tx1">
                    <a:lumMod val="75000"/>
                    <a:lumOff val="25000"/>
                  </a:schemeClr>
                </a:solidFill>
                <a:latin typeface="+mj-lt"/>
                <a:ea typeface="Bariol" charset="0"/>
                <a:cs typeface="Bariol" charset="0"/>
              </a:rPr>
              <a:t>Disponible</a:t>
            </a:r>
            <a:r>
              <a:rPr lang="en-US" sz="2800" dirty="0" smtClean="0">
                <a:solidFill>
                  <a:schemeClr val="tx1">
                    <a:lumMod val="75000"/>
                    <a:lumOff val="25000"/>
                  </a:schemeClr>
                </a:solidFill>
                <a:latin typeface="+mj-lt"/>
                <a:ea typeface="Bariol" charset="0"/>
                <a:cs typeface="Bariol" charset="0"/>
              </a:rPr>
              <a:t> 24/7</a:t>
            </a:r>
          </a:p>
          <a:p>
            <a:pPr algn="ctr"/>
            <a:endParaRPr lang="en-US" sz="2400" dirty="0">
              <a:solidFill>
                <a:schemeClr val="tx1">
                  <a:lumMod val="75000"/>
                  <a:lumOff val="25000"/>
                </a:schemeClr>
              </a:solidFill>
              <a:latin typeface="+mj-lt"/>
              <a:ea typeface="Bariol" charset="0"/>
              <a:cs typeface="Bariol" charset="0"/>
            </a:endParaRPr>
          </a:p>
          <a:p>
            <a:pPr algn="ctr"/>
            <a:r>
              <a:rPr lang="en-US" sz="2800" u="sng" dirty="0" err="1" smtClean="0">
                <a:solidFill>
                  <a:schemeClr val="tx1">
                    <a:lumMod val="75000"/>
                    <a:lumOff val="25000"/>
                  </a:schemeClr>
                </a:solidFill>
                <a:latin typeface="+mj-lt"/>
                <a:ea typeface="Bariol" charset="0"/>
                <a:cs typeface="Bariol" charset="0"/>
              </a:rPr>
              <a:t>Essayez</a:t>
            </a:r>
            <a:r>
              <a:rPr lang="en-US" sz="2800" u="sng" dirty="0" smtClean="0">
                <a:solidFill>
                  <a:schemeClr val="tx1">
                    <a:lumMod val="75000"/>
                    <a:lumOff val="25000"/>
                  </a:schemeClr>
                </a:solidFill>
                <a:latin typeface="+mj-lt"/>
                <a:ea typeface="Bariol" charset="0"/>
                <a:cs typeface="Bariol" charset="0"/>
              </a:rPr>
              <a:t> </a:t>
            </a:r>
            <a:r>
              <a:rPr lang="en-US" sz="2800" dirty="0" smtClean="0">
                <a:solidFill>
                  <a:schemeClr val="tx1">
                    <a:lumMod val="75000"/>
                    <a:lumOff val="25000"/>
                  </a:schemeClr>
                </a:solidFill>
                <a:latin typeface="+mj-lt"/>
                <a:ea typeface="Bariol" charset="0"/>
                <a:cs typeface="Bariol" charset="0"/>
              </a:rPr>
              <a:t>: </a:t>
            </a:r>
            <a:r>
              <a:rPr lang="en-US" sz="2800" dirty="0" err="1" smtClean="0">
                <a:solidFill>
                  <a:schemeClr val="tx1">
                    <a:lumMod val="75000"/>
                    <a:lumOff val="25000"/>
                  </a:schemeClr>
                </a:solidFill>
                <a:latin typeface="+mj-lt"/>
                <a:ea typeface="Bariol" charset="0"/>
                <a:cs typeface="Bariol" charset="0"/>
              </a:rPr>
              <a:t>nannybag.com</a:t>
            </a:r>
            <a:endParaRPr lang="en-US" sz="2800" dirty="0" smtClean="0">
              <a:solidFill>
                <a:schemeClr val="tx1">
                  <a:lumMod val="75000"/>
                  <a:lumOff val="25000"/>
                </a:schemeClr>
              </a:solidFill>
              <a:latin typeface="+mj-lt"/>
              <a:ea typeface="Bariol" charset="0"/>
              <a:cs typeface="Bariol" charset="0"/>
            </a:endParaRPr>
          </a:p>
        </p:txBody>
      </p:sp>
      <p:sp>
        <p:nvSpPr>
          <p:cNvPr id="12" name="ZoneTexte 11"/>
          <p:cNvSpPr txBox="1"/>
          <p:nvPr/>
        </p:nvSpPr>
        <p:spPr>
          <a:xfrm>
            <a:off x="4533900" y="1630179"/>
            <a:ext cx="3124200" cy="5016758"/>
          </a:xfrm>
          <a:prstGeom prst="rect">
            <a:avLst/>
          </a:prstGeom>
          <a:noFill/>
        </p:spPr>
        <p:txBody>
          <a:bodyPr wrap="square" rtlCol="0">
            <a:spAutoFit/>
          </a:bodyPr>
          <a:lstStyle/>
          <a:p>
            <a:pPr algn="ctr"/>
            <a:r>
              <a:rPr lang="en-US" sz="2800" b="1" dirty="0" err="1" smtClean="0">
                <a:solidFill>
                  <a:srgbClr val="F08967"/>
                </a:solidFill>
                <a:latin typeface="+mj-lt"/>
                <a:ea typeface="Bariol" charset="0"/>
                <a:cs typeface="Bariol" charset="0"/>
              </a:rPr>
              <a:t>Crédibilité</a:t>
            </a:r>
            <a:endParaRPr lang="en-US" sz="2800" b="1" dirty="0" smtClean="0">
              <a:solidFill>
                <a:srgbClr val="F08967"/>
              </a:solidFill>
              <a:latin typeface="+mj-lt"/>
              <a:ea typeface="Bariol" charset="0"/>
              <a:cs typeface="Bariol" charset="0"/>
            </a:endParaRPr>
          </a:p>
          <a:p>
            <a:pPr algn="ctr"/>
            <a:endParaRPr lang="en-US" sz="2400" b="1" dirty="0">
              <a:solidFill>
                <a:srgbClr val="F08967"/>
              </a:solidFill>
              <a:latin typeface="+mj-lt"/>
              <a:ea typeface="Bariol" charset="0"/>
              <a:cs typeface="Bariol" charset="0"/>
            </a:endParaRPr>
          </a:p>
          <a:p>
            <a:pPr algn="ctr"/>
            <a:r>
              <a:rPr lang="en-US" sz="2800" dirty="0" err="1" smtClean="0">
                <a:solidFill>
                  <a:schemeClr val="tx1">
                    <a:lumMod val="75000"/>
                    <a:lumOff val="25000"/>
                  </a:schemeClr>
                </a:solidFill>
                <a:latin typeface="+mj-lt"/>
                <a:ea typeface="Bariol" charset="0"/>
                <a:cs typeface="Bariol" charset="0"/>
              </a:rPr>
              <a:t>Partenariats</a:t>
            </a:r>
            <a:r>
              <a:rPr lang="en-US" sz="2800" dirty="0" smtClean="0">
                <a:solidFill>
                  <a:schemeClr val="tx1">
                    <a:lumMod val="75000"/>
                    <a:lumOff val="25000"/>
                  </a:schemeClr>
                </a:solidFill>
                <a:latin typeface="+mj-lt"/>
                <a:ea typeface="Bariol" charset="0"/>
                <a:cs typeface="Bariol" charset="0"/>
              </a:rPr>
              <a:t> </a:t>
            </a:r>
            <a:r>
              <a:rPr lang="en-US" sz="2800" dirty="0" err="1" smtClean="0">
                <a:solidFill>
                  <a:schemeClr val="tx1">
                    <a:lumMod val="75000"/>
                    <a:lumOff val="25000"/>
                  </a:schemeClr>
                </a:solidFill>
                <a:latin typeface="+mj-lt"/>
                <a:ea typeface="Bariol" charset="0"/>
                <a:cs typeface="Bariol" charset="0"/>
              </a:rPr>
              <a:t>solides</a:t>
            </a:r>
            <a:endParaRPr lang="en-US" sz="2800" dirty="0" smtClean="0">
              <a:solidFill>
                <a:schemeClr val="tx1">
                  <a:lumMod val="75000"/>
                  <a:lumOff val="25000"/>
                </a:schemeClr>
              </a:solidFill>
              <a:latin typeface="+mj-lt"/>
              <a:ea typeface="Bariol" charset="0"/>
              <a:cs typeface="Bariol" charset="0"/>
            </a:endParaRPr>
          </a:p>
          <a:p>
            <a:pPr algn="ctr"/>
            <a:endParaRPr lang="en-US" sz="2400" dirty="0">
              <a:solidFill>
                <a:schemeClr val="tx1">
                  <a:lumMod val="75000"/>
                  <a:lumOff val="25000"/>
                </a:schemeClr>
              </a:solidFill>
              <a:latin typeface="+mj-lt"/>
              <a:ea typeface="Bariol" charset="0"/>
              <a:cs typeface="Bariol" charset="0"/>
            </a:endParaRPr>
          </a:p>
          <a:p>
            <a:pPr algn="ctr"/>
            <a:r>
              <a:rPr lang="en-US" sz="2800" dirty="0" err="1" smtClean="0">
                <a:solidFill>
                  <a:schemeClr val="tx1">
                    <a:lumMod val="75000"/>
                    <a:lumOff val="25000"/>
                  </a:schemeClr>
                </a:solidFill>
                <a:latin typeface="+mj-lt"/>
                <a:ea typeface="Bariol" charset="0"/>
                <a:cs typeface="Bariol" charset="0"/>
              </a:rPr>
              <a:t>Commentaires</a:t>
            </a:r>
            <a:endParaRPr lang="en-US" sz="2800" dirty="0" smtClean="0">
              <a:solidFill>
                <a:schemeClr val="tx1">
                  <a:lumMod val="75000"/>
                  <a:lumOff val="25000"/>
                </a:schemeClr>
              </a:solidFill>
              <a:latin typeface="+mj-lt"/>
              <a:ea typeface="Bariol" charset="0"/>
              <a:cs typeface="Bariol" charset="0"/>
            </a:endParaRPr>
          </a:p>
          <a:p>
            <a:pPr algn="ctr"/>
            <a:endParaRPr lang="en-US" sz="2400" dirty="0">
              <a:solidFill>
                <a:schemeClr val="tx1">
                  <a:lumMod val="75000"/>
                  <a:lumOff val="25000"/>
                </a:schemeClr>
              </a:solidFill>
              <a:latin typeface="+mj-lt"/>
              <a:ea typeface="Bariol" charset="0"/>
              <a:cs typeface="Bariol" charset="0"/>
            </a:endParaRPr>
          </a:p>
          <a:p>
            <a:pPr algn="ctr"/>
            <a:r>
              <a:rPr lang="en-US" sz="2800" dirty="0" err="1" smtClean="0">
                <a:solidFill>
                  <a:schemeClr val="tx1">
                    <a:lumMod val="75000"/>
                    <a:lumOff val="25000"/>
                  </a:schemeClr>
                </a:solidFill>
                <a:latin typeface="+mj-lt"/>
                <a:ea typeface="Bariol" charset="0"/>
                <a:cs typeface="Bariol" charset="0"/>
              </a:rPr>
              <a:t>Partenaire</a:t>
            </a:r>
            <a:r>
              <a:rPr lang="en-US" sz="2800" dirty="0" smtClean="0">
                <a:solidFill>
                  <a:schemeClr val="tx1">
                    <a:lumMod val="75000"/>
                    <a:lumOff val="25000"/>
                  </a:schemeClr>
                </a:solidFill>
                <a:latin typeface="+mj-lt"/>
                <a:ea typeface="Bariol" charset="0"/>
                <a:cs typeface="Bariol" charset="0"/>
              </a:rPr>
              <a:t> </a:t>
            </a:r>
            <a:r>
              <a:rPr lang="en-US" sz="2800" dirty="0" err="1" smtClean="0">
                <a:solidFill>
                  <a:schemeClr val="tx1">
                    <a:lumMod val="75000"/>
                    <a:lumOff val="25000"/>
                  </a:schemeClr>
                </a:solidFill>
                <a:latin typeface="+mj-lt"/>
                <a:ea typeface="Bariol" charset="0"/>
                <a:cs typeface="Bariol" charset="0"/>
              </a:rPr>
              <a:t>Axa</a:t>
            </a:r>
            <a:r>
              <a:rPr lang="en-US" sz="2800" dirty="0" smtClean="0">
                <a:solidFill>
                  <a:schemeClr val="tx1">
                    <a:lumMod val="75000"/>
                    <a:lumOff val="25000"/>
                  </a:schemeClr>
                </a:solidFill>
                <a:latin typeface="+mj-lt"/>
                <a:ea typeface="Bariol" charset="0"/>
                <a:cs typeface="Bariol" charset="0"/>
              </a:rPr>
              <a:t> Assurance</a:t>
            </a:r>
          </a:p>
          <a:p>
            <a:pPr algn="ctr"/>
            <a:endParaRPr lang="en-US" sz="2400" dirty="0">
              <a:solidFill>
                <a:schemeClr val="tx1">
                  <a:lumMod val="75000"/>
                  <a:lumOff val="25000"/>
                </a:schemeClr>
              </a:solidFill>
              <a:latin typeface="+mj-lt"/>
              <a:ea typeface="Bariol" charset="0"/>
              <a:cs typeface="Bariol" charset="0"/>
            </a:endParaRPr>
          </a:p>
          <a:p>
            <a:pPr algn="ctr"/>
            <a:r>
              <a:rPr lang="en-US" sz="2800" dirty="0" err="1" smtClean="0">
                <a:solidFill>
                  <a:schemeClr val="tx1">
                    <a:lumMod val="75000"/>
                    <a:lumOff val="25000"/>
                  </a:schemeClr>
                </a:solidFill>
                <a:latin typeface="+mj-lt"/>
                <a:ea typeface="Bariol" charset="0"/>
                <a:cs typeface="Bariol" charset="0"/>
              </a:rPr>
              <a:t>Compétences</a:t>
            </a:r>
            <a:r>
              <a:rPr lang="en-US" sz="2800" dirty="0" smtClean="0">
                <a:solidFill>
                  <a:schemeClr val="tx1">
                    <a:lumMod val="75000"/>
                    <a:lumOff val="25000"/>
                  </a:schemeClr>
                </a:solidFill>
                <a:latin typeface="+mj-lt"/>
                <a:ea typeface="Bariol" charset="0"/>
                <a:cs typeface="Bariol" charset="0"/>
              </a:rPr>
              <a:t> </a:t>
            </a:r>
            <a:r>
              <a:rPr lang="en-US" sz="2800" dirty="0" err="1" smtClean="0">
                <a:solidFill>
                  <a:schemeClr val="tx1">
                    <a:lumMod val="75000"/>
                    <a:lumOff val="25000"/>
                  </a:schemeClr>
                </a:solidFill>
                <a:latin typeface="+mj-lt"/>
                <a:ea typeface="Bariol" charset="0"/>
                <a:cs typeface="Bariol" charset="0"/>
              </a:rPr>
              <a:t>complémentaires</a:t>
            </a:r>
            <a:endParaRPr lang="en-US" sz="2800" dirty="0">
              <a:solidFill>
                <a:schemeClr val="tx1">
                  <a:lumMod val="75000"/>
                  <a:lumOff val="25000"/>
                </a:schemeClr>
              </a:solidFill>
              <a:latin typeface="+mj-lt"/>
              <a:ea typeface="Bariol" charset="0"/>
              <a:cs typeface="Bariol" charset="0"/>
            </a:endParaRPr>
          </a:p>
          <a:p>
            <a:pPr algn="ctr"/>
            <a:endParaRPr lang="en-US" sz="2800" dirty="0" smtClean="0">
              <a:solidFill>
                <a:schemeClr val="tx1">
                  <a:lumMod val="75000"/>
                  <a:lumOff val="25000"/>
                </a:schemeClr>
              </a:solidFill>
              <a:latin typeface="+mj-lt"/>
              <a:ea typeface="Bariol" charset="0"/>
              <a:cs typeface="Bariol" charset="0"/>
            </a:endParaRPr>
          </a:p>
        </p:txBody>
      </p:sp>
      <p:sp>
        <p:nvSpPr>
          <p:cNvPr id="15" name="ZoneTexte 14"/>
          <p:cNvSpPr txBox="1"/>
          <p:nvPr/>
        </p:nvSpPr>
        <p:spPr>
          <a:xfrm>
            <a:off x="0" y="230672"/>
            <a:ext cx="12192000" cy="954107"/>
          </a:xfrm>
          <a:prstGeom prst="rect">
            <a:avLst/>
          </a:prstGeom>
          <a:noFill/>
        </p:spPr>
        <p:txBody>
          <a:bodyPr wrap="square" rtlCol="0">
            <a:spAutoFit/>
          </a:bodyPr>
          <a:lstStyle/>
          <a:p>
            <a:pPr algn="ctr"/>
            <a:r>
              <a:rPr lang="fr-FR" sz="3200" dirty="0" smtClean="0">
                <a:solidFill>
                  <a:srgbClr val="F08967"/>
                </a:solidFill>
                <a:latin typeface="+mj-lt"/>
                <a:ea typeface="Bariol" charset="0"/>
                <a:cs typeface="Bariol" charset="0"/>
              </a:rPr>
              <a:t>Notre recette </a:t>
            </a:r>
            <a:r>
              <a:rPr lang="fr-FR" sz="3200" dirty="0" err="1" smtClean="0">
                <a:solidFill>
                  <a:srgbClr val="F08967"/>
                </a:solidFill>
                <a:latin typeface="+mj-lt"/>
                <a:ea typeface="Bariol" charset="0"/>
                <a:cs typeface="Bariol" charset="0"/>
              </a:rPr>
              <a:t>secrête</a:t>
            </a:r>
            <a:r>
              <a:rPr lang="fr-FR" sz="3200" dirty="0" smtClean="0">
                <a:solidFill>
                  <a:srgbClr val="F08967"/>
                </a:solidFill>
                <a:latin typeface="+mj-lt"/>
                <a:ea typeface="Bariol" charset="0"/>
                <a:cs typeface="Bariol" charset="0"/>
              </a:rPr>
              <a:t> ?</a:t>
            </a:r>
          </a:p>
          <a:p>
            <a:pPr algn="ctr"/>
            <a:r>
              <a:rPr lang="fr-FR" sz="2400" dirty="0" smtClean="0">
                <a:solidFill>
                  <a:schemeClr val="tx1">
                    <a:lumMod val="75000"/>
                    <a:lumOff val="25000"/>
                  </a:schemeClr>
                </a:solidFill>
                <a:latin typeface="+mj-lt"/>
                <a:ea typeface="Bariol" charset="0"/>
                <a:cs typeface="Bariol" charset="0"/>
              </a:rPr>
              <a:t>Les bons ingrédients et les bonnes doses</a:t>
            </a:r>
            <a:endParaRPr lang="fr-FR" sz="2400" dirty="0">
              <a:solidFill>
                <a:schemeClr val="tx1">
                  <a:lumMod val="75000"/>
                  <a:lumOff val="25000"/>
                </a:schemeClr>
              </a:solidFill>
              <a:latin typeface="+mj-lt"/>
              <a:ea typeface="Bariol" charset="0"/>
              <a:cs typeface="Bariol" charset="0"/>
            </a:endParaRPr>
          </a:p>
        </p:txBody>
      </p:sp>
      <p:sp>
        <p:nvSpPr>
          <p:cNvPr id="6" name="ZoneTexte 5"/>
          <p:cNvSpPr txBox="1"/>
          <p:nvPr/>
        </p:nvSpPr>
        <p:spPr>
          <a:xfrm>
            <a:off x="8427027" y="1630179"/>
            <a:ext cx="3124200" cy="4585871"/>
          </a:xfrm>
          <a:prstGeom prst="rect">
            <a:avLst/>
          </a:prstGeom>
          <a:noFill/>
        </p:spPr>
        <p:txBody>
          <a:bodyPr wrap="square" rtlCol="0">
            <a:spAutoFit/>
          </a:bodyPr>
          <a:lstStyle/>
          <a:p>
            <a:pPr algn="ctr"/>
            <a:r>
              <a:rPr lang="en-US" sz="2800" b="1" dirty="0" smtClean="0">
                <a:solidFill>
                  <a:srgbClr val="F08967"/>
                </a:solidFill>
                <a:latin typeface="+mj-lt"/>
                <a:ea typeface="Bariol" charset="0"/>
                <a:cs typeface="Bariol" charset="0"/>
              </a:rPr>
              <a:t>Bonne </a:t>
            </a:r>
            <a:r>
              <a:rPr lang="en-US" sz="2800" b="1" dirty="0" err="1" smtClean="0">
                <a:solidFill>
                  <a:srgbClr val="F08967"/>
                </a:solidFill>
                <a:latin typeface="+mj-lt"/>
                <a:ea typeface="Bariol" charset="0"/>
                <a:cs typeface="Bariol" charset="0"/>
              </a:rPr>
              <a:t>expérience</a:t>
            </a:r>
            <a:endParaRPr lang="en-US" sz="2800" b="1" dirty="0" smtClean="0">
              <a:solidFill>
                <a:srgbClr val="F08967"/>
              </a:solidFill>
              <a:latin typeface="+mj-lt"/>
              <a:ea typeface="Bariol" charset="0"/>
              <a:cs typeface="Bariol" charset="0"/>
            </a:endParaRPr>
          </a:p>
          <a:p>
            <a:pPr algn="ctr"/>
            <a:endParaRPr lang="en-US" sz="2400" b="1" dirty="0">
              <a:solidFill>
                <a:srgbClr val="F08967"/>
              </a:solidFill>
              <a:latin typeface="+mj-lt"/>
              <a:ea typeface="Bariol" charset="0"/>
              <a:cs typeface="Bariol" charset="0"/>
            </a:endParaRPr>
          </a:p>
          <a:p>
            <a:pPr algn="ctr"/>
            <a:r>
              <a:rPr lang="en-US" sz="2800" dirty="0" smtClean="0">
                <a:solidFill>
                  <a:schemeClr val="tx1">
                    <a:lumMod val="75000"/>
                    <a:lumOff val="25000"/>
                  </a:schemeClr>
                </a:solidFill>
                <a:latin typeface="+mj-lt"/>
                <a:ea typeface="Bariol" charset="0"/>
                <a:cs typeface="Bariol" charset="0"/>
              </a:rPr>
              <a:t>Pricing attractif</a:t>
            </a:r>
          </a:p>
          <a:p>
            <a:pPr algn="ctr"/>
            <a:endParaRPr lang="en-US" sz="2400" dirty="0">
              <a:solidFill>
                <a:schemeClr val="tx1">
                  <a:lumMod val="75000"/>
                  <a:lumOff val="25000"/>
                </a:schemeClr>
              </a:solidFill>
              <a:latin typeface="+mj-lt"/>
              <a:ea typeface="Bariol" charset="0"/>
              <a:cs typeface="Bariol" charset="0"/>
            </a:endParaRPr>
          </a:p>
          <a:p>
            <a:pPr algn="ctr"/>
            <a:r>
              <a:rPr lang="en-US" sz="2800" dirty="0" smtClean="0">
                <a:solidFill>
                  <a:schemeClr val="tx1">
                    <a:lumMod val="75000"/>
                    <a:lumOff val="25000"/>
                  </a:schemeClr>
                </a:solidFill>
                <a:latin typeface="+mj-lt"/>
                <a:ea typeface="Bariol" charset="0"/>
                <a:cs typeface="Bariol" charset="0"/>
              </a:rPr>
              <a:t>Bouche </a:t>
            </a:r>
            <a:r>
              <a:rPr lang="en-US" sz="2800" dirty="0" err="1" smtClean="0">
                <a:solidFill>
                  <a:schemeClr val="tx1">
                    <a:lumMod val="75000"/>
                    <a:lumOff val="25000"/>
                  </a:schemeClr>
                </a:solidFill>
                <a:latin typeface="+mj-lt"/>
                <a:ea typeface="Bariol" charset="0"/>
                <a:cs typeface="Bariol" charset="0"/>
              </a:rPr>
              <a:t>à</a:t>
            </a:r>
            <a:r>
              <a:rPr lang="en-US" sz="2800" dirty="0" smtClean="0">
                <a:solidFill>
                  <a:schemeClr val="tx1">
                    <a:lumMod val="75000"/>
                    <a:lumOff val="25000"/>
                  </a:schemeClr>
                </a:solidFill>
                <a:latin typeface="+mj-lt"/>
                <a:ea typeface="Bariol" charset="0"/>
                <a:cs typeface="Bariol" charset="0"/>
              </a:rPr>
              <a:t> </a:t>
            </a:r>
            <a:r>
              <a:rPr lang="en-US" sz="2800" dirty="0" err="1" smtClean="0">
                <a:solidFill>
                  <a:schemeClr val="tx1">
                    <a:lumMod val="75000"/>
                    <a:lumOff val="25000"/>
                  </a:schemeClr>
                </a:solidFill>
                <a:latin typeface="+mj-lt"/>
                <a:ea typeface="Bariol" charset="0"/>
                <a:cs typeface="Bariol" charset="0"/>
              </a:rPr>
              <a:t>oreille</a:t>
            </a:r>
            <a:endParaRPr lang="en-US" sz="2800" dirty="0" smtClean="0">
              <a:solidFill>
                <a:schemeClr val="tx1">
                  <a:lumMod val="75000"/>
                  <a:lumOff val="25000"/>
                </a:schemeClr>
              </a:solidFill>
              <a:latin typeface="+mj-lt"/>
              <a:ea typeface="Bariol" charset="0"/>
              <a:cs typeface="Bariol" charset="0"/>
            </a:endParaRPr>
          </a:p>
          <a:p>
            <a:pPr algn="ctr"/>
            <a:endParaRPr lang="en-US" sz="2400" dirty="0" smtClean="0">
              <a:solidFill>
                <a:schemeClr val="tx1">
                  <a:lumMod val="75000"/>
                  <a:lumOff val="25000"/>
                </a:schemeClr>
              </a:solidFill>
              <a:latin typeface="+mj-lt"/>
              <a:ea typeface="Bariol" charset="0"/>
              <a:cs typeface="Bariol" charset="0"/>
            </a:endParaRPr>
          </a:p>
          <a:p>
            <a:pPr algn="ctr"/>
            <a:r>
              <a:rPr lang="en-US" sz="2800" dirty="0" smtClean="0">
                <a:solidFill>
                  <a:schemeClr val="tx1">
                    <a:lumMod val="75000"/>
                    <a:lumOff val="25000"/>
                  </a:schemeClr>
                </a:solidFill>
                <a:latin typeface="+mj-lt"/>
                <a:ea typeface="Bariol" charset="0"/>
                <a:cs typeface="Bariol" charset="0"/>
              </a:rPr>
              <a:t>Traction</a:t>
            </a:r>
          </a:p>
          <a:p>
            <a:pPr algn="ctr"/>
            <a:endParaRPr lang="en-US" sz="2400" dirty="0">
              <a:solidFill>
                <a:schemeClr val="tx1">
                  <a:lumMod val="75000"/>
                  <a:lumOff val="25000"/>
                </a:schemeClr>
              </a:solidFill>
              <a:latin typeface="+mj-lt"/>
              <a:ea typeface="Bariol" charset="0"/>
              <a:cs typeface="Bariol" charset="0"/>
            </a:endParaRPr>
          </a:p>
          <a:p>
            <a:pPr algn="ctr"/>
            <a:r>
              <a:rPr lang="en-US" sz="2800" dirty="0" smtClean="0">
                <a:solidFill>
                  <a:schemeClr val="tx1">
                    <a:lumMod val="75000"/>
                    <a:lumOff val="25000"/>
                  </a:schemeClr>
                </a:solidFill>
                <a:latin typeface="+mj-lt"/>
                <a:ea typeface="Bariol" charset="0"/>
                <a:cs typeface="Bariol" charset="0"/>
              </a:rPr>
              <a:t>Repeaters</a:t>
            </a:r>
          </a:p>
          <a:p>
            <a:pPr algn="ctr"/>
            <a:endParaRPr lang="en-US" sz="2400" dirty="0">
              <a:solidFill>
                <a:schemeClr val="tx1">
                  <a:lumMod val="75000"/>
                  <a:lumOff val="25000"/>
                </a:schemeClr>
              </a:solidFill>
              <a:latin typeface="+mj-lt"/>
              <a:ea typeface="Bariol" charset="0"/>
              <a:cs typeface="Bariol" charset="0"/>
            </a:endParaRPr>
          </a:p>
          <a:p>
            <a:pPr algn="ctr"/>
            <a:r>
              <a:rPr lang="en-US" sz="2800" dirty="0" err="1">
                <a:solidFill>
                  <a:schemeClr val="tx1">
                    <a:lumMod val="75000"/>
                    <a:lumOff val="25000"/>
                  </a:schemeClr>
                </a:solidFill>
                <a:latin typeface="+mj-lt"/>
                <a:ea typeface="Bariol" charset="0"/>
                <a:cs typeface="Bariol" charset="0"/>
              </a:rPr>
              <a:t>Très</a:t>
            </a:r>
            <a:r>
              <a:rPr lang="en-US" sz="2800" dirty="0">
                <a:solidFill>
                  <a:schemeClr val="tx1">
                    <a:lumMod val="75000"/>
                    <a:lumOff val="25000"/>
                  </a:schemeClr>
                </a:solidFill>
                <a:latin typeface="+mj-lt"/>
                <a:ea typeface="Bariol" charset="0"/>
                <a:cs typeface="Bariol" charset="0"/>
              </a:rPr>
              <a:t> </a:t>
            </a:r>
            <a:r>
              <a:rPr lang="en-US" sz="2800" dirty="0" err="1">
                <a:solidFill>
                  <a:schemeClr val="tx1">
                    <a:lumMod val="75000"/>
                    <a:lumOff val="25000"/>
                  </a:schemeClr>
                </a:solidFill>
                <a:latin typeface="+mj-lt"/>
                <a:ea typeface="Bariol" charset="0"/>
                <a:cs typeface="Bariol" charset="0"/>
              </a:rPr>
              <a:t>bons</a:t>
            </a:r>
            <a:r>
              <a:rPr lang="en-US" sz="2800" dirty="0">
                <a:solidFill>
                  <a:schemeClr val="tx1">
                    <a:lumMod val="75000"/>
                    <a:lumOff val="25000"/>
                  </a:schemeClr>
                </a:solidFill>
                <a:latin typeface="+mj-lt"/>
                <a:ea typeface="Bariol" charset="0"/>
                <a:cs typeface="Bariol" charset="0"/>
              </a:rPr>
              <a:t> </a:t>
            </a:r>
            <a:r>
              <a:rPr lang="en-US" sz="2800" dirty="0" smtClean="0">
                <a:solidFill>
                  <a:schemeClr val="tx1">
                    <a:lumMod val="75000"/>
                    <a:lumOff val="25000"/>
                  </a:schemeClr>
                </a:solidFill>
                <a:latin typeface="+mj-lt"/>
                <a:ea typeface="Bariol" charset="0"/>
                <a:cs typeface="Bariol" charset="0"/>
              </a:rPr>
              <a:t>retours</a:t>
            </a:r>
          </a:p>
        </p:txBody>
      </p:sp>
    </p:spTree>
    <p:extLst>
      <p:ext uri="{BB962C8B-B14F-4D97-AF65-F5344CB8AC3E}">
        <p14:creationId xmlns:p14="http://schemas.microsoft.com/office/powerpoint/2010/main" val="763459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25293</TotalTime>
  <Words>1442</Words>
  <Application>Microsoft Macintosh PowerPoint</Application>
  <PresentationFormat>Grand écran</PresentationFormat>
  <Paragraphs>271</Paragraphs>
  <Slides>18</Slides>
  <Notes>10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18</vt:i4>
      </vt:variant>
    </vt:vector>
  </HeadingPairs>
  <TitlesOfParts>
    <vt:vector size="27" baseType="lpstr">
      <vt:lpstr>Arial Hebrew</vt:lpstr>
      <vt:lpstr>Bariol</vt:lpstr>
      <vt:lpstr>Calibri</vt:lpstr>
      <vt:lpstr>Calibri Light</vt:lpstr>
      <vt:lpstr>Seravek Light</vt:lpstr>
      <vt:lpstr>VAG Rounded</vt:lpstr>
      <vt:lpstr>Wingdings</vt:lpstr>
      <vt:lpstr>Arial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Matthieu BALLESTER</dc:creator>
  <cp:lastModifiedBy>Matthieu BALLESTER</cp:lastModifiedBy>
  <cp:revision>548</cp:revision>
  <cp:lastPrinted>2016-10-13T18:10:58Z</cp:lastPrinted>
  <dcterms:created xsi:type="dcterms:W3CDTF">2015-11-10T16:50:14Z</dcterms:created>
  <dcterms:modified xsi:type="dcterms:W3CDTF">2016-11-25T11:15:50Z</dcterms:modified>
</cp:coreProperties>
</file>