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75" r:id="rId4"/>
    <p:sldId id="277" r:id="rId5"/>
    <p:sldId id="278" r:id="rId6"/>
    <p:sldId id="279" r:id="rId7"/>
    <p:sldId id="273" r:id="rId8"/>
    <p:sldId id="280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3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AFABE-05EF-48AC-96DE-347900C8CD5C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3EA78-555E-4C0D-AC1B-648F21A2E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775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E8DD2-4D8E-48AB-A6E1-0A3A2628B111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52C3D-C6B4-4D7D-8207-001F714612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475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52C3D-C6B4-4D7D-8207-001F7146123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74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2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31BB-8703-4CE6-9BC8-840B6453675E}" type="datetime1">
              <a:rPr lang="fr-FR" smtClean="0"/>
              <a:t>14/11/2016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77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41F0-FE18-4574-A238-E3922C691706}" type="datetime1">
              <a:rPr lang="fr-FR" smtClean="0"/>
              <a:t>14/11/2016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292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99E7-8597-42D9-A1E5-8F6388E859D4}" type="datetime1">
              <a:rPr lang="fr-FR" smtClean="0"/>
              <a:t>14/11/2016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063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B92E-DDC2-472F-8AA9-6F46705409C1}" type="datetime1">
              <a:rPr lang="fr-FR" smtClean="0"/>
              <a:t>14/11/2016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439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B017-B5D2-457C-9617-AF37A532E756}" type="datetime1">
              <a:rPr lang="fr-FR" smtClean="0"/>
              <a:t>14/11/2016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0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3175-ABA6-473B-872C-2008B71CC388}" type="datetime1">
              <a:rPr lang="fr-FR" smtClean="0"/>
              <a:t>14/11/2016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32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EA33-6126-4B74-9893-7CCBCC90B268}" type="datetime1">
              <a:rPr lang="fr-FR" smtClean="0"/>
              <a:t>14/11/2016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64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6436-D63B-48E6-B5BF-A5B5D4A93412}" type="datetime1">
              <a:rPr lang="fr-FR" smtClean="0"/>
              <a:t>14/11/2016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7797" y="6041362"/>
            <a:ext cx="1069704" cy="816638"/>
          </a:xfrm>
        </p:spPr>
        <p:txBody>
          <a:bodyPr/>
          <a:lstStyle>
            <a:lvl1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457A6A0-669F-4F3B-AD18-C201778D765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037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3521-C1BA-457E-A4D2-76A43B3AD435}" type="datetime1">
              <a:rPr lang="fr-FR" smtClean="0"/>
              <a:t>14/11/2016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52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9519-D623-4037-8EEE-A3B46DB60B7D}" type="datetime1">
              <a:rPr lang="fr-FR" smtClean="0"/>
              <a:t>14/11/2016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08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5759-8B81-4207-8A72-CFB1A535BC36}" type="datetime1">
              <a:rPr lang="fr-FR" smtClean="0"/>
              <a:t>14/11/2016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45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4863-DC56-4D1F-8B59-CD65048BF613}" type="datetime1">
              <a:rPr lang="fr-FR" smtClean="0"/>
              <a:t>14/11/2016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00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B463-4344-4A76-BEEB-9FFFF6FDDEC9}" type="datetime1">
              <a:rPr lang="fr-FR" smtClean="0"/>
              <a:t>14/11/2016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34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EAEE-4A67-453C-9B76-540CEE35230E}" type="datetime1">
              <a:rPr lang="fr-FR" smtClean="0"/>
              <a:t>14/11/2016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30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8D82-159D-4144-A55F-0A17A2F82B23}" type="datetime1">
              <a:rPr lang="fr-FR" smtClean="0"/>
              <a:t>14/11/2016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61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B65-536A-4E6E-AF60-DCBC9A3DA269}" type="datetime1">
              <a:rPr lang="fr-FR" smtClean="0"/>
              <a:t>14/11/2016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57A6A0-669F-4F3B-AD18-C201778D7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87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yassine@mydelifood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5857" y="3396005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Solution flexible de location de laboratoire de production alimentaire 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397232" y="2112579"/>
            <a:ext cx="7264186" cy="7882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Flexylab</a:t>
            </a:r>
            <a:endParaRPr lang="fr-FR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51" y="95918"/>
            <a:ext cx="1893734" cy="18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0324" y="152401"/>
            <a:ext cx="8596668" cy="7962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Elevator</a:t>
            </a:r>
            <a:r>
              <a:rPr lang="fr-F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Pitch</a:t>
            </a:r>
            <a:endParaRPr lang="fr-FR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3469" y="901765"/>
            <a:ext cx="7740727" cy="529408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000" u="sng" dirty="0" smtClean="0"/>
          </a:p>
          <a:p>
            <a:pPr marL="0" indent="0">
              <a:buNone/>
            </a:pPr>
            <a:endParaRPr lang="fr-FR" u="sng" dirty="0"/>
          </a:p>
        </p:txBody>
      </p:sp>
      <p:sp>
        <p:nvSpPr>
          <p:cNvPr id="6" name="Espace réservé du contenu 7"/>
          <p:cNvSpPr txBox="1">
            <a:spLocks/>
          </p:cNvSpPr>
          <p:nvPr/>
        </p:nvSpPr>
        <p:spPr>
          <a:xfrm>
            <a:off x="1977656" y="1244009"/>
            <a:ext cx="8359335" cy="517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Location flexible d’espace de travail pour production alimentaire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Marché nouveau avec une forte demande et une offre quasi nulle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 smtClean="0"/>
              <a:t>Objectif: devenir leader de location d’espace de travail collaboratif culinaire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r>
              <a:rPr lang="fr-FR" sz="2000" b="1" dirty="0" smtClean="0"/>
              <a:t>Levée de fonds fin </a:t>
            </a:r>
            <a:r>
              <a:rPr lang="fr-FR" sz="2000" b="1" dirty="0" smtClean="0"/>
              <a:t>2016/début 2017: </a:t>
            </a:r>
            <a:r>
              <a:rPr lang="fr-FR" sz="2000" b="1" dirty="0" smtClean="0"/>
              <a:t>500k€ : travaux et aménagement</a:t>
            </a:r>
            <a:endParaRPr lang="fr-FR" sz="2000" b="1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2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" y="3174812"/>
            <a:ext cx="1755265" cy="131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" y="5090037"/>
            <a:ext cx="1836101" cy="13164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8" y="1421687"/>
            <a:ext cx="1805071" cy="12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5162" y="152401"/>
            <a:ext cx="8701830" cy="8789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Une </a:t>
            </a:r>
            <a:r>
              <a:rPr lang="fr-F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forte demande et peu d’acteurs pour y répondre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3469" y="901765"/>
            <a:ext cx="9369636" cy="56349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000" u="sng" dirty="0" smtClean="0"/>
          </a:p>
          <a:p>
            <a:pPr marL="0" indent="0">
              <a:buNone/>
            </a:pPr>
            <a:endParaRPr lang="fr-FR" u="sng" dirty="0"/>
          </a:p>
        </p:txBody>
      </p:sp>
      <p:sp>
        <p:nvSpPr>
          <p:cNvPr id="6" name="Espace réservé du contenu 7"/>
          <p:cNvSpPr txBox="1">
            <a:spLocks/>
          </p:cNvSpPr>
          <p:nvPr/>
        </p:nvSpPr>
        <p:spPr>
          <a:xfrm>
            <a:off x="1800451" y="1031358"/>
            <a:ext cx="8536541" cy="5505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Comment </a:t>
            </a:r>
            <a:r>
              <a:rPr lang="fr-FR" sz="2000" b="1" dirty="0" smtClean="0"/>
              <a:t>disposer d’une solution flexible afin de réaliser mes productions alimentaires?</a:t>
            </a:r>
            <a:endParaRPr lang="fr-FR" sz="2000" b="1" dirty="0"/>
          </a:p>
          <a:p>
            <a:endParaRPr lang="fr-FR" sz="2000" dirty="0" smtClean="0"/>
          </a:p>
          <a:p>
            <a:r>
              <a:rPr lang="fr-FR" sz="2000" dirty="0" smtClean="0"/>
              <a:t>Demande </a:t>
            </a:r>
            <a:r>
              <a:rPr lang="fr-FR" sz="2000" dirty="0"/>
              <a:t>forte </a:t>
            </a:r>
          </a:p>
          <a:p>
            <a:pPr lvl="1"/>
            <a:r>
              <a:rPr lang="fr-FR" sz="2000" dirty="0" smtClean="0"/>
              <a:t>Traiteurs (10 000 selon l’Insee</a:t>
            </a:r>
            <a:r>
              <a:rPr lang="fr-FR" sz="2000" dirty="0"/>
              <a:t>)</a:t>
            </a:r>
          </a:p>
          <a:p>
            <a:pPr lvl="1"/>
            <a:r>
              <a:rPr lang="fr-FR" sz="2000" dirty="0"/>
              <a:t>Chefs à domicile: 2500</a:t>
            </a:r>
          </a:p>
          <a:p>
            <a:pPr lvl="1"/>
            <a:r>
              <a:rPr lang="fr-FR" sz="2000" dirty="0"/>
              <a:t>Food Truck </a:t>
            </a:r>
            <a:r>
              <a:rPr lang="fr-FR" sz="2000" dirty="0" smtClean="0"/>
              <a:t>(500</a:t>
            </a:r>
            <a:r>
              <a:rPr lang="fr-FR" sz="2000" dirty="0"/>
              <a:t>) 1200% de </a:t>
            </a:r>
            <a:r>
              <a:rPr lang="fr-FR" sz="2000" dirty="0" smtClean="0"/>
              <a:t>croissance/an (</a:t>
            </a:r>
            <a:r>
              <a:rPr lang="fr-FR" sz="2000" dirty="0"/>
              <a:t>association «Street Food en Mouvement</a:t>
            </a:r>
            <a:r>
              <a:rPr lang="fr-FR" sz="2000" dirty="0" smtClean="0"/>
              <a:t>»)</a:t>
            </a:r>
            <a:endParaRPr lang="fr-FR" sz="2000" dirty="0"/>
          </a:p>
          <a:p>
            <a:pPr lvl="1"/>
            <a:r>
              <a:rPr lang="fr-FR" sz="2000" dirty="0" smtClean="0"/>
              <a:t>Formateurs culinaires</a:t>
            </a:r>
            <a:endParaRPr lang="fr-FR" sz="2000" dirty="0"/>
          </a:p>
          <a:p>
            <a:pPr lvl="1"/>
            <a:r>
              <a:rPr lang="fr-FR" sz="2000" dirty="0" smtClean="0"/>
              <a:t>Ecoles </a:t>
            </a:r>
            <a:r>
              <a:rPr lang="fr-FR" sz="2000" dirty="0"/>
              <a:t>de cuisine</a:t>
            </a:r>
          </a:p>
          <a:p>
            <a:pPr lvl="1"/>
            <a:r>
              <a:rPr lang="fr-FR" sz="2000" dirty="0" smtClean="0"/>
              <a:t>Activités culinaires nomades</a:t>
            </a:r>
          </a:p>
          <a:p>
            <a:pPr lvl="1"/>
            <a:endParaRPr lang="fr-FR" sz="2000" dirty="0"/>
          </a:p>
          <a:p>
            <a:r>
              <a:rPr lang="fr-FR" sz="2000" dirty="0"/>
              <a:t>Offre quasi inexistante (lescamionneuses.com, kitchenondemand.com)</a:t>
            </a:r>
          </a:p>
          <a:p>
            <a:pPr lvl="1"/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1" y="4564199"/>
            <a:ext cx="1699260" cy="113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1" y="1485217"/>
            <a:ext cx="1671033" cy="1802548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0324" y="152400"/>
            <a:ext cx="8964462" cy="9215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fr-FR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Flexylab</a:t>
            </a:r>
            <a:r>
              <a:rPr lang="fr-F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: la location flexible d’espaces de </a:t>
            </a:r>
            <a:r>
              <a:rPr lang="fr-F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production alimentaire</a:t>
            </a:r>
            <a:r>
              <a:rPr lang="fr-F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fr-F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fr-F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fr-F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fr-FR" u="sng" dirty="0"/>
              <a:t/>
            </a:r>
            <a:br>
              <a:rPr lang="fr-FR" u="sng" dirty="0"/>
            </a:br>
            <a:endParaRPr lang="fr-FR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3469" y="901765"/>
            <a:ext cx="7931317" cy="56891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000" u="sng" dirty="0" smtClean="0"/>
          </a:p>
          <a:p>
            <a:pPr marL="0" indent="0">
              <a:buNone/>
            </a:pPr>
            <a:endParaRPr lang="fr-FR" u="sng" dirty="0"/>
          </a:p>
        </p:txBody>
      </p:sp>
      <p:sp>
        <p:nvSpPr>
          <p:cNvPr id="6" name="Espace réservé du contenu 7"/>
          <p:cNvSpPr txBox="1">
            <a:spLocks/>
          </p:cNvSpPr>
          <p:nvPr/>
        </p:nvSpPr>
        <p:spPr>
          <a:xfrm>
            <a:off x="2652170" y="1142210"/>
            <a:ext cx="8052616" cy="5448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000" b="1" dirty="0"/>
              <a:t>Espace de  travail individuel et équipé de 10  m2:  </a:t>
            </a:r>
          </a:p>
          <a:p>
            <a:pPr marL="1485900" lvl="3" indent="-171450"/>
            <a:r>
              <a:rPr lang="fr-FR" sz="2000" dirty="0"/>
              <a:t>plan de travail inox</a:t>
            </a:r>
          </a:p>
          <a:p>
            <a:pPr marL="1485900" lvl="3" indent="-171450"/>
            <a:r>
              <a:rPr lang="fr-FR" sz="2000" dirty="0"/>
              <a:t>1 four, 2 plaques à  induction,</a:t>
            </a:r>
          </a:p>
          <a:p>
            <a:pPr marL="1485900" lvl="3" indent="-171450"/>
            <a:r>
              <a:rPr lang="fr-FR" sz="2000" dirty="0"/>
              <a:t>1 point d’eau </a:t>
            </a:r>
          </a:p>
          <a:p>
            <a:pPr marL="1485900" lvl="3" indent="-171450"/>
            <a:r>
              <a:rPr lang="fr-FR" sz="2000" dirty="0"/>
              <a:t>1 </a:t>
            </a:r>
            <a:r>
              <a:rPr lang="fr-FR" sz="2000" dirty="0" smtClean="0"/>
              <a:t>réfrigérateur</a:t>
            </a:r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/>
              <a:t>Location </a:t>
            </a:r>
            <a:r>
              <a:rPr lang="fr-FR" sz="2000" b="1" dirty="0"/>
              <a:t>mensuelle ou </a:t>
            </a:r>
            <a:r>
              <a:rPr lang="fr-FR" sz="2000" b="1" dirty="0" smtClean="0"/>
              <a:t>journalière, 7/7, 24/24</a:t>
            </a:r>
            <a:endParaRPr lang="fr-FR" sz="2000" b="1" dirty="0"/>
          </a:p>
          <a:p>
            <a:pPr marL="685800" lvl="1" indent="-2286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lvl="1"/>
            <a:r>
              <a:rPr lang="fr-FR" sz="2000" b="1" dirty="0"/>
              <a:t>Flexibilité et rapidité d’emploi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fr-FR" sz="2000" dirty="0"/>
              <a:t>Pas d’engagement de durée contrairement à un bail </a:t>
            </a:r>
            <a:r>
              <a:rPr lang="fr-FR" sz="2000" dirty="0" smtClean="0"/>
              <a:t>3/6/9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fr-FR" sz="2000" dirty="0"/>
              <a:t>Pas de frais d’aménagement et d’équipement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fr-FR" sz="2000" dirty="0" smtClean="0"/>
              <a:t>Des </a:t>
            </a:r>
            <a:r>
              <a:rPr lang="fr-FR" sz="2000" dirty="0"/>
              <a:t>locaux disponibles immédiatement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fr-FR" sz="2000" dirty="0"/>
              <a:t>Pas de frais d’agence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endParaRPr lang="fr-FR" sz="1400" b="1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2400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9" y="1196413"/>
            <a:ext cx="2298048" cy="152128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9" y="3044582"/>
            <a:ext cx="2286018" cy="1512768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4</a:t>
            </a:fld>
            <a:endParaRPr lang="fr-FR"/>
          </a:p>
        </p:txBody>
      </p:sp>
      <p:pic>
        <p:nvPicPr>
          <p:cNvPr id="16" name="Imag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/>
        </p:blipFill>
        <p:spPr bwMode="auto">
          <a:xfrm>
            <a:off x="405539" y="4884238"/>
            <a:ext cx="2246631" cy="1512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6085" y="966855"/>
            <a:ext cx="9525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0324" y="152400"/>
            <a:ext cx="8964462" cy="9215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fr-F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Business model</a:t>
            </a:r>
            <a:r>
              <a:rPr lang="fr-FR" u="sng" dirty="0"/>
              <a:t/>
            </a:r>
            <a:br>
              <a:rPr lang="fr-FR" u="sng" dirty="0"/>
            </a:br>
            <a:endParaRPr lang="fr-FR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Espace réservé du contenu 7"/>
          <p:cNvSpPr txBox="1">
            <a:spLocks/>
          </p:cNvSpPr>
          <p:nvPr/>
        </p:nvSpPr>
        <p:spPr>
          <a:xfrm>
            <a:off x="1740324" y="1073991"/>
            <a:ext cx="8964461" cy="5784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fr-FR" sz="2000" dirty="0" smtClean="0"/>
              <a:t>Cout </a:t>
            </a:r>
            <a:r>
              <a:rPr lang="fr-FR" sz="2000" dirty="0"/>
              <a:t>de revient du loyer mensuel chargé </a:t>
            </a:r>
            <a:r>
              <a:rPr lang="fr-FR" sz="2000" dirty="0" smtClean="0"/>
              <a:t>: </a:t>
            </a:r>
            <a:r>
              <a:rPr lang="fr-FR" sz="2000" b="1" dirty="0" smtClean="0"/>
              <a:t>8,3</a:t>
            </a:r>
            <a:r>
              <a:rPr lang="fr-FR" sz="2000" b="1" dirty="0"/>
              <a:t>€/m2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fr-FR" sz="2000" dirty="0"/>
              <a:t>Le prix de location mensuel le plus faible</a:t>
            </a:r>
            <a:r>
              <a:rPr lang="fr-FR" sz="2000" b="1" dirty="0"/>
              <a:t>: </a:t>
            </a:r>
            <a:r>
              <a:rPr lang="fr-FR" sz="2000" b="1" dirty="0" smtClean="0"/>
              <a:t>69€/</a:t>
            </a:r>
            <a:r>
              <a:rPr lang="fr-FR" sz="2000" b="1" dirty="0"/>
              <a:t>m2 </a:t>
            </a:r>
            <a:r>
              <a:rPr lang="fr-FR" sz="2000" b="1" dirty="0">
                <a:sym typeface="Wingdings" panose="05000000000000000000" pitchFamily="2" charset="2"/>
              </a:rPr>
              <a:t> </a:t>
            </a:r>
            <a:r>
              <a:rPr lang="fr-FR" sz="2000" b="1" dirty="0"/>
              <a:t>MARGE </a:t>
            </a:r>
            <a:r>
              <a:rPr lang="fr-FR" sz="2000" b="1" dirty="0" smtClean="0"/>
              <a:t>x8</a:t>
            </a:r>
            <a:endParaRPr lang="fr-FR" sz="2000" b="1" dirty="0"/>
          </a:p>
          <a:p>
            <a:pPr marL="685800" lvl="1" indent="-2286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685800" lvl="1" indent="-2286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685800" lvl="1" indent="-2286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685800" lvl="1" indent="-2286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685800" lvl="1" indent="-2286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685800" lvl="1" indent="-2286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fr-FR" sz="2000" b="1" dirty="0"/>
              <a:t> Se placer en tant qu’apporteur d’affaire culinaire </a:t>
            </a:r>
            <a:r>
              <a:rPr lang="fr-FR" sz="2000" b="1" dirty="0" smtClean="0"/>
              <a:t>à N+1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fr-FR" sz="1800" dirty="0"/>
              <a:t>T</a:t>
            </a:r>
            <a:r>
              <a:rPr lang="fr-FR" sz="1800" dirty="0" smtClean="0"/>
              <a:t>raiteur</a:t>
            </a:r>
            <a:r>
              <a:rPr lang="fr-FR" sz="1800" dirty="0"/>
              <a:t>, plateau </a:t>
            </a:r>
            <a:r>
              <a:rPr lang="fr-FR" sz="1800" dirty="0" smtClean="0"/>
              <a:t>repas, petit déjeuner</a:t>
            </a:r>
            <a:endParaRPr lang="fr-FR" sz="1800" b="1" dirty="0"/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fr-FR" sz="1800" dirty="0" smtClean="0"/>
              <a:t>Plateforme web généraliste (avec toutes les </a:t>
            </a:r>
            <a:r>
              <a:rPr lang="fr-FR" sz="1800" dirty="0" err="1" smtClean="0"/>
              <a:t>spécialitées</a:t>
            </a:r>
            <a:r>
              <a:rPr lang="fr-FR" sz="1800" smtClean="0"/>
              <a:t>)</a:t>
            </a:r>
            <a:endParaRPr lang="fr-FR" sz="1800" dirty="0" smtClean="0"/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fr-FR" sz="1800" dirty="0" smtClean="0"/>
              <a:t>Rôle d’intermédiaire entre le client et prestataire</a:t>
            </a:r>
            <a:endParaRPr lang="fr-FR" sz="1800" dirty="0" smtClean="0"/>
          </a:p>
          <a:p>
            <a:pPr marL="1085850" lvl="2" algn="r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1085850" lvl="2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685800" lvl="1" indent="-228600">
              <a:buFont typeface="Wingdings" panose="05000000000000000000" pitchFamily="2" charset="2"/>
              <a:buChar char="Ø"/>
            </a:pPr>
            <a:endParaRPr lang="fr-FR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lvl="1" indent="-228600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" y="2546645"/>
            <a:ext cx="1942228" cy="1942228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32597"/>
              </p:ext>
            </p:extLst>
          </p:nvPr>
        </p:nvGraphicFramePr>
        <p:xfrm>
          <a:off x="2182607" y="2072598"/>
          <a:ext cx="81279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 m2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Location mensuelle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Location Journalière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Tarif de location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690 €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Coût de revient du loyer chargé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83€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Marge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86%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98%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2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0324" y="152400"/>
            <a:ext cx="8964462" cy="9215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fr-F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Projet</a:t>
            </a:r>
            <a:r>
              <a:rPr lang="fr-FR" u="sng" dirty="0"/>
              <a:t/>
            </a:r>
            <a:br>
              <a:rPr lang="fr-FR" u="sng" dirty="0"/>
            </a:br>
            <a:endParaRPr lang="fr-FR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Espace réservé du contenu 7"/>
          <p:cNvSpPr txBox="1">
            <a:spLocks/>
          </p:cNvSpPr>
          <p:nvPr/>
        </p:nvSpPr>
        <p:spPr>
          <a:xfrm>
            <a:off x="1740325" y="1329070"/>
            <a:ext cx="8797472" cy="5275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>
              <a:buFont typeface="Wingdings" panose="05000000000000000000" pitchFamily="2" charset="2"/>
              <a:buChar char="Ø"/>
            </a:pPr>
            <a:r>
              <a:rPr lang="fr-FR" sz="2000" b="1" dirty="0"/>
              <a:t>1 mois de </a:t>
            </a:r>
            <a:r>
              <a:rPr lang="fr-FR" sz="2000" b="1" dirty="0" smtClean="0"/>
              <a:t>communication </a:t>
            </a:r>
            <a:r>
              <a:rPr lang="fr-FR" sz="2000" b="1" dirty="0" smtClean="0">
                <a:sym typeface="Wingdings" panose="05000000000000000000" pitchFamily="2" charset="2"/>
              </a:rPr>
              <a:t></a:t>
            </a:r>
            <a:r>
              <a:rPr lang="fr-FR" sz="2000" b="1" dirty="0" smtClean="0"/>
              <a:t> 50 </a:t>
            </a:r>
            <a:r>
              <a:rPr lang="fr-FR" sz="2000" b="1" dirty="0"/>
              <a:t>demandes </a:t>
            </a:r>
            <a:endParaRPr lang="fr-FR" sz="2000" b="1" dirty="0" smtClean="0"/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fr-FR" sz="2000" dirty="0"/>
              <a:t>5 </a:t>
            </a:r>
            <a:r>
              <a:rPr lang="fr-FR" sz="2000" dirty="0" smtClean="0"/>
              <a:t>locations effectuées </a:t>
            </a:r>
            <a:r>
              <a:rPr lang="fr-FR" sz="2000" dirty="0"/>
              <a:t>au Labo Culinaire 75017 </a:t>
            </a:r>
            <a:r>
              <a:rPr lang="fr-FR" sz="2000" dirty="0" smtClean="0"/>
              <a:t>PARIS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fr-FR" sz="2000" dirty="0" smtClean="0"/>
              <a:t>3 locations mensuelles à Colombes</a:t>
            </a:r>
          </a:p>
          <a:p>
            <a:pPr marL="1085850" lvl="2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fr-FR" sz="2000" dirty="0" err="1" smtClean="0"/>
              <a:t>Khelifi</a:t>
            </a:r>
            <a:r>
              <a:rPr lang="fr-FR" sz="2000" dirty="0" smtClean="0"/>
              <a:t> Yassine </a:t>
            </a:r>
            <a:r>
              <a:rPr lang="fr-FR" sz="2000" dirty="0" smtClean="0"/>
              <a:t>: Diplômé </a:t>
            </a:r>
            <a:r>
              <a:rPr lang="fr-FR" sz="2000" dirty="0"/>
              <a:t>école de commerce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fr-FR" sz="2000" dirty="0"/>
              <a:t>Co fondateur Labo Culinaire  en </a:t>
            </a:r>
            <a:r>
              <a:rPr lang="fr-FR" sz="2000" dirty="0" smtClean="0"/>
              <a:t>2010, cession octobre </a:t>
            </a:r>
            <a:r>
              <a:rPr lang="fr-FR" sz="2000" dirty="0"/>
              <a:t>2016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fr-FR" sz="2000" b="1" dirty="0"/>
              <a:t>Expérience dans le domaine du culinaire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fr-FR" sz="2000" b="1" dirty="0"/>
              <a:t>Réseau culinaire étoffé (</a:t>
            </a:r>
            <a:r>
              <a:rPr lang="fr-FR" sz="2000" b="1" dirty="0" smtClean="0"/>
              <a:t>chefs cuisiniers </a:t>
            </a:r>
            <a:r>
              <a:rPr lang="fr-FR" sz="2000" b="1" dirty="0"/>
              <a:t>et </a:t>
            </a:r>
            <a:r>
              <a:rPr lang="fr-FR" sz="2000" b="1" dirty="0" smtClean="0"/>
              <a:t>prestataires)</a:t>
            </a:r>
          </a:p>
          <a:p>
            <a:pPr marL="1085850" lvl="2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fr-FR" sz="2000" dirty="0" smtClean="0"/>
              <a:t>Accompagnement par une équipe pluridisciplinaire</a:t>
            </a:r>
            <a:endParaRPr lang="fr-FR" sz="2000" dirty="0"/>
          </a:p>
          <a:p>
            <a:pPr marL="457200" lvl="1" indent="0">
              <a:buNone/>
            </a:pPr>
            <a:endParaRPr lang="fr-FR" sz="2000" dirty="0"/>
          </a:p>
          <a:p>
            <a:endParaRPr lang="fr-FR" sz="2000" dirty="0" smtClean="0"/>
          </a:p>
          <a:p>
            <a:pPr lvl="1"/>
            <a:endParaRPr lang="fr-FR" sz="2000" dirty="0"/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</p:txBody>
      </p:sp>
      <p:pic>
        <p:nvPicPr>
          <p:cNvPr id="10" name="Imag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9" t="8916" r="21505" b="19483"/>
          <a:stretch/>
        </p:blipFill>
        <p:spPr bwMode="auto">
          <a:xfrm>
            <a:off x="110561" y="4779433"/>
            <a:ext cx="1500834" cy="1825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3"/>
          <a:stretch/>
        </p:blipFill>
        <p:spPr bwMode="auto">
          <a:xfrm>
            <a:off x="111525" y="2677794"/>
            <a:ext cx="1499870" cy="1847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9"/>
          <a:stretch/>
        </p:blipFill>
        <p:spPr bwMode="auto">
          <a:xfrm>
            <a:off x="0" y="829944"/>
            <a:ext cx="1631840" cy="1594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3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6034" y="198120"/>
            <a:ext cx="8596668" cy="7277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Projection Financière</a:t>
            </a:r>
            <a:endParaRPr lang="fr-FR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655313"/>
              </p:ext>
            </p:extLst>
          </p:nvPr>
        </p:nvGraphicFramePr>
        <p:xfrm>
          <a:off x="952498" y="1619250"/>
          <a:ext cx="9105902" cy="442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045"/>
                <a:gridCol w="1388573"/>
                <a:gridCol w="852334"/>
                <a:gridCol w="1517650"/>
                <a:gridCol w="1517650"/>
                <a:gridCol w="1517650"/>
              </a:tblGrid>
              <a:tr h="4966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2021</a:t>
                      </a:r>
                      <a:endParaRPr lang="fr-FR" dirty="0"/>
                    </a:p>
                  </a:txBody>
                  <a:tcPr/>
                </a:tc>
              </a:tr>
              <a:tr h="496637">
                <a:tc>
                  <a:txBody>
                    <a:bodyPr/>
                    <a:lstStyle/>
                    <a:p>
                      <a:r>
                        <a:rPr lang="fr-FR" dirty="0" smtClean="0"/>
                        <a:t>CA EN k€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452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843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1 400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1 880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r>
                        <a:rPr lang="fr-FR" baseline="0" dirty="0" smtClean="0"/>
                        <a:t> 700</a:t>
                      </a:r>
                      <a:endParaRPr lang="fr-FR" dirty="0"/>
                    </a:p>
                  </a:txBody>
                  <a:tcPr/>
                </a:tc>
              </a:tr>
              <a:tr h="857209">
                <a:tc>
                  <a:txBody>
                    <a:bodyPr/>
                    <a:lstStyle/>
                    <a:p>
                      <a:r>
                        <a:rPr lang="fr-FR" dirty="0" smtClean="0"/>
                        <a:t>Résultat Net en k€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1 100</a:t>
                      </a:r>
                      <a:endParaRPr lang="fr-FR" dirty="0"/>
                    </a:p>
                  </a:txBody>
                  <a:tcPr/>
                </a:tc>
              </a:tr>
              <a:tr h="857209">
                <a:tc>
                  <a:txBody>
                    <a:bodyPr/>
                    <a:lstStyle/>
                    <a:p>
                      <a:r>
                        <a:rPr lang="fr-FR" dirty="0" smtClean="0"/>
                        <a:t>Box loués mensuellement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150</a:t>
                      </a:r>
                      <a:endParaRPr lang="fr-FR" dirty="0"/>
                    </a:p>
                  </a:txBody>
                  <a:tcPr/>
                </a:tc>
              </a:tr>
              <a:tr h="8572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Box loués à la journée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 (10</a:t>
                      </a:r>
                      <a:r>
                        <a:rPr lang="fr-FR" baseline="0" dirty="0" smtClean="0"/>
                        <a:t> jours/mois)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37 (13,5 jours/mois)</a:t>
                      </a:r>
                      <a:endParaRPr lang="fr-FR" dirty="0"/>
                    </a:p>
                  </a:txBody>
                  <a:tcPr/>
                </a:tc>
              </a:tr>
              <a:tr h="857209">
                <a:tc>
                  <a:txBody>
                    <a:bodyPr/>
                    <a:lstStyle/>
                    <a:p>
                      <a:r>
                        <a:rPr lang="fr-FR" dirty="0" smtClean="0"/>
                        <a:t>CA apport d’affaire en k€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360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540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5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0324" y="152400"/>
            <a:ext cx="8964462" cy="9215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fr-F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Levée de fonds: 500 k€</a:t>
            </a:r>
            <a:endParaRPr lang="fr-FR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Espace réservé du contenu 7"/>
          <p:cNvSpPr txBox="1">
            <a:spLocks/>
          </p:cNvSpPr>
          <p:nvPr/>
        </p:nvSpPr>
        <p:spPr>
          <a:xfrm>
            <a:off x="2771775" y="1196413"/>
            <a:ext cx="7933011" cy="5408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lvl="2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000" b="1" dirty="0" smtClean="0"/>
              <a:t> </a:t>
            </a:r>
            <a:r>
              <a:rPr lang="fr-FR" sz="2000" b="1" dirty="0"/>
              <a:t>Fin </a:t>
            </a:r>
            <a:r>
              <a:rPr lang="fr-FR" sz="2000" b="1" dirty="0" smtClean="0"/>
              <a:t>2016/</a:t>
            </a:r>
            <a:r>
              <a:rPr lang="fr-FR" sz="2000" b="1" dirty="0" err="1" smtClean="0"/>
              <a:t>dbut</a:t>
            </a:r>
            <a:r>
              <a:rPr lang="fr-FR" sz="2000" b="1" dirty="0" smtClean="0"/>
              <a:t> 2017: </a:t>
            </a:r>
            <a:r>
              <a:rPr lang="fr-FR" sz="2000" b="1" dirty="0"/>
              <a:t>500k</a:t>
            </a:r>
            <a:r>
              <a:rPr lang="fr-FR" sz="2000" b="1" dirty="0" smtClean="0"/>
              <a:t>€ </a:t>
            </a:r>
            <a:endParaRPr lang="fr-FR" sz="2000" b="1" dirty="0"/>
          </a:p>
          <a:p>
            <a:pPr marL="1543050" lvl="3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Lancement 1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 espace de 440m2</a:t>
            </a:r>
          </a:p>
          <a:p>
            <a:pPr marL="1543050" lvl="3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Travaux </a:t>
            </a:r>
            <a:r>
              <a:rPr lang="fr-FR" sz="2000" dirty="0"/>
              <a:t>et aménagement des </a:t>
            </a:r>
            <a:r>
              <a:rPr lang="fr-FR" sz="2000" dirty="0" smtClean="0"/>
              <a:t>locaux 460 k€</a:t>
            </a:r>
            <a:endParaRPr lang="fr-FR" sz="2000" dirty="0"/>
          </a:p>
          <a:p>
            <a:pPr marL="1543050" lvl="3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Recrutement commercial et chargé </a:t>
            </a:r>
            <a:r>
              <a:rPr lang="fr-FR" sz="2000" dirty="0" smtClean="0"/>
              <a:t>d’entretien: 40k€</a:t>
            </a:r>
            <a:endParaRPr lang="fr-FR" sz="2000" dirty="0"/>
          </a:p>
          <a:p>
            <a:pPr marL="1085850" lvl="2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1085850" lvl="2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1085850" lvl="2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1085850" lvl="2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Nord de Paris, petite couronne parisienne (Pantin), proche métro, périphérique</a:t>
            </a:r>
          </a:p>
          <a:p>
            <a:pPr marL="1085850" lvl="2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1085850" lvl="2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1085850" lvl="2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1085850" lvl="2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Agrandissement surface 2019 </a:t>
            </a:r>
            <a:r>
              <a:rPr lang="fr-FR" sz="2000" dirty="0" smtClean="0"/>
              <a:t>et </a:t>
            </a:r>
            <a:r>
              <a:rPr lang="fr-FR" sz="2000" dirty="0"/>
              <a:t>2021: 500k€ X 2</a:t>
            </a:r>
          </a:p>
          <a:p>
            <a:pPr marL="1085850" lvl="2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pPr lvl="1"/>
            <a:endParaRPr lang="fr-FR" sz="2000" dirty="0"/>
          </a:p>
          <a:p>
            <a:endParaRPr lang="fr-FR" sz="2000" dirty="0" smtClean="0"/>
          </a:p>
          <a:p>
            <a:pPr lvl="1"/>
            <a:endParaRPr lang="fr-FR" sz="2000" dirty="0"/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3" y="3291947"/>
            <a:ext cx="2133076" cy="16969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3" y="1303950"/>
            <a:ext cx="2133076" cy="16457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6748"/>
          <a:stretch/>
        </p:blipFill>
        <p:spPr>
          <a:xfrm>
            <a:off x="205193" y="5237934"/>
            <a:ext cx="2203962" cy="16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00150" y="1225233"/>
            <a:ext cx="9292590" cy="45183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3200" b="1" u="sng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fr-F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Merci pour votre attention</a:t>
            </a:r>
          </a:p>
          <a:p>
            <a:pPr algn="ctr"/>
            <a:endParaRPr lang="fr-FR" sz="3200" b="1" u="sng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fr-FR" sz="3200" b="1" u="sng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fr-F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KHELIFI Yassine</a:t>
            </a:r>
          </a:p>
          <a:p>
            <a:pPr algn="ctr"/>
            <a:r>
              <a:rPr lang="fr-FR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2"/>
              </a:rPr>
              <a:t>yassine@mydelifood.com</a:t>
            </a:r>
            <a:endParaRPr lang="fr-FR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fr-F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06 46 22 20 94</a:t>
            </a:r>
            <a:endParaRPr lang="fr-FR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fr-FR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6A0-669F-4F3B-AD18-C201778D765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7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12867</TotalTime>
  <Words>480</Words>
  <Application>Microsoft Office PowerPoint</Application>
  <PresentationFormat>Grand écran</PresentationFormat>
  <Paragraphs>172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Facette</vt:lpstr>
      <vt:lpstr>Présentation PowerPoint</vt:lpstr>
      <vt:lpstr>Elevator Pitch</vt:lpstr>
      <vt:lpstr>Une forte demande et peu d’acteurs pour y répondre</vt:lpstr>
      <vt:lpstr>Flexylab : la location flexible d’espaces de production alimentaire   </vt:lpstr>
      <vt:lpstr>Business model </vt:lpstr>
      <vt:lpstr>Projet </vt:lpstr>
      <vt:lpstr>Projection Financière</vt:lpstr>
      <vt:lpstr>Levée de fonds: 500 k€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</dc:creator>
  <cp:lastModifiedBy>Yassine KHELIFI</cp:lastModifiedBy>
  <cp:revision>146</cp:revision>
  <dcterms:created xsi:type="dcterms:W3CDTF">2015-03-06T14:58:49Z</dcterms:created>
  <dcterms:modified xsi:type="dcterms:W3CDTF">2016-11-14T17:51:28Z</dcterms:modified>
</cp:coreProperties>
</file>