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3"/>
  </p:notesMasterIdLst>
  <p:handoutMasterIdLst>
    <p:handoutMasterId r:id="rId24"/>
  </p:handoutMasterIdLst>
  <p:sldIdLst>
    <p:sldId id="327" r:id="rId2"/>
    <p:sldId id="283" r:id="rId3"/>
    <p:sldId id="341" r:id="rId4"/>
    <p:sldId id="343" r:id="rId5"/>
    <p:sldId id="342" r:id="rId6"/>
    <p:sldId id="344" r:id="rId7"/>
    <p:sldId id="348" r:id="rId8"/>
    <p:sldId id="345" r:id="rId9"/>
    <p:sldId id="330" r:id="rId10"/>
    <p:sldId id="331" r:id="rId11"/>
    <p:sldId id="287" r:id="rId12"/>
    <p:sldId id="324" r:id="rId13"/>
    <p:sldId id="349" r:id="rId14"/>
    <p:sldId id="285" r:id="rId15"/>
    <p:sldId id="338" r:id="rId16"/>
    <p:sldId id="352" r:id="rId17"/>
    <p:sldId id="350" r:id="rId18"/>
    <p:sldId id="351" r:id="rId19"/>
    <p:sldId id="337" r:id="rId20"/>
    <p:sldId id="353" r:id="rId21"/>
    <p:sldId id="34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2D4F2"/>
    <a:srgbClr val="454545"/>
    <a:srgbClr val="E00006"/>
    <a:srgbClr val="F80E13"/>
    <a:srgbClr val="FFFFFF"/>
    <a:srgbClr val="FF0053"/>
    <a:srgbClr val="27374C"/>
    <a:srgbClr val="387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50000" autoAdjust="0"/>
  </p:normalViewPr>
  <p:slideViewPr>
    <p:cSldViewPr snapToGrid="0" snapToObjects="1">
      <p:cViewPr>
        <p:scale>
          <a:sx n="125" d="100"/>
          <a:sy n="125" d="100"/>
        </p:scale>
        <p:origin x="1280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29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ans%20titre:Users:Nicolas:Dropbox%20(Bazam):Bazam%20Team%20Folder:08%20-%20Operations:01%20-%20Support%20Client:DB%20&amp;%20CS%20Daily%20Report%20%20%20dao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'Daily DB Report'!$M$1</c:f>
              <c:strCache>
                <c:ptCount val="1"/>
                <c:pt idx="0">
                  <c:v>iOS units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cat>
            <c:strRef>
              <c:f>'Daily DB Report'!$A:$A</c:f>
              <c:strCache>
                <c:ptCount val="148"/>
                <c:pt idx="0">
                  <c:v>Date</c:v>
                </c:pt>
                <c:pt idx="1">
                  <c:v>12/28/15</c:v>
                </c:pt>
                <c:pt idx="2">
                  <c:v>12/29/15</c:v>
                </c:pt>
                <c:pt idx="3">
                  <c:v>12/30/15</c:v>
                </c:pt>
                <c:pt idx="4">
                  <c:v>12/31/15</c:v>
                </c:pt>
                <c:pt idx="5">
                  <c:v>1/1/16</c:v>
                </c:pt>
                <c:pt idx="6">
                  <c:v>1/2/16</c:v>
                </c:pt>
                <c:pt idx="7">
                  <c:v>1/3/16</c:v>
                </c:pt>
                <c:pt idx="8">
                  <c:v>1/4/16</c:v>
                </c:pt>
                <c:pt idx="9">
                  <c:v>1/5/16</c:v>
                </c:pt>
                <c:pt idx="10">
                  <c:v>1/6/16</c:v>
                </c:pt>
                <c:pt idx="11">
                  <c:v>1/7/16</c:v>
                </c:pt>
                <c:pt idx="12">
                  <c:v>1/8/16</c:v>
                </c:pt>
                <c:pt idx="13">
                  <c:v>1/9/16</c:v>
                </c:pt>
                <c:pt idx="14">
                  <c:v>1/10/16</c:v>
                </c:pt>
                <c:pt idx="15">
                  <c:v>1/11/16</c:v>
                </c:pt>
                <c:pt idx="16">
                  <c:v>1/12/16</c:v>
                </c:pt>
                <c:pt idx="17">
                  <c:v>1/13/16</c:v>
                </c:pt>
                <c:pt idx="18">
                  <c:v>1/14/16</c:v>
                </c:pt>
                <c:pt idx="19">
                  <c:v>1/15/16</c:v>
                </c:pt>
                <c:pt idx="20">
                  <c:v>1/16/16</c:v>
                </c:pt>
                <c:pt idx="21">
                  <c:v>1/17/16</c:v>
                </c:pt>
                <c:pt idx="22">
                  <c:v>1/18/16</c:v>
                </c:pt>
                <c:pt idx="23">
                  <c:v>1/19/16</c:v>
                </c:pt>
                <c:pt idx="24">
                  <c:v>1/20/16</c:v>
                </c:pt>
                <c:pt idx="25">
                  <c:v>1/21/16</c:v>
                </c:pt>
                <c:pt idx="26">
                  <c:v>1/22/16</c:v>
                </c:pt>
                <c:pt idx="27">
                  <c:v>1/23/16</c:v>
                </c:pt>
                <c:pt idx="28">
                  <c:v>1/24/16</c:v>
                </c:pt>
                <c:pt idx="29">
                  <c:v>1/25/16</c:v>
                </c:pt>
                <c:pt idx="30">
                  <c:v>1/26/16</c:v>
                </c:pt>
                <c:pt idx="31">
                  <c:v>1/27/16</c:v>
                </c:pt>
                <c:pt idx="32">
                  <c:v>1/28/16</c:v>
                </c:pt>
                <c:pt idx="33">
                  <c:v>1/29/16</c:v>
                </c:pt>
                <c:pt idx="34">
                  <c:v>1/30/16</c:v>
                </c:pt>
                <c:pt idx="35">
                  <c:v>1/31/16</c:v>
                </c:pt>
                <c:pt idx="36">
                  <c:v>2/1/16</c:v>
                </c:pt>
                <c:pt idx="37">
                  <c:v>2/2/16</c:v>
                </c:pt>
                <c:pt idx="38">
                  <c:v>2/3/16</c:v>
                </c:pt>
                <c:pt idx="39">
                  <c:v>2/4/16</c:v>
                </c:pt>
                <c:pt idx="40">
                  <c:v>2/5/16</c:v>
                </c:pt>
                <c:pt idx="41">
                  <c:v>2/6/16</c:v>
                </c:pt>
                <c:pt idx="42">
                  <c:v>2/7/16</c:v>
                </c:pt>
                <c:pt idx="43">
                  <c:v>2/8/16</c:v>
                </c:pt>
                <c:pt idx="44">
                  <c:v>2/9/16</c:v>
                </c:pt>
                <c:pt idx="45">
                  <c:v>2/10/16</c:v>
                </c:pt>
                <c:pt idx="46">
                  <c:v>2/11/16</c:v>
                </c:pt>
                <c:pt idx="47">
                  <c:v>2/12/16</c:v>
                </c:pt>
                <c:pt idx="48">
                  <c:v>2/13/16</c:v>
                </c:pt>
                <c:pt idx="49">
                  <c:v>2/14/16</c:v>
                </c:pt>
                <c:pt idx="50">
                  <c:v>2/15/16</c:v>
                </c:pt>
                <c:pt idx="51">
                  <c:v>2/16/16</c:v>
                </c:pt>
                <c:pt idx="52">
                  <c:v>2/17/16</c:v>
                </c:pt>
                <c:pt idx="53">
                  <c:v>2/18/16</c:v>
                </c:pt>
                <c:pt idx="54">
                  <c:v>2/19/16</c:v>
                </c:pt>
                <c:pt idx="55">
                  <c:v>2/20/16</c:v>
                </c:pt>
                <c:pt idx="56">
                  <c:v>2/21/16</c:v>
                </c:pt>
                <c:pt idx="57">
                  <c:v>2/22/16</c:v>
                </c:pt>
                <c:pt idx="58">
                  <c:v>2/23/16</c:v>
                </c:pt>
                <c:pt idx="59">
                  <c:v>2/24/16</c:v>
                </c:pt>
                <c:pt idx="60">
                  <c:v>2/25/16</c:v>
                </c:pt>
                <c:pt idx="61">
                  <c:v>2/26/16</c:v>
                </c:pt>
                <c:pt idx="62">
                  <c:v>2/27/16</c:v>
                </c:pt>
                <c:pt idx="63">
                  <c:v>2/28/16</c:v>
                </c:pt>
                <c:pt idx="64">
                  <c:v>2/29/16</c:v>
                </c:pt>
                <c:pt idx="65">
                  <c:v>3/1/16</c:v>
                </c:pt>
                <c:pt idx="66">
                  <c:v>3/2/16</c:v>
                </c:pt>
                <c:pt idx="67">
                  <c:v>3/3/16</c:v>
                </c:pt>
                <c:pt idx="68">
                  <c:v>3/4/16</c:v>
                </c:pt>
                <c:pt idx="69">
                  <c:v>3/5/16</c:v>
                </c:pt>
                <c:pt idx="70">
                  <c:v>3/6/16</c:v>
                </c:pt>
                <c:pt idx="71">
                  <c:v>3/7/16</c:v>
                </c:pt>
                <c:pt idx="72">
                  <c:v>3/8/16</c:v>
                </c:pt>
                <c:pt idx="73">
                  <c:v>3/9/16</c:v>
                </c:pt>
                <c:pt idx="74">
                  <c:v>3/10/16</c:v>
                </c:pt>
                <c:pt idx="75">
                  <c:v>3/11/16</c:v>
                </c:pt>
                <c:pt idx="76">
                  <c:v>3/12/16</c:v>
                </c:pt>
                <c:pt idx="77">
                  <c:v>3/13/16</c:v>
                </c:pt>
                <c:pt idx="78">
                  <c:v>3/14/16</c:v>
                </c:pt>
                <c:pt idx="79">
                  <c:v>3/15/16</c:v>
                </c:pt>
                <c:pt idx="80">
                  <c:v>3/16/16</c:v>
                </c:pt>
                <c:pt idx="81">
                  <c:v>3/17/16</c:v>
                </c:pt>
                <c:pt idx="82">
                  <c:v>3/18/16</c:v>
                </c:pt>
                <c:pt idx="83">
                  <c:v>3/19/16</c:v>
                </c:pt>
                <c:pt idx="84">
                  <c:v>3/20/16</c:v>
                </c:pt>
                <c:pt idx="85">
                  <c:v>3/21/16</c:v>
                </c:pt>
                <c:pt idx="86">
                  <c:v>3/22/16</c:v>
                </c:pt>
                <c:pt idx="87">
                  <c:v>3/23/16</c:v>
                </c:pt>
                <c:pt idx="88">
                  <c:v>3/24/16</c:v>
                </c:pt>
                <c:pt idx="89">
                  <c:v>3/25/16</c:v>
                </c:pt>
                <c:pt idx="90">
                  <c:v>3/26/16</c:v>
                </c:pt>
                <c:pt idx="91">
                  <c:v>3/27/16</c:v>
                </c:pt>
                <c:pt idx="92">
                  <c:v>3/28/16</c:v>
                </c:pt>
                <c:pt idx="93">
                  <c:v>3/29/16</c:v>
                </c:pt>
                <c:pt idx="94">
                  <c:v>3/30/16</c:v>
                </c:pt>
                <c:pt idx="95">
                  <c:v>3/31/16</c:v>
                </c:pt>
                <c:pt idx="96">
                  <c:v>4/1/16</c:v>
                </c:pt>
                <c:pt idx="97">
                  <c:v>4/2/16</c:v>
                </c:pt>
                <c:pt idx="98">
                  <c:v>4/3/16</c:v>
                </c:pt>
                <c:pt idx="99">
                  <c:v>4/4/16</c:v>
                </c:pt>
                <c:pt idx="100">
                  <c:v>4/5/16</c:v>
                </c:pt>
                <c:pt idx="101">
                  <c:v>4/6/16</c:v>
                </c:pt>
                <c:pt idx="102">
                  <c:v>4/7/16</c:v>
                </c:pt>
                <c:pt idx="103">
                  <c:v>4/8/16</c:v>
                </c:pt>
                <c:pt idx="104">
                  <c:v>4/9/16</c:v>
                </c:pt>
                <c:pt idx="105">
                  <c:v>4/10/16</c:v>
                </c:pt>
                <c:pt idx="106">
                  <c:v>4/11/16</c:v>
                </c:pt>
                <c:pt idx="107">
                  <c:v>4/12/16</c:v>
                </c:pt>
                <c:pt idx="108">
                  <c:v>4/13/16</c:v>
                </c:pt>
                <c:pt idx="109">
                  <c:v>4/14/16</c:v>
                </c:pt>
                <c:pt idx="110">
                  <c:v>4/15/16</c:v>
                </c:pt>
                <c:pt idx="111">
                  <c:v>4/16/16</c:v>
                </c:pt>
                <c:pt idx="112">
                  <c:v>4/17/16</c:v>
                </c:pt>
                <c:pt idx="113">
                  <c:v>4/18/16</c:v>
                </c:pt>
                <c:pt idx="114">
                  <c:v>4/19/16</c:v>
                </c:pt>
                <c:pt idx="115">
                  <c:v>4/20/16</c:v>
                </c:pt>
                <c:pt idx="116">
                  <c:v>4/21/16</c:v>
                </c:pt>
                <c:pt idx="117">
                  <c:v>4/22/16</c:v>
                </c:pt>
                <c:pt idx="118">
                  <c:v>4/23/16</c:v>
                </c:pt>
                <c:pt idx="119">
                  <c:v>4/24/16</c:v>
                </c:pt>
                <c:pt idx="120">
                  <c:v>4/25/16</c:v>
                </c:pt>
                <c:pt idx="121">
                  <c:v>4/26/16</c:v>
                </c:pt>
                <c:pt idx="122">
                  <c:v>4/27/16</c:v>
                </c:pt>
                <c:pt idx="123">
                  <c:v>4/28/16</c:v>
                </c:pt>
                <c:pt idx="124">
                  <c:v>4/29/16</c:v>
                </c:pt>
                <c:pt idx="125">
                  <c:v>4/30/16</c:v>
                </c:pt>
                <c:pt idx="126">
                  <c:v>5/1/16</c:v>
                </c:pt>
                <c:pt idx="127">
                  <c:v>5/2/16</c:v>
                </c:pt>
                <c:pt idx="128">
                  <c:v>5/3/16</c:v>
                </c:pt>
                <c:pt idx="129">
                  <c:v>5/4/16</c:v>
                </c:pt>
                <c:pt idx="130">
                  <c:v>5/5/16</c:v>
                </c:pt>
                <c:pt idx="131">
                  <c:v>5/6/16</c:v>
                </c:pt>
                <c:pt idx="132">
                  <c:v>5/7/16</c:v>
                </c:pt>
                <c:pt idx="133">
                  <c:v>5/8/16</c:v>
                </c:pt>
                <c:pt idx="134">
                  <c:v>5/9/16</c:v>
                </c:pt>
                <c:pt idx="135">
                  <c:v>5/10/16</c:v>
                </c:pt>
                <c:pt idx="136">
                  <c:v>5/11/16</c:v>
                </c:pt>
                <c:pt idx="137">
                  <c:v>5/12/16</c:v>
                </c:pt>
                <c:pt idx="138">
                  <c:v>5/13/16</c:v>
                </c:pt>
                <c:pt idx="139">
                  <c:v>5/14/16</c:v>
                </c:pt>
                <c:pt idx="140">
                  <c:v>5/15/16</c:v>
                </c:pt>
                <c:pt idx="141">
                  <c:v>5/16/16</c:v>
                </c:pt>
                <c:pt idx="142">
                  <c:v>5/17/16</c:v>
                </c:pt>
                <c:pt idx="143">
                  <c:v>5/18/16</c:v>
                </c:pt>
                <c:pt idx="144">
                  <c:v>5/19/16</c:v>
                </c:pt>
                <c:pt idx="145">
                  <c:v>5/20/16</c:v>
                </c:pt>
                <c:pt idx="146">
                  <c:v>5/21/16</c:v>
                </c:pt>
                <c:pt idx="147">
                  <c:v>5/22/16</c:v>
                </c:pt>
              </c:strCache>
            </c:strRef>
          </c:cat>
          <c:val>
            <c:numRef>
              <c:f>'Daily DB Report'!$M$2:$M$149</c:f>
              <c:numCache>
                <c:formatCode>General</c:formatCode>
                <c:ptCount val="147"/>
                <c:pt idx="0">
                  <c:v>233.0</c:v>
                </c:pt>
                <c:pt idx="1">
                  <c:v>237.0</c:v>
                </c:pt>
                <c:pt idx="2">
                  <c:v>237.0</c:v>
                </c:pt>
                <c:pt idx="3">
                  <c:v>237.0</c:v>
                </c:pt>
                <c:pt idx="4">
                  <c:v>238.0</c:v>
                </c:pt>
                <c:pt idx="5">
                  <c:v>238.0</c:v>
                </c:pt>
                <c:pt idx="6">
                  <c:v>238.0</c:v>
                </c:pt>
                <c:pt idx="7">
                  <c:v>240.0</c:v>
                </c:pt>
                <c:pt idx="8">
                  <c:v>241.0</c:v>
                </c:pt>
                <c:pt idx="9">
                  <c:v>242.0</c:v>
                </c:pt>
                <c:pt idx="10">
                  <c:v>243.0</c:v>
                </c:pt>
                <c:pt idx="11">
                  <c:v>244.0</c:v>
                </c:pt>
                <c:pt idx="12">
                  <c:v>247.0</c:v>
                </c:pt>
                <c:pt idx="13">
                  <c:v>251.0</c:v>
                </c:pt>
                <c:pt idx="14">
                  <c:v>259.0</c:v>
                </c:pt>
                <c:pt idx="15">
                  <c:v>266.0</c:v>
                </c:pt>
                <c:pt idx="16">
                  <c:v>270.0</c:v>
                </c:pt>
                <c:pt idx="17">
                  <c:v>271.0</c:v>
                </c:pt>
                <c:pt idx="18">
                  <c:v>271.0</c:v>
                </c:pt>
                <c:pt idx="19">
                  <c:v>275.0</c:v>
                </c:pt>
                <c:pt idx="20">
                  <c:v>275.0</c:v>
                </c:pt>
                <c:pt idx="21">
                  <c:v>275.0</c:v>
                </c:pt>
                <c:pt idx="22">
                  <c:v>276.0</c:v>
                </c:pt>
                <c:pt idx="23">
                  <c:v>276.0</c:v>
                </c:pt>
                <c:pt idx="24">
                  <c:v>279.0</c:v>
                </c:pt>
                <c:pt idx="25">
                  <c:v>279.0</c:v>
                </c:pt>
                <c:pt idx="26">
                  <c:v>279.0</c:v>
                </c:pt>
                <c:pt idx="27">
                  <c:v>279.0</c:v>
                </c:pt>
                <c:pt idx="28">
                  <c:v>279.0</c:v>
                </c:pt>
                <c:pt idx="29">
                  <c:v>279.0</c:v>
                </c:pt>
                <c:pt idx="30">
                  <c:v>280.0</c:v>
                </c:pt>
                <c:pt idx="31">
                  <c:v>282.0</c:v>
                </c:pt>
                <c:pt idx="32">
                  <c:v>282.0</c:v>
                </c:pt>
                <c:pt idx="33">
                  <c:v>284.0</c:v>
                </c:pt>
                <c:pt idx="34">
                  <c:v>286.0</c:v>
                </c:pt>
                <c:pt idx="35">
                  <c:v>291.0</c:v>
                </c:pt>
                <c:pt idx="36">
                  <c:v>295.0</c:v>
                </c:pt>
                <c:pt idx="37">
                  <c:v>298.0</c:v>
                </c:pt>
                <c:pt idx="38">
                  <c:v>298.0</c:v>
                </c:pt>
                <c:pt idx="39">
                  <c:v>298.0</c:v>
                </c:pt>
                <c:pt idx="40">
                  <c:v>298.0</c:v>
                </c:pt>
                <c:pt idx="41">
                  <c:v>302.0</c:v>
                </c:pt>
                <c:pt idx="42">
                  <c:v>304.0</c:v>
                </c:pt>
                <c:pt idx="43">
                  <c:v>305.0</c:v>
                </c:pt>
                <c:pt idx="44">
                  <c:v>307.0</c:v>
                </c:pt>
                <c:pt idx="45">
                  <c:v>307.0</c:v>
                </c:pt>
                <c:pt idx="46">
                  <c:v>307.0</c:v>
                </c:pt>
                <c:pt idx="47">
                  <c:v>308.0</c:v>
                </c:pt>
                <c:pt idx="48">
                  <c:v>309.0</c:v>
                </c:pt>
                <c:pt idx="49">
                  <c:v>309.0</c:v>
                </c:pt>
                <c:pt idx="50">
                  <c:v>309.0</c:v>
                </c:pt>
                <c:pt idx="51">
                  <c:v>311.0</c:v>
                </c:pt>
                <c:pt idx="52">
                  <c:v>312.0</c:v>
                </c:pt>
                <c:pt idx="53">
                  <c:v>313.0</c:v>
                </c:pt>
                <c:pt idx="54">
                  <c:v>329.0</c:v>
                </c:pt>
                <c:pt idx="55">
                  <c:v>338.0</c:v>
                </c:pt>
                <c:pt idx="56">
                  <c:v>347.0</c:v>
                </c:pt>
                <c:pt idx="57">
                  <c:v>356.0</c:v>
                </c:pt>
                <c:pt idx="58">
                  <c:v>361.0</c:v>
                </c:pt>
                <c:pt idx="59">
                  <c:v>373.0</c:v>
                </c:pt>
                <c:pt idx="60">
                  <c:v>377.0</c:v>
                </c:pt>
                <c:pt idx="61">
                  <c:v>380.0</c:v>
                </c:pt>
                <c:pt idx="62">
                  <c:v>382.0</c:v>
                </c:pt>
                <c:pt idx="63">
                  <c:v>384.0</c:v>
                </c:pt>
                <c:pt idx="64">
                  <c:v>390.0</c:v>
                </c:pt>
                <c:pt idx="65">
                  <c:v>392.0</c:v>
                </c:pt>
                <c:pt idx="66">
                  <c:v>393.0</c:v>
                </c:pt>
                <c:pt idx="67">
                  <c:v>393.0</c:v>
                </c:pt>
                <c:pt idx="68">
                  <c:v>393.0</c:v>
                </c:pt>
                <c:pt idx="69">
                  <c:v>395.0</c:v>
                </c:pt>
                <c:pt idx="70">
                  <c:v>399.0</c:v>
                </c:pt>
                <c:pt idx="71">
                  <c:v>418.0</c:v>
                </c:pt>
                <c:pt idx="72">
                  <c:v>466.0</c:v>
                </c:pt>
                <c:pt idx="73">
                  <c:v>474.0</c:v>
                </c:pt>
                <c:pt idx="74">
                  <c:v>475.0</c:v>
                </c:pt>
                <c:pt idx="75">
                  <c:v>475.0</c:v>
                </c:pt>
                <c:pt idx="76">
                  <c:v>475.0</c:v>
                </c:pt>
                <c:pt idx="77">
                  <c:v>485.0</c:v>
                </c:pt>
                <c:pt idx="78">
                  <c:v>489.0</c:v>
                </c:pt>
                <c:pt idx="79">
                  <c:v>503.0</c:v>
                </c:pt>
                <c:pt idx="80">
                  <c:v>516.0</c:v>
                </c:pt>
                <c:pt idx="81">
                  <c:v>520.0</c:v>
                </c:pt>
                <c:pt idx="82">
                  <c:v>523.0</c:v>
                </c:pt>
                <c:pt idx="83">
                  <c:v>526.0</c:v>
                </c:pt>
                <c:pt idx="84">
                  <c:v>529.0</c:v>
                </c:pt>
                <c:pt idx="85">
                  <c:v>531.0</c:v>
                </c:pt>
                <c:pt idx="86">
                  <c:v>552.0</c:v>
                </c:pt>
                <c:pt idx="87">
                  <c:v>563.0</c:v>
                </c:pt>
                <c:pt idx="88">
                  <c:v>569.0</c:v>
                </c:pt>
                <c:pt idx="89">
                  <c:v>574.0</c:v>
                </c:pt>
                <c:pt idx="90">
                  <c:v>576.0</c:v>
                </c:pt>
                <c:pt idx="91">
                  <c:v>606.0</c:v>
                </c:pt>
                <c:pt idx="92">
                  <c:v>613.0</c:v>
                </c:pt>
                <c:pt idx="93">
                  <c:v>620.0</c:v>
                </c:pt>
                <c:pt idx="94">
                  <c:v>631.0</c:v>
                </c:pt>
                <c:pt idx="95">
                  <c:v>639.0</c:v>
                </c:pt>
                <c:pt idx="96">
                  <c:v>651.0</c:v>
                </c:pt>
                <c:pt idx="97">
                  <c:v>666.0</c:v>
                </c:pt>
                <c:pt idx="98">
                  <c:v>694.0</c:v>
                </c:pt>
                <c:pt idx="99">
                  <c:v>707.0</c:v>
                </c:pt>
                <c:pt idx="100">
                  <c:v>712.0</c:v>
                </c:pt>
                <c:pt idx="101">
                  <c:v>717.0</c:v>
                </c:pt>
                <c:pt idx="102">
                  <c:v>721.0</c:v>
                </c:pt>
                <c:pt idx="103">
                  <c:v>723.0</c:v>
                </c:pt>
                <c:pt idx="104">
                  <c:v>730.0</c:v>
                </c:pt>
                <c:pt idx="105">
                  <c:v>736.0</c:v>
                </c:pt>
                <c:pt idx="106">
                  <c:v>741.0</c:v>
                </c:pt>
                <c:pt idx="107">
                  <c:v>744.0</c:v>
                </c:pt>
                <c:pt idx="108">
                  <c:v>756.0</c:v>
                </c:pt>
                <c:pt idx="109">
                  <c:v>760.0</c:v>
                </c:pt>
                <c:pt idx="110">
                  <c:v>763.0</c:v>
                </c:pt>
                <c:pt idx="111">
                  <c:v>763.0</c:v>
                </c:pt>
                <c:pt idx="112">
                  <c:v>763.0</c:v>
                </c:pt>
                <c:pt idx="113">
                  <c:v>765.0</c:v>
                </c:pt>
                <c:pt idx="114">
                  <c:v>768.0</c:v>
                </c:pt>
                <c:pt idx="115">
                  <c:v>768.0</c:v>
                </c:pt>
                <c:pt idx="116">
                  <c:v>774.0</c:v>
                </c:pt>
                <c:pt idx="117">
                  <c:v>774.0</c:v>
                </c:pt>
                <c:pt idx="118">
                  <c:v>777.0</c:v>
                </c:pt>
                <c:pt idx="119">
                  <c:v>780.0</c:v>
                </c:pt>
                <c:pt idx="120">
                  <c:v>788.0</c:v>
                </c:pt>
                <c:pt idx="121">
                  <c:v>791.0</c:v>
                </c:pt>
                <c:pt idx="122">
                  <c:v>794.0</c:v>
                </c:pt>
                <c:pt idx="123">
                  <c:v>813.0</c:v>
                </c:pt>
                <c:pt idx="124">
                  <c:v>825.0</c:v>
                </c:pt>
                <c:pt idx="125">
                  <c:v>831.0</c:v>
                </c:pt>
                <c:pt idx="126">
                  <c:v>833.0</c:v>
                </c:pt>
                <c:pt idx="127">
                  <c:v>836.0</c:v>
                </c:pt>
                <c:pt idx="128">
                  <c:v>840.0</c:v>
                </c:pt>
                <c:pt idx="129">
                  <c:v>842.0</c:v>
                </c:pt>
                <c:pt idx="130">
                  <c:v>859.0</c:v>
                </c:pt>
                <c:pt idx="131">
                  <c:v>867.0</c:v>
                </c:pt>
                <c:pt idx="132">
                  <c:v>878.0</c:v>
                </c:pt>
                <c:pt idx="133">
                  <c:v>895.0</c:v>
                </c:pt>
                <c:pt idx="134">
                  <c:v>904.0</c:v>
                </c:pt>
                <c:pt idx="135">
                  <c:v>906.0</c:v>
                </c:pt>
                <c:pt idx="136">
                  <c:v>1290.0</c:v>
                </c:pt>
                <c:pt idx="137">
                  <c:v>1658.0</c:v>
                </c:pt>
                <c:pt idx="138">
                  <c:v>2021.0</c:v>
                </c:pt>
                <c:pt idx="139">
                  <c:v>2388.0</c:v>
                </c:pt>
                <c:pt idx="140">
                  <c:v>2693.0</c:v>
                </c:pt>
                <c:pt idx="141">
                  <c:v>2994.0</c:v>
                </c:pt>
                <c:pt idx="142">
                  <c:v>3120.0</c:v>
                </c:pt>
                <c:pt idx="143">
                  <c:v>3551.0</c:v>
                </c:pt>
                <c:pt idx="144">
                  <c:v>3616.0</c:v>
                </c:pt>
                <c:pt idx="145">
                  <c:v>3623.0</c:v>
                </c:pt>
              </c:numCache>
            </c:numRef>
          </c:val>
        </c:ser>
        <c:ser>
          <c:idx val="1"/>
          <c:order val="1"/>
          <c:tx>
            <c:strRef>
              <c:f>'Daily DB Report'!$N$1</c:f>
              <c:strCache>
                <c:ptCount val="1"/>
                <c:pt idx="0">
                  <c:v>Android units</c:v>
                </c:pt>
              </c:strCache>
            </c:strRef>
          </c:tx>
          <c:spPr>
            <a:solidFill>
              <a:srgbClr val="00BF1F"/>
            </a:solidFill>
            <a:ln>
              <a:noFill/>
            </a:ln>
          </c:spPr>
          <c:cat>
            <c:strRef>
              <c:f>'Daily DB Report'!$A:$A</c:f>
              <c:strCache>
                <c:ptCount val="148"/>
                <c:pt idx="0">
                  <c:v>Date</c:v>
                </c:pt>
                <c:pt idx="1">
                  <c:v>12/28/15</c:v>
                </c:pt>
                <c:pt idx="2">
                  <c:v>12/29/15</c:v>
                </c:pt>
                <c:pt idx="3">
                  <c:v>12/30/15</c:v>
                </c:pt>
                <c:pt idx="4">
                  <c:v>12/31/15</c:v>
                </c:pt>
                <c:pt idx="5">
                  <c:v>1/1/16</c:v>
                </c:pt>
                <c:pt idx="6">
                  <c:v>1/2/16</c:v>
                </c:pt>
                <c:pt idx="7">
                  <c:v>1/3/16</c:v>
                </c:pt>
                <c:pt idx="8">
                  <c:v>1/4/16</c:v>
                </c:pt>
                <c:pt idx="9">
                  <c:v>1/5/16</c:v>
                </c:pt>
                <c:pt idx="10">
                  <c:v>1/6/16</c:v>
                </c:pt>
                <c:pt idx="11">
                  <c:v>1/7/16</c:v>
                </c:pt>
                <c:pt idx="12">
                  <c:v>1/8/16</c:v>
                </c:pt>
                <c:pt idx="13">
                  <c:v>1/9/16</c:v>
                </c:pt>
                <c:pt idx="14">
                  <c:v>1/10/16</c:v>
                </c:pt>
                <c:pt idx="15">
                  <c:v>1/11/16</c:v>
                </c:pt>
                <c:pt idx="16">
                  <c:v>1/12/16</c:v>
                </c:pt>
                <c:pt idx="17">
                  <c:v>1/13/16</c:v>
                </c:pt>
                <c:pt idx="18">
                  <c:v>1/14/16</c:v>
                </c:pt>
                <c:pt idx="19">
                  <c:v>1/15/16</c:v>
                </c:pt>
                <c:pt idx="20">
                  <c:v>1/16/16</c:v>
                </c:pt>
                <c:pt idx="21">
                  <c:v>1/17/16</c:v>
                </c:pt>
                <c:pt idx="22">
                  <c:v>1/18/16</c:v>
                </c:pt>
                <c:pt idx="23">
                  <c:v>1/19/16</c:v>
                </c:pt>
                <c:pt idx="24">
                  <c:v>1/20/16</c:v>
                </c:pt>
                <c:pt idx="25">
                  <c:v>1/21/16</c:v>
                </c:pt>
                <c:pt idx="26">
                  <c:v>1/22/16</c:v>
                </c:pt>
                <c:pt idx="27">
                  <c:v>1/23/16</c:v>
                </c:pt>
                <c:pt idx="28">
                  <c:v>1/24/16</c:v>
                </c:pt>
                <c:pt idx="29">
                  <c:v>1/25/16</c:v>
                </c:pt>
                <c:pt idx="30">
                  <c:v>1/26/16</c:v>
                </c:pt>
                <c:pt idx="31">
                  <c:v>1/27/16</c:v>
                </c:pt>
                <c:pt idx="32">
                  <c:v>1/28/16</c:v>
                </c:pt>
                <c:pt idx="33">
                  <c:v>1/29/16</c:v>
                </c:pt>
                <c:pt idx="34">
                  <c:v>1/30/16</c:v>
                </c:pt>
                <c:pt idx="35">
                  <c:v>1/31/16</c:v>
                </c:pt>
                <c:pt idx="36">
                  <c:v>2/1/16</c:v>
                </c:pt>
                <c:pt idx="37">
                  <c:v>2/2/16</c:v>
                </c:pt>
                <c:pt idx="38">
                  <c:v>2/3/16</c:v>
                </c:pt>
                <c:pt idx="39">
                  <c:v>2/4/16</c:v>
                </c:pt>
                <c:pt idx="40">
                  <c:v>2/5/16</c:v>
                </c:pt>
                <c:pt idx="41">
                  <c:v>2/6/16</c:v>
                </c:pt>
                <c:pt idx="42">
                  <c:v>2/7/16</c:v>
                </c:pt>
                <c:pt idx="43">
                  <c:v>2/8/16</c:v>
                </c:pt>
                <c:pt idx="44">
                  <c:v>2/9/16</c:v>
                </c:pt>
                <c:pt idx="45">
                  <c:v>2/10/16</c:v>
                </c:pt>
                <c:pt idx="46">
                  <c:v>2/11/16</c:v>
                </c:pt>
                <c:pt idx="47">
                  <c:v>2/12/16</c:v>
                </c:pt>
                <c:pt idx="48">
                  <c:v>2/13/16</c:v>
                </c:pt>
                <c:pt idx="49">
                  <c:v>2/14/16</c:v>
                </c:pt>
                <c:pt idx="50">
                  <c:v>2/15/16</c:v>
                </c:pt>
                <c:pt idx="51">
                  <c:v>2/16/16</c:v>
                </c:pt>
                <c:pt idx="52">
                  <c:v>2/17/16</c:v>
                </c:pt>
                <c:pt idx="53">
                  <c:v>2/18/16</c:v>
                </c:pt>
                <c:pt idx="54">
                  <c:v>2/19/16</c:v>
                </c:pt>
                <c:pt idx="55">
                  <c:v>2/20/16</c:v>
                </c:pt>
                <c:pt idx="56">
                  <c:v>2/21/16</c:v>
                </c:pt>
                <c:pt idx="57">
                  <c:v>2/22/16</c:v>
                </c:pt>
                <c:pt idx="58">
                  <c:v>2/23/16</c:v>
                </c:pt>
                <c:pt idx="59">
                  <c:v>2/24/16</c:v>
                </c:pt>
                <c:pt idx="60">
                  <c:v>2/25/16</c:v>
                </c:pt>
                <c:pt idx="61">
                  <c:v>2/26/16</c:v>
                </c:pt>
                <c:pt idx="62">
                  <c:v>2/27/16</c:v>
                </c:pt>
                <c:pt idx="63">
                  <c:v>2/28/16</c:v>
                </c:pt>
                <c:pt idx="64">
                  <c:v>2/29/16</c:v>
                </c:pt>
                <c:pt idx="65">
                  <c:v>3/1/16</c:v>
                </c:pt>
                <c:pt idx="66">
                  <c:v>3/2/16</c:v>
                </c:pt>
                <c:pt idx="67">
                  <c:v>3/3/16</c:v>
                </c:pt>
                <c:pt idx="68">
                  <c:v>3/4/16</c:v>
                </c:pt>
                <c:pt idx="69">
                  <c:v>3/5/16</c:v>
                </c:pt>
                <c:pt idx="70">
                  <c:v>3/6/16</c:v>
                </c:pt>
                <c:pt idx="71">
                  <c:v>3/7/16</c:v>
                </c:pt>
                <c:pt idx="72">
                  <c:v>3/8/16</c:v>
                </c:pt>
                <c:pt idx="73">
                  <c:v>3/9/16</c:v>
                </c:pt>
                <c:pt idx="74">
                  <c:v>3/10/16</c:v>
                </c:pt>
                <c:pt idx="75">
                  <c:v>3/11/16</c:v>
                </c:pt>
                <c:pt idx="76">
                  <c:v>3/12/16</c:v>
                </c:pt>
                <c:pt idx="77">
                  <c:v>3/13/16</c:v>
                </c:pt>
                <c:pt idx="78">
                  <c:v>3/14/16</c:v>
                </c:pt>
                <c:pt idx="79">
                  <c:v>3/15/16</c:v>
                </c:pt>
                <c:pt idx="80">
                  <c:v>3/16/16</c:v>
                </c:pt>
                <c:pt idx="81">
                  <c:v>3/17/16</c:v>
                </c:pt>
                <c:pt idx="82">
                  <c:v>3/18/16</c:v>
                </c:pt>
                <c:pt idx="83">
                  <c:v>3/19/16</c:v>
                </c:pt>
                <c:pt idx="84">
                  <c:v>3/20/16</c:v>
                </c:pt>
                <c:pt idx="85">
                  <c:v>3/21/16</c:v>
                </c:pt>
                <c:pt idx="86">
                  <c:v>3/22/16</c:v>
                </c:pt>
                <c:pt idx="87">
                  <c:v>3/23/16</c:v>
                </c:pt>
                <c:pt idx="88">
                  <c:v>3/24/16</c:v>
                </c:pt>
                <c:pt idx="89">
                  <c:v>3/25/16</c:v>
                </c:pt>
                <c:pt idx="90">
                  <c:v>3/26/16</c:v>
                </c:pt>
                <c:pt idx="91">
                  <c:v>3/27/16</c:v>
                </c:pt>
                <c:pt idx="92">
                  <c:v>3/28/16</c:v>
                </c:pt>
                <c:pt idx="93">
                  <c:v>3/29/16</c:v>
                </c:pt>
                <c:pt idx="94">
                  <c:v>3/30/16</c:v>
                </c:pt>
                <c:pt idx="95">
                  <c:v>3/31/16</c:v>
                </c:pt>
                <c:pt idx="96">
                  <c:v>4/1/16</c:v>
                </c:pt>
                <c:pt idx="97">
                  <c:v>4/2/16</c:v>
                </c:pt>
                <c:pt idx="98">
                  <c:v>4/3/16</c:v>
                </c:pt>
                <c:pt idx="99">
                  <c:v>4/4/16</c:v>
                </c:pt>
                <c:pt idx="100">
                  <c:v>4/5/16</c:v>
                </c:pt>
                <c:pt idx="101">
                  <c:v>4/6/16</c:v>
                </c:pt>
                <c:pt idx="102">
                  <c:v>4/7/16</c:v>
                </c:pt>
                <c:pt idx="103">
                  <c:v>4/8/16</c:v>
                </c:pt>
                <c:pt idx="104">
                  <c:v>4/9/16</c:v>
                </c:pt>
                <c:pt idx="105">
                  <c:v>4/10/16</c:v>
                </c:pt>
                <c:pt idx="106">
                  <c:v>4/11/16</c:v>
                </c:pt>
                <c:pt idx="107">
                  <c:v>4/12/16</c:v>
                </c:pt>
                <c:pt idx="108">
                  <c:v>4/13/16</c:v>
                </c:pt>
                <c:pt idx="109">
                  <c:v>4/14/16</c:v>
                </c:pt>
                <c:pt idx="110">
                  <c:v>4/15/16</c:v>
                </c:pt>
                <c:pt idx="111">
                  <c:v>4/16/16</c:v>
                </c:pt>
                <c:pt idx="112">
                  <c:v>4/17/16</c:v>
                </c:pt>
                <c:pt idx="113">
                  <c:v>4/18/16</c:v>
                </c:pt>
                <c:pt idx="114">
                  <c:v>4/19/16</c:v>
                </c:pt>
                <c:pt idx="115">
                  <c:v>4/20/16</c:v>
                </c:pt>
                <c:pt idx="116">
                  <c:v>4/21/16</c:v>
                </c:pt>
                <c:pt idx="117">
                  <c:v>4/22/16</c:v>
                </c:pt>
                <c:pt idx="118">
                  <c:v>4/23/16</c:v>
                </c:pt>
                <c:pt idx="119">
                  <c:v>4/24/16</c:v>
                </c:pt>
                <c:pt idx="120">
                  <c:v>4/25/16</c:v>
                </c:pt>
                <c:pt idx="121">
                  <c:v>4/26/16</c:v>
                </c:pt>
                <c:pt idx="122">
                  <c:v>4/27/16</c:v>
                </c:pt>
                <c:pt idx="123">
                  <c:v>4/28/16</c:v>
                </c:pt>
                <c:pt idx="124">
                  <c:v>4/29/16</c:v>
                </c:pt>
                <c:pt idx="125">
                  <c:v>4/30/16</c:v>
                </c:pt>
                <c:pt idx="126">
                  <c:v>5/1/16</c:v>
                </c:pt>
                <c:pt idx="127">
                  <c:v>5/2/16</c:v>
                </c:pt>
                <c:pt idx="128">
                  <c:v>5/3/16</c:v>
                </c:pt>
                <c:pt idx="129">
                  <c:v>5/4/16</c:v>
                </c:pt>
                <c:pt idx="130">
                  <c:v>5/5/16</c:v>
                </c:pt>
                <c:pt idx="131">
                  <c:v>5/6/16</c:v>
                </c:pt>
                <c:pt idx="132">
                  <c:v>5/7/16</c:v>
                </c:pt>
                <c:pt idx="133">
                  <c:v>5/8/16</c:v>
                </c:pt>
                <c:pt idx="134">
                  <c:v>5/9/16</c:v>
                </c:pt>
                <c:pt idx="135">
                  <c:v>5/10/16</c:v>
                </c:pt>
                <c:pt idx="136">
                  <c:v>5/11/16</c:v>
                </c:pt>
                <c:pt idx="137">
                  <c:v>5/12/16</c:v>
                </c:pt>
                <c:pt idx="138">
                  <c:v>5/13/16</c:v>
                </c:pt>
                <c:pt idx="139">
                  <c:v>5/14/16</c:v>
                </c:pt>
                <c:pt idx="140">
                  <c:v>5/15/16</c:v>
                </c:pt>
                <c:pt idx="141">
                  <c:v>5/16/16</c:v>
                </c:pt>
                <c:pt idx="142">
                  <c:v>5/17/16</c:v>
                </c:pt>
                <c:pt idx="143">
                  <c:v>5/18/16</c:v>
                </c:pt>
                <c:pt idx="144">
                  <c:v>5/19/16</c:v>
                </c:pt>
                <c:pt idx="145">
                  <c:v>5/20/16</c:v>
                </c:pt>
                <c:pt idx="146">
                  <c:v>5/21/16</c:v>
                </c:pt>
                <c:pt idx="147">
                  <c:v>5/22/16</c:v>
                </c:pt>
              </c:strCache>
            </c:strRef>
          </c:cat>
          <c:val>
            <c:numRef>
              <c:f>'Daily DB Report'!$N$2:$N$149</c:f>
              <c:numCache>
                <c:formatCode>General</c:formatCode>
                <c:ptCount val="147"/>
                <c:pt idx="0">
                  <c:v>120.0</c:v>
                </c:pt>
                <c:pt idx="1">
                  <c:v>122.0</c:v>
                </c:pt>
                <c:pt idx="2">
                  <c:v>124.0</c:v>
                </c:pt>
                <c:pt idx="3">
                  <c:v>129.0</c:v>
                </c:pt>
                <c:pt idx="4">
                  <c:v>133.0</c:v>
                </c:pt>
                <c:pt idx="5">
                  <c:v>134.0</c:v>
                </c:pt>
                <c:pt idx="6">
                  <c:v>132.0</c:v>
                </c:pt>
                <c:pt idx="7">
                  <c:v>133.0</c:v>
                </c:pt>
                <c:pt idx="8">
                  <c:v>132.0</c:v>
                </c:pt>
                <c:pt idx="9">
                  <c:v>132.0</c:v>
                </c:pt>
                <c:pt idx="10">
                  <c:v>132.0</c:v>
                </c:pt>
                <c:pt idx="11">
                  <c:v>132.0</c:v>
                </c:pt>
                <c:pt idx="12">
                  <c:v>130.0</c:v>
                </c:pt>
                <c:pt idx="13">
                  <c:v>134.0</c:v>
                </c:pt>
                <c:pt idx="14">
                  <c:v>135.0</c:v>
                </c:pt>
                <c:pt idx="15">
                  <c:v>140.0</c:v>
                </c:pt>
                <c:pt idx="16">
                  <c:v>138.0</c:v>
                </c:pt>
                <c:pt idx="17">
                  <c:v>139.0</c:v>
                </c:pt>
                <c:pt idx="18">
                  <c:v>137.0</c:v>
                </c:pt>
                <c:pt idx="19">
                  <c:v>139.0</c:v>
                </c:pt>
                <c:pt idx="20">
                  <c:v>141.0</c:v>
                </c:pt>
                <c:pt idx="21">
                  <c:v>142.0</c:v>
                </c:pt>
                <c:pt idx="22">
                  <c:v>145.0</c:v>
                </c:pt>
                <c:pt idx="23">
                  <c:v>149.0</c:v>
                </c:pt>
                <c:pt idx="24">
                  <c:v>151.0</c:v>
                </c:pt>
                <c:pt idx="25">
                  <c:v>151.0</c:v>
                </c:pt>
                <c:pt idx="26">
                  <c:v>152.0</c:v>
                </c:pt>
                <c:pt idx="27">
                  <c:v>152.0</c:v>
                </c:pt>
                <c:pt idx="28">
                  <c:v>155.0</c:v>
                </c:pt>
                <c:pt idx="29">
                  <c:v>156.0</c:v>
                </c:pt>
                <c:pt idx="30">
                  <c:v>156.0</c:v>
                </c:pt>
                <c:pt idx="31">
                  <c:v>152.0</c:v>
                </c:pt>
                <c:pt idx="32">
                  <c:v>156.0</c:v>
                </c:pt>
                <c:pt idx="33">
                  <c:v>155.0</c:v>
                </c:pt>
                <c:pt idx="34">
                  <c:v>156.0</c:v>
                </c:pt>
                <c:pt idx="35">
                  <c:v>156.0</c:v>
                </c:pt>
                <c:pt idx="36">
                  <c:v>159.0</c:v>
                </c:pt>
                <c:pt idx="37">
                  <c:v>159.0</c:v>
                </c:pt>
                <c:pt idx="38">
                  <c:v>157.0</c:v>
                </c:pt>
                <c:pt idx="39">
                  <c:v>157.0</c:v>
                </c:pt>
                <c:pt idx="40">
                  <c:v>158.0</c:v>
                </c:pt>
                <c:pt idx="41">
                  <c:v>161.0</c:v>
                </c:pt>
                <c:pt idx="42">
                  <c:v>163.0</c:v>
                </c:pt>
                <c:pt idx="43">
                  <c:v>164.0</c:v>
                </c:pt>
                <c:pt idx="44">
                  <c:v>166.0</c:v>
                </c:pt>
                <c:pt idx="45">
                  <c:v>166.0</c:v>
                </c:pt>
                <c:pt idx="46">
                  <c:v>163.0</c:v>
                </c:pt>
                <c:pt idx="47">
                  <c:v>164.0</c:v>
                </c:pt>
                <c:pt idx="48">
                  <c:v>165.0</c:v>
                </c:pt>
                <c:pt idx="49">
                  <c:v>168.0</c:v>
                </c:pt>
                <c:pt idx="50">
                  <c:v>167.0</c:v>
                </c:pt>
                <c:pt idx="51">
                  <c:v>168.0</c:v>
                </c:pt>
                <c:pt idx="52">
                  <c:v>168.0</c:v>
                </c:pt>
                <c:pt idx="53">
                  <c:v>168.0</c:v>
                </c:pt>
                <c:pt idx="54">
                  <c:v>178.0</c:v>
                </c:pt>
                <c:pt idx="55">
                  <c:v>184.0</c:v>
                </c:pt>
                <c:pt idx="56">
                  <c:v>188.0</c:v>
                </c:pt>
                <c:pt idx="57">
                  <c:v>188.0</c:v>
                </c:pt>
                <c:pt idx="58">
                  <c:v>188.0</c:v>
                </c:pt>
                <c:pt idx="59">
                  <c:v>189.0</c:v>
                </c:pt>
                <c:pt idx="60">
                  <c:v>188.0</c:v>
                </c:pt>
                <c:pt idx="61">
                  <c:v>189.0</c:v>
                </c:pt>
                <c:pt idx="62">
                  <c:v>189.0</c:v>
                </c:pt>
                <c:pt idx="63">
                  <c:v>185.0</c:v>
                </c:pt>
                <c:pt idx="64">
                  <c:v>188.0</c:v>
                </c:pt>
                <c:pt idx="65">
                  <c:v>186.0</c:v>
                </c:pt>
                <c:pt idx="66">
                  <c:v>187.0</c:v>
                </c:pt>
                <c:pt idx="67">
                  <c:v>185.0</c:v>
                </c:pt>
                <c:pt idx="68">
                  <c:v>184.0</c:v>
                </c:pt>
                <c:pt idx="69">
                  <c:v>186.0</c:v>
                </c:pt>
                <c:pt idx="70">
                  <c:v>184.0</c:v>
                </c:pt>
                <c:pt idx="71">
                  <c:v>200.0</c:v>
                </c:pt>
                <c:pt idx="72">
                  <c:v>211.0</c:v>
                </c:pt>
                <c:pt idx="73">
                  <c:v>214.0</c:v>
                </c:pt>
                <c:pt idx="74">
                  <c:v>215.0</c:v>
                </c:pt>
                <c:pt idx="75">
                  <c:v>219.0</c:v>
                </c:pt>
                <c:pt idx="76">
                  <c:v>217.0</c:v>
                </c:pt>
                <c:pt idx="77">
                  <c:v>220.0</c:v>
                </c:pt>
                <c:pt idx="78">
                  <c:v>221.0</c:v>
                </c:pt>
                <c:pt idx="79">
                  <c:v>222.0</c:v>
                </c:pt>
                <c:pt idx="80">
                  <c:v>221.0</c:v>
                </c:pt>
                <c:pt idx="81">
                  <c:v>220.0</c:v>
                </c:pt>
                <c:pt idx="82">
                  <c:v>220.0</c:v>
                </c:pt>
                <c:pt idx="83">
                  <c:v>218.0</c:v>
                </c:pt>
                <c:pt idx="84">
                  <c:v>216.0</c:v>
                </c:pt>
                <c:pt idx="85">
                  <c:v>217.0</c:v>
                </c:pt>
                <c:pt idx="86">
                  <c:v>231.0</c:v>
                </c:pt>
                <c:pt idx="87">
                  <c:v>236.0</c:v>
                </c:pt>
                <c:pt idx="88">
                  <c:v>234.0</c:v>
                </c:pt>
                <c:pt idx="89">
                  <c:v>235.0</c:v>
                </c:pt>
                <c:pt idx="90">
                  <c:v>235.0</c:v>
                </c:pt>
                <c:pt idx="91">
                  <c:v>259.0</c:v>
                </c:pt>
                <c:pt idx="92">
                  <c:v>267.0</c:v>
                </c:pt>
                <c:pt idx="93">
                  <c:v>270.0</c:v>
                </c:pt>
                <c:pt idx="94">
                  <c:v>273.0</c:v>
                </c:pt>
                <c:pt idx="95">
                  <c:v>276.0</c:v>
                </c:pt>
                <c:pt idx="96">
                  <c:v>287.0</c:v>
                </c:pt>
                <c:pt idx="97">
                  <c:v>293.0</c:v>
                </c:pt>
                <c:pt idx="98">
                  <c:v>309.0</c:v>
                </c:pt>
                <c:pt idx="99">
                  <c:v>313.0</c:v>
                </c:pt>
                <c:pt idx="100">
                  <c:v>312.0</c:v>
                </c:pt>
                <c:pt idx="101">
                  <c:v>315.0</c:v>
                </c:pt>
                <c:pt idx="102">
                  <c:v>310.0</c:v>
                </c:pt>
                <c:pt idx="103">
                  <c:v>309.0</c:v>
                </c:pt>
                <c:pt idx="104">
                  <c:v>309.0</c:v>
                </c:pt>
                <c:pt idx="105">
                  <c:v>310.0</c:v>
                </c:pt>
                <c:pt idx="106">
                  <c:v>312.0</c:v>
                </c:pt>
                <c:pt idx="107">
                  <c:v>313.0</c:v>
                </c:pt>
                <c:pt idx="108">
                  <c:v>315.0</c:v>
                </c:pt>
                <c:pt idx="109">
                  <c:v>319.0</c:v>
                </c:pt>
                <c:pt idx="110">
                  <c:v>319.0</c:v>
                </c:pt>
                <c:pt idx="111">
                  <c:v>320.0</c:v>
                </c:pt>
                <c:pt idx="112">
                  <c:v>322.0</c:v>
                </c:pt>
                <c:pt idx="113">
                  <c:v>319.0</c:v>
                </c:pt>
                <c:pt idx="114">
                  <c:v>314.0</c:v>
                </c:pt>
                <c:pt idx="115">
                  <c:v>313.0</c:v>
                </c:pt>
                <c:pt idx="116">
                  <c:v>312.0</c:v>
                </c:pt>
                <c:pt idx="117">
                  <c:v>310.0</c:v>
                </c:pt>
                <c:pt idx="118">
                  <c:v>310.0</c:v>
                </c:pt>
                <c:pt idx="119">
                  <c:v>312.0</c:v>
                </c:pt>
                <c:pt idx="120">
                  <c:v>313.0</c:v>
                </c:pt>
                <c:pt idx="121">
                  <c:v>315.0</c:v>
                </c:pt>
                <c:pt idx="122">
                  <c:v>313.0</c:v>
                </c:pt>
                <c:pt idx="123">
                  <c:v>326.0</c:v>
                </c:pt>
                <c:pt idx="124">
                  <c:v>322.0</c:v>
                </c:pt>
                <c:pt idx="125">
                  <c:v>320.0</c:v>
                </c:pt>
                <c:pt idx="126">
                  <c:v>321.0</c:v>
                </c:pt>
                <c:pt idx="127">
                  <c:v>319.0</c:v>
                </c:pt>
                <c:pt idx="128">
                  <c:v>321.0</c:v>
                </c:pt>
                <c:pt idx="129">
                  <c:v>315.0</c:v>
                </c:pt>
                <c:pt idx="130">
                  <c:v>314.0</c:v>
                </c:pt>
                <c:pt idx="131">
                  <c:v>312.0</c:v>
                </c:pt>
                <c:pt idx="132">
                  <c:v>307.0</c:v>
                </c:pt>
                <c:pt idx="133">
                  <c:v>302.0</c:v>
                </c:pt>
                <c:pt idx="134">
                  <c:v>300.0</c:v>
                </c:pt>
                <c:pt idx="135">
                  <c:v>298.0</c:v>
                </c:pt>
                <c:pt idx="136">
                  <c:v>384.0</c:v>
                </c:pt>
                <c:pt idx="137">
                  <c:v>435.0</c:v>
                </c:pt>
                <c:pt idx="138">
                  <c:v>481.0</c:v>
                </c:pt>
                <c:pt idx="139">
                  <c:v>529.0</c:v>
                </c:pt>
                <c:pt idx="140">
                  <c:v>571.0</c:v>
                </c:pt>
                <c:pt idx="141">
                  <c:v>647.0</c:v>
                </c:pt>
                <c:pt idx="142">
                  <c:v>603.0</c:v>
                </c:pt>
                <c:pt idx="143">
                  <c:v>657.0</c:v>
                </c:pt>
                <c:pt idx="144">
                  <c:v>620.0</c:v>
                </c:pt>
                <c:pt idx="145">
                  <c:v>614.0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30362304"/>
        <c:axId val="-2035235184"/>
      </c:areaChart>
      <c:catAx>
        <c:axId val="-2030362304"/>
        <c:scaling>
          <c:orientation val="minMax"/>
        </c:scaling>
        <c:delete val="1"/>
        <c:axPos val="b"/>
        <c:numFmt formatCode="m/d/yy" sourceLinked="0"/>
        <c:majorTickMark val="out"/>
        <c:minorTickMark val="none"/>
        <c:tickLblPos val="nextTo"/>
        <c:crossAx val="-2035235184"/>
        <c:crosses val="autoZero"/>
        <c:auto val="1"/>
        <c:lblAlgn val="ctr"/>
        <c:lblOffset val="100"/>
        <c:noMultiLvlLbl val="1"/>
      </c:catAx>
      <c:valAx>
        <c:axId val="-2035235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30362304"/>
        <c:crosses val="autoZero"/>
        <c:crossBetween val="midCat"/>
      </c:valAx>
    </c:plotArea>
    <c:legend>
      <c:legendPos val="b"/>
      <c:layout/>
      <c:overlay val="0"/>
    </c:legend>
    <c:plotVisOnly val="1"/>
    <c:dispBlanksAs val="span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BA93C-DE02-EC48-B9E5-9228087185AD}" type="datetimeFigureOut">
              <a:rPr lang="en-US" smtClean="0"/>
              <a:t>5/23/16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47A33-2F90-9C43-89A7-5E97F0C1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999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AA03E-BAF4-3C48-8E9F-0E3174883269}" type="datetimeFigureOut">
              <a:rPr lang="en-US" smtClean="0"/>
              <a:t>5/23/16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7E336-9306-4746-AF5B-C4776E862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382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E336-9306-4746-AF5B-C4776E8626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E336-9306-4746-AF5B-C4776E8626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2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E336-9306-4746-AF5B-C4776E8626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E336-9306-4746-AF5B-C4776E8626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0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E336-9306-4746-AF5B-C4776E8626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0B3-0E9E-994E-A461-96F6925E5825}" type="datetime1">
              <a:rPr lang="en-ID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Bazam - 2015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4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2381-C77C-F541-8637-4A3D513F9DB3}" type="datetime1">
              <a:rPr lang="en-ID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Bazam - 2015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4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2540-1511-8A4A-A715-85D52429DCDB}" type="datetime1">
              <a:rPr lang="en-ID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Bazam - 2015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6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269C-19E8-0344-9D97-B3D2FEAA46D9}" type="datetime1">
              <a:rPr lang="en-ID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Bazam - 2015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4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A24-113F-D44E-8FA8-A214B06A2F8D}" type="datetime1">
              <a:rPr lang="en-ID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Bazam - 2015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7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F9FA-F551-6141-BD80-81580C950A82}" type="datetime1">
              <a:rPr lang="en-ID" smtClean="0"/>
              <a:t>5/23/16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Bazam - 2015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6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DA92-6DD9-F34D-9C2F-477CD3AC145E}" type="datetime1">
              <a:rPr lang="en-ID" smtClean="0"/>
              <a:t>5/23/16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Bazam - 2015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5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AB5-720D-7B42-AE0C-CCFF678EE67E}" type="datetime1">
              <a:rPr lang="en-ID" smtClean="0"/>
              <a:t>5/23/16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Bazam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2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627E-673C-AD47-B052-CCB817E8B27C}" type="datetime1">
              <a:rPr lang="en-ID" smtClean="0"/>
              <a:t>5/23/16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Bazam - 2015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9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37B7-AC91-534E-9201-3A6547BD8D04}" type="datetime1">
              <a:rPr lang="en-ID" smtClean="0"/>
              <a:t>5/23/16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Bazam - 2015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8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1F0B-81B6-6640-8904-3FD1602B3F29}" type="datetime1">
              <a:rPr lang="en-ID" smtClean="0"/>
              <a:t>5/23/16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Bazam - 2015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2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-18000" y="6126163"/>
            <a:ext cx="9180000" cy="731837"/>
          </a:xfrm>
          <a:prstGeom prst="roundRect">
            <a:avLst>
              <a:gd name="adj" fmla="val 0"/>
            </a:avLst>
          </a:prstGeom>
          <a:solidFill>
            <a:srgbClr val="E000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177972B-8F69-6748-A824-55D5C1005406}" type="datetime1">
              <a:rPr lang="en-ID" smtClean="0"/>
              <a:t>5/23/16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Bazam - 2015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A41A1200-8860-7E4C-B738-CEF67FA7E5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4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0" kern="1200">
          <a:solidFill>
            <a:srgbClr val="FF0000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jpe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jpeg"/><Relationship Id="rId15" Type="http://schemas.openxmlformats.org/officeDocument/2006/relationships/image" Target="../media/image42.png"/><Relationship Id="rId16" Type="http://schemas.openxmlformats.org/officeDocument/2006/relationships/image" Target="../media/image43.png"/><Relationship Id="rId17" Type="http://schemas.openxmlformats.org/officeDocument/2006/relationships/image" Target="../media/image44.png"/><Relationship Id="rId1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jpeg"/><Relationship Id="rId9" Type="http://schemas.openxmlformats.org/officeDocument/2006/relationships/image" Target="../media/image36.png"/><Relationship Id="rId10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5" Type="http://schemas.openxmlformats.org/officeDocument/2006/relationships/image" Target="../media/image55.png"/><Relationship Id="rId6" Type="http://schemas.openxmlformats.org/officeDocument/2006/relationships/image" Target="../media/image1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42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6.png"/><Relationship Id="rId7" Type="http://schemas.openxmlformats.org/officeDocument/2006/relationships/image" Target="../media/image12.png"/><Relationship Id="rId8" Type="http://schemas.openxmlformats.org/officeDocument/2006/relationships/image" Target="../media/image10.png"/><Relationship Id="rId9" Type="http://schemas.openxmlformats.org/officeDocument/2006/relationships/image" Target="../media/image7.png"/><Relationship Id="rId10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 descr="copyright_baz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405" y="6491986"/>
            <a:ext cx="1349191" cy="156309"/>
          </a:xfrm>
          <a:prstGeom prst="rect">
            <a:avLst/>
          </a:prstGeom>
        </p:spPr>
      </p:pic>
      <p:pic>
        <p:nvPicPr>
          <p:cNvPr id="2" name="Picture 1" descr="BG-PitchDeck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rand_Bazam_HD.png"/>
          <p:cNvPicPr>
            <a:picLocks noChangeAspect="1"/>
          </p:cNvPicPr>
          <p:nvPr/>
        </p:nvPicPr>
        <p:blipFill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734" y="2574814"/>
            <a:ext cx="2523015" cy="22713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fr-FR" smtClean="0"/>
              <a:t>10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6404" y="0"/>
            <a:ext cx="7813195" cy="764277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Aller plus loin grâce aux #</a:t>
            </a:r>
            <a:r>
              <a:rPr lang="fr-F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hashtags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02623" y="3324788"/>
            <a:ext cx="2424181" cy="2515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800" b="1" dirty="0" smtClean="0">
                <a:solidFill>
                  <a:srgbClr val="F80E13"/>
                </a:solidFill>
                <a:latin typeface="Roboto Light"/>
                <a:cs typeface="Roboto Light"/>
              </a:rPr>
              <a:t>DÉCOUVRIR</a:t>
            </a:r>
          </a:p>
          <a:p>
            <a:pPr marL="0" indent="0" algn="ctr">
              <a:buFont typeface="Arial"/>
              <a:buNone/>
            </a:pPr>
            <a:endParaRPr lang="fr-FR" sz="1400" dirty="0" smtClean="0">
              <a:solidFill>
                <a:srgbClr val="404040"/>
              </a:solidFill>
              <a:latin typeface="Roboto Light"/>
              <a:cs typeface="Roboto Light"/>
            </a:endParaRPr>
          </a:p>
          <a:p>
            <a:pPr>
              <a:buClr>
                <a:srgbClr val="E00006"/>
              </a:buClr>
              <a:buFont typeface="Wingdings" charset="2"/>
              <a:buChar char="ü"/>
            </a:pPr>
            <a:r>
              <a:rPr lang="fr-FR" sz="1400" dirty="0" smtClean="0">
                <a:solidFill>
                  <a:srgbClr val="404040"/>
                </a:solidFill>
                <a:latin typeface="Roboto Light"/>
                <a:cs typeface="Roboto Light"/>
              </a:rPr>
              <a:t>Navigation simple </a:t>
            </a:r>
          </a:p>
          <a:p>
            <a:pPr>
              <a:buClr>
                <a:srgbClr val="E00006"/>
              </a:buClr>
              <a:buFont typeface="Wingdings" charset="2"/>
              <a:buChar char="ü"/>
            </a:pPr>
            <a:r>
              <a:rPr lang="fr-FR" sz="1400" dirty="0" smtClean="0">
                <a:solidFill>
                  <a:srgbClr val="404040"/>
                </a:solidFill>
                <a:latin typeface="Roboto Light"/>
                <a:cs typeface="Roboto Light"/>
              </a:rPr>
              <a:t>Filtrage de listes </a:t>
            </a:r>
          </a:p>
          <a:p>
            <a:pPr>
              <a:buClr>
                <a:srgbClr val="E00006"/>
              </a:buClr>
              <a:buFont typeface="Wingdings" charset="2"/>
              <a:buChar char="ü"/>
            </a:pPr>
            <a:r>
              <a:rPr lang="fr-FR" sz="1400" dirty="0" smtClean="0">
                <a:solidFill>
                  <a:srgbClr val="404040"/>
                </a:solidFill>
                <a:latin typeface="Roboto Light"/>
                <a:cs typeface="Roboto Light"/>
              </a:rPr>
              <a:t>Recevoir des recommandations de produits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5174" y="3319334"/>
            <a:ext cx="2432304" cy="2721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800" b="1" dirty="0" smtClean="0">
                <a:solidFill>
                  <a:srgbClr val="F80E13"/>
                </a:solidFill>
                <a:latin typeface="Roboto Light"/>
                <a:cs typeface="Roboto Light"/>
              </a:rPr>
              <a:t>ANALYSER</a:t>
            </a:r>
          </a:p>
          <a:p>
            <a:pPr marL="0" indent="0" algn="ctr">
              <a:buFont typeface="Arial"/>
              <a:buNone/>
            </a:pPr>
            <a:endParaRPr lang="fr-FR" sz="1400" dirty="0" smtClean="0">
              <a:latin typeface="Roboto Light"/>
              <a:cs typeface="Roboto Light"/>
            </a:endParaRPr>
          </a:p>
          <a:p>
            <a:pPr>
              <a:buClr>
                <a:srgbClr val="E00006"/>
              </a:buClr>
              <a:buFont typeface="Wingdings" charset="2"/>
              <a:buChar char="ü"/>
            </a:pPr>
            <a:r>
              <a:rPr lang="fr-FR" sz="1400" dirty="0" smtClean="0">
                <a:latin typeface="Roboto Light"/>
                <a:cs typeface="Roboto Light"/>
              </a:rPr>
              <a:t>Identifier les tendances</a:t>
            </a:r>
          </a:p>
          <a:p>
            <a:pPr>
              <a:buClr>
                <a:srgbClr val="E00006"/>
              </a:buClr>
              <a:buFont typeface="Wingdings" charset="2"/>
              <a:buChar char="ü"/>
            </a:pPr>
            <a:r>
              <a:rPr lang="fr-FR" sz="1400" dirty="0" smtClean="0">
                <a:latin typeface="Roboto Light"/>
                <a:cs typeface="Roboto Light"/>
              </a:rPr>
              <a:t>Comprendre les profils utilisateurs</a:t>
            </a:r>
          </a:p>
          <a:p>
            <a:pPr>
              <a:buClr>
                <a:srgbClr val="E00006"/>
              </a:buClr>
              <a:buFont typeface="Wingdings" charset="2"/>
              <a:buChar char="ü"/>
            </a:pPr>
            <a:r>
              <a:rPr lang="fr-FR" sz="1400" dirty="0" smtClean="0">
                <a:latin typeface="Roboto Light"/>
                <a:cs typeface="Roboto Light"/>
              </a:rPr>
              <a:t>Promouvoir les #TAGS pour des partenariats ou des évènements</a:t>
            </a:r>
          </a:p>
          <a:p>
            <a:pPr>
              <a:buClr>
                <a:srgbClr val="E00006"/>
              </a:buClr>
              <a:buFont typeface="Wingdings" charset="2"/>
              <a:buChar char="ü"/>
            </a:pPr>
            <a:r>
              <a:rPr lang="fr-FR" sz="1400" dirty="0" smtClean="0">
                <a:latin typeface="Roboto Light"/>
                <a:cs typeface="Roboto Light"/>
              </a:rPr>
              <a:t>Optimisation continue des #TAGS basée sur l’utilisation</a:t>
            </a:r>
          </a:p>
        </p:txBody>
      </p:sp>
      <p:pic>
        <p:nvPicPr>
          <p:cNvPr id="13" name="Picture 12" descr="Back_Previous_Move_Arrow_Direction-512.png"/>
          <p:cNvPicPr>
            <a:picLocks noChangeAspect="1"/>
          </p:cNvPicPr>
          <p:nvPr/>
        </p:nvPicPr>
        <p:blipFill>
          <a:blip r:embed="rId3" cstate="email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4442" flipH="1">
            <a:off x="2129803" y="1808427"/>
            <a:ext cx="914400" cy="914400"/>
          </a:xfrm>
          <a:prstGeom prst="rect">
            <a:avLst/>
          </a:prstGeom>
        </p:spPr>
      </p:pic>
      <p:pic>
        <p:nvPicPr>
          <p:cNvPr id="14" name="Picture 13" descr="Back_Previous_Move_Arrow_Direction-512.png"/>
          <p:cNvPicPr>
            <a:picLocks noChangeAspect="1"/>
          </p:cNvPicPr>
          <p:nvPr/>
        </p:nvPicPr>
        <p:blipFill>
          <a:blip r:embed="rId3" cstate="email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62943" flipH="1">
            <a:off x="6246006" y="1853889"/>
            <a:ext cx="914400" cy="914400"/>
          </a:xfrm>
          <a:prstGeom prst="rect">
            <a:avLst/>
          </a:prstGeom>
        </p:spPr>
      </p:pic>
      <p:pic>
        <p:nvPicPr>
          <p:cNvPr id="15" name="Picture 14" descr="Back_Previous_Move_Arrow_Direction-512.png"/>
          <p:cNvPicPr>
            <a:picLocks noChangeAspect="1"/>
          </p:cNvPicPr>
          <p:nvPr/>
        </p:nvPicPr>
        <p:blipFill>
          <a:blip r:embed="rId3" cstate="email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825524" flipH="1">
            <a:off x="4138649" y="5123204"/>
            <a:ext cx="914400" cy="914400"/>
          </a:xfrm>
          <a:prstGeom prst="rect">
            <a:avLst/>
          </a:prstGeom>
        </p:spPr>
      </p:pic>
      <p:pic>
        <p:nvPicPr>
          <p:cNvPr id="12" name="Picture 11" descr="copyright_baz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0" y="6612600"/>
            <a:ext cx="731520" cy="84760"/>
          </a:xfrm>
          <a:prstGeom prst="rect">
            <a:avLst/>
          </a:prstGeom>
        </p:spPr>
      </p:pic>
      <p:pic>
        <p:nvPicPr>
          <p:cNvPr id="2" name="Picture 1" descr="icon_post_black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439" y="764277"/>
            <a:ext cx="356471" cy="340018"/>
          </a:xfrm>
          <a:prstGeom prst="rect">
            <a:avLst/>
          </a:prstGeom>
        </p:spPr>
      </p:pic>
      <p:pic>
        <p:nvPicPr>
          <p:cNvPr id="3" name="Picture 2" descr="icon_discovery_black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3324789"/>
            <a:ext cx="372756" cy="372756"/>
          </a:xfrm>
          <a:prstGeom prst="rect">
            <a:avLst/>
          </a:prstGeom>
        </p:spPr>
      </p:pic>
      <p:pic>
        <p:nvPicPr>
          <p:cNvPr id="9" name="Picture 8" descr="icon_analyse_black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74" y="3319334"/>
            <a:ext cx="597290" cy="358374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3380877" y="727669"/>
            <a:ext cx="2424181" cy="1972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800" b="1" dirty="0" smtClean="0">
                <a:solidFill>
                  <a:srgbClr val="F80E13"/>
                </a:solidFill>
                <a:latin typeface="Roboto Light"/>
                <a:cs typeface="Roboto Light"/>
              </a:rPr>
              <a:t>PUBLIER</a:t>
            </a:r>
            <a:endParaRPr lang="fr-FR" sz="1400" b="1" dirty="0" smtClean="0">
              <a:solidFill>
                <a:srgbClr val="F80E13"/>
              </a:solidFill>
              <a:latin typeface="Roboto Light"/>
              <a:cs typeface="Roboto Light"/>
            </a:endParaRPr>
          </a:p>
          <a:p>
            <a:pPr marL="0" indent="0">
              <a:buClr>
                <a:srgbClr val="E00006"/>
              </a:buClr>
              <a:buNone/>
            </a:pPr>
            <a:endParaRPr lang="fr-FR" sz="1400" dirty="0" smtClean="0">
              <a:latin typeface="Roboto Light"/>
              <a:cs typeface="Roboto Light"/>
            </a:endParaRPr>
          </a:p>
          <a:p>
            <a:pPr>
              <a:buClr>
                <a:srgbClr val="E00006"/>
              </a:buClr>
              <a:buFont typeface="Wingdings" charset="2"/>
              <a:buChar char="ü"/>
            </a:pPr>
            <a:r>
              <a:rPr lang="fr-FR" sz="1400" dirty="0" smtClean="0">
                <a:latin typeface="Roboto Light"/>
                <a:cs typeface="Roboto Light"/>
              </a:rPr>
              <a:t>Définition </a:t>
            </a:r>
            <a:r>
              <a:rPr lang="fr-FR" sz="1400" b="1" dirty="0" smtClean="0">
                <a:latin typeface="Roboto Light"/>
                <a:cs typeface="Roboto Light"/>
              </a:rPr>
              <a:t>précise</a:t>
            </a:r>
            <a:r>
              <a:rPr lang="fr-FR" sz="1400" dirty="0" smtClean="0">
                <a:latin typeface="Roboto Light"/>
                <a:cs typeface="Roboto Light"/>
              </a:rPr>
              <a:t> des annonces</a:t>
            </a:r>
          </a:p>
          <a:p>
            <a:pPr>
              <a:buClr>
                <a:srgbClr val="E00006"/>
              </a:buClr>
              <a:buFont typeface="Wingdings" charset="2"/>
              <a:buChar char="ü"/>
            </a:pPr>
            <a:r>
              <a:rPr lang="fr-FR" sz="1400" dirty="0" smtClean="0">
                <a:latin typeface="Roboto Light"/>
                <a:cs typeface="Roboto Light"/>
              </a:rPr>
              <a:t>#TAGS suggérés</a:t>
            </a:r>
          </a:p>
          <a:p>
            <a:pPr>
              <a:buClr>
                <a:srgbClr val="E00006"/>
              </a:buClr>
              <a:buFont typeface="Wingdings" charset="2"/>
              <a:buChar char="ü"/>
            </a:pPr>
            <a:r>
              <a:rPr lang="fr-FR" sz="1400" dirty="0" smtClean="0">
                <a:latin typeface="Roboto Light"/>
                <a:cs typeface="Roboto Light"/>
              </a:rPr>
              <a:t>Normalisation</a:t>
            </a:r>
          </a:p>
        </p:txBody>
      </p:sp>
      <p:pic>
        <p:nvPicPr>
          <p:cNvPr id="17" name="Picture 16" descr="bazam_logo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" y="6245000"/>
            <a:ext cx="528320" cy="4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1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0071" y="272113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COMMENT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ALLONS-NOUS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Y ARRIVER ?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cs typeface="Roboto Light"/>
            </a:endParaRPr>
          </a:p>
        </p:txBody>
      </p:sp>
      <p:pic>
        <p:nvPicPr>
          <p:cNvPr id="8" name="Picture 7" descr="copyright_baz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0" y="6612600"/>
            <a:ext cx="731520" cy="84760"/>
          </a:xfrm>
          <a:prstGeom prst="rect">
            <a:avLst/>
          </a:prstGeom>
        </p:spPr>
      </p:pic>
      <p:pic>
        <p:nvPicPr>
          <p:cNvPr id="9" name="Picture 8" descr="bazam_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" y="6245000"/>
            <a:ext cx="528320" cy="4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/>
          <p:cNvSpPr/>
          <p:nvPr/>
        </p:nvSpPr>
        <p:spPr>
          <a:xfrm>
            <a:off x="416404" y="1695555"/>
            <a:ext cx="8100222" cy="2348125"/>
          </a:xfrm>
          <a:prstGeom prst="homePlate">
            <a:avLst>
              <a:gd name="adj" fmla="val 6915"/>
            </a:avLst>
          </a:prstGeom>
          <a:solidFill>
            <a:srgbClr val="E000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fr-FR" smtClean="0"/>
              <a:t>12</a:t>
            </a:fld>
            <a:endParaRPr lang="fr-F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404" y="0"/>
            <a:ext cx="7813195" cy="7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3878DE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l"/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Stratégie d’amorçage et de développement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2514" y="1920020"/>
            <a:ext cx="2387198" cy="193142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45454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Roboto Regular"/>
                <a:cs typeface="Roboto Regular"/>
              </a:rPr>
              <a:t>RÉPONDRE AU PROBLÈME DE L’ŒUF ET DE LA POULE</a:t>
            </a:r>
          </a:p>
          <a:p>
            <a:pPr algn="ctr"/>
            <a:endParaRPr lang="fr-FR" sz="1400" dirty="0" smtClean="0">
              <a:solidFill>
                <a:schemeClr val="tx1"/>
              </a:solidFill>
              <a:latin typeface="Roboto Light"/>
              <a:cs typeface="Roboto Light"/>
            </a:endParaRPr>
          </a:p>
          <a:p>
            <a:r>
              <a:rPr lang="fr-FR" sz="1400" b="1" dirty="0" smtClean="0">
                <a:solidFill>
                  <a:srgbClr val="FF0000"/>
                </a:solidFill>
                <a:latin typeface="Roboto Light"/>
                <a:cs typeface="Roboto Light"/>
              </a:rPr>
              <a:t>Construire l’offre locale</a:t>
            </a:r>
            <a:endParaRPr lang="fr-FR" sz="1400" dirty="0" smtClean="0">
              <a:solidFill>
                <a:schemeClr val="tx1"/>
              </a:solidFill>
              <a:latin typeface="Roboto Light"/>
              <a:cs typeface="Roboto Light"/>
            </a:endParaRPr>
          </a:p>
          <a:p>
            <a:endParaRPr lang="fr-FR" sz="1400" dirty="0" smtClean="0">
              <a:solidFill>
                <a:schemeClr val="tx1"/>
              </a:solidFill>
              <a:latin typeface="Roboto Light"/>
              <a:cs typeface="Roboto Light"/>
            </a:endParaRPr>
          </a:p>
          <a:p>
            <a:endParaRPr lang="fr-FR" sz="1400" dirty="0" smtClean="0">
              <a:solidFill>
                <a:schemeClr val="tx1"/>
              </a:solidFill>
              <a:latin typeface="Roboto Light"/>
              <a:cs typeface="Roboto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16910" y="1920020"/>
            <a:ext cx="2387198" cy="19314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Roboto Regular"/>
                <a:cs typeface="Roboto Regular"/>
              </a:rPr>
              <a:t>MONÉTISATION</a:t>
            </a:r>
          </a:p>
          <a:p>
            <a:pPr algn="ctr"/>
            <a:endParaRPr lang="fr-FR" sz="1400" dirty="0" smtClean="0">
              <a:solidFill>
                <a:schemeClr val="tx1"/>
              </a:solidFill>
              <a:latin typeface="Roboto Light"/>
              <a:cs typeface="Roboto Light"/>
            </a:endParaRPr>
          </a:p>
          <a:p>
            <a:pPr algn="ctr"/>
            <a:endParaRPr lang="fr-FR" sz="1400" dirty="0" smtClean="0">
              <a:solidFill>
                <a:schemeClr val="tx1"/>
              </a:solidFill>
              <a:latin typeface="Roboto Light"/>
              <a:cs typeface="Roboto Light"/>
            </a:endParaRPr>
          </a:p>
          <a:p>
            <a:r>
              <a:rPr lang="fr-FR" sz="1400" b="1" dirty="0" smtClean="0">
                <a:solidFill>
                  <a:srgbClr val="FF0000"/>
                </a:solidFill>
                <a:latin typeface="Roboto Light"/>
                <a:cs typeface="Roboto Light"/>
              </a:rPr>
              <a:t>Services à valeur ajoutée</a:t>
            </a:r>
          </a:p>
          <a:p>
            <a:endParaRPr lang="fr-FR" sz="1400" dirty="0" smtClean="0">
              <a:solidFill>
                <a:srgbClr val="FF0000"/>
              </a:solidFill>
              <a:latin typeface="Roboto Light"/>
              <a:cs typeface="Roboto Light"/>
            </a:endParaRPr>
          </a:p>
          <a:p>
            <a:endParaRPr lang="fr-FR" sz="1400" dirty="0" smtClean="0">
              <a:solidFill>
                <a:schemeClr val="tx1"/>
              </a:solidFill>
              <a:latin typeface="Roboto Light"/>
              <a:cs typeface="Roboto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9712" y="1920020"/>
            <a:ext cx="2387198" cy="193142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454545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Roboto Regular"/>
                <a:cs typeface="Roboto Regular"/>
              </a:rPr>
              <a:t>CONSTRUIRE LA COMMUNAUTÉ</a:t>
            </a:r>
          </a:p>
          <a:p>
            <a:pPr algn="ctr"/>
            <a:endParaRPr lang="fr-FR" sz="1400" dirty="0" smtClean="0">
              <a:solidFill>
                <a:schemeClr val="tx1"/>
              </a:solidFill>
              <a:latin typeface="Roboto Light"/>
              <a:cs typeface="Roboto Light"/>
            </a:endParaRPr>
          </a:p>
          <a:p>
            <a:r>
              <a:rPr lang="fr-FR" sz="1400" b="1" dirty="0" smtClean="0">
                <a:solidFill>
                  <a:srgbClr val="FF0000"/>
                </a:solidFill>
                <a:latin typeface="Roboto Light"/>
                <a:cs typeface="Roboto Light"/>
              </a:rPr>
              <a:t>Communication </a:t>
            </a:r>
            <a:r>
              <a:rPr lang="fr-FR" sz="1400" b="1" dirty="0" smtClean="0">
                <a:solidFill>
                  <a:srgbClr val="FF0000"/>
                </a:solidFill>
                <a:latin typeface="Roboto Light"/>
                <a:cs typeface="Roboto Light"/>
              </a:rPr>
              <a:t>localisée</a:t>
            </a:r>
            <a:endParaRPr lang="fr-FR" sz="1400" b="1" dirty="0">
              <a:solidFill>
                <a:srgbClr val="FF0000"/>
              </a:solidFill>
              <a:latin typeface="Roboto Light"/>
              <a:cs typeface="Roboto Light"/>
            </a:endParaRPr>
          </a:p>
          <a:p>
            <a:endParaRPr lang="fr-FR" sz="1400" dirty="0">
              <a:solidFill>
                <a:srgbClr val="FF0000"/>
              </a:solidFill>
              <a:latin typeface="Roboto Light"/>
              <a:cs typeface="Roboto Light"/>
            </a:endParaRPr>
          </a:p>
          <a:p>
            <a:endParaRPr lang="fr-FR" sz="1400" dirty="0" smtClean="0">
              <a:solidFill>
                <a:schemeClr val="tx1"/>
              </a:solidFill>
              <a:latin typeface="Roboto Light"/>
              <a:cs typeface="Roboto Ligh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00019" y="924186"/>
            <a:ext cx="6947086" cy="54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400" b="1" dirty="0" smtClean="0">
                <a:latin typeface="Roboto Light"/>
                <a:cs typeface="Roboto Light"/>
              </a:rPr>
              <a:t>Répondre au problème de « l’œuf et de la poule »(offre et demande), construire une communauté forte, monétiser avec des services à valeur ajoutée.</a:t>
            </a:r>
            <a:endParaRPr lang="fr-FR" sz="1400" dirty="0" smtClean="0">
              <a:latin typeface="Roboto Light"/>
              <a:cs typeface="Roboto Light"/>
            </a:endParaRPr>
          </a:p>
        </p:txBody>
      </p:sp>
      <p:pic>
        <p:nvPicPr>
          <p:cNvPr id="15" name="Picture 14" descr="copyright_baz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0" y="6612600"/>
            <a:ext cx="731520" cy="84760"/>
          </a:xfrm>
          <a:prstGeom prst="rect">
            <a:avLst/>
          </a:prstGeom>
        </p:spPr>
      </p:pic>
      <p:pic>
        <p:nvPicPr>
          <p:cNvPr id="2" name="Picture 1" descr="icon_chickeneggproblem_blac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891" y="3363759"/>
            <a:ext cx="252445" cy="338328"/>
          </a:xfrm>
          <a:prstGeom prst="rect">
            <a:avLst/>
          </a:prstGeom>
        </p:spPr>
      </p:pic>
      <p:pic>
        <p:nvPicPr>
          <p:cNvPr id="3" name="Picture 2" descr="icon_community_blac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422" y="3363759"/>
            <a:ext cx="532769" cy="338328"/>
          </a:xfrm>
          <a:prstGeom prst="rect">
            <a:avLst/>
          </a:prstGeom>
        </p:spPr>
      </p:pic>
      <p:pic>
        <p:nvPicPr>
          <p:cNvPr id="4" name="Picture 3" descr="statistic-128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4640" y="3363759"/>
            <a:ext cx="338328" cy="33832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525" y="5588889"/>
            <a:ext cx="1106528" cy="311211"/>
          </a:xfrm>
          <a:prstGeom prst="rect">
            <a:avLst/>
          </a:prstGeom>
        </p:spPr>
      </p:pic>
      <p:pic>
        <p:nvPicPr>
          <p:cNvPr id="49" name="Picture 48" descr="Screen Shot 2016-04-25 at 5.18.40 P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852" y="5298167"/>
            <a:ext cx="1093169" cy="610471"/>
          </a:xfrm>
          <a:prstGeom prst="rect">
            <a:avLst/>
          </a:prstGeom>
        </p:spPr>
      </p:pic>
      <p:pic>
        <p:nvPicPr>
          <p:cNvPr id="50" name="Picture 49" descr="imgres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5" y="4265721"/>
            <a:ext cx="1148236" cy="577751"/>
          </a:xfrm>
          <a:prstGeom prst="rect">
            <a:avLst/>
          </a:prstGeom>
        </p:spPr>
      </p:pic>
      <p:pic>
        <p:nvPicPr>
          <p:cNvPr id="51" name="Picture 50" descr="imgres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377" y="4265721"/>
            <a:ext cx="1064944" cy="432633"/>
          </a:xfrm>
          <a:prstGeom prst="rect">
            <a:avLst/>
          </a:prstGeom>
        </p:spPr>
      </p:pic>
      <p:pic>
        <p:nvPicPr>
          <p:cNvPr id="52" name="Picture 51" descr="1001289_764875250206140_365132864_n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700" y="4826760"/>
            <a:ext cx="874129" cy="544813"/>
          </a:xfrm>
          <a:prstGeom prst="rect">
            <a:avLst/>
          </a:prstGeom>
        </p:spPr>
      </p:pic>
      <p:pic>
        <p:nvPicPr>
          <p:cNvPr id="53" name="Picture 52" descr="12670333_645767438894914_5433070033511237741_n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19" y="4826760"/>
            <a:ext cx="731226" cy="731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5" y="5447766"/>
            <a:ext cx="929640" cy="658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123" y="5371573"/>
            <a:ext cx="803493" cy="685219"/>
          </a:xfrm>
          <a:prstGeom prst="rect">
            <a:avLst/>
          </a:prstGeom>
        </p:spPr>
      </p:pic>
      <p:pic>
        <p:nvPicPr>
          <p:cNvPr id="54" name="Picture 53" descr="RTB 3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524" y="4314673"/>
            <a:ext cx="813712" cy="122056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402" y="4265721"/>
            <a:ext cx="1402619" cy="9906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723" y="4467588"/>
            <a:ext cx="1103837" cy="110383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680" y="4481026"/>
            <a:ext cx="1076960" cy="1076960"/>
          </a:xfrm>
          <a:prstGeom prst="rect">
            <a:avLst/>
          </a:prstGeom>
        </p:spPr>
      </p:pic>
      <p:pic>
        <p:nvPicPr>
          <p:cNvPr id="26" name="Picture 25" descr="bazam_logo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" y="6245000"/>
            <a:ext cx="528320" cy="4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5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fr-FR" smtClean="0"/>
              <a:t>13</a:t>
            </a:fld>
            <a:endParaRPr lang="fr-F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6404" y="0"/>
            <a:ext cx="7813195" cy="764277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Construire des communautés locales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cs typeface="Roboto Light"/>
            </a:endParaRPr>
          </a:p>
        </p:txBody>
      </p:sp>
      <p:pic>
        <p:nvPicPr>
          <p:cNvPr id="43" name="Picture 42" descr="copyright_baz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0" y="6612600"/>
            <a:ext cx="731520" cy="84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82" y="997957"/>
            <a:ext cx="5585051" cy="469392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532307" y="1879600"/>
            <a:ext cx="365760" cy="365760"/>
          </a:xfrm>
          <a:prstGeom prst="ellipse">
            <a:avLst/>
          </a:prstGeom>
          <a:solidFill>
            <a:srgbClr val="E000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val 19"/>
          <p:cNvSpPr/>
          <p:nvPr/>
        </p:nvSpPr>
        <p:spPr>
          <a:xfrm>
            <a:off x="2969187" y="1666240"/>
            <a:ext cx="365760" cy="365760"/>
          </a:xfrm>
          <a:prstGeom prst="ellipse">
            <a:avLst/>
          </a:prstGeom>
          <a:solidFill>
            <a:srgbClr val="E000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val 20"/>
          <p:cNvSpPr/>
          <p:nvPr/>
        </p:nvSpPr>
        <p:spPr>
          <a:xfrm>
            <a:off x="3517827" y="1818640"/>
            <a:ext cx="365760" cy="365760"/>
          </a:xfrm>
          <a:prstGeom prst="ellipse">
            <a:avLst/>
          </a:prstGeom>
          <a:solidFill>
            <a:srgbClr val="E000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val 21"/>
          <p:cNvSpPr/>
          <p:nvPr/>
        </p:nvSpPr>
        <p:spPr>
          <a:xfrm>
            <a:off x="3578787" y="1422400"/>
            <a:ext cx="365760" cy="365760"/>
          </a:xfrm>
          <a:prstGeom prst="ellipse">
            <a:avLst/>
          </a:prstGeom>
          <a:solidFill>
            <a:srgbClr val="E000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val 22"/>
          <p:cNvSpPr/>
          <p:nvPr/>
        </p:nvSpPr>
        <p:spPr>
          <a:xfrm>
            <a:off x="2562787" y="1056640"/>
            <a:ext cx="365760" cy="365760"/>
          </a:xfrm>
          <a:prstGeom prst="ellipse">
            <a:avLst/>
          </a:prstGeom>
          <a:solidFill>
            <a:srgbClr val="E000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457097" y="1185848"/>
            <a:ext cx="3371943" cy="4310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600" dirty="0" smtClean="0">
                <a:latin typeface="Roboto Thin"/>
                <a:cs typeface="Roboto Thin"/>
              </a:rPr>
              <a:t>Nous nous sommes </a:t>
            </a:r>
            <a:r>
              <a:rPr lang="fr-FR" sz="1600" dirty="0" smtClean="0">
                <a:latin typeface="Roboto Thin"/>
                <a:cs typeface="Roboto Thin"/>
              </a:rPr>
              <a:t>concentrés </a:t>
            </a:r>
            <a:r>
              <a:rPr lang="fr-FR" sz="1600" dirty="0" smtClean="0">
                <a:latin typeface="Roboto Thin"/>
                <a:cs typeface="Roboto Thin"/>
              </a:rPr>
              <a:t>sur le développement de petites communautés locales où nous avons une présence physique :</a:t>
            </a:r>
          </a:p>
          <a:p>
            <a:pPr marL="0" indent="0">
              <a:buFont typeface="Arial"/>
              <a:buNone/>
            </a:pPr>
            <a:endParaRPr lang="fr-FR" sz="1600" dirty="0" smtClean="0">
              <a:latin typeface="Roboto Thin"/>
              <a:cs typeface="Roboto Thin"/>
            </a:endParaRPr>
          </a:p>
          <a:p>
            <a:pPr marL="0" indent="0">
              <a:buFont typeface="Arial"/>
              <a:buNone/>
            </a:pPr>
            <a:r>
              <a:rPr lang="fr-FR" sz="1600" dirty="0">
                <a:latin typeface="Roboto Thin"/>
                <a:cs typeface="Roboto Thin"/>
              </a:rPr>
              <a:t> </a:t>
            </a:r>
            <a:r>
              <a:rPr lang="fr-FR" sz="1600" dirty="0" smtClean="0">
                <a:latin typeface="Roboto Thin"/>
                <a:cs typeface="Roboto Thin"/>
              </a:rPr>
              <a:t>- Reims</a:t>
            </a:r>
          </a:p>
          <a:p>
            <a:pPr marL="0" indent="0">
              <a:buFont typeface="Arial"/>
              <a:buNone/>
            </a:pPr>
            <a:r>
              <a:rPr lang="fr-FR" sz="1600" dirty="0">
                <a:latin typeface="Roboto Thin"/>
                <a:cs typeface="Roboto Thin"/>
              </a:rPr>
              <a:t> </a:t>
            </a:r>
            <a:r>
              <a:rPr lang="fr-FR" sz="1600" dirty="0" smtClean="0">
                <a:latin typeface="Roboto Thin"/>
                <a:cs typeface="Roboto Thin"/>
              </a:rPr>
              <a:t>- Metz</a:t>
            </a:r>
          </a:p>
          <a:p>
            <a:pPr marL="0" indent="0">
              <a:buFont typeface="Arial"/>
              <a:buNone/>
            </a:pPr>
            <a:r>
              <a:rPr lang="fr-FR" sz="1600" dirty="0">
                <a:latin typeface="Roboto Thin"/>
                <a:cs typeface="Roboto Thin"/>
              </a:rPr>
              <a:t> </a:t>
            </a:r>
            <a:r>
              <a:rPr lang="fr-FR" sz="1600" dirty="0" smtClean="0">
                <a:latin typeface="Roboto Thin"/>
                <a:cs typeface="Roboto Thin"/>
              </a:rPr>
              <a:t>- Luxembourg</a:t>
            </a:r>
          </a:p>
          <a:p>
            <a:pPr marL="0" indent="0">
              <a:buFont typeface="Arial"/>
              <a:buNone/>
            </a:pPr>
            <a:r>
              <a:rPr lang="fr-FR" sz="1600" dirty="0">
                <a:latin typeface="Roboto Thin"/>
                <a:cs typeface="Roboto Thin"/>
              </a:rPr>
              <a:t> </a:t>
            </a:r>
            <a:r>
              <a:rPr lang="fr-FR" sz="1600" dirty="0" smtClean="0">
                <a:latin typeface="Roboto Thin"/>
                <a:cs typeface="Roboto Thin"/>
              </a:rPr>
              <a:t>- Paris</a:t>
            </a:r>
          </a:p>
          <a:p>
            <a:pPr marL="0" indent="0">
              <a:buFont typeface="Arial"/>
              <a:buNone/>
            </a:pPr>
            <a:r>
              <a:rPr lang="fr-FR" sz="1600" dirty="0">
                <a:latin typeface="Roboto Thin"/>
                <a:cs typeface="Roboto Thin"/>
              </a:rPr>
              <a:t> </a:t>
            </a:r>
            <a:r>
              <a:rPr lang="fr-FR" sz="1600" dirty="0" smtClean="0">
                <a:latin typeface="Roboto Thin"/>
                <a:cs typeface="Roboto Thin"/>
              </a:rPr>
              <a:t>- Lille</a:t>
            </a:r>
          </a:p>
          <a:p>
            <a:pPr marL="0" indent="0">
              <a:buFont typeface="Arial"/>
              <a:buNone/>
            </a:pPr>
            <a:endParaRPr lang="fr-FR" sz="1600" dirty="0">
              <a:latin typeface="Roboto Thin"/>
              <a:cs typeface="Roboto Thin"/>
            </a:endParaRPr>
          </a:p>
          <a:p>
            <a:pPr marL="0" indent="0">
              <a:buFont typeface="Arial"/>
              <a:buNone/>
            </a:pPr>
            <a:r>
              <a:rPr lang="fr-FR" sz="1600" dirty="0" smtClean="0">
                <a:latin typeface="Roboto Thin"/>
                <a:cs typeface="Roboto Thin"/>
              </a:rPr>
              <a:t>Cette étape est préliminaire à la campagne de communication, concentrée sur ces zones géographiques.</a:t>
            </a:r>
          </a:p>
        </p:txBody>
      </p:sp>
      <p:pic>
        <p:nvPicPr>
          <p:cNvPr id="13" name="Picture 12" descr="bazam_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" y="6245000"/>
            <a:ext cx="528320" cy="4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502356"/>
              </p:ext>
            </p:extLst>
          </p:nvPr>
        </p:nvGraphicFramePr>
        <p:xfrm>
          <a:off x="479425" y="1041276"/>
          <a:ext cx="8185150" cy="5075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fr-FR" smtClean="0"/>
              <a:t>14</a:t>
            </a:fld>
            <a:endParaRPr lang="fr-F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6404" y="0"/>
            <a:ext cx="7813195" cy="764277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En chiffres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cs typeface="Roboto Light"/>
            </a:endParaRPr>
          </a:p>
        </p:txBody>
      </p:sp>
      <p:pic>
        <p:nvPicPr>
          <p:cNvPr id="43" name="Picture 42" descr="copyright_baz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0" y="6612600"/>
            <a:ext cx="731520" cy="84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4720" y="5602963"/>
            <a:ext cx="95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Roboto Thin"/>
                <a:cs typeface="Roboto Thin"/>
              </a:rPr>
              <a:t>Février</a:t>
            </a:r>
            <a:endParaRPr lang="fr-FR" dirty="0">
              <a:latin typeface="Roboto Thin"/>
              <a:cs typeface="Roboto Thi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25800" y="5602963"/>
            <a:ext cx="95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Roboto Thin"/>
                <a:cs typeface="Roboto Thin"/>
              </a:rPr>
              <a:t>Mars</a:t>
            </a:r>
            <a:endParaRPr lang="fr-FR" dirty="0">
              <a:latin typeface="Roboto Thin"/>
              <a:cs typeface="Roboto Thi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16880" y="5602963"/>
            <a:ext cx="95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Roboto Thin"/>
                <a:cs typeface="Roboto Thin"/>
              </a:rPr>
              <a:t>Avril</a:t>
            </a:r>
            <a:endParaRPr lang="fr-FR" dirty="0">
              <a:latin typeface="Roboto Thin"/>
              <a:cs typeface="Roboto Thin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07959" y="5602963"/>
            <a:ext cx="59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Roboto Thin"/>
                <a:cs typeface="Roboto Thin"/>
              </a:rPr>
              <a:t>Mai</a:t>
            </a:r>
            <a:endParaRPr lang="fr-FR" dirty="0">
              <a:latin typeface="Roboto Thin"/>
              <a:cs typeface="Roboto Thin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7513319" y="3899653"/>
            <a:ext cx="589280" cy="56896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TextBox 54"/>
          <p:cNvSpPr txBox="1"/>
          <p:nvPr/>
        </p:nvSpPr>
        <p:spPr>
          <a:xfrm>
            <a:off x="7145020" y="4456668"/>
            <a:ext cx="132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Roboto Thin"/>
                <a:cs typeface="Roboto Thin"/>
              </a:rPr>
              <a:t>Campagne</a:t>
            </a:r>
            <a:endParaRPr lang="fr-FR" b="1" dirty="0">
              <a:latin typeface="Roboto Thin"/>
              <a:cs typeface="Roboto Thin"/>
            </a:endParaRPr>
          </a:p>
        </p:txBody>
      </p:sp>
      <p:sp>
        <p:nvSpPr>
          <p:cNvPr id="56" name="5-Point Star 55"/>
          <p:cNvSpPr/>
          <p:nvPr/>
        </p:nvSpPr>
        <p:spPr>
          <a:xfrm>
            <a:off x="3294380" y="4592320"/>
            <a:ext cx="589280" cy="56896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TextBox 56"/>
          <p:cNvSpPr txBox="1"/>
          <p:nvPr/>
        </p:nvSpPr>
        <p:spPr>
          <a:xfrm>
            <a:off x="2926081" y="5149335"/>
            <a:ext cx="132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Roboto Thin"/>
                <a:cs typeface="Roboto Thin"/>
              </a:rPr>
              <a:t>RP</a:t>
            </a:r>
            <a:endParaRPr lang="fr-FR" b="1" dirty="0">
              <a:latin typeface="Roboto Thin"/>
              <a:cs typeface="Roboto Thi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164" y="764277"/>
            <a:ext cx="970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Roboto Thin"/>
                <a:cs typeface="Roboto Thin"/>
              </a:rPr>
              <a:t>Utilisateurs</a:t>
            </a:r>
            <a:endParaRPr lang="fr-FR" sz="1200" b="1" dirty="0">
              <a:latin typeface="Roboto Thin"/>
              <a:cs typeface="Roboto Thin"/>
            </a:endParaRPr>
          </a:p>
        </p:txBody>
      </p:sp>
      <p:pic>
        <p:nvPicPr>
          <p:cNvPr id="20" name="Picture 19" descr="bazam_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" y="6245000"/>
            <a:ext cx="528320" cy="4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9280" y="4297681"/>
            <a:ext cx="2825496" cy="868678"/>
          </a:xfrm>
          <a:prstGeom prst="rect">
            <a:avLst/>
          </a:prstGeom>
          <a:solidFill>
            <a:srgbClr val="E000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096000" y="4282438"/>
            <a:ext cx="2819516" cy="883921"/>
          </a:xfrm>
          <a:prstGeom prst="rect">
            <a:avLst/>
          </a:prstGeom>
          <a:solidFill>
            <a:srgbClr val="E000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fr-FR" smtClean="0"/>
              <a:t>15</a:t>
            </a:fld>
            <a:endParaRPr lang="fr-F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404" y="0"/>
            <a:ext cx="7813195" cy="7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3878DE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l"/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3 axes de revenus 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9280" y="904019"/>
            <a:ext cx="2825496" cy="4927820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400" dirty="0" smtClean="0">
              <a:solidFill>
                <a:schemeClr val="tx1"/>
              </a:solidFill>
              <a:latin typeface="Roboto Light"/>
              <a:cs typeface="Roboto Light"/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Roboto Regular"/>
                <a:cs typeface="Roboto Regular"/>
              </a:rPr>
              <a:t>2</a:t>
            </a:r>
            <a:r>
              <a:rPr lang="fr-FR" sz="1400" dirty="0" smtClean="0">
                <a:solidFill>
                  <a:schemeClr val="tx1"/>
                </a:solidFill>
                <a:latin typeface="Roboto Regular"/>
                <a:cs typeface="Roboto Regular"/>
              </a:rPr>
              <a:t>. ABONNEMENT PREMIUM</a:t>
            </a:r>
          </a:p>
          <a:p>
            <a:pPr algn="ctr"/>
            <a:endParaRPr lang="fr-FR" sz="1400" dirty="0" smtClean="0">
              <a:solidFill>
                <a:schemeClr val="tx1"/>
              </a:solidFill>
              <a:latin typeface="Roboto Light"/>
              <a:cs typeface="Roboto Light"/>
            </a:endParaRPr>
          </a:p>
          <a:p>
            <a:r>
              <a:rPr lang="fr-FR" sz="1400" b="1" dirty="0" smtClean="0">
                <a:solidFill>
                  <a:srgbClr val="FF0000"/>
                </a:solidFill>
                <a:latin typeface="Roboto Light"/>
                <a:cs typeface="Roboto Light"/>
              </a:rPr>
              <a:t>Services premium</a:t>
            </a:r>
          </a:p>
          <a:p>
            <a:endParaRPr lang="fr-FR" sz="1400" dirty="0" smtClean="0">
              <a:solidFill>
                <a:srgbClr val="FF0000"/>
              </a:solidFill>
              <a:latin typeface="Roboto Light"/>
              <a:cs typeface="Roboto Light"/>
            </a:endParaRPr>
          </a:p>
          <a:p>
            <a:pPr marL="285750" indent="-285750">
              <a:buFont typeface="Arial"/>
              <a:buChar char="•"/>
            </a:pPr>
            <a:r>
              <a:rPr lang="fr-FR" sz="1400" dirty="0" smtClean="0">
                <a:solidFill>
                  <a:schemeClr val="tx1"/>
                </a:solidFill>
                <a:latin typeface="Roboto Light"/>
                <a:cs typeface="Roboto Light"/>
              </a:rPr>
              <a:t>Accès web</a:t>
            </a:r>
            <a:endParaRPr lang="fr-FR" sz="1400" dirty="0">
              <a:solidFill>
                <a:schemeClr val="tx1"/>
              </a:solidFill>
              <a:latin typeface="Roboto Light"/>
              <a:cs typeface="Roboto Light"/>
            </a:endParaRPr>
          </a:p>
          <a:p>
            <a:pPr marL="285750" indent="-285750">
              <a:buFont typeface="Arial"/>
              <a:buChar char="•"/>
            </a:pPr>
            <a:r>
              <a:rPr lang="fr-FR" sz="1400" dirty="0" smtClean="0">
                <a:solidFill>
                  <a:schemeClr val="tx1"/>
                </a:solidFill>
                <a:latin typeface="Roboto Light"/>
                <a:cs typeface="Roboto Light"/>
              </a:rPr>
              <a:t>Module statistique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smtClean="0">
                <a:solidFill>
                  <a:schemeClr val="tx1"/>
                </a:solidFill>
                <a:latin typeface="Roboto Light"/>
                <a:cs typeface="Roboto Light"/>
              </a:rPr>
              <a:t>Support dédié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smtClean="0">
                <a:solidFill>
                  <a:schemeClr val="tx1"/>
                </a:solidFill>
                <a:latin typeface="Roboto Light"/>
                <a:cs typeface="Roboto Light"/>
              </a:rPr>
              <a:t>Rapport mensuel</a:t>
            </a:r>
          </a:p>
          <a:p>
            <a:endParaRPr lang="fr-FR" sz="1400" dirty="0" smtClean="0">
              <a:solidFill>
                <a:schemeClr val="tx1"/>
              </a:solidFill>
              <a:latin typeface="Roboto Light"/>
              <a:cs typeface="Roboto Light"/>
            </a:endParaRPr>
          </a:p>
          <a:p>
            <a:endParaRPr lang="fr-FR" sz="1400" dirty="0">
              <a:solidFill>
                <a:schemeClr val="tx1"/>
              </a:solidFill>
              <a:latin typeface="Roboto Light"/>
              <a:cs typeface="Roboto Light"/>
            </a:endParaRPr>
          </a:p>
          <a:p>
            <a:r>
              <a:rPr lang="fr-FR" sz="1400" dirty="0" smtClean="0">
                <a:solidFill>
                  <a:schemeClr val="tx1"/>
                </a:solidFill>
                <a:latin typeface="Roboto Light"/>
                <a:cs typeface="Roboto Light"/>
              </a:rPr>
              <a:t>Obligatoire pour les professionnels.</a:t>
            </a:r>
            <a:endParaRPr lang="fr-FR" sz="1400" dirty="0">
              <a:solidFill>
                <a:schemeClr val="tx1"/>
              </a:solidFill>
              <a:latin typeface="Roboto Light"/>
              <a:cs typeface="Roboto Light"/>
            </a:endParaRPr>
          </a:p>
          <a:p>
            <a:endParaRPr lang="fr-FR" sz="1400" dirty="0" smtClean="0">
              <a:solidFill>
                <a:schemeClr val="tx1"/>
              </a:solidFill>
              <a:latin typeface="Roboto Light"/>
              <a:cs typeface="Roboto Light"/>
            </a:endParaRPr>
          </a:p>
          <a:p>
            <a:endParaRPr lang="fr-FR" sz="1400" dirty="0">
              <a:solidFill>
                <a:schemeClr val="tx1"/>
              </a:solidFill>
              <a:latin typeface="Roboto Light"/>
              <a:cs typeface="Roboto Light"/>
            </a:endParaRPr>
          </a:p>
          <a:p>
            <a:endParaRPr lang="fr-FR" sz="1400" dirty="0">
              <a:solidFill>
                <a:schemeClr val="tx1"/>
              </a:solidFill>
              <a:latin typeface="Roboto Light"/>
              <a:cs typeface="Roboto Light"/>
            </a:endParaRPr>
          </a:p>
          <a:p>
            <a:pPr algn="ctr"/>
            <a:endParaRPr lang="fr-FR" sz="1400" dirty="0">
              <a:solidFill>
                <a:schemeClr val="bg1"/>
              </a:solidFill>
              <a:latin typeface="Roboto Light"/>
              <a:cs typeface="Roboto Light"/>
            </a:endParaRPr>
          </a:p>
          <a:p>
            <a:pPr algn="ctr"/>
            <a:r>
              <a:rPr lang="fr-FR" sz="1400" dirty="0" smtClean="0">
                <a:solidFill>
                  <a:schemeClr val="bg1"/>
                </a:solidFill>
                <a:latin typeface="Roboto Light"/>
                <a:cs typeface="Roboto Light"/>
              </a:rPr>
              <a:t>19.00€ par mois</a:t>
            </a:r>
            <a:endParaRPr lang="fr-FR" sz="1400" dirty="0" smtClean="0">
              <a:solidFill>
                <a:schemeClr val="tx1"/>
              </a:solidFill>
              <a:latin typeface="Roboto Light"/>
              <a:cs typeface="Roboto Light"/>
            </a:endParaRPr>
          </a:p>
          <a:p>
            <a:endParaRPr lang="fr-FR" sz="1400" dirty="0" smtClean="0">
              <a:solidFill>
                <a:schemeClr val="tx1"/>
              </a:solidFill>
              <a:latin typeface="Roboto Light"/>
              <a:cs typeface="Roboto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904019"/>
            <a:ext cx="2819516" cy="4927820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400" dirty="0" smtClean="0">
              <a:solidFill>
                <a:schemeClr val="tx1"/>
              </a:solidFill>
              <a:latin typeface="Roboto Regular"/>
              <a:cs typeface="Roboto Regular"/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Roboto Regular"/>
                <a:cs typeface="Roboto Regular"/>
              </a:rPr>
              <a:t>3</a:t>
            </a:r>
            <a:r>
              <a:rPr lang="fr-FR" sz="1400" dirty="0" smtClean="0">
                <a:solidFill>
                  <a:schemeClr val="tx1"/>
                </a:solidFill>
                <a:latin typeface="Roboto Regular"/>
                <a:cs typeface="Roboto Regular"/>
              </a:rPr>
              <a:t>. PUBLICITÉ</a:t>
            </a:r>
          </a:p>
          <a:p>
            <a:pPr algn="ctr"/>
            <a:endParaRPr lang="fr-FR" sz="1400" dirty="0" smtClean="0">
              <a:solidFill>
                <a:schemeClr val="tx1"/>
              </a:solidFill>
              <a:latin typeface="Roboto Light"/>
              <a:cs typeface="Roboto Light"/>
            </a:endParaRPr>
          </a:p>
          <a:p>
            <a:r>
              <a:rPr lang="fr-FR" sz="1400" dirty="0" smtClean="0">
                <a:solidFill>
                  <a:srgbClr val="FF0000"/>
                </a:solidFill>
                <a:latin typeface="Roboto Light"/>
                <a:cs typeface="Roboto Light"/>
              </a:rPr>
              <a:t>Campagnes de publicité ciblées, facturées à la performance :</a:t>
            </a:r>
          </a:p>
          <a:p>
            <a:endParaRPr lang="fr-FR" sz="1400" dirty="0" smtClean="0">
              <a:solidFill>
                <a:schemeClr val="tx1"/>
              </a:solidFill>
              <a:latin typeface="Roboto Light"/>
              <a:cs typeface="Roboto Light"/>
            </a:endParaRPr>
          </a:p>
          <a:p>
            <a:r>
              <a:rPr lang="fr-FR" sz="1400" dirty="0" smtClean="0">
                <a:solidFill>
                  <a:schemeClr val="tx1"/>
                </a:solidFill>
                <a:latin typeface="Roboto Light"/>
                <a:cs typeface="Roboto Light"/>
              </a:rPr>
              <a:t>Campagnes basées sur un ciblage par :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smtClean="0">
                <a:solidFill>
                  <a:schemeClr val="tx1"/>
                </a:solidFill>
                <a:latin typeface="Roboto Light"/>
                <a:cs typeface="Roboto Light"/>
              </a:rPr>
              <a:t>#TAG (intérêt)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smtClean="0">
                <a:solidFill>
                  <a:schemeClr val="tx1"/>
                </a:solidFill>
                <a:latin typeface="Roboto Light"/>
                <a:cs typeface="Roboto Light"/>
              </a:rPr>
              <a:t>Localité</a:t>
            </a:r>
          </a:p>
          <a:p>
            <a:endParaRPr lang="fr-FR" sz="1400" dirty="0" smtClean="0">
              <a:solidFill>
                <a:schemeClr val="tx1"/>
              </a:solidFill>
              <a:latin typeface="Roboto Light"/>
              <a:cs typeface="Roboto Light"/>
            </a:endParaRPr>
          </a:p>
          <a:p>
            <a:r>
              <a:rPr lang="fr-FR" sz="1400" dirty="0" smtClean="0">
                <a:solidFill>
                  <a:schemeClr val="tx1"/>
                </a:solidFill>
                <a:latin typeface="Roboto Light"/>
                <a:cs typeface="Roboto Light"/>
              </a:rPr>
              <a:t>Les publicités seront affichées dans la liste des annonces.</a:t>
            </a:r>
            <a:endParaRPr lang="fr-FR" sz="1400" dirty="0">
              <a:solidFill>
                <a:schemeClr val="tx1"/>
              </a:solidFill>
              <a:latin typeface="Roboto Light"/>
              <a:cs typeface="Roboto Light"/>
            </a:endParaRPr>
          </a:p>
          <a:p>
            <a:pPr algn="ctr"/>
            <a:endParaRPr lang="fr-FR" sz="1400" dirty="0" smtClean="0">
              <a:solidFill>
                <a:schemeClr val="bg1"/>
              </a:solidFill>
              <a:latin typeface="Roboto Light"/>
              <a:cs typeface="Roboto Light"/>
            </a:endParaRPr>
          </a:p>
          <a:p>
            <a:pPr algn="ctr"/>
            <a:endParaRPr lang="fr-FR" sz="1400" dirty="0">
              <a:solidFill>
                <a:schemeClr val="bg1"/>
              </a:solidFill>
              <a:latin typeface="Roboto Light"/>
              <a:cs typeface="Roboto Light"/>
            </a:endParaRPr>
          </a:p>
          <a:p>
            <a:pPr algn="ctr"/>
            <a:endParaRPr lang="fr-FR" sz="1400" dirty="0">
              <a:solidFill>
                <a:schemeClr val="bg1"/>
              </a:solidFill>
              <a:latin typeface="Roboto Light"/>
              <a:cs typeface="Roboto Light"/>
            </a:endParaRPr>
          </a:p>
          <a:p>
            <a:pPr algn="ctr"/>
            <a:endParaRPr lang="fr-FR" sz="1400" dirty="0" smtClean="0">
              <a:solidFill>
                <a:schemeClr val="bg1"/>
              </a:solidFill>
              <a:latin typeface="Roboto Light"/>
              <a:cs typeface="Roboto Light"/>
            </a:endParaRPr>
          </a:p>
          <a:p>
            <a:pPr algn="ctr"/>
            <a:r>
              <a:rPr lang="fr-FR" sz="1400" dirty="0" smtClean="0">
                <a:solidFill>
                  <a:schemeClr val="bg1"/>
                </a:solidFill>
                <a:latin typeface="Roboto Light"/>
                <a:cs typeface="Roboto Light"/>
              </a:rPr>
              <a:t>0.2€ par clic</a:t>
            </a:r>
          </a:p>
        </p:txBody>
      </p:sp>
      <p:pic>
        <p:nvPicPr>
          <p:cNvPr id="15" name="Picture 14" descr="copyright_baz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0" y="6612600"/>
            <a:ext cx="731520" cy="847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1384" y="4297681"/>
            <a:ext cx="2825496" cy="883920"/>
          </a:xfrm>
          <a:prstGeom prst="rect">
            <a:avLst/>
          </a:prstGeom>
          <a:solidFill>
            <a:srgbClr val="E000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51384" y="904019"/>
            <a:ext cx="2825496" cy="4927820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400" dirty="0" smtClean="0">
              <a:solidFill>
                <a:schemeClr val="tx1"/>
              </a:solidFill>
              <a:latin typeface="Roboto Light"/>
              <a:cs typeface="Roboto Light"/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Roboto Regular"/>
                <a:cs typeface="Roboto Regular"/>
              </a:rPr>
              <a:t>1. ACHAT DE CONTENU</a:t>
            </a:r>
          </a:p>
          <a:p>
            <a:pPr algn="ctr"/>
            <a:endParaRPr lang="fr-FR" sz="1400" dirty="0" smtClean="0">
              <a:solidFill>
                <a:schemeClr val="tx1"/>
              </a:solidFill>
              <a:latin typeface="Roboto Light"/>
              <a:cs typeface="Roboto Light"/>
            </a:endParaRPr>
          </a:p>
          <a:p>
            <a:r>
              <a:rPr lang="fr-FR" sz="1400" b="1" dirty="0" smtClean="0">
                <a:solidFill>
                  <a:srgbClr val="FF0000"/>
                </a:solidFill>
                <a:latin typeface="Roboto Light"/>
                <a:cs typeface="Roboto Light"/>
              </a:rPr>
              <a:t>Plus de contenu pour une annonce</a:t>
            </a:r>
          </a:p>
          <a:p>
            <a:pPr algn="ctr"/>
            <a:endParaRPr lang="fr-FR" sz="1400" dirty="0" smtClean="0">
              <a:solidFill>
                <a:schemeClr val="tx1"/>
              </a:solidFill>
              <a:latin typeface="Roboto Light"/>
              <a:cs typeface="Roboto Light"/>
            </a:endParaRPr>
          </a:p>
          <a:p>
            <a:pPr algn="ctr"/>
            <a:endParaRPr lang="fr-FR" sz="1400" dirty="0">
              <a:solidFill>
                <a:schemeClr val="tx1"/>
              </a:solidFill>
              <a:latin typeface="Roboto Light"/>
              <a:cs typeface="Roboto Light"/>
            </a:endParaRPr>
          </a:p>
          <a:p>
            <a:pPr algn="ctr"/>
            <a:endParaRPr lang="fr-FR" sz="1400" dirty="0" smtClean="0">
              <a:solidFill>
                <a:schemeClr val="tx1"/>
              </a:solidFill>
              <a:latin typeface="Roboto Light"/>
              <a:cs typeface="Roboto Light"/>
            </a:endParaRPr>
          </a:p>
          <a:p>
            <a:pPr algn="ctr"/>
            <a:endParaRPr lang="fr-FR" sz="1400" dirty="0">
              <a:solidFill>
                <a:schemeClr val="tx1"/>
              </a:solidFill>
              <a:latin typeface="Roboto Light"/>
              <a:cs typeface="Roboto Light"/>
            </a:endParaRPr>
          </a:p>
          <a:p>
            <a:pPr algn="ctr"/>
            <a:endParaRPr lang="fr-FR" sz="1400" dirty="0" smtClean="0">
              <a:solidFill>
                <a:schemeClr val="tx1"/>
              </a:solidFill>
              <a:latin typeface="Roboto Light"/>
              <a:cs typeface="Roboto Light"/>
            </a:endParaRPr>
          </a:p>
          <a:p>
            <a:pPr algn="ctr"/>
            <a:endParaRPr lang="fr-FR" sz="1400" dirty="0">
              <a:solidFill>
                <a:schemeClr val="tx1"/>
              </a:solidFill>
              <a:latin typeface="Roboto Light"/>
              <a:cs typeface="Roboto Light"/>
            </a:endParaRPr>
          </a:p>
          <a:p>
            <a:pPr algn="ctr"/>
            <a:endParaRPr lang="fr-FR" sz="1400" dirty="0" smtClean="0">
              <a:solidFill>
                <a:schemeClr val="tx1"/>
              </a:solidFill>
              <a:latin typeface="Roboto Light"/>
              <a:cs typeface="Roboto Light"/>
            </a:endParaRPr>
          </a:p>
          <a:p>
            <a:pPr algn="ctr"/>
            <a:endParaRPr lang="fr-FR" sz="1400" dirty="0" smtClean="0">
              <a:solidFill>
                <a:schemeClr val="tx1"/>
              </a:solidFill>
              <a:latin typeface="Roboto Light"/>
              <a:cs typeface="Roboto Light"/>
            </a:endParaRPr>
          </a:p>
          <a:p>
            <a:pPr algn="ctr"/>
            <a:endParaRPr lang="fr-FR" sz="1400" dirty="0">
              <a:solidFill>
                <a:schemeClr val="tx1"/>
              </a:solidFill>
              <a:latin typeface="Roboto Light"/>
              <a:cs typeface="Roboto Light"/>
            </a:endParaRPr>
          </a:p>
          <a:p>
            <a:pPr algn="ctr"/>
            <a:endParaRPr lang="fr-FR" sz="1400" dirty="0" smtClean="0">
              <a:solidFill>
                <a:schemeClr val="tx1"/>
              </a:solidFill>
              <a:latin typeface="Roboto Light"/>
              <a:cs typeface="Roboto Light"/>
            </a:endParaRPr>
          </a:p>
          <a:p>
            <a:pPr algn="ctr"/>
            <a:endParaRPr lang="fr-FR" sz="1400" dirty="0">
              <a:solidFill>
                <a:schemeClr val="tx1"/>
              </a:solidFill>
              <a:latin typeface="Roboto Light"/>
              <a:cs typeface="Roboto Light"/>
            </a:endParaRPr>
          </a:p>
          <a:p>
            <a:pPr algn="ctr"/>
            <a:endParaRPr lang="fr-FR" sz="1400" dirty="0">
              <a:solidFill>
                <a:schemeClr val="bg1"/>
              </a:solidFill>
              <a:latin typeface="Roboto Light"/>
              <a:cs typeface="Roboto Light"/>
            </a:endParaRPr>
          </a:p>
          <a:p>
            <a:pPr algn="ctr"/>
            <a:r>
              <a:rPr lang="fr-FR" sz="1400" dirty="0" smtClean="0">
                <a:solidFill>
                  <a:schemeClr val="bg1"/>
                </a:solidFill>
                <a:latin typeface="Roboto Light"/>
                <a:cs typeface="Roboto Light"/>
              </a:rPr>
              <a:t>1.99€ ou 2.99€ par pack acheté</a:t>
            </a:r>
            <a:endParaRPr lang="fr-FR" sz="1400" dirty="0" smtClean="0">
              <a:solidFill>
                <a:schemeClr val="tx1"/>
              </a:solidFill>
              <a:latin typeface="Roboto Light"/>
              <a:cs typeface="Roboto Light"/>
            </a:endParaRPr>
          </a:p>
        </p:txBody>
      </p:sp>
      <p:pic>
        <p:nvPicPr>
          <p:cNvPr id="16" name="Picture 15" descr="bazam_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" y="6245000"/>
            <a:ext cx="528320" cy="476475"/>
          </a:xfrm>
          <a:prstGeom prst="rect">
            <a:avLst/>
          </a:prstGeom>
        </p:spPr>
      </p:pic>
      <p:sp>
        <p:nvSpPr>
          <p:cNvPr id="3" name="16-Point Star 2"/>
          <p:cNvSpPr/>
          <p:nvPr/>
        </p:nvSpPr>
        <p:spPr>
          <a:xfrm>
            <a:off x="5345176" y="4175760"/>
            <a:ext cx="548640" cy="548640"/>
          </a:xfrm>
          <a:prstGeom prst="star16">
            <a:avLst/>
          </a:prstGeom>
          <a:solidFill>
            <a:srgbClr val="F80E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 smtClean="0"/>
              <a:t>Q3 16</a:t>
            </a:r>
            <a:endParaRPr lang="fr-FR" sz="700" dirty="0"/>
          </a:p>
        </p:txBody>
      </p:sp>
      <p:sp>
        <p:nvSpPr>
          <p:cNvPr id="18" name="16-Point Star 17"/>
          <p:cNvSpPr/>
          <p:nvPr/>
        </p:nvSpPr>
        <p:spPr>
          <a:xfrm>
            <a:off x="8305916" y="4175760"/>
            <a:ext cx="548640" cy="548640"/>
          </a:xfrm>
          <a:prstGeom prst="star16">
            <a:avLst/>
          </a:prstGeom>
          <a:solidFill>
            <a:srgbClr val="F80E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 smtClean="0"/>
              <a:t>Q4 16</a:t>
            </a:r>
            <a:endParaRPr lang="fr-FR" sz="7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95974"/>
              </p:ext>
            </p:extLst>
          </p:nvPr>
        </p:nvGraphicFramePr>
        <p:xfrm>
          <a:off x="162560" y="5181599"/>
          <a:ext cx="2814321" cy="657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8107"/>
                <a:gridCol w="938107"/>
                <a:gridCol w="938107"/>
              </a:tblGrid>
              <a:tr h="328930">
                <a:tc>
                  <a:txBody>
                    <a:bodyPr/>
                    <a:lstStyle/>
                    <a:p>
                      <a:pPr algn="ctr"/>
                      <a:r>
                        <a:rPr lang="fr-FR" sz="1000" i="1" dirty="0" smtClean="0">
                          <a:solidFill>
                            <a:schemeClr val="tx1"/>
                          </a:solidFill>
                          <a:latin typeface="Roboto Light"/>
                          <a:cs typeface="Roboto Light"/>
                        </a:rPr>
                        <a:t>Y1</a:t>
                      </a:r>
                      <a:endParaRPr lang="fr-FR" sz="1000" i="1" dirty="0">
                        <a:solidFill>
                          <a:schemeClr val="tx1"/>
                        </a:solidFill>
                        <a:latin typeface="Roboto Light"/>
                        <a:cs typeface="Roboto Light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1" dirty="0" smtClean="0">
                          <a:solidFill>
                            <a:schemeClr val="tx1"/>
                          </a:solidFill>
                          <a:latin typeface="Roboto Light"/>
                          <a:cs typeface="Roboto Light"/>
                        </a:rPr>
                        <a:t>Y2</a:t>
                      </a:r>
                      <a:endParaRPr lang="fr-FR" sz="1000" i="1" dirty="0">
                        <a:solidFill>
                          <a:schemeClr val="tx1"/>
                        </a:solidFill>
                        <a:latin typeface="Roboto Light"/>
                        <a:cs typeface="Roboto Light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1" dirty="0" smtClean="0">
                          <a:solidFill>
                            <a:schemeClr val="tx1"/>
                          </a:solidFill>
                          <a:latin typeface="Roboto Light"/>
                          <a:cs typeface="Roboto Light"/>
                        </a:rPr>
                        <a:t>Y3</a:t>
                      </a:r>
                      <a:endParaRPr lang="fr-FR" sz="1000" i="1" dirty="0">
                        <a:solidFill>
                          <a:schemeClr val="tx1"/>
                        </a:solidFill>
                        <a:latin typeface="Roboto Light"/>
                        <a:cs typeface="Roboto Light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E00006"/>
                          </a:solidFill>
                          <a:latin typeface="Roboto Light"/>
                          <a:cs typeface="Roboto Light"/>
                        </a:rPr>
                        <a:t>50€</a:t>
                      </a:r>
                      <a:endParaRPr lang="fr-FR" sz="1200" b="1" dirty="0">
                        <a:solidFill>
                          <a:srgbClr val="E00006"/>
                        </a:solidFill>
                        <a:latin typeface="Roboto Light"/>
                        <a:cs typeface="Roboto Light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E00006"/>
                          </a:solidFill>
                          <a:latin typeface="Roboto Light"/>
                          <a:cs typeface="Roboto Light"/>
                        </a:rPr>
                        <a:t>550€</a:t>
                      </a:r>
                      <a:endParaRPr lang="fr-FR" sz="1200" b="1" dirty="0">
                        <a:solidFill>
                          <a:srgbClr val="E00006"/>
                        </a:solidFill>
                        <a:latin typeface="Roboto Light"/>
                        <a:cs typeface="Roboto Light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E00006"/>
                          </a:solidFill>
                          <a:latin typeface="Roboto Light"/>
                          <a:cs typeface="Roboto Light"/>
                        </a:rPr>
                        <a:t>4000€</a:t>
                      </a:r>
                      <a:endParaRPr lang="fr-FR" sz="1200" b="1" dirty="0">
                        <a:solidFill>
                          <a:srgbClr val="E00006"/>
                        </a:solidFill>
                        <a:latin typeface="Roboto Light"/>
                        <a:cs typeface="Roboto Light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844345"/>
              </p:ext>
            </p:extLst>
          </p:nvPr>
        </p:nvGraphicFramePr>
        <p:xfrm>
          <a:off x="3129280" y="5173979"/>
          <a:ext cx="2814321" cy="657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8107"/>
                <a:gridCol w="938107"/>
                <a:gridCol w="938107"/>
              </a:tblGrid>
              <a:tr h="328930">
                <a:tc>
                  <a:txBody>
                    <a:bodyPr/>
                    <a:lstStyle/>
                    <a:p>
                      <a:pPr algn="ctr"/>
                      <a:r>
                        <a:rPr lang="fr-FR" sz="1000" i="1" dirty="0" smtClean="0">
                          <a:solidFill>
                            <a:srgbClr val="000000"/>
                          </a:solidFill>
                          <a:latin typeface="Roboto Light"/>
                          <a:cs typeface="Roboto Light"/>
                        </a:rPr>
                        <a:t>Y1</a:t>
                      </a:r>
                      <a:endParaRPr lang="fr-FR" sz="1000" i="1" dirty="0">
                        <a:solidFill>
                          <a:srgbClr val="000000"/>
                        </a:solidFill>
                        <a:latin typeface="Roboto Light"/>
                        <a:cs typeface="Roboto Light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1" dirty="0" smtClean="0">
                          <a:solidFill>
                            <a:srgbClr val="000000"/>
                          </a:solidFill>
                          <a:latin typeface="Roboto Light"/>
                          <a:cs typeface="Roboto Light"/>
                        </a:rPr>
                        <a:t>Y2</a:t>
                      </a:r>
                      <a:endParaRPr lang="fr-FR" sz="1000" i="1" dirty="0">
                        <a:solidFill>
                          <a:srgbClr val="000000"/>
                        </a:solidFill>
                        <a:latin typeface="Roboto Light"/>
                        <a:cs typeface="Roboto Light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1" dirty="0" smtClean="0">
                          <a:solidFill>
                            <a:srgbClr val="000000"/>
                          </a:solidFill>
                          <a:latin typeface="Roboto Light"/>
                          <a:cs typeface="Roboto Light"/>
                        </a:rPr>
                        <a:t>Y3</a:t>
                      </a:r>
                      <a:endParaRPr lang="fr-FR" sz="1000" i="1" dirty="0">
                        <a:solidFill>
                          <a:srgbClr val="000000"/>
                        </a:solidFill>
                        <a:latin typeface="Roboto Light"/>
                        <a:cs typeface="Roboto Light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E00006"/>
                          </a:solidFill>
                          <a:latin typeface="Roboto Light"/>
                          <a:cs typeface="Roboto Light"/>
                        </a:rPr>
                        <a:t>2000€</a:t>
                      </a:r>
                      <a:endParaRPr lang="fr-FR" sz="1200" b="1" dirty="0">
                        <a:solidFill>
                          <a:srgbClr val="E00006"/>
                        </a:solidFill>
                        <a:latin typeface="Roboto Light"/>
                        <a:cs typeface="Roboto Light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E00006"/>
                          </a:solidFill>
                          <a:latin typeface="Roboto Light"/>
                          <a:cs typeface="Roboto Light"/>
                        </a:rPr>
                        <a:t>100.000€</a:t>
                      </a:r>
                      <a:endParaRPr lang="fr-FR" sz="1200" b="1" dirty="0">
                        <a:solidFill>
                          <a:srgbClr val="E00006"/>
                        </a:solidFill>
                        <a:latin typeface="Roboto Light"/>
                        <a:cs typeface="Roboto Light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E00006"/>
                          </a:solidFill>
                          <a:latin typeface="Roboto Light"/>
                          <a:cs typeface="Roboto Light"/>
                        </a:rPr>
                        <a:t>600.000€</a:t>
                      </a:r>
                      <a:endParaRPr lang="fr-FR" sz="1200" b="1" dirty="0">
                        <a:solidFill>
                          <a:srgbClr val="E00006"/>
                        </a:solidFill>
                        <a:latin typeface="Roboto Light"/>
                        <a:cs typeface="Roboto Light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748145"/>
              </p:ext>
            </p:extLst>
          </p:nvPr>
        </p:nvGraphicFramePr>
        <p:xfrm>
          <a:off x="6096000" y="5166359"/>
          <a:ext cx="2814321" cy="657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8107"/>
                <a:gridCol w="938107"/>
                <a:gridCol w="938107"/>
              </a:tblGrid>
              <a:tr h="328930">
                <a:tc>
                  <a:txBody>
                    <a:bodyPr/>
                    <a:lstStyle/>
                    <a:p>
                      <a:pPr algn="ctr"/>
                      <a:r>
                        <a:rPr lang="fr-FR" sz="1000" i="1" dirty="0" smtClean="0">
                          <a:solidFill>
                            <a:srgbClr val="000000"/>
                          </a:solidFill>
                          <a:latin typeface="Roboto Light"/>
                          <a:cs typeface="Roboto Light"/>
                        </a:rPr>
                        <a:t>Y1</a:t>
                      </a:r>
                      <a:endParaRPr lang="fr-FR" sz="1000" i="1" dirty="0">
                        <a:solidFill>
                          <a:srgbClr val="000000"/>
                        </a:solidFill>
                        <a:latin typeface="Roboto Light"/>
                        <a:cs typeface="Roboto Light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1" dirty="0" smtClean="0">
                          <a:solidFill>
                            <a:srgbClr val="000000"/>
                          </a:solidFill>
                          <a:latin typeface="Roboto Light"/>
                          <a:cs typeface="Roboto Light"/>
                        </a:rPr>
                        <a:t>Y2</a:t>
                      </a:r>
                      <a:endParaRPr lang="fr-FR" sz="1000" i="1" dirty="0">
                        <a:solidFill>
                          <a:srgbClr val="000000"/>
                        </a:solidFill>
                        <a:latin typeface="Roboto Light"/>
                        <a:cs typeface="Roboto Light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1" dirty="0" smtClean="0">
                          <a:solidFill>
                            <a:srgbClr val="000000"/>
                          </a:solidFill>
                          <a:latin typeface="Roboto Light"/>
                          <a:cs typeface="Roboto Light"/>
                        </a:rPr>
                        <a:t>Y3</a:t>
                      </a:r>
                      <a:endParaRPr lang="fr-FR" sz="1000" i="1" dirty="0">
                        <a:solidFill>
                          <a:srgbClr val="000000"/>
                        </a:solidFill>
                        <a:latin typeface="Roboto Light"/>
                        <a:cs typeface="Roboto Light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E00006"/>
                          </a:solidFill>
                          <a:latin typeface="Roboto Light"/>
                          <a:cs typeface="Roboto Light"/>
                        </a:rPr>
                        <a:t>-€</a:t>
                      </a:r>
                      <a:endParaRPr lang="fr-FR" sz="1200" b="1" dirty="0">
                        <a:solidFill>
                          <a:srgbClr val="E00006"/>
                        </a:solidFill>
                        <a:latin typeface="Roboto Light"/>
                        <a:cs typeface="Roboto Light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E00006"/>
                          </a:solidFill>
                          <a:latin typeface="Roboto Light"/>
                          <a:cs typeface="Roboto Light"/>
                        </a:rPr>
                        <a:t>100.000€</a:t>
                      </a:r>
                      <a:endParaRPr lang="fr-FR" sz="1200" b="1" dirty="0">
                        <a:solidFill>
                          <a:srgbClr val="E00006"/>
                        </a:solidFill>
                        <a:latin typeface="Roboto Light"/>
                        <a:cs typeface="Roboto Light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E00006"/>
                          </a:solidFill>
                          <a:latin typeface="Roboto Light"/>
                          <a:cs typeface="Roboto Light"/>
                        </a:rPr>
                        <a:t>700.000€</a:t>
                      </a:r>
                      <a:endParaRPr lang="fr-FR" sz="1200" b="1" dirty="0">
                        <a:solidFill>
                          <a:srgbClr val="E00006"/>
                        </a:solidFill>
                        <a:latin typeface="Roboto Light"/>
                        <a:cs typeface="Roboto Light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IMG_6156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440" y="2148046"/>
            <a:ext cx="1920240" cy="195659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00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0071" y="272113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PROFIL DE BAZAM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cs typeface="Roboto Light"/>
            </a:endParaRPr>
          </a:p>
        </p:txBody>
      </p:sp>
      <p:pic>
        <p:nvPicPr>
          <p:cNvPr id="8" name="Picture 7" descr="copyright_baz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0" y="6612600"/>
            <a:ext cx="731520" cy="84760"/>
          </a:xfrm>
          <a:prstGeom prst="rect">
            <a:avLst/>
          </a:prstGeom>
        </p:spPr>
      </p:pic>
      <p:pic>
        <p:nvPicPr>
          <p:cNvPr id="9" name="Picture 8" descr="bazam_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" y="6245000"/>
            <a:ext cx="528320" cy="4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302" y="1397428"/>
            <a:ext cx="3243346" cy="1104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500" b="1" dirty="0" smtClean="0">
                <a:solidFill>
                  <a:srgbClr val="27374C"/>
                </a:solidFill>
                <a:latin typeface="Roboto Regular"/>
                <a:cs typeface="Roboto Regular"/>
              </a:rPr>
              <a:t>Nicolas Vilmart </a:t>
            </a:r>
          </a:p>
          <a:p>
            <a:pPr marL="0" indent="0">
              <a:buNone/>
            </a:pPr>
            <a:r>
              <a:rPr lang="fr-FR" sz="1500" dirty="0" smtClean="0">
                <a:solidFill>
                  <a:srgbClr val="E00006"/>
                </a:solidFill>
                <a:latin typeface="Roboto Regular"/>
                <a:cs typeface="Roboto Regular"/>
              </a:rPr>
              <a:t>CEO – Stratégie et Produit</a:t>
            </a:r>
          </a:p>
          <a:p>
            <a:pPr marL="0" indent="0">
              <a:buNone/>
            </a:pPr>
            <a:r>
              <a:rPr lang="fr-FR" sz="1500" dirty="0" err="1" smtClean="0">
                <a:latin typeface="Roboto Regular"/>
                <a:cs typeface="Roboto Regular"/>
              </a:rPr>
              <a:t>Exp</a:t>
            </a:r>
            <a:r>
              <a:rPr lang="fr-FR" sz="1500" dirty="0" smtClean="0">
                <a:latin typeface="Roboto Regular"/>
                <a:cs typeface="Roboto Regular"/>
              </a:rPr>
              <a:t>: </a:t>
            </a:r>
            <a:r>
              <a:rPr lang="fr-FR" sz="1500" dirty="0" err="1" smtClean="0">
                <a:latin typeface="Roboto Regular"/>
                <a:cs typeface="Roboto Regular"/>
              </a:rPr>
              <a:t>Accenture</a:t>
            </a:r>
            <a:r>
              <a:rPr lang="fr-FR" sz="1500" dirty="0" smtClean="0">
                <a:latin typeface="Roboto Regular"/>
                <a:cs typeface="Roboto Regular"/>
              </a:rPr>
              <a:t>, et co-fondateur de </a:t>
            </a:r>
            <a:r>
              <a:rPr lang="fr-FR" sz="1500" dirty="0" err="1" smtClean="0">
                <a:latin typeface="Roboto Regular"/>
                <a:cs typeface="Roboto Regular"/>
              </a:rPr>
              <a:t>Flashiz</a:t>
            </a:r>
            <a:r>
              <a:rPr lang="fr-FR" sz="1500" dirty="0" smtClean="0">
                <a:latin typeface="Roboto Regular"/>
                <a:cs typeface="Roboto Regular"/>
              </a:rPr>
              <a:t> mobile </a:t>
            </a:r>
            <a:r>
              <a:rPr lang="fr-FR" sz="1500" dirty="0" err="1" smtClean="0">
                <a:latin typeface="Roboto Regular"/>
                <a:cs typeface="Roboto Regular"/>
              </a:rPr>
              <a:t>payment</a:t>
            </a:r>
            <a:r>
              <a:rPr lang="fr-FR" sz="1500" dirty="0" smtClean="0">
                <a:latin typeface="Roboto Regular"/>
                <a:cs typeface="Roboto Regular"/>
              </a:rPr>
              <a:t>.</a:t>
            </a:r>
          </a:p>
          <a:p>
            <a:pPr marL="0" indent="0">
              <a:buNone/>
            </a:pPr>
            <a:endParaRPr lang="fr-FR" sz="1500" dirty="0" smtClean="0">
              <a:latin typeface="Roboto Regular"/>
              <a:cs typeface="Roboto Regular"/>
            </a:endParaRPr>
          </a:p>
          <a:p>
            <a:pPr marL="0" indent="0">
              <a:buNone/>
            </a:pPr>
            <a:endParaRPr lang="fr-FR" sz="1500" dirty="0" smtClean="0">
              <a:latin typeface="Roboto Regular"/>
              <a:cs typeface="Roboto Regular"/>
            </a:endParaRPr>
          </a:p>
          <a:p>
            <a:pPr marL="0" indent="0">
              <a:buNone/>
            </a:pPr>
            <a:endParaRPr lang="fr-FR" sz="1500" dirty="0">
              <a:solidFill>
                <a:srgbClr val="3878DE"/>
              </a:solidFill>
              <a:latin typeface="Roboto Regular"/>
              <a:cs typeface="Roboto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Bazam - 2015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fr-FR" smtClean="0"/>
              <a:t>17</a:t>
            </a:fld>
            <a:endParaRPr lang="fr-F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404" y="0"/>
            <a:ext cx="7813195" cy="7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3878DE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l"/>
            <a:r>
              <a:rPr lang="en-US" sz="2800" dirty="0" smtClean="0">
                <a:solidFill>
                  <a:srgbClr val="404040"/>
                </a:solidFill>
                <a:latin typeface="Roboto Light"/>
                <a:cs typeface="Roboto Light"/>
              </a:rPr>
              <a:t>Notre </a:t>
            </a:r>
            <a:r>
              <a:rPr lang="en-US" sz="2800" dirty="0" err="1" smtClean="0">
                <a:solidFill>
                  <a:srgbClr val="404040"/>
                </a:solidFill>
                <a:latin typeface="Roboto Light"/>
                <a:cs typeface="Roboto Light"/>
              </a:rPr>
              <a:t>équipe</a:t>
            </a:r>
            <a:endParaRPr lang="en-US" sz="2800" dirty="0">
              <a:solidFill>
                <a:srgbClr val="404040"/>
              </a:solidFill>
              <a:latin typeface="Roboto Light"/>
              <a:cs typeface="Roboto Ligh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909309" y="1314915"/>
            <a:ext cx="3234691" cy="1103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500" b="1" dirty="0" smtClean="0">
                <a:solidFill>
                  <a:srgbClr val="27374C"/>
                </a:solidFill>
                <a:latin typeface="Roboto Regular"/>
                <a:cs typeface="Roboto Regular"/>
              </a:rPr>
              <a:t>Lucien </a:t>
            </a:r>
            <a:r>
              <a:rPr lang="fr-FR" sz="1500" b="1" dirty="0" err="1" smtClean="0">
                <a:solidFill>
                  <a:srgbClr val="27374C"/>
                </a:solidFill>
                <a:latin typeface="Roboto Regular"/>
                <a:cs typeface="Roboto Regular"/>
              </a:rPr>
              <a:t>Reb</a:t>
            </a:r>
            <a:endParaRPr lang="fr-FR" sz="1500" b="1" dirty="0" smtClean="0">
              <a:solidFill>
                <a:srgbClr val="27374C"/>
              </a:solidFill>
              <a:latin typeface="Roboto Regular"/>
              <a:cs typeface="Roboto Regular"/>
            </a:endParaRPr>
          </a:p>
          <a:p>
            <a:pPr marL="0" indent="0">
              <a:buFont typeface="Arial"/>
              <a:buNone/>
            </a:pPr>
            <a:r>
              <a:rPr lang="fr-FR" sz="1500" dirty="0" smtClean="0">
                <a:solidFill>
                  <a:srgbClr val="E00006"/>
                </a:solidFill>
                <a:latin typeface="Roboto Regular"/>
                <a:cs typeface="Roboto Regular"/>
              </a:rPr>
              <a:t>CTO – Technologie </a:t>
            </a:r>
          </a:p>
          <a:p>
            <a:pPr marL="0" indent="0">
              <a:buFont typeface="Arial"/>
              <a:buNone/>
            </a:pPr>
            <a:r>
              <a:rPr lang="fr-FR" sz="1500" dirty="0" err="1" smtClean="0">
                <a:latin typeface="Roboto Regular"/>
                <a:cs typeface="Roboto Regular"/>
              </a:rPr>
              <a:t>Exp</a:t>
            </a:r>
            <a:r>
              <a:rPr lang="fr-FR" sz="1500" dirty="0" smtClean="0">
                <a:latin typeface="Roboto Regular"/>
                <a:cs typeface="Roboto Regular"/>
              </a:rPr>
              <a:t>: Software </a:t>
            </a:r>
            <a:r>
              <a:rPr lang="fr-FR" sz="1500" dirty="0" err="1" smtClean="0">
                <a:latin typeface="Roboto Regular"/>
                <a:cs typeface="Roboto Regular"/>
              </a:rPr>
              <a:t>engineer</a:t>
            </a:r>
            <a:r>
              <a:rPr lang="fr-FR" sz="1500" dirty="0" smtClean="0">
                <a:latin typeface="Roboto Regular"/>
                <a:cs typeface="Roboto Regular"/>
              </a:rPr>
              <a:t> chez </a:t>
            </a:r>
            <a:r>
              <a:rPr lang="fr-FR" sz="1500" dirty="0" err="1" smtClean="0">
                <a:latin typeface="Roboto Regular"/>
                <a:cs typeface="Roboto Regular"/>
              </a:rPr>
              <a:t>Flashiz</a:t>
            </a:r>
            <a:r>
              <a:rPr lang="fr-FR" sz="1500" dirty="0" smtClean="0">
                <a:latin typeface="Roboto Regular"/>
                <a:cs typeface="Roboto Regular"/>
              </a:rPr>
              <a:t> mobile </a:t>
            </a:r>
            <a:r>
              <a:rPr lang="fr-FR" sz="1500" dirty="0" err="1" smtClean="0">
                <a:latin typeface="Roboto Regular"/>
                <a:cs typeface="Roboto Regular"/>
              </a:rPr>
              <a:t>payment</a:t>
            </a:r>
            <a:r>
              <a:rPr lang="fr-FR" sz="1500" dirty="0" smtClean="0">
                <a:latin typeface="Roboto Regular"/>
                <a:cs typeface="Roboto Regular"/>
              </a:rPr>
              <a:t>. </a:t>
            </a:r>
          </a:p>
          <a:p>
            <a:pPr marL="0" indent="0">
              <a:buFont typeface="Arial"/>
              <a:buNone/>
            </a:pPr>
            <a:endParaRPr lang="fr-FR" sz="1500" dirty="0" smtClean="0">
              <a:latin typeface="Roboto Regular"/>
              <a:cs typeface="Roboto Regular"/>
            </a:endParaRPr>
          </a:p>
          <a:p>
            <a:pPr marL="0" indent="0">
              <a:buFont typeface="Arial"/>
              <a:buNone/>
            </a:pPr>
            <a:endParaRPr lang="fr-FR" sz="1500" dirty="0">
              <a:solidFill>
                <a:srgbClr val="3878DE"/>
              </a:solidFill>
              <a:latin typeface="Roboto Regular"/>
              <a:cs typeface="Roboto Regular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920861" y="3417753"/>
            <a:ext cx="3243346" cy="1104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500" b="1" dirty="0" smtClean="0">
                <a:solidFill>
                  <a:srgbClr val="27374C"/>
                </a:solidFill>
                <a:latin typeface="Roboto Regular"/>
                <a:cs typeface="Roboto Regular"/>
              </a:rPr>
              <a:t>Daovy </a:t>
            </a:r>
            <a:r>
              <a:rPr lang="fr-FR" sz="1500" b="1" dirty="0" err="1" smtClean="0">
                <a:solidFill>
                  <a:srgbClr val="27374C"/>
                </a:solidFill>
                <a:latin typeface="Roboto Regular"/>
                <a:cs typeface="Roboto Regular"/>
              </a:rPr>
              <a:t>Boriboun</a:t>
            </a:r>
            <a:endParaRPr lang="fr-FR" sz="1500" b="1" dirty="0" smtClean="0">
              <a:solidFill>
                <a:srgbClr val="27374C"/>
              </a:solidFill>
              <a:latin typeface="Roboto Regular"/>
              <a:cs typeface="Roboto Regular"/>
            </a:endParaRPr>
          </a:p>
          <a:p>
            <a:pPr marL="0" indent="0">
              <a:buFont typeface="Arial"/>
              <a:buNone/>
            </a:pPr>
            <a:r>
              <a:rPr lang="fr-FR" sz="1500" dirty="0" smtClean="0">
                <a:solidFill>
                  <a:srgbClr val="E00006"/>
                </a:solidFill>
                <a:latin typeface="Roboto Regular"/>
                <a:cs typeface="Roboto Regular"/>
              </a:rPr>
              <a:t>COO – Opérations et produit</a:t>
            </a:r>
          </a:p>
          <a:p>
            <a:pPr marL="0" indent="0">
              <a:buFont typeface="Arial"/>
              <a:buNone/>
            </a:pPr>
            <a:r>
              <a:rPr lang="fr-FR" sz="1500" dirty="0" err="1" smtClean="0">
                <a:latin typeface="Roboto Regular"/>
                <a:cs typeface="Roboto Regular"/>
              </a:rPr>
              <a:t>Exp</a:t>
            </a:r>
            <a:r>
              <a:rPr lang="fr-FR" sz="1500" dirty="0" smtClean="0">
                <a:latin typeface="Roboto Regular"/>
                <a:cs typeface="Roboto Regular"/>
              </a:rPr>
              <a:t>: 8 années comme business développeur dans des sociétés </a:t>
            </a:r>
            <a:r>
              <a:rPr lang="fr-FR" sz="1500" dirty="0" err="1" smtClean="0">
                <a:latin typeface="Roboto Regular"/>
                <a:cs typeface="Roboto Regular"/>
              </a:rPr>
              <a:t>tech</a:t>
            </a:r>
            <a:r>
              <a:rPr lang="fr-FR" sz="1500" dirty="0" smtClean="0">
                <a:latin typeface="Roboto Regular"/>
                <a:cs typeface="Roboto Regular"/>
              </a:rPr>
              <a:t> (DELL, SOPHOS, CFAO)</a:t>
            </a:r>
          </a:p>
          <a:p>
            <a:pPr marL="0" indent="0">
              <a:buFont typeface="Arial"/>
              <a:buNone/>
            </a:pPr>
            <a:endParaRPr lang="fr-FR" sz="1500" dirty="0" smtClean="0">
              <a:latin typeface="Roboto Regular"/>
              <a:cs typeface="Roboto Regular"/>
            </a:endParaRPr>
          </a:p>
          <a:p>
            <a:pPr marL="0" indent="0">
              <a:buFont typeface="Arial"/>
              <a:buNone/>
            </a:pPr>
            <a:endParaRPr lang="fr-FR" sz="1500" dirty="0" smtClean="0">
              <a:latin typeface="Roboto Regular"/>
              <a:cs typeface="Roboto Regular"/>
            </a:endParaRPr>
          </a:p>
          <a:p>
            <a:pPr marL="0" indent="0">
              <a:buFont typeface="Arial"/>
              <a:buNone/>
            </a:pPr>
            <a:endParaRPr lang="fr-FR" sz="1500" dirty="0">
              <a:solidFill>
                <a:srgbClr val="3878DE"/>
              </a:solidFill>
              <a:latin typeface="Roboto Regular"/>
              <a:cs typeface="Roboto Regular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335717" y="3506091"/>
            <a:ext cx="3243346" cy="1104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500" b="1" dirty="0" smtClean="0">
                <a:solidFill>
                  <a:srgbClr val="27374C"/>
                </a:solidFill>
                <a:latin typeface="Roboto Regular"/>
                <a:cs typeface="Roboto Regular"/>
              </a:rPr>
              <a:t>Céline Ancelin</a:t>
            </a:r>
          </a:p>
          <a:p>
            <a:pPr marL="0" indent="0">
              <a:buFont typeface="Arial"/>
              <a:buNone/>
            </a:pPr>
            <a:r>
              <a:rPr lang="fr-FR" sz="1500" dirty="0" smtClean="0">
                <a:solidFill>
                  <a:srgbClr val="E00006"/>
                </a:solidFill>
                <a:latin typeface="Roboto Regular"/>
                <a:cs typeface="Roboto Regular"/>
              </a:rPr>
              <a:t>CFO – Finances </a:t>
            </a:r>
            <a:r>
              <a:rPr lang="fr-FR" sz="1500" dirty="0" err="1" smtClean="0">
                <a:solidFill>
                  <a:srgbClr val="E00006"/>
                </a:solidFill>
                <a:latin typeface="Roboto Regular"/>
                <a:cs typeface="Roboto Regular"/>
              </a:rPr>
              <a:t>Admin</a:t>
            </a:r>
            <a:endParaRPr lang="fr-FR" sz="1500" dirty="0" smtClean="0">
              <a:solidFill>
                <a:srgbClr val="E00006"/>
              </a:solidFill>
              <a:latin typeface="Roboto Regular"/>
              <a:cs typeface="Roboto Regular"/>
            </a:endParaRPr>
          </a:p>
          <a:p>
            <a:pPr marL="0" indent="0">
              <a:buFont typeface="Arial"/>
              <a:buNone/>
            </a:pPr>
            <a:r>
              <a:rPr lang="fr-FR" sz="1500" dirty="0" err="1" smtClean="0">
                <a:latin typeface="Roboto Regular"/>
                <a:cs typeface="Roboto Regular"/>
              </a:rPr>
              <a:t>Exp</a:t>
            </a:r>
            <a:r>
              <a:rPr lang="fr-FR" sz="1500" dirty="0" smtClean="0">
                <a:latin typeface="Roboto Regular"/>
                <a:cs typeface="Roboto Regular"/>
              </a:rPr>
              <a:t>: Contrôle de gestion chez </a:t>
            </a:r>
            <a:r>
              <a:rPr lang="fr-FR" sz="1500" dirty="0" err="1" smtClean="0">
                <a:latin typeface="Roboto Regular"/>
                <a:cs typeface="Roboto Regular"/>
              </a:rPr>
              <a:t>Flashiz</a:t>
            </a:r>
            <a:r>
              <a:rPr lang="fr-FR" sz="1500" dirty="0" smtClean="0">
                <a:latin typeface="Roboto Regular"/>
                <a:cs typeface="Roboto Regular"/>
              </a:rPr>
              <a:t> mobile </a:t>
            </a:r>
            <a:r>
              <a:rPr lang="fr-FR" sz="1500" dirty="0" err="1" smtClean="0">
                <a:latin typeface="Roboto Regular"/>
                <a:cs typeface="Roboto Regular"/>
              </a:rPr>
              <a:t>payment</a:t>
            </a:r>
            <a:r>
              <a:rPr lang="fr-FR" sz="1500" dirty="0" smtClean="0">
                <a:latin typeface="Roboto Regular"/>
                <a:cs typeface="Roboto Regular"/>
              </a:rPr>
              <a:t>.</a:t>
            </a:r>
          </a:p>
          <a:p>
            <a:pPr marL="0" indent="0">
              <a:buFont typeface="Arial"/>
              <a:buNone/>
            </a:pPr>
            <a:endParaRPr lang="fr-FR" sz="1500" dirty="0" smtClean="0">
              <a:latin typeface="Roboto Regular"/>
              <a:cs typeface="Roboto Regular"/>
            </a:endParaRPr>
          </a:p>
          <a:p>
            <a:pPr marL="0" indent="0">
              <a:buFont typeface="Arial"/>
              <a:buNone/>
            </a:pPr>
            <a:endParaRPr lang="fr-FR" sz="1500" dirty="0" smtClean="0">
              <a:latin typeface="Roboto Regular"/>
              <a:cs typeface="Roboto Regular"/>
            </a:endParaRPr>
          </a:p>
          <a:p>
            <a:pPr marL="0" indent="0">
              <a:buFont typeface="Arial"/>
              <a:buNone/>
            </a:pPr>
            <a:endParaRPr lang="fr-FR" sz="1500" dirty="0">
              <a:solidFill>
                <a:srgbClr val="3878DE"/>
              </a:solidFill>
              <a:latin typeface="Roboto Regular"/>
              <a:cs typeface="Roboto Regular"/>
            </a:endParaRPr>
          </a:p>
        </p:txBody>
      </p:sp>
      <p:pic>
        <p:nvPicPr>
          <p:cNvPr id="10" name="Picture 9" descr="CÇlin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97" y="3418528"/>
            <a:ext cx="1188720" cy="1188720"/>
          </a:xfrm>
          <a:prstGeom prst="ellipse">
            <a:avLst/>
          </a:prstGeom>
        </p:spPr>
      </p:pic>
      <p:pic>
        <p:nvPicPr>
          <p:cNvPr id="12" name="Picture 11" descr="Daovy 2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395" y="3417753"/>
            <a:ext cx="1190788" cy="1188720"/>
          </a:xfrm>
          <a:prstGeom prst="ellipse">
            <a:avLst/>
          </a:prstGeom>
        </p:spPr>
      </p:pic>
      <p:pic>
        <p:nvPicPr>
          <p:cNvPr id="13" name="Picture 12" descr="Lucien 2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1934" y="1314140"/>
            <a:ext cx="1188720" cy="1188720"/>
          </a:xfrm>
          <a:prstGeom prst="ellipse">
            <a:avLst/>
          </a:prstGeom>
        </p:spPr>
      </p:pic>
      <p:pic>
        <p:nvPicPr>
          <p:cNvPr id="14" name="Picture 13" descr="Nicolas 1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97" y="1310640"/>
            <a:ext cx="1190961" cy="1188720"/>
          </a:xfrm>
          <a:prstGeom prst="ellipse">
            <a:avLst/>
          </a:prstGeom>
        </p:spPr>
      </p:pic>
      <p:pic>
        <p:nvPicPr>
          <p:cNvPr id="15" name="Picture 14" descr="bazam_logo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" y="6245000"/>
            <a:ext cx="528320" cy="4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Bazam - 2015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fr-FR" smtClean="0"/>
              <a:t>18</a:t>
            </a:fld>
            <a:endParaRPr lang="fr-F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404" y="0"/>
            <a:ext cx="7813195" cy="7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3878DE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l"/>
            <a:r>
              <a:rPr lang="fr-FR" sz="2800" dirty="0" smtClean="0">
                <a:solidFill>
                  <a:srgbClr val="404040"/>
                </a:solidFill>
                <a:latin typeface="Roboto Light"/>
                <a:cs typeface="Roboto Light"/>
              </a:rPr>
              <a:t>Notre histoire</a:t>
            </a:r>
            <a:endParaRPr lang="fr-FR" sz="2800" dirty="0">
              <a:solidFill>
                <a:srgbClr val="404040"/>
              </a:solidFill>
              <a:latin typeface="Roboto Light"/>
              <a:cs typeface="Roboto Light"/>
            </a:endParaRPr>
          </a:p>
        </p:txBody>
      </p:sp>
      <p:pic>
        <p:nvPicPr>
          <p:cNvPr id="15" name="Picture 14" descr="bazam_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" y="6245000"/>
            <a:ext cx="528320" cy="476475"/>
          </a:xfrm>
          <a:prstGeom prst="rect">
            <a:avLst/>
          </a:prstGeom>
        </p:spPr>
      </p:pic>
      <p:pic>
        <p:nvPicPr>
          <p:cNvPr id="16" name="Picture 15" descr="Brand_Bazam_HD.png"/>
          <p:cNvPicPr>
            <a:picLocks noChangeAspect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304" y="3187327"/>
            <a:ext cx="367613" cy="330946"/>
          </a:xfrm>
          <a:prstGeom prst="rect">
            <a:avLst/>
          </a:prstGeom>
        </p:spPr>
      </p:pic>
      <p:pic>
        <p:nvPicPr>
          <p:cNvPr id="18" name="Picture 17" descr="Brand_Bazam_HD.png"/>
          <p:cNvPicPr>
            <a:picLocks noChangeAspect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304" y="1772174"/>
            <a:ext cx="367613" cy="330946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3124200" y="903431"/>
            <a:ext cx="5469688" cy="458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600" b="1" dirty="0" smtClean="0">
                <a:latin typeface="Roboto Light"/>
                <a:cs typeface="Roboto Light"/>
              </a:rPr>
              <a:t>Création de Bazam SAS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741357" y="741680"/>
            <a:ext cx="0" cy="619760"/>
          </a:xfrm>
          <a:prstGeom prst="line">
            <a:avLst/>
          </a:prstGeom>
          <a:ln>
            <a:solidFill>
              <a:srgbClr val="4545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1741357" y="1201928"/>
            <a:ext cx="0" cy="619760"/>
          </a:xfrm>
          <a:prstGeom prst="line">
            <a:avLst/>
          </a:prstGeom>
          <a:ln>
            <a:solidFill>
              <a:srgbClr val="4545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1741357" y="1662176"/>
            <a:ext cx="0" cy="619760"/>
          </a:xfrm>
          <a:prstGeom prst="line">
            <a:avLst/>
          </a:prstGeom>
          <a:ln>
            <a:solidFill>
              <a:srgbClr val="4545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741357" y="2122424"/>
            <a:ext cx="0" cy="6197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1741357" y="2582672"/>
            <a:ext cx="0" cy="6197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741357" y="3042920"/>
            <a:ext cx="0" cy="619760"/>
          </a:xfrm>
          <a:prstGeom prst="line">
            <a:avLst/>
          </a:prstGeom>
          <a:ln>
            <a:solidFill>
              <a:srgbClr val="4545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1741357" y="3503168"/>
            <a:ext cx="0" cy="619760"/>
          </a:xfrm>
          <a:prstGeom prst="line">
            <a:avLst/>
          </a:prstGeom>
          <a:ln>
            <a:solidFill>
              <a:srgbClr val="4545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741357" y="3963416"/>
            <a:ext cx="0" cy="6197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1741357" y="4423664"/>
            <a:ext cx="0" cy="619760"/>
          </a:xfrm>
          <a:prstGeom prst="line">
            <a:avLst/>
          </a:prstGeom>
          <a:ln>
            <a:solidFill>
              <a:srgbClr val="4545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1741357" y="4883912"/>
            <a:ext cx="0" cy="619760"/>
          </a:xfrm>
          <a:prstGeom prst="line">
            <a:avLst/>
          </a:prstGeom>
          <a:ln>
            <a:solidFill>
              <a:srgbClr val="4545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 txBox="1">
            <a:spLocks/>
          </p:cNvSpPr>
          <p:nvPr/>
        </p:nvSpPr>
        <p:spPr>
          <a:xfrm>
            <a:off x="578193" y="924876"/>
            <a:ext cx="853285" cy="28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100" b="1" dirty="0" smtClean="0">
                <a:latin typeface="Roboto Light"/>
                <a:cs typeface="Roboto Light"/>
              </a:rPr>
              <a:t>Septembre</a:t>
            </a: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78193" y="1383693"/>
            <a:ext cx="853285" cy="28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100" b="1" dirty="0" smtClean="0">
                <a:latin typeface="Roboto Light"/>
                <a:cs typeface="Roboto Light"/>
              </a:rPr>
              <a:t>Octobre</a:t>
            </a: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578193" y="1842510"/>
            <a:ext cx="853285" cy="28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100" b="1" dirty="0" smtClean="0">
                <a:latin typeface="Roboto Light"/>
                <a:cs typeface="Roboto Light"/>
              </a:rPr>
              <a:t>Novembre</a:t>
            </a: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578193" y="2301327"/>
            <a:ext cx="853285" cy="28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100" b="1" dirty="0" smtClean="0">
                <a:latin typeface="Roboto Light"/>
                <a:cs typeface="Roboto Light"/>
              </a:rPr>
              <a:t>Décembre</a:t>
            </a: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578193" y="2760144"/>
            <a:ext cx="853285" cy="28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100" b="1" dirty="0" smtClean="0">
                <a:latin typeface="Roboto Light"/>
                <a:cs typeface="Roboto Light"/>
              </a:rPr>
              <a:t>Janvier</a:t>
            </a: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578193" y="3218961"/>
            <a:ext cx="853285" cy="28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100" b="1" dirty="0" smtClean="0">
                <a:latin typeface="Roboto Light"/>
                <a:cs typeface="Roboto Light"/>
              </a:rPr>
              <a:t>Février</a:t>
            </a: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578193" y="3677778"/>
            <a:ext cx="853285" cy="28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100" b="1" dirty="0" smtClean="0">
                <a:latin typeface="Roboto Light"/>
                <a:cs typeface="Roboto Light"/>
              </a:rPr>
              <a:t>Mars</a:t>
            </a: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578193" y="4136595"/>
            <a:ext cx="853285" cy="28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100" b="1" dirty="0" smtClean="0">
                <a:latin typeface="Roboto Light"/>
                <a:cs typeface="Roboto Light"/>
              </a:rPr>
              <a:t>Avril</a:t>
            </a: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578193" y="4595412"/>
            <a:ext cx="853285" cy="28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100" b="1" dirty="0" smtClean="0">
                <a:latin typeface="Roboto Light"/>
                <a:cs typeface="Roboto Light"/>
              </a:rPr>
              <a:t>Mai</a:t>
            </a: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578193" y="5054229"/>
            <a:ext cx="853285" cy="28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100" b="1" dirty="0" smtClean="0">
                <a:latin typeface="Roboto Light"/>
                <a:cs typeface="Roboto Light"/>
              </a:rPr>
              <a:t>Juin</a:t>
            </a:r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 rot="16200000">
            <a:off x="-151394" y="1189075"/>
            <a:ext cx="853285" cy="281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2000" b="1" dirty="0" smtClean="0">
                <a:solidFill>
                  <a:srgbClr val="FF0000"/>
                </a:solidFill>
                <a:latin typeface="Roboto Light"/>
                <a:cs typeface="Roboto Light"/>
              </a:rPr>
              <a:t>2015</a:t>
            </a: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 rot="16200000">
            <a:off x="-151393" y="2983068"/>
            <a:ext cx="853285" cy="281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2000" b="1" dirty="0" smtClean="0">
                <a:solidFill>
                  <a:srgbClr val="FF0000"/>
                </a:solidFill>
                <a:latin typeface="Roboto Light"/>
                <a:cs typeface="Roboto Light"/>
              </a:rPr>
              <a:t>2016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3124200" y="1363679"/>
            <a:ext cx="5469688" cy="458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600" b="1" dirty="0" smtClean="0">
                <a:latin typeface="Roboto Light"/>
                <a:cs typeface="Roboto Light"/>
              </a:rPr>
              <a:t>Levée de fonds « love money » de 100.000€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3124200" y="1823927"/>
            <a:ext cx="5469688" cy="458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600" b="1" dirty="0" smtClean="0">
                <a:latin typeface="Roboto Light"/>
                <a:cs typeface="Roboto Light"/>
              </a:rPr>
              <a:t>Bazam 1.0 : Soft </a:t>
            </a:r>
            <a:r>
              <a:rPr lang="fr-FR" sz="1600" b="1" dirty="0" err="1" smtClean="0">
                <a:latin typeface="Roboto Light"/>
                <a:cs typeface="Roboto Light"/>
              </a:rPr>
              <a:t>launch</a:t>
            </a:r>
            <a:r>
              <a:rPr lang="fr-FR" sz="1600" b="1" dirty="0" smtClean="0">
                <a:latin typeface="Roboto Light"/>
                <a:cs typeface="Roboto Light"/>
              </a:rPr>
              <a:t> des version </a:t>
            </a:r>
            <a:r>
              <a:rPr lang="fr-FR" sz="1600" b="1" dirty="0" err="1" smtClean="0">
                <a:latin typeface="Roboto Light"/>
                <a:cs typeface="Roboto Light"/>
              </a:rPr>
              <a:t>iOS</a:t>
            </a:r>
            <a:r>
              <a:rPr lang="fr-FR" sz="1600" b="1" dirty="0" smtClean="0">
                <a:latin typeface="Roboto Light"/>
                <a:cs typeface="Roboto Light"/>
              </a:rPr>
              <a:t> et </a:t>
            </a:r>
            <a:r>
              <a:rPr lang="fr-FR" sz="1600" b="1" dirty="0" err="1" smtClean="0">
                <a:latin typeface="Roboto Light"/>
                <a:cs typeface="Roboto Light"/>
              </a:rPr>
              <a:t>Android</a:t>
            </a:r>
            <a:endParaRPr lang="fr-FR" sz="1600" b="1" dirty="0" smtClean="0">
              <a:latin typeface="Roboto Light"/>
              <a:cs typeface="Roboto Light"/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3124200" y="3204671"/>
            <a:ext cx="5469688" cy="4588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600" b="1" dirty="0" smtClean="0">
                <a:latin typeface="Roboto Light"/>
                <a:cs typeface="Roboto Light"/>
              </a:rPr>
              <a:t>Bazam 1.3 </a:t>
            </a:r>
            <a:r>
              <a:rPr lang="fr-FR" sz="1600" b="1" dirty="0" err="1" smtClean="0">
                <a:latin typeface="Roboto Light"/>
                <a:cs typeface="Roboto Light"/>
              </a:rPr>
              <a:t>iOS</a:t>
            </a:r>
            <a:r>
              <a:rPr lang="fr-FR" sz="1600" b="1" dirty="0" smtClean="0">
                <a:latin typeface="Roboto Light"/>
                <a:cs typeface="Roboto Light"/>
              </a:rPr>
              <a:t> et </a:t>
            </a:r>
            <a:r>
              <a:rPr lang="fr-FR" sz="1600" b="1" dirty="0" err="1" smtClean="0">
                <a:latin typeface="Roboto Light"/>
                <a:cs typeface="Roboto Light"/>
              </a:rPr>
              <a:t>Android</a:t>
            </a:r>
            <a:r>
              <a:rPr lang="fr-FR" sz="1600" b="1" dirty="0" smtClean="0">
                <a:latin typeface="Roboto Light"/>
                <a:cs typeface="Roboto Light"/>
              </a:rPr>
              <a:t> et lancement de la communication RP</a:t>
            </a: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3124200" y="3664919"/>
            <a:ext cx="5469688" cy="458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600" b="1" dirty="0" smtClean="0">
                <a:latin typeface="Roboto Light"/>
                <a:cs typeface="Roboto Light"/>
              </a:rPr>
              <a:t>Bazam 2.0 </a:t>
            </a:r>
            <a:r>
              <a:rPr lang="fr-FR" sz="1600" b="1" dirty="0" err="1" smtClean="0">
                <a:latin typeface="Roboto Light"/>
                <a:cs typeface="Roboto Light"/>
              </a:rPr>
              <a:t>iOS</a:t>
            </a:r>
            <a:r>
              <a:rPr lang="fr-FR" sz="1600" b="1" dirty="0" smtClean="0">
                <a:latin typeface="Roboto Light"/>
                <a:cs typeface="Roboto Light"/>
              </a:rPr>
              <a:t> et </a:t>
            </a:r>
            <a:r>
              <a:rPr lang="fr-FR" sz="1600" b="1" dirty="0" err="1" smtClean="0">
                <a:latin typeface="Roboto Light"/>
                <a:cs typeface="Roboto Light"/>
              </a:rPr>
              <a:t>Android</a:t>
            </a:r>
            <a:r>
              <a:rPr lang="fr-FR" sz="1600" b="1" dirty="0" smtClean="0">
                <a:latin typeface="Roboto Light"/>
                <a:cs typeface="Roboto Light"/>
              </a:rPr>
              <a:t>, version incluant les #</a:t>
            </a:r>
            <a:r>
              <a:rPr lang="fr-FR" sz="1600" b="1" dirty="0" err="1" smtClean="0">
                <a:latin typeface="Roboto Light"/>
                <a:cs typeface="Roboto Light"/>
              </a:rPr>
              <a:t>hashtags</a:t>
            </a:r>
            <a:endParaRPr lang="fr-FR" sz="1600" b="1" dirty="0" smtClean="0">
              <a:latin typeface="Roboto Light"/>
              <a:cs typeface="Roboto Light"/>
            </a:endParaRP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3124200" y="4585415"/>
            <a:ext cx="5469688" cy="458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600" b="1" dirty="0" smtClean="0">
                <a:latin typeface="Roboto Light"/>
                <a:cs typeface="Roboto Light"/>
              </a:rPr>
              <a:t>Première campagne de communication</a:t>
            </a: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3124200" y="5045663"/>
            <a:ext cx="5469688" cy="458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600" b="1" dirty="0" smtClean="0">
                <a:latin typeface="Roboto Light"/>
                <a:cs typeface="Roboto Light"/>
              </a:rPr>
              <a:t>Passage des 10k utilisateurs</a:t>
            </a:r>
          </a:p>
        </p:txBody>
      </p:sp>
      <p:pic>
        <p:nvPicPr>
          <p:cNvPr id="90" name="Picture 89" descr="Brand_Bazam_HD.png"/>
          <p:cNvPicPr>
            <a:picLocks noChangeAspect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707" y="3664919"/>
            <a:ext cx="367613" cy="330946"/>
          </a:xfrm>
          <a:prstGeom prst="rect">
            <a:avLst/>
          </a:prstGeom>
        </p:spPr>
      </p:pic>
      <p:pic>
        <p:nvPicPr>
          <p:cNvPr id="91" name="Picture 90" descr="Brand_Bazam_HD.png"/>
          <p:cNvPicPr>
            <a:picLocks noChangeAspect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304" y="1362248"/>
            <a:ext cx="367613" cy="330946"/>
          </a:xfrm>
          <a:prstGeom prst="rect">
            <a:avLst/>
          </a:prstGeom>
        </p:spPr>
      </p:pic>
      <p:pic>
        <p:nvPicPr>
          <p:cNvPr id="92" name="Picture 91" descr="Brand_Bazam_HD.png"/>
          <p:cNvPicPr>
            <a:picLocks noChangeAspect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304" y="952322"/>
            <a:ext cx="367613" cy="330946"/>
          </a:xfrm>
          <a:prstGeom prst="rect">
            <a:avLst/>
          </a:prstGeom>
        </p:spPr>
      </p:pic>
      <p:pic>
        <p:nvPicPr>
          <p:cNvPr id="93" name="Picture 92" descr="Brand_Bazam_HD.png"/>
          <p:cNvPicPr>
            <a:picLocks noChangeAspect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707" y="4546464"/>
            <a:ext cx="367613" cy="330946"/>
          </a:xfrm>
          <a:prstGeom prst="rect">
            <a:avLst/>
          </a:prstGeom>
        </p:spPr>
      </p:pic>
      <p:pic>
        <p:nvPicPr>
          <p:cNvPr id="94" name="Picture 93" descr="Brand_Bazam_HD.png"/>
          <p:cNvPicPr>
            <a:picLocks noChangeAspect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707" y="5030681"/>
            <a:ext cx="367613" cy="330946"/>
          </a:xfrm>
          <a:prstGeom prst="rect">
            <a:avLst/>
          </a:prstGeom>
        </p:spPr>
      </p:pic>
      <p:sp>
        <p:nvSpPr>
          <p:cNvPr id="95" name="Pentagon 94"/>
          <p:cNvSpPr/>
          <p:nvPr/>
        </p:nvSpPr>
        <p:spPr>
          <a:xfrm rot="5400000">
            <a:off x="-618303" y="3101340"/>
            <a:ext cx="4536440" cy="436880"/>
          </a:xfrm>
          <a:prstGeom prst="homePlate">
            <a:avLst/>
          </a:prstGeom>
          <a:solidFill>
            <a:srgbClr val="F80E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fr-FR" smtClean="0"/>
              <a:t>19</a:t>
            </a:fld>
            <a:endParaRPr lang="fr-F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6404" y="0"/>
            <a:ext cx="7813195" cy="7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3878DE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l"/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Notre entourage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cs typeface="Roboto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876" y="3942893"/>
            <a:ext cx="2039884" cy="438542"/>
          </a:xfrm>
          <a:prstGeom prst="rect">
            <a:avLst/>
          </a:prstGeom>
        </p:spPr>
      </p:pic>
      <p:pic>
        <p:nvPicPr>
          <p:cNvPr id="10" name="Picture 9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711" y="376269"/>
            <a:ext cx="2296080" cy="2296080"/>
          </a:xfrm>
          <a:prstGeom prst="rect">
            <a:avLst/>
          </a:prstGeom>
        </p:spPr>
      </p:pic>
      <p:pic>
        <p:nvPicPr>
          <p:cNvPr id="11" name="Picture 10" descr="imgr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676" y="3780333"/>
            <a:ext cx="898735" cy="8987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540" y="3213701"/>
            <a:ext cx="1761324" cy="1761324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817493" y="4975025"/>
            <a:ext cx="2424181" cy="54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400" b="1" dirty="0" smtClean="0">
                <a:latin typeface="Roboto Light"/>
                <a:cs typeface="Roboto Light"/>
              </a:rPr>
              <a:t>Développement mobile</a:t>
            </a:r>
            <a:endParaRPr lang="fr-FR" sz="1400" dirty="0" smtClean="0">
              <a:latin typeface="Roboto Light"/>
              <a:cs typeface="Roboto Ligh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535273" y="2672349"/>
            <a:ext cx="2424181" cy="54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400" b="1" dirty="0" smtClean="0">
                <a:latin typeface="Roboto Light"/>
                <a:cs typeface="Roboto Light"/>
              </a:rPr>
              <a:t>Relation publique et stratégie de communication</a:t>
            </a:r>
            <a:endParaRPr lang="fr-FR" sz="1400" dirty="0" smtClean="0">
              <a:latin typeface="Roboto Light"/>
              <a:cs typeface="Roboto Ligh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708770" y="4975025"/>
            <a:ext cx="2424181" cy="54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400" b="1" dirty="0" smtClean="0">
                <a:latin typeface="Roboto Light"/>
                <a:cs typeface="Roboto Light"/>
              </a:rPr>
              <a:t>Vidéo de promotion</a:t>
            </a:r>
            <a:endParaRPr lang="fr-FR" sz="1400" dirty="0" smtClean="0">
              <a:latin typeface="Roboto Light"/>
              <a:cs typeface="Roboto Light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208821" y="4975025"/>
            <a:ext cx="2424181" cy="54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400" b="1" dirty="0" smtClean="0">
                <a:latin typeface="Roboto Light"/>
                <a:cs typeface="Roboto Light"/>
              </a:rPr>
              <a:t>Légal</a:t>
            </a:r>
            <a:endParaRPr lang="fr-FR" sz="1400" dirty="0" smtClean="0">
              <a:latin typeface="Roboto Light"/>
              <a:cs typeface="Roboto Light"/>
            </a:endParaRPr>
          </a:p>
        </p:txBody>
      </p:sp>
      <p:pic>
        <p:nvPicPr>
          <p:cNvPr id="18" name="Picture 17" descr="copyright_baza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0" y="6612600"/>
            <a:ext cx="731520" cy="84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4277"/>
            <a:ext cx="2297816" cy="1624821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-140289" y="2672349"/>
            <a:ext cx="2424181" cy="54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400" b="1" dirty="0" smtClean="0">
                <a:latin typeface="Roboto Light"/>
                <a:cs typeface="Roboto Light"/>
              </a:rPr>
              <a:t>Accélérateur</a:t>
            </a:r>
            <a:endParaRPr lang="fr-FR" sz="1400" dirty="0" smtClean="0">
              <a:latin typeface="Roboto Light"/>
              <a:cs typeface="Roboto Ligh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816" y="1274269"/>
            <a:ext cx="2164722" cy="930451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2239259" y="2672349"/>
            <a:ext cx="2424181" cy="54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400" b="1" dirty="0" smtClean="0">
                <a:latin typeface="Roboto Light"/>
                <a:cs typeface="Roboto Light"/>
              </a:rPr>
              <a:t>Financement</a:t>
            </a:r>
            <a:endParaRPr lang="fr-FR" sz="1400" dirty="0" smtClean="0">
              <a:latin typeface="Roboto Light"/>
              <a:cs typeface="Roboto Light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305149" y="2672349"/>
            <a:ext cx="2424181" cy="54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400" b="1" dirty="0" smtClean="0">
                <a:latin typeface="Roboto Light"/>
                <a:cs typeface="Roboto Light"/>
              </a:rPr>
              <a:t>Campagne mobile</a:t>
            </a:r>
            <a:endParaRPr lang="fr-FR" sz="1400" dirty="0" smtClean="0">
              <a:latin typeface="Roboto Light"/>
              <a:cs typeface="Roboto Ligh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202" y="1239908"/>
            <a:ext cx="1402619" cy="990600"/>
          </a:xfrm>
          <a:prstGeom prst="rect">
            <a:avLst/>
          </a:prstGeom>
        </p:spPr>
      </p:pic>
      <p:pic>
        <p:nvPicPr>
          <p:cNvPr id="24" name="Picture 23" descr="bazam_logo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" y="6245000"/>
            <a:ext cx="528320" cy="4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5720" y="5476240"/>
            <a:ext cx="9235440" cy="721360"/>
          </a:xfrm>
          <a:prstGeom prst="rect">
            <a:avLst/>
          </a:prstGeom>
          <a:solidFill>
            <a:srgbClr val="E000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fr-FR" smtClean="0"/>
              <a:t>2</a:t>
            </a:fld>
            <a:endParaRPr lang="fr-FR" dirty="0"/>
          </a:p>
        </p:txBody>
      </p:sp>
      <p:pic>
        <p:nvPicPr>
          <p:cNvPr id="45" name="Picture 44" descr="copyright_baz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0" y="6612600"/>
            <a:ext cx="731520" cy="84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371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/>
                </a:solidFill>
                <a:latin typeface="Roboto Thin"/>
                <a:cs typeface="Roboto Thin"/>
              </a:rPr>
              <a:t>Du </a:t>
            </a:r>
            <a:r>
              <a:rPr lang="fr-FR" sz="7000" b="1" dirty="0" smtClean="0">
                <a:solidFill>
                  <a:schemeClr val="bg1"/>
                </a:solidFill>
                <a:latin typeface="Roboto Light"/>
                <a:cs typeface="Roboto Light"/>
              </a:rPr>
              <a:t>e</a:t>
            </a:r>
            <a:r>
              <a:rPr lang="fr-FR" sz="4000" dirty="0" smtClean="0">
                <a:solidFill>
                  <a:schemeClr val="bg1"/>
                </a:solidFill>
                <a:latin typeface="Roboto Thin"/>
                <a:cs typeface="Roboto Thin"/>
              </a:rPr>
              <a:t>-commerce au </a:t>
            </a:r>
            <a:r>
              <a:rPr lang="fr-FR" sz="7000" b="1" dirty="0" smtClean="0">
                <a:solidFill>
                  <a:schemeClr val="bg1"/>
                </a:solidFill>
                <a:latin typeface="Roboto Light"/>
                <a:cs typeface="Roboto Light"/>
              </a:rPr>
              <a:t>m</a:t>
            </a:r>
            <a:r>
              <a:rPr lang="fr-FR" sz="4000" dirty="0" smtClean="0">
                <a:solidFill>
                  <a:schemeClr val="bg1"/>
                </a:solidFill>
                <a:latin typeface="Roboto Thin"/>
                <a:cs typeface="Roboto Thin"/>
              </a:rPr>
              <a:t>-commerce</a:t>
            </a:r>
            <a:endParaRPr lang="fr-FR" sz="4000" dirty="0">
              <a:solidFill>
                <a:schemeClr val="bg1"/>
              </a:solidFill>
              <a:latin typeface="Roboto Thin"/>
              <a:cs typeface="Roboto Thin"/>
            </a:endParaRPr>
          </a:p>
        </p:txBody>
      </p:sp>
      <p:pic>
        <p:nvPicPr>
          <p:cNvPr id="7" name="Picture 6" descr="bazam_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" y="6245000"/>
            <a:ext cx="528320" cy="4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Bazam - 2015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fr-FR" smtClean="0"/>
              <a:t>20</a:t>
            </a:fld>
            <a:endParaRPr lang="fr-F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404" y="0"/>
            <a:ext cx="7813195" cy="7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3878DE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l"/>
            <a:r>
              <a:rPr lang="fr-FR" sz="2800" dirty="0" smtClean="0">
                <a:solidFill>
                  <a:srgbClr val="404040"/>
                </a:solidFill>
                <a:latin typeface="Roboto Light"/>
                <a:cs typeface="Roboto Light"/>
              </a:rPr>
              <a:t>Nos besoins</a:t>
            </a:r>
            <a:endParaRPr lang="fr-FR" sz="2800" dirty="0">
              <a:solidFill>
                <a:srgbClr val="404040"/>
              </a:solidFill>
              <a:latin typeface="Roboto Light"/>
              <a:cs typeface="Roboto Light"/>
            </a:endParaRPr>
          </a:p>
        </p:txBody>
      </p:sp>
      <p:pic>
        <p:nvPicPr>
          <p:cNvPr id="15" name="Picture 14" descr="bazam_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" y="6245000"/>
            <a:ext cx="528320" cy="476475"/>
          </a:xfrm>
          <a:prstGeom prst="rect">
            <a:avLst/>
          </a:prstGeom>
        </p:spPr>
      </p:pic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00480" y="779517"/>
            <a:ext cx="8343041" cy="49608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1800" dirty="0" smtClean="0">
              <a:solidFill>
                <a:srgbClr val="3878DE"/>
              </a:solidFill>
              <a:latin typeface="Roboto Light"/>
              <a:cs typeface="Roboto Light"/>
            </a:endParaRPr>
          </a:p>
          <a:p>
            <a:pPr marL="0" indent="0" algn="ctr">
              <a:buNone/>
            </a:pPr>
            <a:endParaRPr lang="fr-FR" sz="1800" dirty="0" smtClean="0">
              <a:solidFill>
                <a:srgbClr val="3878DE"/>
              </a:solidFill>
              <a:latin typeface="Roboto Light"/>
              <a:cs typeface="Roboto Light"/>
            </a:endParaRPr>
          </a:p>
          <a:p>
            <a:pPr lvl="2">
              <a:buClr>
                <a:srgbClr val="E00006"/>
              </a:buClr>
              <a:buFont typeface="Wingdings" charset="2"/>
              <a:buChar char="§"/>
            </a:pPr>
            <a:r>
              <a:rPr lang="fr-FR" sz="2000" b="1" dirty="0" smtClean="0">
                <a:latin typeface="Roboto Light"/>
                <a:cs typeface="Roboto Light"/>
              </a:rPr>
              <a:t>Intégrer </a:t>
            </a:r>
            <a:r>
              <a:rPr lang="fr-FR" sz="2000" b="1" dirty="0" err="1" smtClean="0">
                <a:latin typeface="Roboto Light"/>
                <a:cs typeface="Roboto Light"/>
              </a:rPr>
              <a:t>Innovact</a:t>
            </a:r>
            <a:r>
              <a:rPr lang="fr-FR" sz="2000" b="1" dirty="0" smtClean="0">
                <a:latin typeface="Roboto Light"/>
                <a:cs typeface="Roboto Light"/>
              </a:rPr>
              <a:t> pour gagner en visibilité et crédibilité</a:t>
            </a:r>
          </a:p>
          <a:p>
            <a:pPr marL="914400" lvl="2" indent="0">
              <a:buClr>
                <a:srgbClr val="E00006"/>
              </a:buClr>
              <a:buNone/>
            </a:pPr>
            <a:endParaRPr lang="fr-FR" sz="2200" dirty="0" smtClean="0">
              <a:latin typeface="Roboto Light"/>
              <a:cs typeface="Roboto Light"/>
            </a:endParaRPr>
          </a:p>
          <a:p>
            <a:pPr lvl="2">
              <a:buClr>
                <a:srgbClr val="E00006"/>
              </a:buClr>
              <a:buFont typeface="Wingdings" charset="2"/>
              <a:buChar char="§"/>
            </a:pPr>
            <a:r>
              <a:rPr lang="fr-FR" sz="2000" b="1" dirty="0" smtClean="0">
                <a:latin typeface="Roboto Light"/>
                <a:cs typeface="Roboto Light"/>
              </a:rPr>
              <a:t>Levée de </a:t>
            </a:r>
            <a:r>
              <a:rPr lang="fr-FR" sz="2000" b="1" dirty="0" smtClean="0">
                <a:latin typeface="Roboto Light"/>
                <a:cs typeface="Roboto Light"/>
              </a:rPr>
              <a:t>fonds </a:t>
            </a:r>
            <a:r>
              <a:rPr lang="fr-FR" sz="2000" b="1" dirty="0" smtClean="0">
                <a:latin typeface="Roboto Light"/>
                <a:cs typeface="Roboto Light"/>
              </a:rPr>
              <a:t>de 800k€ à 1M€ pour Septembre 2016 afin d’accélérer le développement de la communauté et amorcer la phase de monétisation</a:t>
            </a:r>
          </a:p>
          <a:p>
            <a:pPr lvl="3">
              <a:buClr>
                <a:srgbClr val="E00006"/>
              </a:buClr>
              <a:buFont typeface="Wingdings" charset="2"/>
              <a:buChar char="§"/>
            </a:pPr>
            <a:r>
              <a:rPr lang="fr-FR" sz="1800" dirty="0" smtClean="0">
                <a:latin typeface="Roboto Light"/>
                <a:cs typeface="Roboto Light"/>
              </a:rPr>
              <a:t>Recrutements</a:t>
            </a:r>
          </a:p>
          <a:p>
            <a:pPr lvl="3">
              <a:buClr>
                <a:srgbClr val="E00006"/>
              </a:buClr>
              <a:buFont typeface="Wingdings" charset="2"/>
              <a:buChar char="§"/>
            </a:pPr>
            <a:r>
              <a:rPr lang="fr-FR" sz="1800" dirty="0" smtClean="0">
                <a:latin typeface="Roboto Light"/>
                <a:cs typeface="Roboto Light"/>
              </a:rPr>
              <a:t>Communication et marketing</a:t>
            </a:r>
          </a:p>
          <a:p>
            <a:pPr lvl="2">
              <a:buClr>
                <a:srgbClr val="E00006"/>
              </a:buClr>
              <a:buFont typeface="Wingdings" charset="2"/>
              <a:buChar char="§"/>
            </a:pPr>
            <a:endParaRPr lang="fr-FR" sz="2200" dirty="0" smtClean="0">
              <a:latin typeface="Roboto Light"/>
              <a:cs typeface="Roboto Light"/>
            </a:endParaRPr>
          </a:p>
          <a:p>
            <a:pPr lvl="2">
              <a:buClr>
                <a:srgbClr val="E00006"/>
              </a:buClr>
              <a:buFont typeface="Wingdings" charset="2"/>
              <a:buChar char="§"/>
            </a:pPr>
            <a:r>
              <a:rPr lang="fr-FR" sz="2000" b="1" dirty="0" smtClean="0">
                <a:latin typeface="Roboto Light"/>
                <a:cs typeface="Roboto Light"/>
              </a:rPr>
              <a:t>Recrutements</a:t>
            </a:r>
            <a:r>
              <a:rPr lang="fr-FR" sz="2000" dirty="0" smtClean="0">
                <a:latin typeface="Roboto Light"/>
                <a:cs typeface="Roboto Light"/>
              </a:rPr>
              <a:t> :</a:t>
            </a:r>
          </a:p>
          <a:p>
            <a:pPr lvl="3">
              <a:buClr>
                <a:srgbClr val="E00006"/>
              </a:buClr>
              <a:buFont typeface="Wingdings" charset="2"/>
              <a:buChar char="§"/>
            </a:pPr>
            <a:r>
              <a:rPr lang="fr-FR" sz="1800" dirty="0" smtClean="0">
                <a:latin typeface="Roboto Light"/>
                <a:cs typeface="Roboto Light"/>
              </a:rPr>
              <a:t>2 développeurs pour fin Q3 2016</a:t>
            </a:r>
          </a:p>
          <a:p>
            <a:pPr lvl="3">
              <a:buClr>
                <a:srgbClr val="E00006"/>
              </a:buClr>
              <a:buFont typeface="Wingdings" charset="2"/>
              <a:buChar char="§"/>
            </a:pPr>
            <a:r>
              <a:rPr lang="fr-FR" sz="1800" dirty="0" smtClean="0">
                <a:latin typeface="Roboto Light"/>
                <a:cs typeface="Roboto Light"/>
              </a:rPr>
              <a:t>1 marketing pour fin Q3 2016</a:t>
            </a:r>
          </a:p>
          <a:p>
            <a:pPr lvl="3">
              <a:buClr>
                <a:srgbClr val="E00006"/>
              </a:buClr>
              <a:buFont typeface="Wingdings" charset="2"/>
              <a:buChar char="§"/>
            </a:pPr>
            <a:r>
              <a:rPr lang="fr-FR" sz="1800" dirty="0" smtClean="0">
                <a:latin typeface="Roboto Light"/>
                <a:cs typeface="Roboto Light"/>
              </a:rPr>
              <a:t>1 opération pour fin Q4 2016</a:t>
            </a:r>
          </a:p>
        </p:txBody>
      </p:sp>
    </p:spTree>
    <p:extLst>
      <p:ext uri="{BB962C8B-B14F-4D97-AF65-F5344CB8AC3E}">
        <p14:creationId xmlns:p14="http://schemas.microsoft.com/office/powerpoint/2010/main" val="18237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Bazam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bazam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" y="6245000"/>
            <a:ext cx="528320" cy="476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45720" y="0"/>
            <a:ext cx="9235440" cy="6197600"/>
          </a:xfrm>
          <a:prstGeom prst="rect">
            <a:avLst/>
          </a:prstGeom>
          <a:solidFill>
            <a:srgbClr val="E000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 descr="Artboard 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373"/>
          <a:stretch/>
        </p:blipFill>
        <p:spPr>
          <a:xfrm>
            <a:off x="-45720" y="0"/>
            <a:ext cx="10285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45720" y="5476240"/>
            <a:ext cx="9235440" cy="721360"/>
          </a:xfrm>
          <a:prstGeom prst="rect">
            <a:avLst/>
          </a:prstGeom>
          <a:solidFill>
            <a:srgbClr val="E000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fr-FR" smtClean="0"/>
              <a:t>3</a:t>
            </a:fld>
            <a:endParaRPr lang="fr-FR" dirty="0"/>
          </a:p>
        </p:txBody>
      </p:sp>
      <p:pic>
        <p:nvPicPr>
          <p:cNvPr id="45" name="Picture 44" descr="copyright_baz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0" y="6612600"/>
            <a:ext cx="731520" cy="84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031" y="274638"/>
            <a:ext cx="914400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24" y="274638"/>
            <a:ext cx="914400" cy="914400"/>
          </a:xfrm>
          <a:prstGeom prst="rect">
            <a:avLst/>
          </a:prstGeom>
        </p:spPr>
      </p:pic>
      <p:pic>
        <p:nvPicPr>
          <p:cNvPr id="11" name="Picture 10" descr="bazam_logo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" y="6245000"/>
            <a:ext cx="528320" cy="4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45720" y="5476240"/>
            <a:ext cx="9235440" cy="721360"/>
          </a:xfrm>
          <a:prstGeom prst="rect">
            <a:avLst/>
          </a:prstGeom>
          <a:solidFill>
            <a:srgbClr val="E000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fr-FR" smtClean="0"/>
              <a:t>4</a:t>
            </a:fld>
            <a:endParaRPr lang="fr-FR" dirty="0"/>
          </a:p>
        </p:txBody>
      </p:sp>
      <p:pic>
        <p:nvPicPr>
          <p:cNvPr id="45" name="Picture 44" descr="copyright_baz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0" y="6612600"/>
            <a:ext cx="731520" cy="84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818" y="274638"/>
            <a:ext cx="9144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24" y="274638"/>
            <a:ext cx="914400" cy="914400"/>
          </a:xfrm>
          <a:prstGeom prst="rect">
            <a:avLst/>
          </a:prstGeom>
        </p:spPr>
      </p:pic>
      <p:pic>
        <p:nvPicPr>
          <p:cNvPr id="10" name="Picture 9" descr="bazam_logo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" y="6245000"/>
            <a:ext cx="528320" cy="4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5720" y="5476240"/>
            <a:ext cx="9235440" cy="721360"/>
          </a:xfrm>
          <a:prstGeom prst="rect">
            <a:avLst/>
          </a:prstGeom>
          <a:solidFill>
            <a:srgbClr val="E000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fr-FR" smtClean="0"/>
              <a:t>5</a:t>
            </a:fld>
            <a:endParaRPr lang="fr-FR" dirty="0"/>
          </a:p>
        </p:txBody>
      </p:sp>
      <p:pic>
        <p:nvPicPr>
          <p:cNvPr id="45" name="Picture 44" descr="copyright_baz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0" y="6612600"/>
            <a:ext cx="731520" cy="84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818" y="274638"/>
            <a:ext cx="91440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24" y="274638"/>
            <a:ext cx="914400" cy="914400"/>
          </a:xfrm>
          <a:prstGeom prst="rect">
            <a:avLst/>
          </a:prstGeom>
        </p:spPr>
      </p:pic>
      <p:pic>
        <p:nvPicPr>
          <p:cNvPr id="10" name="Picture 9" descr="bazam_logo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" y="6245000"/>
            <a:ext cx="528320" cy="4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fr-FR" smtClean="0"/>
              <a:t>6</a:t>
            </a:fld>
            <a:endParaRPr lang="fr-FR" dirty="0"/>
          </a:p>
        </p:txBody>
      </p:sp>
      <p:pic>
        <p:nvPicPr>
          <p:cNvPr id="45" name="Picture 44" descr="copyright_baz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0" y="6612600"/>
            <a:ext cx="731520" cy="84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120765"/>
          </a:xfrm>
          <a:prstGeom prst="rect">
            <a:avLst/>
          </a:prstGeom>
        </p:spPr>
      </p:pic>
      <p:pic>
        <p:nvPicPr>
          <p:cNvPr id="9" name="Picture 8" descr="bazam_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" y="6245000"/>
            <a:ext cx="528320" cy="4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71" y="272113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QU’EST CE QUE BAZAM?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copyright_baz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0" y="6612600"/>
            <a:ext cx="731520" cy="84760"/>
          </a:xfrm>
          <a:prstGeom prst="rect">
            <a:avLst/>
          </a:prstGeom>
        </p:spPr>
      </p:pic>
      <p:pic>
        <p:nvPicPr>
          <p:cNvPr id="6" name="Picture 5" descr="bazam_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" y="6245000"/>
            <a:ext cx="528320" cy="4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fr-FR" smtClean="0"/>
              <a:t>8</a:t>
            </a:fld>
            <a:endParaRPr lang="fr-FR"/>
          </a:p>
        </p:txBody>
      </p:sp>
      <p:pic>
        <p:nvPicPr>
          <p:cNvPr id="36" name="Picture 35" descr="copyright_baz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0" y="6612600"/>
            <a:ext cx="731520" cy="84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04" y="2348293"/>
            <a:ext cx="9144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910" y="2348293"/>
            <a:ext cx="935380" cy="935380"/>
          </a:xfrm>
          <a:prstGeom prst="rect">
            <a:avLst/>
          </a:prstGeom>
        </p:spPr>
      </p:pic>
      <p:pic>
        <p:nvPicPr>
          <p:cNvPr id="9" name="Picture 8" descr="IMG_5869_iphone6plus_silver_portrait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8592" y="562101"/>
            <a:ext cx="2409808" cy="46690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977" y="3560951"/>
            <a:ext cx="91440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40" y="3560951"/>
            <a:ext cx="9144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40" y="2348293"/>
            <a:ext cx="914400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977" y="2349937"/>
            <a:ext cx="914400" cy="91440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6383201" y="5398400"/>
            <a:ext cx="2400591" cy="326927"/>
            <a:chOff x="6378592" y="5398400"/>
            <a:chExt cx="2400591" cy="326927"/>
          </a:xfrm>
        </p:grpSpPr>
        <p:pic>
          <p:nvPicPr>
            <p:cNvPr id="43" name="Picture 42" descr="app_store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8592" y="5398400"/>
              <a:ext cx="1099168" cy="326017"/>
            </a:xfrm>
            <a:prstGeom prst="rect">
              <a:avLst/>
            </a:prstGeom>
          </p:spPr>
        </p:pic>
        <p:pic>
          <p:nvPicPr>
            <p:cNvPr id="44" name="Picture 43" descr="google-play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0015" y="5398400"/>
              <a:ext cx="1099168" cy="326927"/>
            </a:xfrm>
            <a:prstGeom prst="rect">
              <a:avLst/>
            </a:prstGeom>
          </p:spPr>
        </p:pic>
      </p:grp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416404" y="0"/>
            <a:ext cx="7813195" cy="764277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Le bazar mobile</a:t>
            </a:r>
            <a:r>
              <a:rPr lang="is-I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… bazam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1305" y="1526983"/>
            <a:ext cx="1318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Des petites </a:t>
            </a:r>
          </a:p>
          <a:p>
            <a:pPr algn="ctr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annonces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2423460" y="1526983"/>
            <a:ext cx="1364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Des usages</a:t>
            </a:r>
          </a:p>
          <a:p>
            <a:pPr algn="ctr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mobiles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4915658" y="1526983"/>
            <a:ext cx="1198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Un design</a:t>
            </a:r>
          </a:p>
          <a:p>
            <a:pPr algn="ctr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moderne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977" y="4668392"/>
            <a:ext cx="914400" cy="914400"/>
          </a:xfrm>
          <a:prstGeom prst="rect">
            <a:avLst/>
          </a:prstGeom>
        </p:spPr>
      </p:pic>
      <p:pic>
        <p:nvPicPr>
          <p:cNvPr id="21" name="Picture 20" descr="bazam_logo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" y="6245000"/>
            <a:ext cx="528320" cy="476475"/>
          </a:xfrm>
          <a:prstGeom prst="rect">
            <a:avLst/>
          </a:prstGeom>
        </p:spPr>
      </p:pic>
      <p:sp>
        <p:nvSpPr>
          <p:cNvPr id="6" name="Cross 5"/>
          <p:cNvSpPr/>
          <p:nvPr/>
        </p:nvSpPr>
        <p:spPr>
          <a:xfrm>
            <a:off x="1457380" y="2692400"/>
            <a:ext cx="365760" cy="365760"/>
          </a:xfrm>
          <a:prstGeom prst="plus">
            <a:avLst>
              <a:gd name="adj" fmla="val 38889"/>
            </a:avLst>
          </a:prstGeom>
          <a:solidFill>
            <a:srgbClr val="4545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Cross 22"/>
          <p:cNvSpPr/>
          <p:nvPr/>
        </p:nvSpPr>
        <p:spPr>
          <a:xfrm>
            <a:off x="4421646" y="2692400"/>
            <a:ext cx="365760" cy="365760"/>
          </a:xfrm>
          <a:prstGeom prst="plus">
            <a:avLst>
              <a:gd name="adj" fmla="val 38889"/>
            </a:avLst>
          </a:prstGeom>
          <a:solidFill>
            <a:srgbClr val="4545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1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6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587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7" y="961973"/>
            <a:ext cx="2160269" cy="3840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200-8860-7E4C-B738-CEF67FA7E593}" type="slidenum">
              <a:rPr lang="fr-FR" smtClean="0"/>
              <a:t>9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6404" y="0"/>
            <a:ext cx="7813195" cy="764277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Simple et efficace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397" y="4971942"/>
            <a:ext cx="2057400" cy="9106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400" dirty="0" smtClean="0">
                <a:latin typeface="Roboto Regular"/>
                <a:cs typeface="Roboto Regular"/>
              </a:rPr>
              <a:t>PUBLIER</a:t>
            </a:r>
          </a:p>
          <a:p>
            <a:pPr marL="0" indent="0" algn="ctr">
              <a:buFont typeface="Arial"/>
              <a:buNone/>
            </a:pPr>
            <a:r>
              <a:rPr lang="fr-FR" sz="1400" b="1" dirty="0" smtClean="0">
                <a:latin typeface="Roboto Light"/>
                <a:cs typeface="Roboto Light"/>
              </a:rPr>
              <a:t>Publier des annonces </a:t>
            </a:r>
            <a:r>
              <a:rPr lang="fr-FR" sz="1400" b="1" dirty="0" smtClean="0">
                <a:latin typeface="Roboto Light"/>
                <a:cs typeface="Roboto Light"/>
              </a:rPr>
              <a:t>complètes </a:t>
            </a:r>
            <a:r>
              <a:rPr lang="fr-FR" sz="1400" b="1" dirty="0" smtClean="0">
                <a:latin typeface="Roboto Light"/>
                <a:cs typeface="Roboto Light"/>
              </a:rPr>
              <a:t>en moins de 2 minutes</a:t>
            </a:r>
            <a:endParaRPr lang="fr-FR" sz="1400" dirty="0" smtClean="0">
              <a:latin typeface="Roboto Light"/>
              <a:cs typeface="Roboto Ligh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385652" y="4971943"/>
            <a:ext cx="2057400" cy="9106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400" dirty="0" smtClean="0">
                <a:latin typeface="Roboto Regular"/>
                <a:cs typeface="Roboto Regular"/>
              </a:rPr>
              <a:t>PARTAGER</a:t>
            </a:r>
          </a:p>
          <a:p>
            <a:pPr marL="0" indent="0" algn="ctr">
              <a:buFont typeface="Arial"/>
              <a:buNone/>
            </a:pPr>
            <a:r>
              <a:rPr lang="fr-FR" sz="1400" b="1" dirty="0" smtClean="0">
                <a:latin typeface="Roboto Light"/>
                <a:cs typeface="Roboto Light"/>
              </a:rPr>
              <a:t>Gagner en visibilité en partageant les annonces en un clic</a:t>
            </a:r>
            <a:endParaRPr lang="fr-FR" sz="1400" dirty="0" smtClean="0">
              <a:latin typeface="Roboto Light"/>
              <a:cs typeface="Roboto Ligh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664907" y="4971943"/>
            <a:ext cx="2057400" cy="9106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400" dirty="0" smtClean="0">
                <a:latin typeface="Roboto Regular"/>
                <a:cs typeface="Roboto Regular"/>
              </a:rPr>
              <a:t>TROUVER</a:t>
            </a:r>
          </a:p>
          <a:p>
            <a:pPr marL="0" indent="0" algn="ctr">
              <a:buFont typeface="Arial"/>
              <a:buNone/>
            </a:pPr>
            <a:r>
              <a:rPr lang="fr-FR" sz="1400" b="1" dirty="0" smtClean="0">
                <a:latin typeface="Roboto Light"/>
                <a:cs typeface="Roboto Light"/>
              </a:rPr>
              <a:t>Utiliser les #tags pour filtrer les listes et trouver les bons plans</a:t>
            </a:r>
            <a:endParaRPr lang="fr-FR" sz="1400" dirty="0" smtClean="0">
              <a:latin typeface="Roboto Light"/>
              <a:cs typeface="Roboto Ligh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84162" y="4971943"/>
            <a:ext cx="2199837" cy="9106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400" dirty="0" smtClean="0">
                <a:latin typeface="Roboto Regular"/>
                <a:cs typeface="Roboto Regular"/>
              </a:rPr>
              <a:t>CHATTER</a:t>
            </a:r>
          </a:p>
          <a:p>
            <a:pPr marL="0" indent="0" algn="ctr">
              <a:buFont typeface="Arial"/>
              <a:buNone/>
            </a:pPr>
            <a:r>
              <a:rPr lang="fr-FR" sz="1400" b="1" dirty="0" smtClean="0">
                <a:latin typeface="Roboto Light"/>
                <a:cs typeface="Roboto Light"/>
              </a:rPr>
              <a:t>Communiquer instantanément et en toute confidentialité</a:t>
            </a:r>
            <a:endParaRPr lang="fr-FR" sz="1400" dirty="0" smtClean="0">
              <a:latin typeface="Roboto Light"/>
              <a:cs typeface="Roboto Light"/>
            </a:endParaRPr>
          </a:p>
        </p:txBody>
      </p:sp>
      <p:pic>
        <p:nvPicPr>
          <p:cNvPr id="17" name="Picture 16" descr="copyright_baz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0" y="6612600"/>
            <a:ext cx="731520" cy="84760"/>
          </a:xfrm>
          <a:prstGeom prst="rect">
            <a:avLst/>
          </a:prstGeom>
        </p:spPr>
      </p:pic>
      <p:pic>
        <p:nvPicPr>
          <p:cNvPr id="4" name="Picture 3" descr="IMG_587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580" y="961973"/>
            <a:ext cx="2160269" cy="3840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IMG_607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838" y="961973"/>
            <a:ext cx="2160269" cy="3840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IMG_615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012" y="961973"/>
            <a:ext cx="2160269" cy="3840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bazam_logo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" y="6245000"/>
            <a:ext cx="528320" cy="4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80789</TotalTime>
  <Words>592</Words>
  <Application>Microsoft Macintosh PowerPoint</Application>
  <PresentationFormat>Présentation à l'écran (4:3)</PresentationFormat>
  <Paragraphs>224</Paragraphs>
  <Slides>21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Calibri</vt:lpstr>
      <vt:lpstr>Century Gothic</vt:lpstr>
      <vt:lpstr>Roboto Light</vt:lpstr>
      <vt:lpstr>Roboto Regular</vt:lpstr>
      <vt:lpstr>Roboto Thin</vt:lpstr>
      <vt:lpstr>Wingdings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QU’EST CE QUE BAZAM?</vt:lpstr>
      <vt:lpstr>Le bazar mobile… bazam</vt:lpstr>
      <vt:lpstr>Simple et efficace</vt:lpstr>
      <vt:lpstr>Aller plus loin grâce aux #hashtags</vt:lpstr>
      <vt:lpstr>COMMENT ALLONS-NOUS Y ARRIVER ?</vt:lpstr>
      <vt:lpstr>Présentation PowerPoint</vt:lpstr>
      <vt:lpstr>Construire des communautés locales</vt:lpstr>
      <vt:lpstr>En chiffres</vt:lpstr>
      <vt:lpstr>Présentation PowerPoint</vt:lpstr>
      <vt:lpstr>PROFIL DE BAZAM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Mobey S.A.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bazam</dc:title>
  <dc:creator>Nicolas Vilmart</dc:creator>
  <cp:lastModifiedBy>Dao B</cp:lastModifiedBy>
  <cp:revision>355</cp:revision>
  <cp:lastPrinted>2016-02-16T11:37:16Z</cp:lastPrinted>
  <dcterms:created xsi:type="dcterms:W3CDTF">2015-03-16T06:28:40Z</dcterms:created>
  <dcterms:modified xsi:type="dcterms:W3CDTF">2016-05-23T16:19:51Z</dcterms:modified>
</cp:coreProperties>
</file>