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14.svg" ContentType="image/svg+xml"/>
  <Override PartName="/ppt/media/image15.svg" ContentType="image/svg+xml"/>
  <Override PartName="/ppt/media/image16.svg" ContentType="image/svg+xml"/>
  <Override PartName="/ppt/media/image17.svg" ContentType="image/svg+xml"/>
  <Override PartName="/ppt/media/image18.svg" ContentType="image/svg+xml"/>
  <Override PartName="/ppt/media/image19.svg" ContentType="image/svg+xml"/>
  <Override PartName="/ppt/media/image2.svg" ContentType="image/svg+xml"/>
  <Override PartName="/ppt/media/image20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8288000" cy="10287000"/>
  <p:notesSz cx="6858000" cy="9144000"/>
  <p:embeddedFontLst>
    <p:embeddedFont>
      <p:font typeface="Calibri" panose="020F050202020403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7D30"/>
    <a:srgbClr val="76A167"/>
    <a:srgbClr val="314C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48"/>
      </p:cViewPr>
      <p:guideLst>
        <p:guide orient="horz" pos="217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39.png"/><Relationship Id="rId4" Type="http://schemas.openxmlformats.org/officeDocument/2006/relationships/image" Target="../media/image4.svg"/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svg"/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1.sv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svg"/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svg"/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4.svg"/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svg"/><Relationship Id="rId8" Type="http://schemas.openxmlformats.org/officeDocument/2006/relationships/image" Target="../media/image21.png"/><Relationship Id="rId7" Type="http://schemas.openxmlformats.org/officeDocument/2006/relationships/image" Target="../media/image16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10" Type="http://schemas.openxmlformats.org/officeDocument/2006/relationships/image" Target="../media/image22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9.svg"/><Relationship Id="rId7" Type="http://schemas.openxmlformats.org/officeDocument/2006/relationships/image" Target="../media/image25.png"/><Relationship Id="rId6" Type="http://schemas.openxmlformats.org/officeDocument/2006/relationships/image" Target="../media/image8.svg"/><Relationship Id="rId5" Type="http://schemas.openxmlformats.org/officeDocument/2006/relationships/image" Target="../media/image24.png"/><Relationship Id="rId4" Type="http://schemas.openxmlformats.org/officeDocument/2006/relationships/image" Target="../media/image7.svg"/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0.sv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2.png"/><Relationship Id="rId7" Type="http://schemas.openxmlformats.org/officeDocument/2006/relationships/image" Target="../media/image31.png"/><Relationship Id="rId6" Type="http://schemas.openxmlformats.org/officeDocument/2006/relationships/image" Target="../media/image12.svg"/><Relationship Id="rId5" Type="http://schemas.openxmlformats.org/officeDocument/2006/relationships/image" Target="../media/image30.png"/><Relationship Id="rId4" Type="http://schemas.openxmlformats.org/officeDocument/2006/relationships/image" Target="../media/image11.sv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4.svg"/><Relationship Id="rId11" Type="http://schemas.openxmlformats.org/officeDocument/2006/relationships/image" Target="../media/image33.png"/><Relationship Id="rId10" Type="http://schemas.openxmlformats.org/officeDocument/2006/relationships/image" Target="../media/image13.svg"/><Relationship Id="rId1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17.svg"/><Relationship Id="rId7" Type="http://schemas.openxmlformats.org/officeDocument/2006/relationships/image" Target="../media/image37.png"/><Relationship Id="rId6" Type="http://schemas.openxmlformats.org/officeDocument/2006/relationships/image" Target="../media/image16.svg"/><Relationship Id="rId5" Type="http://schemas.openxmlformats.org/officeDocument/2006/relationships/image" Target="../media/image36.png"/><Relationship Id="rId4" Type="http://schemas.openxmlformats.org/officeDocument/2006/relationships/image" Target="../media/image15.svg"/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8.svg"/><Relationship Id="rId1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397862" y="3906103"/>
            <a:ext cx="6033965" cy="6033941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437C30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b="203"/>
          <a:stretch>
            <a:fillRect/>
          </a:stretch>
        </p:blipFill>
        <p:spPr>
          <a:xfrm>
            <a:off x="1028700" y="787212"/>
            <a:ext cx="5318108" cy="2085015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570389" y="4078630"/>
            <a:ext cx="5688911" cy="568888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5652" r="-35652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988456" y="4078630"/>
            <a:ext cx="4240794" cy="424077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27" r="-16627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442240" y="2723430"/>
            <a:ext cx="4930304" cy="4930284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437C30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614279" y="2895459"/>
            <a:ext cx="4586226" cy="4586226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3175000"/>
                  </a:moveTo>
                  <a:cubicBezTo>
                    <a:pt x="6350000" y="4925822"/>
                    <a:pt x="4925822" y="6350000"/>
                    <a:pt x="3175000" y="6350000"/>
                  </a:cubicBezTo>
                  <a:cubicBezTo>
                    <a:pt x="1424178" y="6350000"/>
                    <a:pt x="0" y="4925822"/>
                    <a:pt x="0" y="3175000"/>
                  </a:cubicBezTo>
                  <a:cubicBezTo>
                    <a:pt x="0" y="1424178"/>
                    <a:pt x="1424178" y="0"/>
                    <a:pt x="3175000" y="0"/>
                  </a:cubicBezTo>
                  <a:cubicBezTo>
                    <a:pt x="4925822" y="0"/>
                    <a:pt x="6350000" y="1424178"/>
                    <a:pt x="6350000" y="3175000"/>
                  </a:cubicBezTo>
                  <a:close/>
                </a:path>
              </a:pathLst>
            </a:custGeom>
            <a:blipFill>
              <a:blip r:embed="rId5"/>
              <a:stretch>
                <a:fillRect l="-38888" r="-38888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447961" y="7900890"/>
            <a:ext cx="733868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00"/>
              </a:lnSpc>
            </a:pPr>
            <a:r>
              <a:rPr lang="en-US" sz="5300">
                <a:solidFill>
                  <a:srgbClr val="437C30"/>
                </a:solidFill>
                <a:latin typeface="League Spartan"/>
                <a:sym typeface="+mn-ea"/>
              </a:rPr>
              <a:t>Plat</a:t>
            </a:r>
            <a:r>
              <a:rPr lang="fr-FR" altLang="en-US" sz="5300">
                <a:solidFill>
                  <a:srgbClr val="437C30"/>
                </a:solidFill>
                <a:latin typeface="League Spartan"/>
                <a:sym typeface="+mn-ea"/>
              </a:rPr>
              <a:t>e</a:t>
            </a:r>
            <a:r>
              <a:rPr lang="en-US" sz="5300">
                <a:solidFill>
                  <a:srgbClr val="437C30"/>
                </a:solidFill>
                <a:latin typeface="League Spartan"/>
                <a:sym typeface="+mn-ea"/>
              </a:rPr>
              <a:t>form</a:t>
            </a:r>
            <a:r>
              <a:rPr lang="fr-FR" altLang="en-US" sz="5300">
                <a:solidFill>
                  <a:srgbClr val="437C30"/>
                </a:solidFill>
                <a:latin typeface="League Spartan"/>
                <a:sym typeface="+mn-ea"/>
              </a:rPr>
              <a:t>e</a:t>
            </a:r>
            <a:r>
              <a:rPr lang="en-US" sz="5300">
                <a:solidFill>
                  <a:srgbClr val="437C30"/>
                </a:solidFill>
                <a:latin typeface="League Spartan"/>
                <a:sym typeface="+mn-ea"/>
              </a:rPr>
              <a:t> </a:t>
            </a:r>
            <a:r>
              <a:rPr lang="en-US" sz="5300">
                <a:solidFill>
                  <a:srgbClr val="437C30"/>
                </a:solidFill>
                <a:latin typeface="League Spartan"/>
              </a:rPr>
              <a:t>AgriTech</a:t>
            </a:r>
            <a:endParaRPr lang="en-US" sz="5300">
              <a:solidFill>
                <a:srgbClr val="437C30"/>
              </a:solidFill>
              <a:latin typeface="League Spartan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61982" y="8826245"/>
            <a:ext cx="11308407" cy="1663065"/>
          </a:xfrm>
          <a:prstGeom prst="rect">
            <a:avLst/>
          </a:prstGeom>
          <a:solidFill>
            <a:srgbClr val="437D30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5"/>
              </a:lnSpc>
              <a:spcBef>
                <a:spcPct val="0"/>
              </a:spcBef>
            </a:pPr>
            <a:r>
              <a:rPr lang="fr-FR" altLang="en-US" sz="4700" dirty="0">
                <a:solidFill>
                  <a:srgbClr val="FFFFFF"/>
                </a:solidFill>
                <a:latin typeface="League Spartan"/>
              </a:rPr>
              <a:t>Digitalisation de la chaîne de valeur agricole</a:t>
            </a:r>
            <a:endParaRPr lang="fr-FR" altLang="en-US" sz="4700" dirty="0">
              <a:solidFill>
                <a:srgbClr val="FFFFFF"/>
              </a:solidFill>
              <a:latin typeface="League Spart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461"/>
          <a:stretch>
            <a:fillRect/>
          </a:stretch>
        </p:blipFill>
        <p:spPr>
          <a:xfrm>
            <a:off x="14892521" y="8712545"/>
            <a:ext cx="3190875" cy="124777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717500"/>
            <a:ext cx="13115559" cy="1121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0"/>
              </a:lnSpc>
            </a:pPr>
            <a:r>
              <a:rPr lang="en-US" sz="6695" spc="174">
                <a:solidFill>
                  <a:srgbClr val="437C30"/>
                </a:solidFill>
                <a:latin typeface="League Spartan"/>
              </a:rPr>
              <a:t>BUSINESS MODEL</a:t>
            </a:r>
            <a:endParaRPr lang="en-US" sz="6695" spc="174">
              <a:solidFill>
                <a:srgbClr val="437C30"/>
              </a:solidFill>
              <a:latin typeface="League Sparta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553200" y="2400300"/>
            <a:ext cx="6709410" cy="1048385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175"/>
              </a:lnSpc>
            </a:pPr>
            <a:r>
              <a:rPr lang="fr-FR" altLang="en-US" sz="4800" spc="156" dirty="0">
                <a:solidFill>
                  <a:srgbClr val="FFFFFF"/>
                </a:solidFill>
                <a:latin typeface="League Spartan"/>
              </a:rPr>
              <a:t>PREVISION @5ans</a:t>
            </a:r>
            <a:endParaRPr lang="fr-FR" altLang="en-US" sz="4800" spc="156" dirty="0">
              <a:solidFill>
                <a:srgbClr val="FFFFFF"/>
              </a:solidFill>
              <a:latin typeface="League Spart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76400" y="4533900"/>
            <a:ext cx="3323590" cy="1167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10"/>
              </a:lnSpc>
            </a:pPr>
            <a:r>
              <a:rPr lang="en-US" sz="6695" b="1" spc="174">
                <a:solidFill>
                  <a:srgbClr val="437C30"/>
                </a:solidFill>
                <a:latin typeface="League Spartan"/>
              </a:rPr>
              <a:t>500</a:t>
            </a:r>
            <a:endParaRPr lang="en-US" sz="6695" b="1" spc="174">
              <a:solidFill>
                <a:srgbClr val="437C30"/>
              </a:solidFill>
              <a:latin typeface="League Sparta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535670" y="4613275"/>
            <a:ext cx="8327390" cy="1167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110"/>
              </a:lnSpc>
            </a:pPr>
            <a:r>
              <a:rPr lang="en-US" sz="6600" b="1" spc="174">
                <a:solidFill>
                  <a:srgbClr val="437C30"/>
                </a:solidFill>
                <a:latin typeface="League Spartan"/>
              </a:rPr>
              <a:t> </a:t>
            </a:r>
            <a:r>
              <a:rPr lang="fr-FR" altLang="en-US" sz="6600" b="1" spc="174">
                <a:solidFill>
                  <a:srgbClr val="437C30"/>
                </a:solidFill>
                <a:latin typeface="League Spartan"/>
              </a:rPr>
              <a:t>776 750 000 Fcfa</a:t>
            </a:r>
            <a:r>
              <a:rPr lang="en-US" sz="6600" b="1" spc="174">
                <a:solidFill>
                  <a:srgbClr val="437C30"/>
                </a:solidFill>
                <a:latin typeface="League Spartan"/>
              </a:rPr>
              <a:t> </a:t>
            </a:r>
            <a:endParaRPr lang="en-US" sz="6600" b="1" spc="174">
              <a:solidFill>
                <a:srgbClr val="437C30"/>
              </a:solidFill>
              <a:latin typeface="League Sparta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12806" y="6232504"/>
            <a:ext cx="7958954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5"/>
              </a:lnSpc>
            </a:pPr>
            <a:r>
              <a:rPr lang="en-US" sz="3600">
                <a:solidFill>
                  <a:srgbClr val="000000"/>
                </a:solidFill>
                <a:latin typeface="League Spartan"/>
              </a:rPr>
              <a:t>Petits exploitants agricoles enrôlés</a:t>
            </a:r>
            <a:endParaRPr lang="en-US" sz="360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872307" y="6239986"/>
            <a:ext cx="7958954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5"/>
              </a:lnSpc>
            </a:pPr>
            <a:r>
              <a:rPr lang="en-US" sz="4000">
                <a:solidFill>
                  <a:srgbClr val="000000"/>
                </a:solidFill>
                <a:latin typeface="League Spartan"/>
              </a:rPr>
              <a:t>Revenu généré</a:t>
            </a:r>
            <a:endParaRPr lang="en-US" sz="400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909858" y="9008427"/>
            <a:ext cx="11924896" cy="551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0"/>
              </a:lnSpc>
            </a:pPr>
            <a:r>
              <a:rPr lang="en-US" sz="4300">
                <a:solidFill>
                  <a:srgbClr val="314C20"/>
                </a:solidFill>
                <a:latin typeface="League Spartan"/>
              </a:rPr>
              <a:t>100 % des parts de marché absorbées</a:t>
            </a:r>
            <a:endParaRPr lang="en-US" sz="4300">
              <a:solidFill>
                <a:srgbClr val="314C20"/>
              </a:solidFill>
              <a:latin typeface="League Spartan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1232" b="23284"/>
          <a:stretch>
            <a:fillRect/>
          </a:stretch>
        </p:blipFill>
        <p:spPr>
          <a:xfrm>
            <a:off x="3635627" y="8692308"/>
            <a:ext cx="836385" cy="101483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1232" b="23284"/>
          <a:stretch>
            <a:fillRect/>
          </a:stretch>
        </p:blipFill>
        <p:spPr>
          <a:xfrm>
            <a:off x="3491666" y="8829013"/>
            <a:ext cx="836385" cy="101483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-10800000">
            <a:off x="13457251" y="8555603"/>
            <a:ext cx="980346" cy="1151544"/>
            <a:chOff x="0" y="0"/>
            <a:chExt cx="1307128" cy="1535392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71232" b="23284"/>
            <a:stretch>
              <a:fillRect/>
            </a:stretch>
          </p:blipFill>
          <p:spPr>
            <a:xfrm>
              <a:off x="191948" y="0"/>
              <a:ext cx="1115180" cy="135311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71232" b="23284"/>
            <a:stretch>
              <a:fillRect/>
            </a:stretch>
          </p:blipFill>
          <p:spPr>
            <a:xfrm>
              <a:off x="0" y="182273"/>
              <a:ext cx="1115180" cy="135311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461"/>
          <a:stretch>
            <a:fillRect/>
          </a:stretch>
        </p:blipFill>
        <p:spPr>
          <a:xfrm>
            <a:off x="14892521" y="8712545"/>
            <a:ext cx="3190875" cy="12477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717500"/>
            <a:ext cx="13115559" cy="1121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10"/>
              </a:lnSpc>
            </a:pPr>
            <a:r>
              <a:rPr lang="en-US" sz="6695" spc="174">
                <a:solidFill>
                  <a:srgbClr val="437C30"/>
                </a:solidFill>
                <a:latin typeface="League Spartan"/>
              </a:rPr>
              <a:t>USE OF FUNDS</a:t>
            </a:r>
            <a:endParaRPr lang="en-US" sz="6695" spc="174">
              <a:solidFill>
                <a:srgbClr val="437C30"/>
              </a:solidFill>
              <a:latin typeface="League Sparta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532767" y="3011560"/>
            <a:ext cx="8997305" cy="810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65"/>
              </a:lnSpc>
            </a:pPr>
            <a:r>
              <a:rPr lang="en-US" sz="4900" spc="127" dirty="0">
                <a:solidFill>
                  <a:srgbClr val="FFFFFF"/>
                </a:solidFill>
                <a:latin typeface="League Spartan"/>
              </a:rPr>
              <a:t>$ 125 000 in investments   </a:t>
            </a:r>
            <a:endParaRPr lang="en-US" sz="4900" spc="127" dirty="0">
              <a:solidFill>
                <a:srgbClr val="FFFFFF"/>
              </a:solidFill>
              <a:latin typeface="League Sparta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461222" y="4830939"/>
            <a:ext cx="706844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League Spartan"/>
              </a:rPr>
              <a:t>Besoins en fonds de roulement </a:t>
            </a:r>
            <a:endParaRPr lang="en-US" sz="3500" dirty="0">
              <a:solidFill>
                <a:srgbClr val="000000"/>
              </a:solidFill>
              <a:latin typeface="League Spartan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4376346" y="2253556"/>
            <a:ext cx="10982663" cy="4808791"/>
            <a:chOff x="4376346" y="2253556"/>
            <a:chExt cx="10982663" cy="4808791"/>
          </a:xfrm>
        </p:grpSpPr>
        <p:grpSp>
          <p:nvGrpSpPr>
            <p:cNvPr id="24" name="Groupe 23"/>
            <p:cNvGrpSpPr/>
            <p:nvPr/>
          </p:nvGrpSpPr>
          <p:grpSpPr>
            <a:xfrm>
              <a:off x="4376346" y="2253556"/>
              <a:ext cx="10982663" cy="2236388"/>
              <a:chOff x="4376346" y="2253556"/>
              <a:chExt cx="10982663" cy="2236388"/>
            </a:xfrm>
          </p:grpSpPr>
          <p:grpSp>
            <p:nvGrpSpPr>
              <p:cNvPr id="5" name="Group 5"/>
              <p:cNvGrpSpPr/>
              <p:nvPr/>
            </p:nvGrpSpPr>
            <p:grpSpPr>
              <a:xfrm>
                <a:off x="6201836" y="2705880"/>
                <a:ext cx="9157173" cy="1488495"/>
                <a:chOff x="0" y="0"/>
                <a:chExt cx="2552550" cy="414916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0" y="0"/>
                  <a:ext cx="2552550" cy="414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2550" h="414916">
                      <a:moveTo>
                        <a:pt x="2349350" y="0"/>
                      </a:moveTo>
                      <a:lnTo>
                        <a:pt x="0" y="0"/>
                      </a:lnTo>
                      <a:lnTo>
                        <a:pt x="0" y="414916"/>
                      </a:lnTo>
                      <a:lnTo>
                        <a:pt x="2349350" y="414916"/>
                      </a:lnTo>
                      <a:lnTo>
                        <a:pt x="2552550" y="207458"/>
                      </a:lnTo>
                      <a:lnTo>
                        <a:pt x="2349350" y="0"/>
                      </a:lnTo>
                      <a:close/>
                    </a:path>
                  </a:pathLst>
                </a:custGeom>
                <a:solidFill>
                  <a:srgbClr val="437C30"/>
                </a:solidFill>
              </p:spPr>
            </p:sp>
            <p:sp>
              <p:nvSpPr>
                <p:cNvPr id="7" name="TextBox 7"/>
                <p:cNvSpPr txBox="1"/>
                <p:nvPr/>
              </p:nvSpPr>
              <p:spPr>
                <a:xfrm>
                  <a:off x="0" y="-47625"/>
                  <a:ext cx="698500" cy="454025"/>
                </a:xfrm>
                <a:prstGeom prst="rect">
                  <a:avLst/>
                </a:prstGeom>
              </p:spPr>
              <p:txBody>
                <a:bodyPr lIns="47998" tIns="47998" rIns="47998" bIns="47998" rtlCol="0" anchor="ctr"/>
                <a:lstStyle/>
                <a:p>
                  <a:pPr algn="ctr">
                    <a:lnSpc>
                      <a:spcPts val="3450"/>
                    </a:lnSpc>
                  </a:pPr>
                </a:p>
              </p:txBody>
            </p:sp>
          </p:grpSp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r="6791"/>
              <a:stretch>
                <a:fillRect/>
              </a:stretch>
            </p:blipFill>
            <p:spPr>
              <a:xfrm>
                <a:off x="4376346" y="2253556"/>
                <a:ext cx="2084507" cy="2236388"/>
              </a:xfrm>
              <a:prstGeom prst="rect">
                <a:avLst/>
              </a:prstGeom>
            </p:spPr>
          </p:pic>
        </p:grpSp>
        <p:grpSp>
          <p:nvGrpSpPr>
            <p:cNvPr id="11" name="Group 11"/>
            <p:cNvGrpSpPr/>
            <p:nvPr/>
          </p:nvGrpSpPr>
          <p:grpSpPr>
            <a:xfrm>
              <a:off x="6351429" y="5453299"/>
              <a:ext cx="6310542" cy="1279892"/>
              <a:chOff x="0" y="0"/>
              <a:chExt cx="2045755" cy="41491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045755" cy="414916"/>
              </a:xfrm>
              <a:custGeom>
                <a:avLst/>
                <a:gdLst/>
                <a:ahLst/>
                <a:cxnLst/>
                <a:rect l="l" t="t" r="r" b="b"/>
                <a:pathLst>
                  <a:path w="2045755" h="414916">
                    <a:moveTo>
                      <a:pt x="1842555" y="0"/>
                    </a:moveTo>
                    <a:lnTo>
                      <a:pt x="0" y="0"/>
                    </a:lnTo>
                    <a:lnTo>
                      <a:pt x="0" y="414916"/>
                    </a:lnTo>
                    <a:lnTo>
                      <a:pt x="1842555" y="414916"/>
                    </a:lnTo>
                    <a:lnTo>
                      <a:pt x="2045755" y="207458"/>
                    </a:lnTo>
                    <a:lnTo>
                      <a:pt x="1842555" y="0"/>
                    </a:lnTo>
                    <a:close/>
                  </a:path>
                </a:pathLst>
              </a:custGeom>
              <a:solidFill>
                <a:srgbClr val="437C3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698500" cy="454025"/>
              </a:xfrm>
              <a:prstGeom prst="rect">
                <a:avLst/>
              </a:prstGeom>
            </p:spPr>
            <p:txBody>
              <a:bodyPr lIns="44505" tIns="44505" rIns="44505" bIns="44505" rtlCol="0" anchor="ctr"/>
              <a:lstStyle/>
              <a:p>
                <a:pPr algn="ctr">
                  <a:lnSpc>
                    <a:spcPts val="3450"/>
                  </a:lnSpc>
                </a:pPr>
              </a:p>
            </p:txBody>
          </p:sp>
        </p:grp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657544" y="5026729"/>
              <a:ext cx="2035618" cy="2035618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6453505" y="2962275"/>
            <a:ext cx="8597900" cy="792480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dist">
              <a:lnSpc>
                <a:spcPts val="6180"/>
              </a:lnSpc>
            </a:pPr>
            <a:r>
              <a:rPr lang="fr-FR" altLang="en-US" sz="2800" spc="118" dirty="0">
                <a:solidFill>
                  <a:srgbClr val="FFFFFF"/>
                </a:solidFill>
                <a:latin typeface="League Spartan"/>
              </a:rPr>
              <a:t>FCFA 189,300,00 besoin en investissement</a:t>
            </a:r>
            <a:endParaRPr lang="fr-FR" altLang="en-US" sz="2800" spc="118" dirty="0">
              <a:solidFill>
                <a:srgbClr val="FFFFFF"/>
              </a:solidFill>
              <a:latin typeface="League Spartan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5034198" y="7610561"/>
            <a:ext cx="6479213" cy="1647739"/>
            <a:chOff x="0" y="0"/>
            <a:chExt cx="8638950" cy="2196985"/>
          </a:xfrm>
        </p:grpSpPr>
        <p:grpSp>
          <p:nvGrpSpPr>
            <p:cNvPr id="17" name="Group 17"/>
            <p:cNvGrpSpPr/>
            <p:nvPr/>
          </p:nvGrpSpPr>
          <p:grpSpPr>
            <a:xfrm>
              <a:off x="1828162" y="460385"/>
              <a:ext cx="6810789" cy="1381351"/>
              <a:chOff x="0" y="0"/>
              <a:chExt cx="2045755" cy="41491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045755" cy="414916"/>
              </a:xfrm>
              <a:custGeom>
                <a:avLst/>
                <a:gdLst/>
                <a:ahLst/>
                <a:cxnLst/>
                <a:rect l="l" t="t" r="r" b="b"/>
                <a:pathLst>
                  <a:path w="2045755" h="414916">
                    <a:moveTo>
                      <a:pt x="1842555" y="0"/>
                    </a:moveTo>
                    <a:lnTo>
                      <a:pt x="0" y="0"/>
                    </a:lnTo>
                    <a:lnTo>
                      <a:pt x="0" y="414916"/>
                    </a:lnTo>
                    <a:lnTo>
                      <a:pt x="1842555" y="414916"/>
                    </a:lnTo>
                    <a:lnTo>
                      <a:pt x="2045755" y="207458"/>
                    </a:lnTo>
                    <a:lnTo>
                      <a:pt x="1842555" y="0"/>
                    </a:lnTo>
                    <a:close/>
                  </a:path>
                </a:pathLst>
              </a:custGeom>
              <a:solidFill>
                <a:srgbClr val="437C30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698500" cy="454025"/>
              </a:xfrm>
              <a:prstGeom prst="rect">
                <a:avLst/>
              </a:prstGeom>
            </p:spPr>
            <p:txBody>
              <a:bodyPr lIns="44505" tIns="44505" rIns="44505" bIns="44505" rtlCol="0" anchor="ctr"/>
              <a:lstStyle/>
              <a:p>
                <a:pPr algn="ctr">
                  <a:lnSpc>
                    <a:spcPts val="3450"/>
                  </a:lnSpc>
                </a:pPr>
              </a:p>
            </p:txBody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196985" cy="2196985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10370140" y="10209662"/>
            <a:ext cx="3210598" cy="707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5"/>
              </a:lnSpc>
            </a:pPr>
            <a:r>
              <a:rPr lang="en-US" sz="4225" spc="109">
                <a:solidFill>
                  <a:srgbClr val="FFFFFF"/>
                </a:solidFill>
                <a:latin typeface="League Spartan"/>
              </a:rPr>
              <a:t>$ 147 082  </a:t>
            </a:r>
            <a:endParaRPr lang="en-US" sz="4225" spc="109">
              <a:solidFill>
                <a:srgbClr val="FFFFFF"/>
              </a:solidFill>
              <a:latin typeface="League Spartan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463030" y="8013065"/>
            <a:ext cx="5555615" cy="792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80"/>
              </a:lnSpc>
            </a:pPr>
            <a:r>
              <a:rPr lang="fr-FR" altLang="en-US" sz="3600" spc="118" dirty="0">
                <a:solidFill>
                  <a:srgbClr val="FFFFFF"/>
                </a:solidFill>
                <a:latin typeface="League Spartan"/>
                <a:sym typeface="+mn-ea"/>
              </a:rPr>
              <a:t>FCFA 214,082,500</a:t>
            </a:r>
            <a:endParaRPr lang="fr-FR" altLang="en-US" sz="3600" spc="118" dirty="0">
              <a:solidFill>
                <a:srgbClr val="FFFFFF"/>
              </a:solidFill>
              <a:latin typeface="League Spartan"/>
              <a:sym typeface="+mn-ea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593528" y="7343226"/>
            <a:ext cx="7068443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  <a:spcBef>
                <a:spcPct val="0"/>
              </a:spcBef>
            </a:pPr>
            <a:r>
              <a:rPr lang="fr-FR" altLang="en-US" sz="3500">
                <a:solidFill>
                  <a:srgbClr val="000000"/>
                </a:solidFill>
                <a:latin typeface="League Spartan"/>
              </a:rPr>
              <a:t>Coût du Projet</a:t>
            </a:r>
            <a:endParaRPr lang="fr-FR" altLang="en-US" sz="350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29162" y="5600534"/>
            <a:ext cx="5631180" cy="946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6665"/>
              </a:lnSpc>
            </a:pPr>
            <a:r>
              <a:rPr lang="fr-FR" altLang="en-US" sz="4500" spc="127" dirty="0">
                <a:solidFill>
                  <a:srgbClr val="FFFFFF"/>
                </a:solidFill>
                <a:latin typeface="League Spartan"/>
              </a:rPr>
              <a:t>FCFA</a:t>
            </a:r>
            <a:r>
              <a:rPr lang="en-US" sz="4500" spc="127" dirty="0">
                <a:solidFill>
                  <a:srgbClr val="FFFFFF"/>
                </a:solidFill>
                <a:latin typeface="League Spartan"/>
              </a:rPr>
              <a:t> </a:t>
            </a:r>
            <a:r>
              <a:rPr lang="fr-FR" altLang="en-US" sz="4500" spc="127" dirty="0">
                <a:solidFill>
                  <a:srgbClr val="FFFFFF"/>
                </a:solidFill>
                <a:latin typeface="League Spartan"/>
              </a:rPr>
              <a:t>24,782,500</a:t>
            </a:r>
            <a:r>
              <a:rPr lang="en-US" sz="4500" spc="127" dirty="0">
                <a:solidFill>
                  <a:srgbClr val="FFFFFF"/>
                </a:solidFill>
                <a:latin typeface="League Spartan"/>
              </a:rPr>
              <a:t> </a:t>
            </a:r>
            <a:endParaRPr lang="en-US" sz="4500" spc="127" dirty="0">
              <a:solidFill>
                <a:srgbClr val="FFFFFF"/>
              </a:solidFill>
              <a:latin typeface="League Spart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4000"/>
          </a:blip>
          <a:srcRect l="6363" t="1361" r="2974" b="22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0" y="1838698"/>
            <a:ext cx="9144000" cy="6211970"/>
            <a:chOff x="0" y="1838698"/>
            <a:chExt cx="9144000" cy="621197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1838698"/>
              <a:ext cx="9144000" cy="6211970"/>
              <a:chOff x="0" y="0"/>
              <a:chExt cx="2517031" cy="16360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17031" cy="1636075"/>
              </a:xfrm>
              <a:custGeom>
                <a:avLst/>
                <a:gdLst/>
                <a:ahLst/>
                <a:cxnLst/>
                <a:rect l="l" t="t" r="r" b="b"/>
                <a:pathLst>
                  <a:path w="2517031" h="1636075">
                    <a:moveTo>
                      <a:pt x="0" y="0"/>
                    </a:moveTo>
                    <a:lnTo>
                      <a:pt x="2517031" y="0"/>
                    </a:lnTo>
                    <a:lnTo>
                      <a:pt x="2517031" y="1636075"/>
                    </a:lnTo>
                    <a:lnTo>
                      <a:pt x="0" y="1636075"/>
                    </a:lnTo>
                    <a:close/>
                  </a:path>
                </a:pathLst>
              </a:custGeom>
              <a:solidFill>
                <a:srgbClr val="437C30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50"/>
                  </a:lnSpc>
                </a:pPr>
              </a:p>
            </p:txBody>
          </p:sp>
        </p:grp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37215" y="2063719"/>
              <a:ext cx="8632104" cy="5761929"/>
            </a:xfrm>
            <a:prstGeom prst="rect">
              <a:avLst/>
            </a:prstGeom>
          </p:spPr>
        </p:pic>
      </p:grpSp>
      <p:grpSp>
        <p:nvGrpSpPr>
          <p:cNvPr id="15" name="Groupe 14"/>
          <p:cNvGrpSpPr/>
          <p:nvPr/>
        </p:nvGrpSpPr>
        <p:grpSpPr>
          <a:xfrm>
            <a:off x="9144000" y="2775250"/>
            <a:ext cx="9144001" cy="6211970"/>
            <a:chOff x="9144000" y="2775250"/>
            <a:chExt cx="9144001" cy="6211970"/>
          </a:xfrm>
        </p:grpSpPr>
        <p:grpSp>
          <p:nvGrpSpPr>
            <p:cNvPr id="7" name="Group 7"/>
            <p:cNvGrpSpPr/>
            <p:nvPr/>
          </p:nvGrpSpPr>
          <p:grpSpPr>
            <a:xfrm>
              <a:off x="9144000" y="2775250"/>
              <a:ext cx="9144001" cy="6211970"/>
              <a:chOff x="0" y="0"/>
              <a:chExt cx="2517031" cy="163607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517031" cy="1636075"/>
              </a:xfrm>
              <a:custGeom>
                <a:avLst/>
                <a:gdLst/>
                <a:ahLst/>
                <a:cxnLst/>
                <a:rect l="l" t="t" r="r" b="b"/>
                <a:pathLst>
                  <a:path w="2517031" h="1636075">
                    <a:moveTo>
                      <a:pt x="0" y="0"/>
                    </a:moveTo>
                    <a:lnTo>
                      <a:pt x="2517031" y="0"/>
                    </a:lnTo>
                    <a:lnTo>
                      <a:pt x="2517031" y="1636075"/>
                    </a:lnTo>
                    <a:lnTo>
                      <a:pt x="0" y="1636075"/>
                    </a:lnTo>
                    <a:close/>
                  </a:path>
                </a:pathLst>
              </a:custGeom>
              <a:solidFill>
                <a:srgbClr val="437C30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50"/>
                  </a:lnSpc>
                </a:pPr>
              </a:p>
            </p:txBody>
          </p:sp>
        </p:grp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411457" y="2976980"/>
              <a:ext cx="8701888" cy="5808510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1028700" y="717500"/>
            <a:ext cx="13115559" cy="1121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0"/>
              </a:lnSpc>
            </a:pPr>
            <a:r>
              <a:rPr lang="en-US" sz="6695" spc="174" dirty="0">
                <a:solidFill>
                  <a:srgbClr val="437C30"/>
                </a:solidFill>
                <a:latin typeface="League Spartan"/>
              </a:rPr>
              <a:t>MOMENTS</a:t>
            </a:r>
            <a:endParaRPr lang="en-US" sz="6695" spc="174" dirty="0">
              <a:solidFill>
                <a:srgbClr val="437C30"/>
              </a:solidFill>
              <a:latin typeface="League Spart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29304" y="9053895"/>
            <a:ext cx="16164305" cy="87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400">
                <a:solidFill>
                  <a:srgbClr val="000000"/>
                </a:solidFill>
                <a:latin typeface="League Spartan"/>
              </a:rPr>
              <a:t>Signature de convention </a:t>
            </a:r>
            <a:endParaRPr lang="en-US" sz="3400">
              <a:solidFill>
                <a:srgbClr val="000000"/>
              </a:solidFill>
              <a:latin typeface="League Spartan"/>
            </a:endParaRPr>
          </a:p>
          <a:p>
            <a:pPr algn="ctr">
              <a:lnSpc>
                <a:spcPts val="3400"/>
              </a:lnSpc>
            </a:pPr>
            <a:r>
              <a:rPr lang="en-US" sz="3400">
                <a:solidFill>
                  <a:srgbClr val="000000"/>
                </a:solidFill>
                <a:latin typeface="League Spartan"/>
              </a:rPr>
              <a:t>SuqaliMbayMi - Institut de Technologie Nucléaire Appliquée / UCAD</a:t>
            </a:r>
            <a:endParaRPr lang="en-US" sz="3400">
              <a:solidFill>
                <a:srgbClr val="000000"/>
              </a:solidFill>
              <a:latin typeface="League Spart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0" y="717500"/>
            <a:ext cx="17955914" cy="8201964"/>
            <a:chOff x="0" y="822275"/>
            <a:chExt cx="17955914" cy="8201964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5807180" y="2186148"/>
              <a:ext cx="8201964" cy="5474218"/>
              <a:chOff x="0" y="0"/>
              <a:chExt cx="2160188" cy="144176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60188" cy="1441769"/>
              </a:xfrm>
              <a:custGeom>
                <a:avLst/>
                <a:gdLst/>
                <a:ahLst/>
                <a:cxnLst/>
                <a:rect l="l" t="t" r="r" b="b"/>
                <a:pathLst>
                  <a:path w="2160188" h="1441769">
                    <a:moveTo>
                      <a:pt x="0" y="0"/>
                    </a:moveTo>
                    <a:lnTo>
                      <a:pt x="2160188" y="0"/>
                    </a:lnTo>
                    <a:lnTo>
                      <a:pt x="2160188" y="1441769"/>
                    </a:lnTo>
                    <a:lnTo>
                      <a:pt x="0" y="1441769"/>
                    </a:lnTo>
                    <a:close/>
                  </a:path>
                </a:pathLst>
              </a:custGeom>
              <a:solidFill>
                <a:srgbClr val="437C30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50"/>
                  </a:lnSpc>
                </a:p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5400000">
              <a:off x="11117823" y="2186148"/>
              <a:ext cx="8201964" cy="5474218"/>
              <a:chOff x="0" y="0"/>
              <a:chExt cx="2160188" cy="144176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60188" cy="1441769"/>
              </a:xfrm>
              <a:custGeom>
                <a:avLst/>
                <a:gdLst/>
                <a:ahLst/>
                <a:cxnLst/>
                <a:rect l="l" t="t" r="r" b="b"/>
                <a:pathLst>
                  <a:path w="2160188" h="1441769">
                    <a:moveTo>
                      <a:pt x="0" y="0"/>
                    </a:moveTo>
                    <a:lnTo>
                      <a:pt x="2160188" y="0"/>
                    </a:lnTo>
                    <a:lnTo>
                      <a:pt x="2160188" y="1441769"/>
                    </a:lnTo>
                    <a:lnTo>
                      <a:pt x="0" y="1441769"/>
                    </a:lnTo>
                    <a:close/>
                  </a:path>
                </a:pathLst>
              </a:custGeom>
              <a:solidFill>
                <a:srgbClr val="437C3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50"/>
                  </a:lnSpc>
                </a:pPr>
              </a:p>
            </p:txBody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"/>
            <a:srcRect l="389" r="389"/>
            <a:stretch>
              <a:fillRect/>
            </a:stretch>
          </p:blipFill>
          <p:spPr>
            <a:xfrm>
              <a:off x="12645271" y="1028700"/>
              <a:ext cx="5147068" cy="777146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l="389" r="389"/>
            <a:stretch>
              <a:fillRect/>
            </a:stretch>
          </p:blipFill>
          <p:spPr>
            <a:xfrm>
              <a:off x="7334628" y="1028699"/>
              <a:ext cx="5147068" cy="7771465"/>
            </a:xfrm>
            <a:prstGeom prst="rect">
              <a:avLst/>
            </a:prstGeom>
          </p:spPr>
        </p:pic>
        <p:grpSp>
          <p:nvGrpSpPr>
            <p:cNvPr id="11" name="Group 11"/>
            <p:cNvGrpSpPr/>
            <p:nvPr/>
          </p:nvGrpSpPr>
          <p:grpSpPr>
            <a:xfrm>
              <a:off x="0" y="2212304"/>
              <a:ext cx="8618261" cy="5808113"/>
              <a:chOff x="0" y="0"/>
              <a:chExt cx="2269830" cy="152970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269830" cy="1529709"/>
              </a:xfrm>
              <a:custGeom>
                <a:avLst/>
                <a:gdLst/>
                <a:ahLst/>
                <a:cxnLst/>
                <a:rect l="l" t="t" r="r" b="b"/>
                <a:pathLst>
                  <a:path w="2269830" h="1529709">
                    <a:moveTo>
                      <a:pt x="0" y="0"/>
                    </a:moveTo>
                    <a:lnTo>
                      <a:pt x="2269830" y="0"/>
                    </a:lnTo>
                    <a:lnTo>
                      <a:pt x="2269830" y="1529709"/>
                    </a:lnTo>
                    <a:lnTo>
                      <a:pt x="0" y="1529709"/>
                    </a:lnTo>
                    <a:close/>
                  </a:path>
                </a:pathLst>
              </a:custGeom>
              <a:solidFill>
                <a:srgbClr val="437C3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50"/>
                  </a:lnSpc>
                </a:pPr>
              </a:p>
            </p:txBody>
          </p:sp>
        </p:grp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 l="2096" t="894" b="894"/>
            <a:stretch>
              <a:fillRect/>
            </a:stretch>
          </p:blipFill>
          <p:spPr>
            <a:xfrm>
              <a:off x="176936" y="2350305"/>
              <a:ext cx="8261807" cy="5532112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1028700" y="717500"/>
            <a:ext cx="13115559" cy="1121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0"/>
              </a:lnSpc>
            </a:pPr>
            <a:r>
              <a:rPr lang="en-US" sz="6695" spc="174">
                <a:solidFill>
                  <a:srgbClr val="437C30"/>
                </a:solidFill>
                <a:latin typeface="League Spartan"/>
              </a:rPr>
              <a:t>MOMENTS</a:t>
            </a:r>
            <a:endParaRPr lang="en-US" sz="6695" spc="174">
              <a:solidFill>
                <a:srgbClr val="437C30"/>
              </a:solidFill>
              <a:latin typeface="League Spartan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29304" y="9604668"/>
            <a:ext cx="16164305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400">
                <a:solidFill>
                  <a:srgbClr val="000000"/>
                </a:solidFill>
                <a:latin typeface="League Spartan"/>
              </a:rPr>
              <a:t>SuqaliMbayMi - Institut de Technologie Nucléaire Appliquée / UCAD</a:t>
            </a:r>
            <a:endParaRPr lang="en-US" sz="3400">
              <a:solidFill>
                <a:srgbClr val="000000"/>
              </a:solidFill>
              <a:latin typeface="League Spart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1">
              <a:alphaModFix amt="4000"/>
            </a:blip>
            <a:srcRect l="6363" t="1361" r="2974" b="22166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grpSp>
          <p:nvGrpSpPr>
            <p:cNvPr id="6" name="Group 6"/>
            <p:cNvGrpSpPr/>
            <p:nvPr/>
          </p:nvGrpSpPr>
          <p:grpSpPr>
            <a:xfrm rot="-10800000">
              <a:off x="9144000" y="136125"/>
              <a:ext cx="8785127" cy="5007375"/>
              <a:chOff x="0" y="0"/>
              <a:chExt cx="2313778" cy="131881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313778" cy="1318815"/>
              </a:xfrm>
              <a:custGeom>
                <a:avLst/>
                <a:gdLst/>
                <a:ahLst/>
                <a:cxnLst/>
                <a:rect l="l" t="t" r="r" b="b"/>
                <a:pathLst>
                  <a:path w="2313778" h="1318815">
                    <a:moveTo>
                      <a:pt x="0" y="0"/>
                    </a:moveTo>
                    <a:lnTo>
                      <a:pt x="2313778" y="0"/>
                    </a:lnTo>
                    <a:lnTo>
                      <a:pt x="2313778" y="1318815"/>
                    </a:lnTo>
                    <a:lnTo>
                      <a:pt x="0" y="1318815"/>
                    </a:lnTo>
                    <a:close/>
                  </a:path>
                </a:pathLst>
              </a:custGeom>
              <a:solidFill>
                <a:srgbClr val="437C3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50"/>
                  </a:lnSpc>
                </a:pPr>
              </a:p>
            </p:txBody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/>
            <a:srcRect l="2667" r="2188" b="18365"/>
            <a:stretch>
              <a:fillRect/>
            </a:stretch>
          </p:blipFill>
          <p:spPr>
            <a:xfrm>
              <a:off x="9411457" y="265302"/>
              <a:ext cx="8292015" cy="4749022"/>
            </a:xfrm>
            <a:prstGeom prst="rect">
              <a:avLst/>
            </a:prstGeom>
          </p:spPr>
        </p:pic>
      </p:grpSp>
      <p:grpSp>
        <p:nvGrpSpPr>
          <p:cNvPr id="18" name="Groupe 17"/>
          <p:cNvGrpSpPr/>
          <p:nvPr/>
        </p:nvGrpSpPr>
        <p:grpSpPr>
          <a:xfrm>
            <a:off x="501585" y="2773393"/>
            <a:ext cx="8382347" cy="5896581"/>
            <a:chOff x="442340" y="3009700"/>
            <a:chExt cx="8382347" cy="5896581"/>
          </a:xfrm>
        </p:grpSpPr>
        <p:grpSp>
          <p:nvGrpSpPr>
            <p:cNvPr id="9" name="Group 9"/>
            <p:cNvGrpSpPr/>
            <p:nvPr/>
          </p:nvGrpSpPr>
          <p:grpSpPr>
            <a:xfrm>
              <a:off x="442340" y="3009700"/>
              <a:ext cx="8382347" cy="5896581"/>
              <a:chOff x="0" y="0"/>
              <a:chExt cx="2207696" cy="155300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07696" cy="1553009"/>
              </a:xfrm>
              <a:custGeom>
                <a:avLst/>
                <a:gdLst/>
                <a:ahLst/>
                <a:cxnLst/>
                <a:rect l="l" t="t" r="r" b="b"/>
                <a:pathLst>
                  <a:path w="2207696" h="1553009">
                    <a:moveTo>
                      <a:pt x="0" y="0"/>
                    </a:moveTo>
                    <a:lnTo>
                      <a:pt x="2207696" y="0"/>
                    </a:lnTo>
                    <a:lnTo>
                      <a:pt x="2207696" y="1553009"/>
                    </a:lnTo>
                    <a:lnTo>
                      <a:pt x="0" y="1553009"/>
                    </a:lnTo>
                    <a:close/>
                  </a:path>
                </a:pathLst>
              </a:custGeom>
              <a:solidFill>
                <a:srgbClr val="437C3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50"/>
                  </a:lnSpc>
                </a:pPr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 r="2533"/>
            <a:stretch>
              <a:fillRect/>
            </a:stretch>
          </p:blipFill>
          <p:spPr>
            <a:xfrm>
              <a:off x="675881" y="3238327"/>
              <a:ext cx="7942380" cy="5439328"/>
            </a:xfrm>
            <a:prstGeom prst="rect">
              <a:avLst/>
            </a:prstGeom>
          </p:spPr>
        </p:pic>
      </p:grpSp>
      <p:grpSp>
        <p:nvGrpSpPr>
          <p:cNvPr id="17" name="Groupe 16"/>
          <p:cNvGrpSpPr/>
          <p:nvPr/>
        </p:nvGrpSpPr>
        <p:grpSpPr>
          <a:xfrm>
            <a:off x="9907411" y="5257165"/>
            <a:ext cx="7258305" cy="4176687"/>
            <a:chOff x="9907411" y="5257165"/>
            <a:chExt cx="7258305" cy="4176687"/>
          </a:xfrm>
        </p:grpSpPr>
        <p:grpSp>
          <p:nvGrpSpPr>
            <p:cNvPr id="3" name="Group 3"/>
            <p:cNvGrpSpPr/>
            <p:nvPr/>
          </p:nvGrpSpPr>
          <p:grpSpPr>
            <a:xfrm rot="-10800000">
              <a:off x="9907411" y="5257165"/>
              <a:ext cx="7258305" cy="4176687"/>
              <a:chOff x="0" y="0"/>
              <a:chExt cx="1911652" cy="110003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911652" cy="1100033"/>
              </a:xfrm>
              <a:custGeom>
                <a:avLst/>
                <a:gdLst/>
                <a:ahLst/>
                <a:cxnLst/>
                <a:rect l="l" t="t" r="r" b="b"/>
                <a:pathLst>
                  <a:path w="1911652" h="1100033">
                    <a:moveTo>
                      <a:pt x="0" y="0"/>
                    </a:moveTo>
                    <a:lnTo>
                      <a:pt x="1911652" y="0"/>
                    </a:lnTo>
                    <a:lnTo>
                      <a:pt x="1911652" y="1100033"/>
                    </a:lnTo>
                    <a:lnTo>
                      <a:pt x="0" y="1100033"/>
                    </a:lnTo>
                    <a:close/>
                  </a:path>
                </a:pathLst>
              </a:custGeom>
              <a:solidFill>
                <a:srgbClr val="437C30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50"/>
                  </a:lnSpc>
                </a:pPr>
              </a:p>
            </p:txBody>
          </p:sp>
        </p:grp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/>
            <a:srcRect t="8771" b="8771"/>
            <a:stretch>
              <a:fillRect/>
            </a:stretch>
          </p:blipFill>
          <p:spPr>
            <a:xfrm>
              <a:off x="10151811" y="5472484"/>
              <a:ext cx="6814445" cy="3785816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1028700" y="717500"/>
            <a:ext cx="5684245" cy="1121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0"/>
              </a:lnSpc>
            </a:pPr>
            <a:r>
              <a:rPr lang="en-US" sz="6695" spc="174">
                <a:solidFill>
                  <a:srgbClr val="437C30"/>
                </a:solidFill>
                <a:latin typeface="League Spartan"/>
              </a:rPr>
              <a:t>MOMENTS</a:t>
            </a:r>
            <a:endParaRPr lang="en-US" sz="6695" spc="174">
              <a:solidFill>
                <a:srgbClr val="437C30"/>
              </a:solidFill>
              <a:latin typeface="League Spartan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29304" y="9604668"/>
            <a:ext cx="16164305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400">
                <a:solidFill>
                  <a:srgbClr val="000000"/>
                </a:solidFill>
                <a:latin typeface="League Spartan"/>
              </a:rPr>
              <a:t>SuqaliMbayMi - Institut de Technologie Nucléaire Appliquée / UCAD</a:t>
            </a:r>
            <a:endParaRPr lang="en-US" sz="3400">
              <a:solidFill>
                <a:srgbClr val="000000"/>
              </a:solidFill>
              <a:latin typeface="League Spart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30887" t="13464" b="28185"/>
          <a:stretch>
            <a:fillRect/>
          </a:stretch>
        </p:blipFill>
        <p:spPr>
          <a:xfrm>
            <a:off x="-1061045" y="2486848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97696">
            <a:off x="-827012" y="3419064"/>
            <a:ext cx="18944619" cy="4049412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16084" y="2396619"/>
            <a:ext cx="4595139" cy="4595121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99" r="-24999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b="461"/>
          <a:stretch>
            <a:fillRect/>
          </a:stretch>
        </p:blipFill>
        <p:spPr>
          <a:xfrm>
            <a:off x="14772088" y="8815894"/>
            <a:ext cx="3190875" cy="1247775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21186" y="2501721"/>
            <a:ext cx="4384935" cy="4384917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38333" b="-38333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6770418" y="3581815"/>
            <a:ext cx="4747165" cy="4747146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99" r="-24999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6890868" y="3702265"/>
            <a:ext cx="4506264" cy="4506246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38809" r="-38809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3279707" y="2606822"/>
            <a:ext cx="4675882" cy="4675863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99" r="-24999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369827" y="2696941"/>
            <a:ext cx="4495643" cy="4495625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5046" r="-25046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5211223" y="8347075"/>
            <a:ext cx="8293406" cy="80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50"/>
              </a:lnSpc>
            </a:pPr>
            <a:r>
              <a:rPr lang="en-US" sz="2500">
                <a:solidFill>
                  <a:srgbClr val="000000"/>
                </a:solidFill>
                <a:latin typeface="League Spartan"/>
              </a:rPr>
              <a:t>VALORISATION DES PRODUITS AGRICOLES</a:t>
            </a:r>
            <a:endParaRPr lang="en-US" sz="250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65138" y="7235061"/>
            <a:ext cx="5647557" cy="4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  <a:spcBef>
                <a:spcPct val="0"/>
              </a:spcBef>
            </a:pPr>
            <a:r>
              <a:rPr lang="fr-FR" altLang="en-US" sz="2500">
                <a:solidFill>
                  <a:srgbClr val="000000"/>
                </a:solidFill>
                <a:latin typeface="League Spartan"/>
              </a:rPr>
              <a:t>Analyse des sols</a:t>
            </a:r>
            <a:endParaRPr lang="fr-FR" altLang="en-US" sz="250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115932" y="7409368"/>
            <a:ext cx="6062362" cy="44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League Spartan"/>
              </a:rPr>
              <a:t>AUTONOMISATION DE L'AGRICULTURE</a:t>
            </a:r>
            <a:endParaRPr lang="en-US" sz="250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65125" y="415925"/>
            <a:ext cx="5647055" cy="1167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110"/>
              </a:lnSpc>
            </a:pPr>
            <a:r>
              <a:rPr lang="fr-FR" altLang="en-US" sz="6695" spc="174">
                <a:solidFill>
                  <a:srgbClr val="437C30"/>
                </a:solidFill>
                <a:latin typeface="League Spartan"/>
              </a:rPr>
              <a:t>OBJECTIFS</a:t>
            </a:r>
            <a:endParaRPr lang="fr-FR" altLang="en-US" sz="6695" spc="174">
              <a:solidFill>
                <a:srgbClr val="437C30"/>
              </a:solidFill>
              <a:latin typeface="League Spart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98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461"/>
          <a:stretch>
            <a:fillRect/>
          </a:stretch>
        </p:blipFill>
        <p:spPr>
          <a:xfrm>
            <a:off x="14794740" y="8812436"/>
            <a:ext cx="3190875" cy="1247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30826" y="2879182"/>
            <a:ext cx="876759" cy="87675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17220" y="415925"/>
            <a:ext cx="8912225" cy="1167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110"/>
              </a:lnSpc>
            </a:pPr>
            <a:r>
              <a:rPr lang="fr-FR" altLang="en-US" sz="6695" spc="174">
                <a:solidFill>
                  <a:srgbClr val="437C30"/>
                </a:solidFill>
                <a:latin typeface="League Spartan"/>
              </a:rPr>
              <a:t>PROBLEMATIQUE</a:t>
            </a:r>
            <a:endParaRPr lang="fr-FR" altLang="en-US" sz="6695" spc="174">
              <a:solidFill>
                <a:srgbClr val="437C30"/>
              </a:solidFill>
              <a:latin typeface="League Spart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612973" y="7022853"/>
            <a:ext cx="16072993" cy="61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>
                <a:solidFill>
                  <a:srgbClr val="000000"/>
                </a:solidFill>
                <a:latin typeface="League Spartan"/>
              </a:rPr>
              <a:t>Niveau et qualité de vie précaires des petits exploitants agricoles</a:t>
            </a:r>
            <a:endParaRPr lang="en-US" sz="320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40904" y="2718664"/>
            <a:ext cx="14821898" cy="113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5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League Spartan"/>
              </a:rPr>
              <a:t>19% des terres arables, +67% des sols sont pauvres. Manque de données fiables sur les qualités et les types de sols (pas d'étalonnage)</a:t>
            </a:r>
            <a:endParaRPr lang="en-US" sz="320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613150" y="4486910"/>
            <a:ext cx="9349740" cy="56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League Spartan"/>
              </a:rPr>
              <a:t>Pas de technique de diversification des cultures</a:t>
            </a:r>
            <a:endParaRPr lang="en-US" sz="320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613150" y="5699125"/>
            <a:ext cx="11271250" cy="56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League Spartan"/>
              </a:rPr>
              <a:t>Pas de systèmes de traçabilité dans la chaîne de valeur</a:t>
            </a:r>
            <a:endParaRPr lang="en-US" sz="3200">
              <a:solidFill>
                <a:srgbClr val="000000"/>
              </a:solidFill>
              <a:latin typeface="League Spartan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30826" y="4345117"/>
            <a:ext cx="876759" cy="8767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30826" y="5634340"/>
            <a:ext cx="876759" cy="876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30826" y="6923564"/>
            <a:ext cx="876759" cy="876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461"/>
          <a:stretch>
            <a:fillRect/>
          </a:stretch>
        </p:blipFill>
        <p:spPr>
          <a:xfrm>
            <a:off x="14794740" y="8812436"/>
            <a:ext cx="3190875" cy="1247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44838" y="2179452"/>
            <a:ext cx="1368135" cy="13681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44838" y="3775365"/>
            <a:ext cx="1368135" cy="13681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44838" y="5309740"/>
            <a:ext cx="1368135" cy="1368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44838" y="6677876"/>
            <a:ext cx="1368135" cy="136813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17125" y="415713"/>
            <a:ext cx="5167263" cy="1121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0"/>
              </a:lnSpc>
            </a:pPr>
            <a:r>
              <a:rPr lang="en-US" sz="6695" spc="174">
                <a:solidFill>
                  <a:srgbClr val="437C30"/>
                </a:solidFill>
                <a:latin typeface="League Spartan"/>
              </a:rPr>
              <a:t>SOLUTION</a:t>
            </a:r>
            <a:endParaRPr lang="en-US" sz="6695" spc="174">
              <a:solidFill>
                <a:srgbClr val="437C30"/>
              </a:solidFill>
              <a:latin typeface="League Sparta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768487" y="7022853"/>
            <a:ext cx="16072993" cy="61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fr-FR" altLang="en-US" sz="2800">
                <a:solidFill>
                  <a:srgbClr val="000000"/>
                </a:solidFill>
                <a:latin typeface="League Spartan"/>
              </a:rPr>
              <a:t>Valorisation des produits agricoles</a:t>
            </a:r>
            <a:endParaRPr lang="fr-FR" altLang="en-US" sz="280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768487" y="2552751"/>
            <a:ext cx="14821898" cy="56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5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League Spartan"/>
              </a:rPr>
              <a:t>Analyse des types de sol à l'aide d'un appareil numérique d'analyse des sols </a:t>
            </a:r>
            <a:endParaRPr lang="en-US" sz="280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792855" y="3886200"/>
            <a:ext cx="12757785" cy="1132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15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League Spartan"/>
              </a:rPr>
              <a:t>Utilisation de l'intelligence artificielle pour fournir des données prédictives sur les cultures</a:t>
            </a:r>
            <a:r>
              <a:rPr lang="fr-FR" altLang="en-US" sz="2800">
                <a:solidFill>
                  <a:srgbClr val="000000"/>
                </a:solidFill>
                <a:latin typeface="League Spartan"/>
              </a:rPr>
              <a:t> (santé des plantes)</a:t>
            </a:r>
            <a:r>
              <a:rPr lang="en-US" sz="2800">
                <a:solidFill>
                  <a:srgbClr val="000000"/>
                </a:solidFill>
                <a:latin typeface="League Spartan"/>
              </a:rPr>
              <a:t> et les rendements</a:t>
            </a:r>
            <a:endParaRPr lang="en-US" sz="280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768487" y="5588978"/>
            <a:ext cx="12582691" cy="113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5"/>
              </a:lnSpc>
              <a:spcBef>
                <a:spcPct val="0"/>
              </a:spcBef>
            </a:pPr>
            <a:r>
              <a:rPr lang="fr-FR" altLang="en-US" sz="2800">
                <a:solidFill>
                  <a:srgbClr val="000000"/>
                </a:solidFill>
                <a:latin typeface="League Spartan"/>
              </a:rPr>
              <a:t>Utilisation de l</a:t>
            </a:r>
            <a:r>
              <a:rPr lang="en-US" sz="2800">
                <a:solidFill>
                  <a:srgbClr val="000000"/>
                </a:solidFill>
                <a:latin typeface="League Spartan"/>
              </a:rPr>
              <a:t>a technologie blockchain pour assurer la traçabilité et la sécurité de</a:t>
            </a:r>
            <a:r>
              <a:rPr lang="fr-FR" altLang="en-US" sz="2800">
                <a:solidFill>
                  <a:srgbClr val="000000"/>
                </a:solidFill>
                <a:latin typeface="League Spartan"/>
              </a:rPr>
              <a:t>s transactions</a:t>
            </a:r>
            <a:r>
              <a:rPr lang="en-US" sz="2800">
                <a:solidFill>
                  <a:srgbClr val="000000"/>
                </a:solidFill>
                <a:latin typeface="League Spartan"/>
              </a:rPr>
              <a:t>.</a:t>
            </a:r>
            <a:endParaRPr lang="en-US" sz="2800">
              <a:solidFill>
                <a:srgbClr val="000000"/>
              </a:solidFill>
              <a:latin typeface="League Spart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461"/>
          <a:stretch>
            <a:fillRect/>
          </a:stretch>
        </p:blipFill>
        <p:spPr>
          <a:xfrm>
            <a:off x="14794740" y="8812436"/>
            <a:ext cx="3190875" cy="12477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880895" y="1809659"/>
            <a:ext cx="5827690" cy="1769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500">
                <a:solidFill>
                  <a:srgbClr val="2E2E2E"/>
                </a:solidFill>
                <a:latin typeface="League Spartan"/>
              </a:rPr>
              <a:t>RECENSEMENT EXHAUSTIF</a:t>
            </a:r>
            <a:endParaRPr lang="en-US" sz="2500">
              <a:solidFill>
                <a:srgbClr val="2E2E2E"/>
              </a:solidFill>
              <a:latin typeface="League Spartan"/>
            </a:endParaRPr>
          </a:p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500">
                <a:solidFill>
                  <a:srgbClr val="2E2E2E"/>
                </a:solidFill>
                <a:latin typeface="League Spartan"/>
              </a:rPr>
              <a:t>Gestion des producteurs </a:t>
            </a:r>
            <a:endParaRPr lang="en-US" sz="2500">
              <a:solidFill>
                <a:srgbClr val="2E2E2E"/>
              </a:solidFill>
              <a:latin typeface="League Spartan"/>
            </a:endParaRPr>
          </a:p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>
                <a:solidFill>
                  <a:srgbClr val="2E2E2E"/>
                </a:solidFill>
                <a:latin typeface="League Spartan"/>
              </a:rPr>
              <a:t>(identification et géoréférencement des périmètres agricoles et expression des besoins) </a:t>
            </a:r>
            <a:endParaRPr lang="en-US">
              <a:solidFill>
                <a:srgbClr val="2E2E2E"/>
              </a:solidFill>
              <a:latin typeface="League Spart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091125" y="4387526"/>
            <a:ext cx="5407230" cy="1769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League Spartan"/>
              </a:rPr>
              <a:t>OUTIL D'ANALYSE PRÉDICTIVE</a:t>
            </a:r>
            <a:endParaRPr lang="en-US" sz="2500">
              <a:solidFill>
                <a:srgbClr val="000000"/>
              </a:solidFill>
              <a:latin typeface="League Spartan"/>
            </a:endParaRPr>
          </a:p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League Spartan"/>
              </a:rPr>
              <a:t>Suivi de campagne et production (formation, suivi agronomique, calcul de récolte, calcul de rendement, contrôle qualité)</a:t>
            </a:r>
            <a:r>
              <a:rPr lang="en-US" sz="2500">
                <a:solidFill>
                  <a:srgbClr val="000000"/>
                </a:solidFill>
                <a:latin typeface="League Spartan"/>
              </a:rPr>
              <a:t> </a:t>
            </a:r>
            <a:endParaRPr lang="en-US" sz="250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39031" y="2343150"/>
            <a:ext cx="6107564" cy="1769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500">
                <a:solidFill>
                  <a:srgbClr val="000000"/>
                </a:solidFill>
                <a:latin typeface="League Spartan"/>
              </a:rPr>
              <a:t>GESTION FINANCIÈRE </a:t>
            </a:r>
            <a:endParaRPr lang="en-US" sz="2500">
              <a:solidFill>
                <a:srgbClr val="000000"/>
              </a:solidFill>
              <a:latin typeface="League Spartan"/>
            </a:endParaRPr>
          </a:p>
          <a:p>
            <a:pPr algn="ctr">
              <a:lnSpc>
                <a:spcPts val="3450"/>
              </a:lnSpc>
            </a:pPr>
            <a:r>
              <a:rPr lang="en-US" sz="2500">
                <a:solidFill>
                  <a:srgbClr val="000000"/>
                </a:solidFill>
                <a:latin typeface="League Spartan"/>
              </a:rPr>
              <a:t>Suivi du crédit et remboursement </a:t>
            </a:r>
            <a:endParaRPr lang="en-US" sz="2500">
              <a:solidFill>
                <a:srgbClr val="000000"/>
              </a:solidFill>
              <a:latin typeface="League Spartan"/>
            </a:endParaRPr>
          </a:p>
          <a:p>
            <a:pPr algn="ctr">
              <a:lnSpc>
                <a:spcPts val="3450"/>
              </a:lnSpc>
            </a:pPr>
            <a:r>
              <a:rPr lang="en-US" sz="2500">
                <a:solidFill>
                  <a:srgbClr val="000000"/>
                </a:solidFill>
                <a:latin typeface="League Spartan"/>
              </a:rPr>
              <a:t>(</a:t>
            </a:r>
            <a:r>
              <a:rPr lang="en-US">
                <a:solidFill>
                  <a:srgbClr val="000000"/>
                </a:solidFill>
                <a:latin typeface="League Spartan"/>
              </a:rPr>
              <a:t>crédit et remboursement des producteurs et remboursement des fournisseurs et de la banque</a:t>
            </a:r>
            <a:r>
              <a:rPr lang="en-US" sz="2500">
                <a:solidFill>
                  <a:srgbClr val="000000"/>
                </a:solidFill>
                <a:latin typeface="League Spartan"/>
              </a:rPr>
              <a:t>)</a:t>
            </a:r>
            <a:endParaRPr lang="en-US" sz="250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42324" y="5172075"/>
            <a:ext cx="5904271" cy="13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League Spartan"/>
              </a:rPr>
              <a:t>LA GESTION COMMERCIALE</a:t>
            </a:r>
            <a:endParaRPr lang="en-US" sz="2500">
              <a:solidFill>
                <a:srgbClr val="000000"/>
              </a:solidFill>
              <a:latin typeface="League Spartan"/>
            </a:endParaRPr>
          </a:p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League Spartan"/>
              </a:rPr>
              <a:t>Gestion des ventes (identification et gestion des clients, commandes, livraisons, facturation)</a:t>
            </a:r>
            <a:endParaRPr lang="en-US" sz="200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880895" y="6930701"/>
            <a:ext cx="6220981" cy="13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League Spartan"/>
              </a:rPr>
              <a:t>LA GESTION DES STOCKS</a:t>
            </a:r>
            <a:endParaRPr lang="en-US" sz="2500">
              <a:solidFill>
                <a:srgbClr val="000000"/>
              </a:solidFill>
              <a:latin typeface="League Spartan"/>
            </a:endParaRPr>
          </a:p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League Spartan"/>
              </a:rPr>
              <a:t>(Entrées/sorties, remboursement bancaire, produits transformés)</a:t>
            </a:r>
            <a:endParaRPr lang="en-US" sz="200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9031" y="7545064"/>
            <a:ext cx="5762089" cy="1769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League Spartan"/>
              </a:rPr>
              <a:t>SUIVI DE LA PRODUCTION</a:t>
            </a:r>
            <a:endParaRPr lang="en-US" sz="2500">
              <a:solidFill>
                <a:srgbClr val="000000"/>
              </a:solidFill>
              <a:latin typeface="League Spartan"/>
            </a:endParaRPr>
          </a:p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League Spartan"/>
              </a:rPr>
              <a:t>Production et transformation (par exemple, réception des céréales brutes, transformation, conditionnement)</a:t>
            </a:r>
            <a:endParaRPr lang="en-US">
              <a:solidFill>
                <a:srgbClr val="000000"/>
              </a:solidFill>
              <a:latin typeface="League Spartan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1232" b="23284"/>
          <a:stretch>
            <a:fillRect/>
          </a:stretch>
        </p:blipFill>
        <p:spPr>
          <a:xfrm>
            <a:off x="439031" y="2198703"/>
            <a:ext cx="1722100" cy="20895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325" t="12496"/>
          <a:stretch>
            <a:fillRect/>
          </a:stretch>
        </p:blipFill>
        <p:spPr>
          <a:xfrm>
            <a:off x="4587961" y="2051789"/>
            <a:ext cx="2135569" cy="23833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325" t="12496"/>
          <a:stretch>
            <a:fillRect/>
          </a:stretch>
        </p:blipFill>
        <p:spPr>
          <a:xfrm>
            <a:off x="4587961" y="4540435"/>
            <a:ext cx="2135569" cy="238336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325" t="12496"/>
          <a:stretch>
            <a:fillRect/>
          </a:stretch>
        </p:blipFill>
        <p:spPr>
          <a:xfrm>
            <a:off x="4266939" y="6895893"/>
            <a:ext cx="2135569" cy="23833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1232" b="23284"/>
          <a:stretch>
            <a:fillRect/>
          </a:stretch>
        </p:blipFill>
        <p:spPr>
          <a:xfrm>
            <a:off x="439031" y="4762624"/>
            <a:ext cx="1722100" cy="208953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1232" b="23284"/>
          <a:stretch>
            <a:fillRect/>
          </a:stretch>
        </p:blipFill>
        <p:spPr>
          <a:xfrm>
            <a:off x="439031" y="7372104"/>
            <a:ext cx="1722100" cy="208953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325" t="12496"/>
          <a:stretch>
            <a:fillRect/>
          </a:stretch>
        </p:blipFill>
        <p:spPr>
          <a:xfrm>
            <a:off x="15573015" y="1351494"/>
            <a:ext cx="2135569" cy="238336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1232" b="23284"/>
          <a:stretch>
            <a:fillRect/>
          </a:stretch>
        </p:blipFill>
        <p:spPr>
          <a:xfrm>
            <a:off x="11880895" y="1674627"/>
            <a:ext cx="1722100" cy="208953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1232" b="23284"/>
          <a:stretch>
            <a:fillRect/>
          </a:stretch>
        </p:blipFill>
        <p:spPr>
          <a:xfrm>
            <a:off x="11880895" y="4200525"/>
            <a:ext cx="1722100" cy="20895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1232" b="23284"/>
          <a:stretch>
            <a:fillRect/>
          </a:stretch>
        </p:blipFill>
        <p:spPr>
          <a:xfrm>
            <a:off x="11880895" y="6728210"/>
            <a:ext cx="1722100" cy="20895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325" t="12496"/>
          <a:stretch>
            <a:fillRect/>
          </a:stretch>
        </p:blipFill>
        <p:spPr>
          <a:xfrm>
            <a:off x="15573015" y="3951819"/>
            <a:ext cx="2135569" cy="23833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325" t="12496"/>
          <a:stretch>
            <a:fillRect/>
          </a:stretch>
        </p:blipFill>
        <p:spPr>
          <a:xfrm>
            <a:off x="15573015" y="6190402"/>
            <a:ext cx="2135569" cy="2383362"/>
          </a:xfrm>
          <a:prstGeom prst="rect">
            <a:avLst/>
          </a:prstGeom>
        </p:spPr>
      </p:pic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7300373" y="3060233"/>
            <a:ext cx="4104631" cy="5687909"/>
            <a:chOff x="0" y="0"/>
            <a:chExt cx="4734560" cy="6560820"/>
          </a:xfrm>
        </p:grpSpPr>
        <p:sp>
          <p:nvSpPr>
            <p:cNvPr id="23" name="Freeform 23"/>
            <p:cNvSpPr/>
            <p:nvPr/>
          </p:nvSpPr>
          <p:spPr>
            <a:xfrm>
              <a:off x="36830" y="50800"/>
              <a:ext cx="4645660" cy="6473190"/>
            </a:xfrm>
            <a:custGeom>
              <a:avLst/>
              <a:gdLst/>
              <a:ahLst/>
              <a:cxnLst/>
              <a:rect l="l" t="t" r="r" b="b"/>
              <a:pathLst>
                <a:path w="4645660" h="647319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16511"/>
              <a:ext cx="4716780" cy="6544310"/>
            </a:xfrm>
            <a:custGeom>
              <a:avLst/>
              <a:gdLst/>
              <a:ahLst/>
              <a:cxnLst/>
              <a:rect l="l" t="t" r="r" b="b"/>
              <a:pathLst>
                <a:path w="4716780" h="654431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565656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256540" y="265430"/>
              <a:ext cx="4207510" cy="6043930"/>
            </a:xfrm>
            <a:custGeom>
              <a:avLst/>
              <a:gdLst/>
              <a:ahLst/>
              <a:cxnLst/>
              <a:rect l="l" t="t" r="r" b="b"/>
              <a:pathLst>
                <a:path w="4207510" h="604393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blipFill>
              <a:blip r:embed="rId5"/>
              <a:stretch>
                <a:fillRect t="-6876" b="-16883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951378" y="120589"/>
              <a:ext cx="79963" cy="76322"/>
            </a:xfrm>
            <a:custGeom>
              <a:avLst/>
              <a:gdLst/>
              <a:ahLst/>
              <a:cxnLst/>
              <a:rect l="l" t="t" r="r" b="b"/>
              <a:pathLst>
                <a:path w="79963" h="76322">
                  <a:moveTo>
                    <a:pt x="39982" y="61"/>
                  </a:moveTo>
                  <a:cubicBezTo>
                    <a:pt x="26330" y="0"/>
                    <a:pt x="13688" y="7248"/>
                    <a:pt x="6844" y="19062"/>
                  </a:cubicBezTo>
                  <a:cubicBezTo>
                    <a:pt x="0" y="30875"/>
                    <a:pt x="0" y="45447"/>
                    <a:pt x="6844" y="57260"/>
                  </a:cubicBezTo>
                  <a:cubicBezTo>
                    <a:pt x="13688" y="69074"/>
                    <a:pt x="26330" y="76322"/>
                    <a:pt x="39982" y="76261"/>
                  </a:cubicBezTo>
                  <a:cubicBezTo>
                    <a:pt x="53634" y="76322"/>
                    <a:pt x="66276" y="69074"/>
                    <a:pt x="73120" y="57260"/>
                  </a:cubicBezTo>
                  <a:cubicBezTo>
                    <a:pt x="79964" y="45447"/>
                    <a:pt x="79964" y="30875"/>
                    <a:pt x="73120" y="19062"/>
                  </a:cubicBezTo>
                  <a:cubicBezTo>
                    <a:pt x="66276" y="7248"/>
                    <a:pt x="53634" y="0"/>
                    <a:pt x="39982" y="61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2119473" y="104052"/>
              <a:ext cx="114614" cy="109395"/>
            </a:xfrm>
            <a:custGeom>
              <a:avLst/>
              <a:gdLst/>
              <a:ahLst/>
              <a:cxnLst/>
              <a:rect l="l" t="t" r="r" b="b"/>
              <a:pathLst>
                <a:path w="114614" h="109395">
                  <a:moveTo>
                    <a:pt x="57307" y="88"/>
                  </a:moveTo>
                  <a:cubicBezTo>
                    <a:pt x="37739" y="0"/>
                    <a:pt x="19619" y="10390"/>
                    <a:pt x="9809" y="27322"/>
                  </a:cubicBezTo>
                  <a:cubicBezTo>
                    <a:pt x="0" y="44255"/>
                    <a:pt x="0" y="65141"/>
                    <a:pt x="9809" y="82074"/>
                  </a:cubicBezTo>
                  <a:cubicBezTo>
                    <a:pt x="19619" y="99006"/>
                    <a:pt x="37739" y="109396"/>
                    <a:pt x="57307" y="109308"/>
                  </a:cubicBezTo>
                  <a:cubicBezTo>
                    <a:pt x="76875" y="109396"/>
                    <a:pt x="94995" y="99006"/>
                    <a:pt x="104804" y="82074"/>
                  </a:cubicBezTo>
                  <a:cubicBezTo>
                    <a:pt x="114614" y="65141"/>
                    <a:pt x="114614" y="44255"/>
                    <a:pt x="104804" y="27322"/>
                  </a:cubicBezTo>
                  <a:cubicBezTo>
                    <a:pt x="94995" y="10390"/>
                    <a:pt x="76875" y="0"/>
                    <a:pt x="57307" y="88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2328944" y="128221"/>
              <a:ext cx="63971" cy="61058"/>
            </a:xfrm>
            <a:custGeom>
              <a:avLst/>
              <a:gdLst/>
              <a:ahLst/>
              <a:cxnLst/>
              <a:rect l="l" t="t" r="r" b="b"/>
              <a:pathLst>
                <a:path w="63971" h="61058">
                  <a:moveTo>
                    <a:pt x="31986" y="49"/>
                  </a:moveTo>
                  <a:cubicBezTo>
                    <a:pt x="21064" y="0"/>
                    <a:pt x="10951" y="5799"/>
                    <a:pt x="5476" y="15250"/>
                  </a:cubicBezTo>
                  <a:cubicBezTo>
                    <a:pt x="0" y="24700"/>
                    <a:pt x="0" y="36358"/>
                    <a:pt x="5476" y="45808"/>
                  </a:cubicBezTo>
                  <a:cubicBezTo>
                    <a:pt x="10951" y="55259"/>
                    <a:pt x="21064" y="61058"/>
                    <a:pt x="31986" y="61009"/>
                  </a:cubicBezTo>
                  <a:cubicBezTo>
                    <a:pt x="42908" y="61058"/>
                    <a:pt x="53021" y="55259"/>
                    <a:pt x="58496" y="45808"/>
                  </a:cubicBezTo>
                  <a:cubicBezTo>
                    <a:pt x="63971" y="36358"/>
                    <a:pt x="63971" y="24700"/>
                    <a:pt x="58496" y="15250"/>
                  </a:cubicBezTo>
                  <a:cubicBezTo>
                    <a:pt x="53021" y="5799"/>
                    <a:pt x="42908" y="0"/>
                    <a:pt x="31986" y="49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2346270" y="144758"/>
              <a:ext cx="29320" cy="27985"/>
            </a:xfrm>
            <a:custGeom>
              <a:avLst/>
              <a:gdLst/>
              <a:ahLst/>
              <a:cxnLst/>
              <a:rect l="l" t="t" r="r" b="b"/>
              <a:pathLst>
                <a:path w="29320" h="27985">
                  <a:moveTo>
                    <a:pt x="14660" y="22"/>
                  </a:moveTo>
                  <a:cubicBezTo>
                    <a:pt x="9654" y="0"/>
                    <a:pt x="5019" y="2657"/>
                    <a:pt x="2509" y="6989"/>
                  </a:cubicBezTo>
                  <a:cubicBezTo>
                    <a:pt x="0" y="11320"/>
                    <a:pt x="0" y="16664"/>
                    <a:pt x="2509" y="20995"/>
                  </a:cubicBezTo>
                  <a:cubicBezTo>
                    <a:pt x="5019" y="25327"/>
                    <a:pt x="9654" y="27984"/>
                    <a:pt x="14660" y="27962"/>
                  </a:cubicBezTo>
                  <a:cubicBezTo>
                    <a:pt x="19666" y="27984"/>
                    <a:pt x="24301" y="25327"/>
                    <a:pt x="26811" y="20995"/>
                  </a:cubicBezTo>
                  <a:cubicBezTo>
                    <a:pt x="29320" y="16664"/>
                    <a:pt x="29320" y="11320"/>
                    <a:pt x="26811" y="6989"/>
                  </a:cubicBezTo>
                  <a:cubicBezTo>
                    <a:pt x="24301" y="2657"/>
                    <a:pt x="19666" y="0"/>
                    <a:pt x="14660" y="22"/>
                  </a:cubicBezTo>
                  <a:close/>
                </a:path>
              </a:pathLst>
            </a:custGeom>
            <a:solidFill>
              <a:srgbClr val="E9E8E9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2344044" y="144768"/>
              <a:ext cx="15993" cy="15264"/>
            </a:xfrm>
            <a:custGeom>
              <a:avLst/>
              <a:gdLst/>
              <a:ahLst/>
              <a:cxnLst/>
              <a:rect l="l" t="t" r="r" b="b"/>
              <a:pathLst>
                <a:path w="15993" h="15264">
                  <a:moveTo>
                    <a:pt x="7996" y="12"/>
                  </a:moveTo>
                  <a:cubicBezTo>
                    <a:pt x="5266" y="0"/>
                    <a:pt x="2737" y="1449"/>
                    <a:pt x="1368" y="3812"/>
                  </a:cubicBezTo>
                  <a:cubicBezTo>
                    <a:pt x="0" y="6175"/>
                    <a:pt x="0" y="9089"/>
                    <a:pt x="1368" y="11452"/>
                  </a:cubicBezTo>
                  <a:cubicBezTo>
                    <a:pt x="2737" y="13815"/>
                    <a:pt x="5266" y="15264"/>
                    <a:pt x="7996" y="15252"/>
                  </a:cubicBezTo>
                  <a:cubicBezTo>
                    <a:pt x="10726" y="15264"/>
                    <a:pt x="13255" y="13815"/>
                    <a:pt x="14623" y="11452"/>
                  </a:cubicBezTo>
                  <a:cubicBezTo>
                    <a:pt x="15992" y="9089"/>
                    <a:pt x="15992" y="6175"/>
                    <a:pt x="14623" y="3812"/>
                  </a:cubicBezTo>
                  <a:cubicBezTo>
                    <a:pt x="13255" y="1449"/>
                    <a:pt x="10726" y="0"/>
                    <a:pt x="7996" y="12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4716780" y="53467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4716780" y="86106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4064000" y="-2540"/>
              <a:ext cx="320040" cy="19050"/>
            </a:xfrm>
            <a:custGeom>
              <a:avLst/>
              <a:gdLst/>
              <a:ahLst/>
              <a:cxnLst/>
              <a:rect l="l" t="t" r="r" b="b"/>
              <a:pathLst>
                <a:path w="320040" h="19050">
                  <a:moveTo>
                    <a:pt x="0" y="19050"/>
                  </a:moveTo>
                  <a:lnTo>
                    <a:pt x="320040" y="19050"/>
                  </a:lnTo>
                  <a:cubicBezTo>
                    <a:pt x="320040" y="0"/>
                    <a:pt x="304800" y="2540"/>
                    <a:pt x="285750" y="2540"/>
                  </a:cubicBezTo>
                  <a:lnTo>
                    <a:pt x="34290" y="2540"/>
                  </a:lnTo>
                  <a:cubicBezTo>
                    <a:pt x="15240" y="2540"/>
                    <a:pt x="0" y="0"/>
                    <a:pt x="0" y="1905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</p:grpSp>
      <p:sp>
        <p:nvSpPr>
          <p:cNvPr id="34" name="TextBox 34"/>
          <p:cNvSpPr txBox="1"/>
          <p:nvPr/>
        </p:nvSpPr>
        <p:spPr>
          <a:xfrm>
            <a:off x="642324" y="553429"/>
            <a:ext cx="13558450" cy="1121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0"/>
              </a:lnSpc>
            </a:pPr>
            <a:r>
              <a:rPr lang="en-US" sz="6695" spc="174">
                <a:solidFill>
                  <a:srgbClr val="437C30"/>
                </a:solidFill>
                <a:latin typeface="League Spartan"/>
              </a:rPr>
              <a:t>FEATURES OF THE PLATFORM</a:t>
            </a:r>
            <a:endParaRPr lang="en-US" sz="6695" spc="174">
              <a:solidFill>
                <a:srgbClr val="437C30"/>
              </a:solidFill>
              <a:latin typeface="League Spart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461"/>
          <a:stretch>
            <a:fillRect/>
          </a:stretch>
        </p:blipFill>
        <p:spPr>
          <a:xfrm>
            <a:off x="14794740" y="8812436"/>
            <a:ext cx="3190875" cy="1247775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2416" y="4813841"/>
            <a:ext cx="3785998" cy="5246370"/>
            <a:chOff x="0" y="0"/>
            <a:chExt cx="4734560" cy="6560820"/>
          </a:xfrm>
        </p:grpSpPr>
        <p:sp>
          <p:nvSpPr>
            <p:cNvPr id="5" name="Freeform 5"/>
            <p:cNvSpPr/>
            <p:nvPr/>
          </p:nvSpPr>
          <p:spPr>
            <a:xfrm>
              <a:off x="36830" y="50800"/>
              <a:ext cx="4645660" cy="6473190"/>
            </a:xfrm>
            <a:custGeom>
              <a:avLst/>
              <a:gdLst/>
              <a:ahLst/>
              <a:cxnLst/>
              <a:rect l="l" t="t" r="r" b="b"/>
              <a:pathLst>
                <a:path w="4645660" h="647319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16511"/>
              <a:ext cx="4716780" cy="6544310"/>
            </a:xfrm>
            <a:custGeom>
              <a:avLst/>
              <a:gdLst/>
              <a:ahLst/>
              <a:cxnLst/>
              <a:rect l="l" t="t" r="r" b="b"/>
              <a:pathLst>
                <a:path w="4716780" h="654431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565656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256540" y="265430"/>
              <a:ext cx="4207510" cy="6043930"/>
            </a:xfrm>
            <a:custGeom>
              <a:avLst/>
              <a:gdLst/>
              <a:ahLst/>
              <a:cxnLst/>
              <a:rect l="l" t="t" r="r" b="b"/>
              <a:pathLst>
                <a:path w="4207510" h="604393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blipFill>
              <a:blip r:embed="rId3"/>
              <a:stretch>
                <a:fillRect t="-11880" b="-11880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951378" y="120589"/>
              <a:ext cx="79963" cy="76322"/>
            </a:xfrm>
            <a:custGeom>
              <a:avLst/>
              <a:gdLst/>
              <a:ahLst/>
              <a:cxnLst/>
              <a:rect l="l" t="t" r="r" b="b"/>
              <a:pathLst>
                <a:path w="79963" h="76322">
                  <a:moveTo>
                    <a:pt x="39982" y="61"/>
                  </a:moveTo>
                  <a:cubicBezTo>
                    <a:pt x="26330" y="0"/>
                    <a:pt x="13688" y="7248"/>
                    <a:pt x="6844" y="19062"/>
                  </a:cubicBezTo>
                  <a:cubicBezTo>
                    <a:pt x="0" y="30875"/>
                    <a:pt x="0" y="45447"/>
                    <a:pt x="6844" y="57260"/>
                  </a:cubicBezTo>
                  <a:cubicBezTo>
                    <a:pt x="13688" y="69074"/>
                    <a:pt x="26330" y="76322"/>
                    <a:pt x="39982" y="76261"/>
                  </a:cubicBezTo>
                  <a:cubicBezTo>
                    <a:pt x="53634" y="76322"/>
                    <a:pt x="66276" y="69074"/>
                    <a:pt x="73120" y="57260"/>
                  </a:cubicBezTo>
                  <a:cubicBezTo>
                    <a:pt x="79964" y="45447"/>
                    <a:pt x="79964" y="30875"/>
                    <a:pt x="73120" y="19062"/>
                  </a:cubicBezTo>
                  <a:cubicBezTo>
                    <a:pt x="66276" y="7248"/>
                    <a:pt x="53634" y="0"/>
                    <a:pt x="39982" y="61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119473" y="104052"/>
              <a:ext cx="114614" cy="109395"/>
            </a:xfrm>
            <a:custGeom>
              <a:avLst/>
              <a:gdLst/>
              <a:ahLst/>
              <a:cxnLst/>
              <a:rect l="l" t="t" r="r" b="b"/>
              <a:pathLst>
                <a:path w="114614" h="109395">
                  <a:moveTo>
                    <a:pt x="57307" y="88"/>
                  </a:moveTo>
                  <a:cubicBezTo>
                    <a:pt x="37739" y="0"/>
                    <a:pt x="19619" y="10390"/>
                    <a:pt x="9809" y="27322"/>
                  </a:cubicBezTo>
                  <a:cubicBezTo>
                    <a:pt x="0" y="44255"/>
                    <a:pt x="0" y="65141"/>
                    <a:pt x="9809" y="82074"/>
                  </a:cubicBezTo>
                  <a:cubicBezTo>
                    <a:pt x="19619" y="99006"/>
                    <a:pt x="37739" y="109396"/>
                    <a:pt x="57307" y="109308"/>
                  </a:cubicBezTo>
                  <a:cubicBezTo>
                    <a:pt x="76875" y="109396"/>
                    <a:pt x="94995" y="99006"/>
                    <a:pt x="104804" y="82074"/>
                  </a:cubicBezTo>
                  <a:cubicBezTo>
                    <a:pt x="114614" y="65141"/>
                    <a:pt x="114614" y="44255"/>
                    <a:pt x="104804" y="27322"/>
                  </a:cubicBezTo>
                  <a:cubicBezTo>
                    <a:pt x="94995" y="10390"/>
                    <a:pt x="76875" y="0"/>
                    <a:pt x="57307" y="88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328944" y="128221"/>
              <a:ext cx="63971" cy="61058"/>
            </a:xfrm>
            <a:custGeom>
              <a:avLst/>
              <a:gdLst/>
              <a:ahLst/>
              <a:cxnLst/>
              <a:rect l="l" t="t" r="r" b="b"/>
              <a:pathLst>
                <a:path w="63971" h="61058">
                  <a:moveTo>
                    <a:pt x="31986" y="49"/>
                  </a:moveTo>
                  <a:cubicBezTo>
                    <a:pt x="21064" y="0"/>
                    <a:pt x="10951" y="5799"/>
                    <a:pt x="5476" y="15250"/>
                  </a:cubicBezTo>
                  <a:cubicBezTo>
                    <a:pt x="0" y="24700"/>
                    <a:pt x="0" y="36358"/>
                    <a:pt x="5476" y="45808"/>
                  </a:cubicBezTo>
                  <a:cubicBezTo>
                    <a:pt x="10951" y="55259"/>
                    <a:pt x="21064" y="61058"/>
                    <a:pt x="31986" y="61009"/>
                  </a:cubicBezTo>
                  <a:cubicBezTo>
                    <a:pt x="42908" y="61058"/>
                    <a:pt x="53021" y="55259"/>
                    <a:pt x="58496" y="45808"/>
                  </a:cubicBezTo>
                  <a:cubicBezTo>
                    <a:pt x="63971" y="36358"/>
                    <a:pt x="63971" y="24700"/>
                    <a:pt x="58496" y="15250"/>
                  </a:cubicBezTo>
                  <a:cubicBezTo>
                    <a:pt x="53021" y="5799"/>
                    <a:pt x="42908" y="0"/>
                    <a:pt x="31986" y="49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346270" y="144758"/>
              <a:ext cx="29320" cy="27985"/>
            </a:xfrm>
            <a:custGeom>
              <a:avLst/>
              <a:gdLst/>
              <a:ahLst/>
              <a:cxnLst/>
              <a:rect l="l" t="t" r="r" b="b"/>
              <a:pathLst>
                <a:path w="29320" h="27985">
                  <a:moveTo>
                    <a:pt x="14660" y="22"/>
                  </a:moveTo>
                  <a:cubicBezTo>
                    <a:pt x="9654" y="0"/>
                    <a:pt x="5019" y="2657"/>
                    <a:pt x="2509" y="6989"/>
                  </a:cubicBezTo>
                  <a:cubicBezTo>
                    <a:pt x="0" y="11320"/>
                    <a:pt x="0" y="16664"/>
                    <a:pt x="2509" y="20995"/>
                  </a:cubicBezTo>
                  <a:cubicBezTo>
                    <a:pt x="5019" y="25327"/>
                    <a:pt x="9654" y="27984"/>
                    <a:pt x="14660" y="27962"/>
                  </a:cubicBezTo>
                  <a:cubicBezTo>
                    <a:pt x="19666" y="27984"/>
                    <a:pt x="24301" y="25327"/>
                    <a:pt x="26811" y="20995"/>
                  </a:cubicBezTo>
                  <a:cubicBezTo>
                    <a:pt x="29320" y="16664"/>
                    <a:pt x="29320" y="11320"/>
                    <a:pt x="26811" y="6989"/>
                  </a:cubicBezTo>
                  <a:cubicBezTo>
                    <a:pt x="24301" y="2657"/>
                    <a:pt x="19666" y="0"/>
                    <a:pt x="14660" y="22"/>
                  </a:cubicBezTo>
                  <a:close/>
                </a:path>
              </a:pathLst>
            </a:custGeom>
            <a:solidFill>
              <a:srgbClr val="E9E8E9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344044" y="144768"/>
              <a:ext cx="15993" cy="15264"/>
            </a:xfrm>
            <a:custGeom>
              <a:avLst/>
              <a:gdLst/>
              <a:ahLst/>
              <a:cxnLst/>
              <a:rect l="l" t="t" r="r" b="b"/>
              <a:pathLst>
                <a:path w="15993" h="15264">
                  <a:moveTo>
                    <a:pt x="7996" y="12"/>
                  </a:moveTo>
                  <a:cubicBezTo>
                    <a:pt x="5266" y="0"/>
                    <a:pt x="2737" y="1449"/>
                    <a:pt x="1368" y="3812"/>
                  </a:cubicBezTo>
                  <a:cubicBezTo>
                    <a:pt x="0" y="6175"/>
                    <a:pt x="0" y="9089"/>
                    <a:pt x="1368" y="11452"/>
                  </a:cubicBezTo>
                  <a:cubicBezTo>
                    <a:pt x="2737" y="13815"/>
                    <a:pt x="5266" y="15264"/>
                    <a:pt x="7996" y="15252"/>
                  </a:cubicBezTo>
                  <a:cubicBezTo>
                    <a:pt x="10726" y="15264"/>
                    <a:pt x="13255" y="13815"/>
                    <a:pt x="14623" y="11452"/>
                  </a:cubicBezTo>
                  <a:cubicBezTo>
                    <a:pt x="15992" y="9089"/>
                    <a:pt x="15992" y="6175"/>
                    <a:pt x="14623" y="3812"/>
                  </a:cubicBezTo>
                  <a:cubicBezTo>
                    <a:pt x="13255" y="1449"/>
                    <a:pt x="10726" y="0"/>
                    <a:pt x="7996" y="12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4716780" y="53467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4716780" y="86106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4064000" y="-2540"/>
              <a:ext cx="320040" cy="19050"/>
            </a:xfrm>
            <a:custGeom>
              <a:avLst/>
              <a:gdLst/>
              <a:ahLst/>
              <a:cxnLst/>
              <a:rect l="l" t="t" r="r" b="b"/>
              <a:pathLst>
                <a:path w="320040" h="19050">
                  <a:moveTo>
                    <a:pt x="0" y="19050"/>
                  </a:moveTo>
                  <a:lnTo>
                    <a:pt x="320040" y="19050"/>
                  </a:lnTo>
                  <a:cubicBezTo>
                    <a:pt x="320040" y="0"/>
                    <a:pt x="304800" y="2540"/>
                    <a:pt x="285750" y="2540"/>
                  </a:cubicBezTo>
                  <a:lnTo>
                    <a:pt x="34290" y="2540"/>
                  </a:lnTo>
                  <a:cubicBezTo>
                    <a:pt x="15240" y="2540"/>
                    <a:pt x="0" y="0"/>
                    <a:pt x="0" y="1905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 l="43269" t="59557" r="25850" b="24608"/>
          <a:stretch>
            <a:fillRect/>
          </a:stretch>
        </p:blipFill>
        <p:spPr>
          <a:xfrm>
            <a:off x="910609" y="6777433"/>
            <a:ext cx="1964781" cy="179101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78789" y="2372838"/>
            <a:ext cx="3724394" cy="66211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232944" y="1674627"/>
            <a:ext cx="3935660" cy="67168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21020" y="3012501"/>
            <a:ext cx="3724394" cy="662114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575908" y="7502093"/>
            <a:ext cx="1366785" cy="34169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34993">
            <a:off x="577166" y="7739453"/>
            <a:ext cx="903067" cy="1304068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33104" y="190209"/>
            <a:ext cx="13558450" cy="116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0"/>
              </a:lnSpc>
            </a:pPr>
            <a:r>
              <a:rPr lang="en-US" sz="4800" b="1" spc="174">
                <a:solidFill>
                  <a:srgbClr val="437C30"/>
                </a:solidFill>
                <a:latin typeface="League Spartan"/>
              </a:rPr>
              <a:t>CARACTÉRISTIQUES DE LA PLATE-FORME</a:t>
            </a:r>
            <a:endParaRPr lang="en-US" sz="4800" b="1" spc="174">
              <a:solidFill>
                <a:srgbClr val="437C30"/>
              </a:solidFill>
              <a:latin typeface="League Spart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461"/>
          <a:stretch>
            <a:fillRect/>
          </a:stretch>
        </p:blipFill>
        <p:spPr>
          <a:xfrm>
            <a:off x="14794740" y="8812436"/>
            <a:ext cx="3190875" cy="12477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09304" y="418809"/>
            <a:ext cx="15121385" cy="116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0"/>
              </a:lnSpc>
            </a:pPr>
            <a:r>
              <a:rPr lang="en-US" sz="6000" b="1" spc="174">
                <a:solidFill>
                  <a:srgbClr val="437C30"/>
                </a:solidFill>
                <a:latin typeface="League Spartan"/>
              </a:rPr>
              <a:t>PAYSAGE CONCURRENTIEL</a:t>
            </a:r>
            <a:endParaRPr lang="en-US" sz="6000" b="1" spc="174">
              <a:solidFill>
                <a:srgbClr val="437C30"/>
              </a:solidFill>
              <a:latin typeface="League Spartan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744" y="2392544"/>
            <a:ext cx="18229256" cy="137513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7941" y="2795316"/>
            <a:ext cx="1827312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League Spartan"/>
              </a:rPr>
              <a:t>Solutions</a:t>
            </a:r>
            <a:endParaRPr lang="en-US" sz="3000" dirty="0">
              <a:solidFill>
                <a:srgbClr val="FFFFFF"/>
              </a:solidFill>
              <a:latin typeface="League Sparta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731762" y="2843209"/>
            <a:ext cx="2376636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League Spartan"/>
              </a:rPr>
              <a:t>SuqaliMbayMi</a:t>
            </a:r>
            <a:endParaRPr lang="en-US" sz="2500">
              <a:solidFill>
                <a:srgbClr val="FFFFFF"/>
              </a:solidFill>
              <a:latin typeface="League Spart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448672" y="2793545"/>
            <a:ext cx="2319784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Dundël suuf</a:t>
            </a:r>
            <a:endParaRPr lang="en-US" sz="3000">
              <a:solidFill>
                <a:srgbClr val="FFFFFF"/>
              </a:solidFill>
              <a:latin typeface="League Sparta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550313" y="2791774"/>
            <a:ext cx="1316534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Tool Bi</a:t>
            </a:r>
            <a:endParaRPr lang="en-US" sz="3000">
              <a:solidFill>
                <a:srgbClr val="FFFFFF"/>
              </a:solidFill>
              <a:latin typeface="League Sparta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006498" y="2791774"/>
            <a:ext cx="1601837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MyAgro</a:t>
            </a:r>
            <a:endParaRPr lang="en-US" sz="3000">
              <a:solidFill>
                <a:srgbClr val="FFFFFF"/>
              </a:solidFill>
              <a:latin typeface="League Spart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549970" y="2791774"/>
            <a:ext cx="1712565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MLouma</a:t>
            </a:r>
            <a:endParaRPr lang="en-US" sz="3000">
              <a:solidFill>
                <a:srgbClr val="FFFFFF"/>
              </a:solidFill>
              <a:latin typeface="League Spart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940448" y="2791774"/>
            <a:ext cx="2129284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League Spartan"/>
              </a:rPr>
              <a:t>SunuMbay</a:t>
            </a:r>
            <a:endParaRPr lang="en-US" sz="3000">
              <a:solidFill>
                <a:srgbClr val="FFFFFF"/>
              </a:solidFill>
              <a:latin typeface="League Spartan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3626364" y="3967513"/>
            <a:ext cx="13632936" cy="4645094"/>
            <a:chOff x="0" y="0"/>
            <a:chExt cx="18177248" cy="619345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21647"/>
              <a:ext cx="753103" cy="61297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1804973"/>
              <a:ext cx="753103" cy="612975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3570789"/>
              <a:ext cx="753103" cy="612975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5580484"/>
              <a:ext cx="753103" cy="612975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366024" y="5550679"/>
              <a:ext cx="753101" cy="61297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366024" y="1775175"/>
              <a:ext cx="753101" cy="612975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619968" y="5550679"/>
              <a:ext cx="753101" cy="612975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4087305" y="5565585"/>
              <a:ext cx="753093" cy="612975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7424155" y="5580484"/>
              <a:ext cx="753093" cy="612975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907196" y="14899"/>
              <a:ext cx="579128" cy="579128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907196" y="1798232"/>
              <a:ext cx="579128" cy="579128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907196" y="3564040"/>
              <a:ext cx="579128" cy="579128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907196" y="5588643"/>
              <a:ext cx="579128" cy="579128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444676" y="14899"/>
              <a:ext cx="579128" cy="579128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444676" y="3549143"/>
              <a:ext cx="579128" cy="579128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698621" y="0"/>
              <a:ext cx="579128" cy="579128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4165952" y="14899"/>
              <a:ext cx="579120" cy="579128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698621" y="1798232"/>
              <a:ext cx="579128" cy="579128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4165952" y="1798232"/>
              <a:ext cx="579120" cy="579128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698621" y="3564040"/>
              <a:ext cx="579128" cy="579128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517707" y="1828031"/>
              <a:ext cx="579128" cy="579128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502805" y="44704"/>
              <a:ext cx="579128" cy="579128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517707" y="3593847"/>
              <a:ext cx="579128" cy="579128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4165952" y="3578948"/>
              <a:ext cx="579120" cy="579127"/>
            </a:xfrm>
            <a:prstGeom prst="rect">
              <a:avLst/>
            </a:prstGeom>
          </p:spPr>
        </p:pic>
      </p:grpSp>
      <p:sp>
        <p:nvSpPr>
          <p:cNvPr id="38" name="TextBox 38"/>
          <p:cNvSpPr txBox="1"/>
          <p:nvPr/>
        </p:nvSpPr>
        <p:spPr>
          <a:xfrm>
            <a:off x="192033" y="4115656"/>
            <a:ext cx="2079129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500" dirty="0">
                <a:solidFill>
                  <a:srgbClr val="000000"/>
                </a:solidFill>
                <a:latin typeface="League Spartan"/>
              </a:rPr>
              <a:t>Soil Analysis</a:t>
            </a:r>
            <a:endParaRPr lang="en-US" sz="250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92033" y="5344381"/>
            <a:ext cx="2589312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League Spartan"/>
              </a:rPr>
              <a:t>Yield Prediction</a:t>
            </a:r>
            <a:endParaRPr lang="en-US" sz="250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92033" y="6571375"/>
            <a:ext cx="2973377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League Spartan"/>
              </a:rPr>
              <a:t>Product Traceability</a:t>
            </a:r>
            <a:endParaRPr lang="en-US" sz="250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92033" y="7950619"/>
            <a:ext cx="2973377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League Spartan"/>
              </a:rPr>
              <a:t>Valuation of Agricultural Products</a:t>
            </a:r>
            <a:endParaRPr lang="en-US" sz="2500">
              <a:solidFill>
                <a:srgbClr val="000000"/>
              </a:solidFill>
              <a:latin typeface="League Spart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-76200" y="-39604"/>
            <a:ext cx="18364200" cy="10700447"/>
            <a:chOff x="-76199" y="-46704"/>
            <a:chExt cx="18364200" cy="10700447"/>
          </a:xfrm>
        </p:grpSpPr>
        <p:grpSp>
          <p:nvGrpSpPr>
            <p:cNvPr id="16" name="Groupe 15"/>
            <p:cNvGrpSpPr/>
            <p:nvPr/>
          </p:nvGrpSpPr>
          <p:grpSpPr>
            <a:xfrm>
              <a:off x="-17206" y="-46704"/>
              <a:ext cx="18288000" cy="10325101"/>
              <a:chOff x="0" y="-38101"/>
              <a:chExt cx="18288000" cy="10325101"/>
            </a:xfrm>
          </p:grpSpPr>
          <p:pic>
            <p:nvPicPr>
              <p:cNvPr id="2" name="Picture 2"/>
              <p:cNvPicPr>
                <a:picLocks noChangeAspect="1"/>
              </p:cNvPicPr>
              <p:nvPr/>
            </p:nvPicPr>
            <p:blipFill>
              <a:blip r:embed="rId1">
                <a:alphaModFix amt="83000"/>
              </a:blip>
              <a:srcRect l="6363" t="1361" r="2974" b="22166"/>
              <a:stretch>
                <a:fillRect/>
              </a:stretch>
            </p:blipFill>
            <p:spPr>
              <a:xfrm>
                <a:off x="0" y="0"/>
                <a:ext cx="18288000" cy="10287000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 rotWithShape="1">
              <a:blip r:embed="rId2"/>
              <a:srcRect l="23625" t="48097" r="46858" b="23005"/>
              <a:stretch>
                <a:fillRect/>
              </a:stretch>
            </p:blipFill>
            <p:spPr>
              <a:xfrm>
                <a:off x="11296924" y="-38101"/>
                <a:ext cx="6991076" cy="6031535"/>
              </a:xfrm>
              <a:prstGeom prst="rect">
                <a:avLst/>
              </a:prstGeom>
            </p:spPr>
          </p:pic>
        </p:grpSp>
        <p:pic>
          <p:nvPicPr>
            <p:cNvPr id="4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5447" r="11537"/>
            <a:stretch>
              <a:fillRect/>
            </a:stretch>
          </p:blipFill>
          <p:spPr>
            <a:xfrm>
              <a:off x="-76199" y="5517497"/>
              <a:ext cx="18364200" cy="5136246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89407" y="3114868"/>
            <a:ext cx="4289819" cy="42898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63296" y="9257632"/>
            <a:ext cx="890391" cy="89039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19091" y="9502485"/>
            <a:ext cx="14948285" cy="435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0"/>
              </a:lnSpc>
            </a:pPr>
            <a:r>
              <a:rPr lang="en-US" sz="2800">
                <a:solidFill>
                  <a:srgbClr val="000000"/>
                </a:solidFill>
                <a:latin typeface="League Spartan"/>
              </a:rPr>
              <a:t>Faible disponibilité de données </a:t>
            </a:r>
            <a:r>
              <a:rPr lang="fr-FR" altLang="en-US" sz="2800">
                <a:solidFill>
                  <a:srgbClr val="000000"/>
                </a:solidFill>
                <a:latin typeface="League Spartan"/>
              </a:rPr>
              <a:t>fiables et </a:t>
            </a:r>
            <a:r>
              <a:rPr lang="en-US" sz="2800">
                <a:solidFill>
                  <a:srgbClr val="000000"/>
                </a:solidFill>
                <a:latin typeface="League Spartan"/>
              </a:rPr>
              <a:t>précises dans le secteur agricole</a:t>
            </a:r>
            <a:endParaRPr lang="en-US" sz="2800">
              <a:solidFill>
                <a:srgbClr val="000000"/>
              </a:solidFill>
              <a:latin typeface="League Spartan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b="461"/>
          <a:stretch>
            <a:fillRect/>
          </a:stretch>
        </p:blipFill>
        <p:spPr>
          <a:xfrm>
            <a:off x="14892521" y="8712545"/>
            <a:ext cx="3190875" cy="12477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064439" y="4030327"/>
            <a:ext cx="251465" cy="20810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637191" y="4118799"/>
            <a:ext cx="1241663" cy="190414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599542"/>
            <a:ext cx="13115559" cy="1121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0"/>
              </a:lnSpc>
            </a:pPr>
            <a:r>
              <a:rPr lang="en-US" sz="6695" spc="174">
                <a:solidFill>
                  <a:srgbClr val="FFFFFF"/>
                </a:solidFill>
                <a:latin typeface="League Spartan"/>
              </a:rPr>
              <a:t>MARKET OPPORTUNITY</a:t>
            </a:r>
            <a:endParaRPr lang="en-US" sz="6695" spc="174">
              <a:solidFill>
                <a:srgbClr val="FFFFFF"/>
              </a:solidFill>
              <a:latin typeface="League Spart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807211" y="7688933"/>
            <a:ext cx="4447034" cy="1329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League Spartan"/>
              </a:rPr>
              <a:t>De la population sénégalaise active dans l'agriculture  </a:t>
            </a:r>
            <a:endParaRPr lang="en-US" sz="280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258023" y="5345502"/>
            <a:ext cx="4447034" cy="765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5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League Spartan"/>
              </a:rPr>
              <a:t>Millions</a:t>
            </a:r>
            <a:endParaRPr lang="en-US" sz="560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315904" y="6515178"/>
            <a:ext cx="4447034" cy="44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  <a:spcBef>
                <a:spcPct val="0"/>
              </a:spcBef>
            </a:pPr>
            <a:r>
              <a:rPr lang="fr-FR" altLang="en-US" sz="3300">
                <a:solidFill>
                  <a:srgbClr val="000000"/>
                </a:solidFill>
                <a:latin typeface="League Spartan"/>
              </a:rPr>
              <a:t>de consommateurs</a:t>
            </a:r>
            <a:r>
              <a:rPr lang="en-US" sz="3300">
                <a:solidFill>
                  <a:srgbClr val="000000"/>
                </a:solidFill>
                <a:latin typeface="League Spartan"/>
              </a:rPr>
              <a:t>  </a:t>
            </a:r>
            <a:endParaRPr lang="en-US" sz="3300">
              <a:solidFill>
                <a:srgbClr val="000000"/>
              </a:solidFill>
              <a:latin typeface="League Spart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461"/>
          <a:stretch>
            <a:fillRect/>
          </a:stretch>
        </p:blipFill>
        <p:spPr>
          <a:xfrm>
            <a:off x="14892521" y="8712545"/>
            <a:ext cx="3190875" cy="1247775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1070512" y="2697896"/>
            <a:ext cx="5130231" cy="5130231"/>
            <a:chOff x="1070512" y="2697896"/>
            <a:chExt cx="5130231" cy="513023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7018347">
              <a:off x="1070512" y="2697896"/>
              <a:ext cx="5130231" cy="513023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978971" y="2836275"/>
              <a:ext cx="1313312" cy="1313312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028700" y="599542"/>
            <a:ext cx="13115559" cy="1121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0"/>
              </a:lnSpc>
            </a:pPr>
            <a:r>
              <a:rPr lang="en-US" sz="6695" spc="174">
                <a:solidFill>
                  <a:srgbClr val="437C30"/>
                </a:solidFill>
                <a:latin typeface="League Spartan"/>
              </a:rPr>
              <a:t>GO TO MARKET</a:t>
            </a:r>
            <a:endParaRPr lang="en-US" sz="6695" spc="174">
              <a:solidFill>
                <a:srgbClr val="437C30"/>
              </a:solidFill>
              <a:latin typeface="League Sparta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31072" y="4761044"/>
            <a:ext cx="4368693" cy="142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fr-FR" altLang="en-US" sz="2650">
                <a:solidFill>
                  <a:srgbClr val="000000"/>
                </a:solidFill>
                <a:latin typeface="League Spartan"/>
              </a:rPr>
              <a:t>Les activités de collecte de données se poursuivent</a:t>
            </a:r>
            <a:endParaRPr lang="fr-FR" altLang="en-US" sz="2650">
              <a:solidFill>
                <a:srgbClr val="000000"/>
              </a:solidFill>
              <a:latin typeface="League Spartan"/>
            </a:endParaRPr>
          </a:p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fr-FR" altLang="en-US" sz="2650">
                <a:solidFill>
                  <a:srgbClr val="000000"/>
                </a:solidFill>
                <a:latin typeface="League Spartan"/>
              </a:rPr>
              <a:t>Design des machines et modéles</a:t>
            </a:r>
            <a:endParaRPr lang="fr-FR" altLang="en-US" sz="2650">
              <a:solidFill>
                <a:srgbClr val="000000"/>
              </a:solidFill>
              <a:latin typeface="League Spartan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6611225" y="3533369"/>
            <a:ext cx="5130231" cy="5130231"/>
            <a:chOff x="6611225" y="3533369"/>
            <a:chExt cx="5130231" cy="513023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2938192">
              <a:off x="6611225" y="3533369"/>
              <a:ext cx="5130231" cy="5130231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580355" y="7207551"/>
              <a:ext cx="1298568" cy="1298568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7144139" y="4871343"/>
            <a:ext cx="4171000" cy="187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5"/>
              </a:lnSpc>
              <a:spcBef>
                <a:spcPct val="0"/>
              </a:spcBef>
            </a:pPr>
            <a:r>
              <a:rPr lang="en-US" sz="2650">
                <a:solidFill>
                  <a:srgbClr val="000000"/>
                </a:solidFill>
                <a:latin typeface="League Spartan"/>
              </a:rPr>
              <a:t>Intégration progressive de</a:t>
            </a:r>
            <a:r>
              <a:rPr lang="fr-FR" altLang="en-US" sz="2650">
                <a:solidFill>
                  <a:srgbClr val="000000"/>
                </a:solidFill>
                <a:latin typeface="League Spartan"/>
              </a:rPr>
              <a:t>s</a:t>
            </a:r>
            <a:r>
              <a:rPr lang="en-US" sz="2650">
                <a:solidFill>
                  <a:srgbClr val="000000"/>
                </a:solidFill>
                <a:latin typeface="League Spartan"/>
              </a:rPr>
              <a:t> services additionnels (drones, capteurs, robotique...)</a:t>
            </a:r>
            <a:endParaRPr lang="en-US" sz="2650">
              <a:solidFill>
                <a:srgbClr val="000000"/>
              </a:solidFill>
              <a:latin typeface="League Spartan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12431537" y="2779989"/>
            <a:ext cx="5130231" cy="5130231"/>
            <a:chOff x="12431537" y="2779989"/>
            <a:chExt cx="5130231" cy="513023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7954302">
              <a:off x="12431537" y="2779989"/>
              <a:ext cx="5130231" cy="513023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4437597" y="2933875"/>
              <a:ext cx="1118111" cy="1118111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2877814" y="4305227"/>
            <a:ext cx="4117026" cy="187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5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League Spartan"/>
              </a:rPr>
              <a:t>Analyse complète des données grâce à des services supplémentaires</a:t>
            </a:r>
            <a:r>
              <a:rPr lang="fr-FR" altLang="en-US" sz="2400">
                <a:solidFill>
                  <a:srgbClr val="000000"/>
                </a:solidFill>
                <a:latin typeface="League Spartan"/>
              </a:rPr>
              <a:t> et des modéles approuvés</a:t>
            </a:r>
            <a:endParaRPr lang="fr-FR" altLang="en-US" sz="2400">
              <a:solidFill>
                <a:srgbClr val="000000"/>
              </a:solidFill>
              <a:latin typeface="League Spart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2781</Words>
  <Application>WPS Spreadsheets</Application>
  <PresentationFormat>Personnalisé</PresentationFormat>
  <Paragraphs>142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Arial</vt:lpstr>
      <vt:lpstr>SimSun</vt:lpstr>
      <vt:lpstr>Wingdings</vt:lpstr>
      <vt:lpstr>League Spartan</vt:lpstr>
      <vt:lpstr>Thonburi</vt:lpstr>
      <vt:lpstr>Aileron Regular</vt:lpstr>
      <vt:lpstr>Microsoft YaHei</vt:lpstr>
      <vt:lpstr>汉仪旗黑</vt:lpstr>
      <vt:lpstr>Arial Unicode MS</vt:lpstr>
      <vt:lpstr>Calibri</vt:lpstr>
      <vt:lpstr>宋体-简</vt:lpstr>
      <vt:lpstr>Dubai</vt:lpstr>
      <vt:lpstr>苹方-简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Dek SUQALI MBAY MI-23.pptx</dc:title>
  <dc:creator>NDIAYE Tamsir</dc:creator>
  <cp:lastModifiedBy>yorodiaw</cp:lastModifiedBy>
  <cp:revision>8</cp:revision>
  <dcterms:created xsi:type="dcterms:W3CDTF">2023-05-19T07:31:42Z</dcterms:created>
  <dcterms:modified xsi:type="dcterms:W3CDTF">2023-05-19T07:31:42Z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1033-5.1.0.7912</vt:lpwstr>
  </property>
</Properties>
</file>