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715" r:id="rId6"/>
  </p:sldMasterIdLst>
  <p:notesMasterIdLst>
    <p:notesMasterId r:id="rId32"/>
  </p:notesMasterIdLst>
  <p:sldIdLst>
    <p:sldId id="257" r:id="rId7"/>
    <p:sldId id="323" r:id="rId8"/>
    <p:sldId id="1126" r:id="rId9"/>
    <p:sldId id="322" r:id="rId10"/>
    <p:sldId id="1127" r:id="rId11"/>
    <p:sldId id="313" r:id="rId12"/>
    <p:sldId id="269" r:id="rId13"/>
    <p:sldId id="358" r:id="rId14"/>
    <p:sldId id="278" r:id="rId15"/>
    <p:sldId id="321" r:id="rId16"/>
    <p:sldId id="276" r:id="rId17"/>
    <p:sldId id="311" r:id="rId18"/>
    <p:sldId id="312" r:id="rId19"/>
    <p:sldId id="314" r:id="rId20"/>
    <p:sldId id="1131" r:id="rId21"/>
    <p:sldId id="1130" r:id="rId22"/>
    <p:sldId id="271" r:id="rId23"/>
    <p:sldId id="1124" r:id="rId24"/>
    <p:sldId id="1129" r:id="rId25"/>
    <p:sldId id="315" r:id="rId26"/>
    <p:sldId id="383" r:id="rId27"/>
    <p:sldId id="1128" r:id="rId28"/>
    <p:sldId id="307" r:id="rId29"/>
    <p:sldId id="319" r:id="rId30"/>
    <p:sldId id="31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5" clrIdx="0"/>
  <p:cmAuthor id="2" name="Liane Thompson" initials="" lastIdx="1" clrIdx="1"/>
  <p:cmAuthor id="3" name="Filippo Maria Contenti" initials="FMC" lastIdx="3" clrIdx="2">
    <p:extLst>
      <p:ext uri="{19B8F6BF-5375-455C-9EA6-DF929625EA0E}">
        <p15:presenceInfo xmlns:p15="http://schemas.microsoft.com/office/powerpoint/2012/main" userId="Filippo Maria Contenti" providerId="None"/>
      </p:ext>
    </p:extLst>
  </p:cmAuthor>
  <p:cmAuthor id="4" name="Darya Zavertalyuk" initials="DZ" lastIdx="4" clrIdx="3">
    <p:extLst>
      <p:ext uri="{19B8F6BF-5375-455C-9EA6-DF929625EA0E}">
        <p15:presenceInfo xmlns:p15="http://schemas.microsoft.com/office/powerpoint/2012/main" userId="S::dz@nordicinnovators.dk::a4376157-9f3f-4321-bcfd-ea3d4a143e96" providerId="AD"/>
      </p:ext>
    </p:extLst>
  </p:cmAuthor>
  <p:cmAuthor id="5" name="Microsoft Office User" initials="MOU" lastIdx="2" clrIdx="4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B69"/>
    <a:srgbClr val="071BF9"/>
    <a:srgbClr val="4472C4"/>
    <a:srgbClr val="048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09" autoAdjust="0"/>
    <p:restoredTop sz="94543"/>
  </p:normalViewPr>
  <p:slideViewPr>
    <p:cSldViewPr snapToGrid="0">
      <p:cViewPr varScale="1">
        <p:scale>
          <a:sx n="139" d="100"/>
          <a:sy n="139" d="100"/>
        </p:scale>
        <p:origin x="1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dmin/Downloads/Aquaai%20_Model_V13.1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'Summary - Consolidated'!$C$65</c:f>
              <c:strCache>
                <c:ptCount val="1"/>
                <c:pt idx="0">
                  <c:v> Year 1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488-A745-AC09-0EF0F922E0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488-A745-AC09-0EF0F922E0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488-A745-AC09-0EF0F922E0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488-A745-AC09-0EF0F922E0B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488-A745-AC09-0EF0F922E0B5}"/>
              </c:ext>
            </c:extLst>
          </c:dPt>
          <c:dLbls>
            <c:dLbl>
              <c:idx val="0"/>
              <c:layout>
                <c:manualLayout>
                  <c:x val="5.83333333333333E-2"/>
                  <c:y val="4.1666666666666602E-2"/>
                </c:manualLayout>
              </c:layout>
              <c:tx>
                <c:rich>
                  <a:bodyPr/>
                  <a:lstStyle/>
                  <a:p>
                    <a:fld id="{B6763CBF-A738-CD41-86A4-6DEA1B1B8E4D}" type="CATEGORYNAME">
                      <a:rPr lang="en-US" sz="1000"/>
                      <a:pPr/>
                      <a:t>[CATEGORY NAME]</a:t>
                    </a:fld>
                    <a:r>
                      <a:rPr lang="en-US" sz="1000" baseline="0" dirty="0"/>
                      <a:t>
34%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04330708661418"/>
                      <c:h val="0.116730825313502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488-A745-AC09-0EF0F922E0B5}"/>
                </c:ext>
              </c:extLst>
            </c:dLbl>
            <c:dLbl>
              <c:idx val="1"/>
              <c:layout>
                <c:manualLayout>
                  <c:x val="3.8888888888888799E-2"/>
                  <c:y val="4.1666666666666699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C488-A745-AC09-0EF0F922E0B5}"/>
                </c:ext>
              </c:extLst>
            </c:dLbl>
            <c:dLbl>
              <c:idx val="2"/>
              <c:layout>
                <c:manualLayout>
                  <c:x val="7.0048309178743967E-2"/>
                  <c:y val="-0.80136161846754916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2517"/>
                        <a:gd name="adj2" fmla="val 176137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C488-A745-AC09-0EF0F922E0B5}"/>
                </c:ext>
              </c:extLst>
            </c:dLbl>
            <c:dLbl>
              <c:idx val="3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C488-A745-AC09-0EF0F922E0B5}"/>
                </c:ext>
              </c:extLst>
            </c:dLbl>
            <c:dLbl>
              <c:idx val="4"/>
              <c:layout>
                <c:manualLayout>
                  <c:x val="-0.11727053140096619"/>
                  <c:y val="0.7530581701713590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1E1CBC29-2860-B64F-A59F-3027A293D109}" type="CATEGORYNAME">
                      <a:rPr lang="en-US"/>
                      <a:pPr>
                        <a:defRPr sz="10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
19%</a:t>
                    </a:r>
                  </a:p>
                </c:rich>
              </c:tx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5580"/>
                        <a:gd name="adj2" fmla="val -80530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488-A745-AC09-0EF0F922E0B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'Summary - Consolidated'!$B$66:$B$70</c:f>
              <c:strCache>
                <c:ptCount val="5"/>
                <c:pt idx="0">
                  <c:v>R&amp;D/Capex</c:v>
                </c:pt>
                <c:pt idx="1">
                  <c:v>Marketing</c:v>
                </c:pt>
                <c:pt idx="2">
                  <c:v>Payroll</c:v>
                </c:pt>
                <c:pt idx="3">
                  <c:v>Inventory</c:v>
                </c:pt>
                <c:pt idx="4">
                  <c:v>Admin</c:v>
                </c:pt>
              </c:strCache>
            </c:strRef>
          </c:cat>
          <c:val>
            <c:numRef>
              <c:f>'Summary - Consolidated'!$C$66:$C$70</c:f>
              <c:numCache>
                <c:formatCode>_-* #,##0_-;\-* #,##0_-;_-* "-"??_-;_-@_-</c:formatCode>
                <c:ptCount val="5"/>
                <c:pt idx="0">
                  <c:v>800000</c:v>
                </c:pt>
                <c:pt idx="1">
                  <c:v>203115.77755</c:v>
                </c:pt>
                <c:pt idx="2">
                  <c:v>293306.56</c:v>
                </c:pt>
                <c:pt idx="3">
                  <c:v>512714.85232876707</c:v>
                </c:pt>
                <c:pt idx="4">
                  <c:v>186800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488-A745-AC09-0EF0F922E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B4B4F-FB9E-474D-976A-1722E96B4021}" type="datetimeFigureOut">
              <a:rPr lang="en-US" smtClean="0"/>
              <a:t>11/9/21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97AE5-875C-4014-ACE6-0FECB3AF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50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96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77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00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8454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9283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906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18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4059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0EBA-0093-4B80-AB26-1CA0A63F24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0EBA-0093-4B80-AB26-1CA0A63F24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19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60EBA-0093-4B80-AB26-1CA0A63F24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03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460F-8447-48FC-B95E-5B36E0D5E954}" type="datetime1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53ED-8D24-4C5E-ACE1-3B13C187F59C}" type="datetime1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E816-9F4E-4048-A694-6E877C648B46}" type="datetime1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677DF-D9BC-49E9-B3AF-9E734DB83A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27" y="231961"/>
            <a:ext cx="11362647" cy="806727"/>
          </a:xfrm>
        </p:spPr>
        <p:txBody>
          <a:bodyPr>
            <a:normAutofit/>
          </a:bodyPr>
          <a:lstStyle>
            <a:lvl1pPr>
              <a:defRPr sz="3200"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21939-4C86-4CF2-B6B3-9BC7ADEAA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1875" y="6356350"/>
            <a:ext cx="5905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50" charset="0"/>
              </a:defRPr>
            </a:lvl1pPr>
          </a:lstStyle>
          <a:p>
            <a:fld id="{A70D2EB8-6A17-46AC-A4A2-5D1C41E989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635C08-3ACA-434D-80A6-14A9E47124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6356350"/>
            <a:ext cx="641442" cy="2923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5632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02">
          <p15:clr>
            <a:srgbClr val="FBAE40"/>
          </p15:clr>
        </p15:guide>
        <p15:guide id="4" pos="7378">
          <p15:clr>
            <a:srgbClr val="FBAE40"/>
          </p15:clr>
        </p15:guide>
        <p15:guide id="5" orient="horz" pos="3952">
          <p15:clr>
            <a:srgbClr val="FBAE40"/>
          </p15:clr>
        </p15:guide>
        <p15:guide id="6" orient="horz" pos="55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Photo + Text">
  <p:cSld name="Half Page Photo + 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>
            <a:spLocks noGrp="1"/>
          </p:cNvSpPr>
          <p:nvPr>
            <p:ph type="pic" idx="2"/>
          </p:nvPr>
        </p:nvSpPr>
        <p:spPr>
          <a:xfrm>
            <a:off x="6299200" y="0"/>
            <a:ext cx="58928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571499" y="2061165"/>
            <a:ext cx="5045529" cy="3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3"/>
          </p:nvPr>
        </p:nvSpPr>
        <p:spPr>
          <a:xfrm>
            <a:off x="571499" y="2708227"/>
            <a:ext cx="5045529" cy="356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 b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 txBox="1"/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lang="es-ES" sz="1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0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3722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8261" y="1673225"/>
            <a:ext cx="578884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0296" y="1673225"/>
            <a:ext cx="5776365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2C04B5-56FD-9D4A-846B-7FFFA4F531B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4CC20C-FA37-8D4F-94B7-181CC04E7FC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705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362B6-1B73-4607-A204-9B9FC221B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54BDE6-683F-47F4-BE5D-58CC34C63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55281-DA56-417A-B914-77C0918A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3E16-9B31-468C-A5DC-3B99B1A020FB}" type="datetime1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89D47-61D1-4492-ADE7-F4A781B0E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35259-2901-4888-821B-265A4256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2EB8-6A17-46AC-A4A2-5D1C41E98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19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677DF-D9BC-49E9-B3AF-9E734DB83A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27" y="231961"/>
            <a:ext cx="11362647" cy="806727"/>
          </a:xfrm>
        </p:spPr>
        <p:txBody>
          <a:bodyPr>
            <a:normAutofit/>
          </a:bodyPr>
          <a:lstStyle>
            <a:lvl1pPr>
              <a:defRPr sz="3200"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21939-4C86-4CF2-B6B3-9BC7ADEAA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1875" y="6356350"/>
            <a:ext cx="5905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50" charset="0"/>
              </a:defRPr>
            </a:lvl1pPr>
          </a:lstStyle>
          <a:p>
            <a:fld id="{A70D2EB8-6A17-46AC-A4A2-5D1C41E989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635C08-3ACA-434D-80A6-14A9E47124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6333686"/>
            <a:ext cx="900557" cy="41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44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02">
          <p15:clr>
            <a:srgbClr val="FBAE40"/>
          </p15:clr>
        </p15:guide>
        <p15:guide id="4" pos="7378">
          <p15:clr>
            <a:srgbClr val="FBAE40"/>
          </p15:clr>
        </p15:guide>
        <p15:guide id="5" orient="horz" pos="3952">
          <p15:clr>
            <a:srgbClr val="FBAE40"/>
          </p15:clr>
        </p15:guide>
        <p15:guide id="6" orient="horz" pos="55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DA617-1971-42AE-9C13-E612F356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133BE-313B-49BD-A18B-218EEC9E1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9CC37-7129-4EE8-A66D-2D9407FF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9059-10DA-47F1-B6B9-A62F51862D91}" type="datetime1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9174E-4932-4169-920C-81545C86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C635C-6DF3-4961-A4EB-30849017A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2EB8-6A17-46AC-A4A2-5D1C41E98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20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45B38-7940-47A6-9647-9519D04D4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3435D-7405-40D7-AC7F-D44871024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0F19C-90AC-4439-AFD3-3024EF9EE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1138A-E7D8-45B2-974F-BC2E56C61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67FE-7CB8-4BFB-9F76-2EF649C4C3E5}" type="datetime1">
              <a:rPr lang="en-US" smtClean="0"/>
              <a:t>11/9/21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F77F8-BE6A-4428-9282-A5694E40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2171E-BDEC-4D86-A3FC-5CF08979C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2EB8-6A17-46AC-A4A2-5D1C41E98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16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AF517-3FEF-4808-8BD1-E88ABEDC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E7741-F827-4EBF-B9CA-B01B2DE1A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14890-D76B-427F-9DF4-6CCFE60C6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303D40-8430-4EAB-AAA1-5639D3B355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EE970-833F-45A3-BD43-38C709792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94659-34B2-403A-A2AA-7EB009429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1B88-E3AE-45ED-9231-537D79F67304}" type="datetime1">
              <a:rPr lang="en-US" smtClean="0"/>
              <a:t>11/9/21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3D5DDD-4B2C-4C52-AEF4-69877C7DC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A94B7E-879F-4FEE-8C8E-5838D9346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2EB8-6A17-46AC-A4A2-5D1C41E98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0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AF31-7CBD-4509-BDAC-B703613EF063}" type="datetime1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47212-3F39-46AB-9C19-4025651E5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1BFC7E-A212-42F0-AE8F-5B243A33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9FF8-6F86-4632-ADAB-D6D975C9C0D1}" type="datetime1">
              <a:rPr lang="en-US" smtClean="0"/>
              <a:t>11/9/21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B5643-D2ED-495E-AB88-F4AE17B6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2EE49-AD22-49FD-B2D3-7991137D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2EB8-6A17-46AC-A4A2-5D1C41E98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26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BF28FF-574B-4A4B-9258-FC257208F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9C7C-E361-4852-BE6C-3A1F1E3F99C2}" type="datetime1">
              <a:rPr lang="en-US" smtClean="0"/>
              <a:t>11/9/21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43DA9C-084E-4EDF-9581-E70C2A53F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0866C-CF77-445F-BBAF-3B6681E15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2EB8-6A17-46AC-A4A2-5D1C41E98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3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10814-2E86-47DA-96F0-B0883C50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40C98-8281-453F-9C4A-2BA7106E9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89EF8-6BB3-4530-AC25-8D75C7449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B45F1-AB82-4901-94B7-9AB95FB8A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44DF-4507-4DFE-A096-C220F92DE63D}" type="datetime1">
              <a:rPr lang="en-US" smtClean="0"/>
              <a:t>11/9/21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CE781-0FC5-4437-AB46-93A3CE12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9EC23-E9B6-4C93-8F3D-FC7D40B3A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2EB8-6A17-46AC-A4A2-5D1C41E98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75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59636-38B5-4AB9-B3ED-76F6576FF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911216-4D8E-4A17-A05D-257055009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31A0F-61D8-4006-BEA1-F61F3064B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69AFB-A12A-45F3-9D84-15D30C37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3CF7-DAC6-4910-8B30-67B5F3AE9937}" type="datetime1">
              <a:rPr lang="en-US" smtClean="0"/>
              <a:t>11/9/21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E388F-A88D-4496-81FC-41A609EA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A2C4A-C920-491E-B4BB-E4AF4A402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2EB8-6A17-46AC-A4A2-5D1C41E98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02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1499-2BAB-4762-9025-D302A9659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87272-7291-40F6-B473-79C24C16C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C2CEE-BA47-4FE6-A89C-2E3C25D5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6C5B-63F4-40F2-84E5-4A2A4D83933D}" type="datetime1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3A0E9-70E2-4842-8B02-A02E29D99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34535-E6CE-4B18-8940-49F96DDE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2EB8-6A17-46AC-A4A2-5D1C41E98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21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722B1B-0E65-483D-874B-00EC113F4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6D647-A34C-4E4F-929F-7D51E8A17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EE589-F943-475A-9A77-C6CEF4CC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4C86-E482-455B-A957-4A722BC7EB71}" type="datetime1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D8E13-0CAA-4F54-A100-31EBF4B84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F7D70-EA26-4DDD-8EBD-A9DFAE035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2EB8-6A17-46AC-A4A2-5D1C41E98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87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8 Elphine 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5719763" cy="6858000"/>
          </a:xfrm>
          <a:custGeom>
            <a:avLst/>
            <a:gdLst>
              <a:gd name="connsiteX0" fmla="*/ 3528405 w 5719763"/>
              <a:gd name="connsiteY0" fmla="*/ 0 h 6858000"/>
              <a:gd name="connsiteX1" fmla="*/ 3530725 w 5719763"/>
              <a:gd name="connsiteY1" fmla="*/ 0 h 6858000"/>
              <a:gd name="connsiteX2" fmla="*/ 3546964 w 5719763"/>
              <a:gd name="connsiteY2" fmla="*/ 0 h 6858000"/>
              <a:gd name="connsiteX3" fmla="*/ 3591042 w 5719763"/>
              <a:gd name="connsiteY3" fmla="*/ 0 h 6858000"/>
              <a:gd name="connsiteX4" fmla="*/ 3627870 w 5719763"/>
              <a:gd name="connsiteY4" fmla="*/ 0 h 6858000"/>
              <a:gd name="connsiteX5" fmla="*/ 3676878 w 5719763"/>
              <a:gd name="connsiteY5" fmla="*/ 0 h 6858000"/>
              <a:gd name="connsiteX6" fmla="*/ 3739805 w 5719763"/>
              <a:gd name="connsiteY6" fmla="*/ 0 h 6858000"/>
              <a:gd name="connsiteX7" fmla="*/ 3818391 w 5719763"/>
              <a:gd name="connsiteY7" fmla="*/ 0 h 6858000"/>
              <a:gd name="connsiteX8" fmla="*/ 3914376 w 5719763"/>
              <a:gd name="connsiteY8" fmla="*/ 0 h 6858000"/>
              <a:gd name="connsiteX9" fmla="*/ 4029500 w 5719763"/>
              <a:gd name="connsiteY9" fmla="*/ 0 h 6858000"/>
              <a:gd name="connsiteX10" fmla="*/ 4165503 w 5719763"/>
              <a:gd name="connsiteY10" fmla="*/ 0 h 6858000"/>
              <a:gd name="connsiteX11" fmla="*/ 4324125 w 5719763"/>
              <a:gd name="connsiteY11" fmla="*/ 0 h 6858000"/>
              <a:gd name="connsiteX12" fmla="*/ 4507106 w 5719763"/>
              <a:gd name="connsiteY12" fmla="*/ 0 h 6858000"/>
              <a:gd name="connsiteX13" fmla="*/ 4716185 w 5719763"/>
              <a:gd name="connsiteY13" fmla="*/ 0 h 6858000"/>
              <a:gd name="connsiteX14" fmla="*/ 5719763 w 5719763"/>
              <a:gd name="connsiteY14" fmla="*/ 3082925 h 6858000"/>
              <a:gd name="connsiteX15" fmla="*/ 4115943 w 5719763"/>
              <a:gd name="connsiteY15" fmla="*/ 6858000 h 6858000"/>
              <a:gd name="connsiteX16" fmla="*/ 4113288 w 5719763"/>
              <a:gd name="connsiteY16" fmla="*/ 6858000 h 6858000"/>
              <a:gd name="connsiteX17" fmla="*/ 4094705 w 5719763"/>
              <a:gd name="connsiteY17" fmla="*/ 6858000 h 6858000"/>
              <a:gd name="connsiteX18" fmla="*/ 4044263 w 5719763"/>
              <a:gd name="connsiteY18" fmla="*/ 6858000 h 6858000"/>
              <a:gd name="connsiteX19" fmla="*/ 4002117 w 5719763"/>
              <a:gd name="connsiteY19" fmla="*/ 6858000 h 6858000"/>
              <a:gd name="connsiteX20" fmla="*/ 3946034 w 5719763"/>
              <a:gd name="connsiteY20" fmla="*/ 6858000 h 6858000"/>
              <a:gd name="connsiteX21" fmla="*/ 3874021 w 5719763"/>
              <a:gd name="connsiteY21" fmla="*/ 6858000 h 6858000"/>
              <a:gd name="connsiteX22" fmla="*/ 3784088 w 5719763"/>
              <a:gd name="connsiteY22" fmla="*/ 6858000 h 6858000"/>
              <a:gd name="connsiteX23" fmla="*/ 3674244 w 5719763"/>
              <a:gd name="connsiteY23" fmla="*/ 6858000 h 6858000"/>
              <a:gd name="connsiteX24" fmla="*/ 3542498 w 5719763"/>
              <a:gd name="connsiteY24" fmla="*/ 6858000 h 6858000"/>
              <a:gd name="connsiteX25" fmla="*/ 3386858 w 5719763"/>
              <a:gd name="connsiteY25" fmla="*/ 6858000 h 6858000"/>
              <a:gd name="connsiteX26" fmla="*/ 3205333 w 5719763"/>
              <a:gd name="connsiteY26" fmla="*/ 6858000 h 6858000"/>
              <a:gd name="connsiteX27" fmla="*/ 2995933 w 5719763"/>
              <a:gd name="connsiteY27" fmla="*/ 6858000 h 6858000"/>
              <a:gd name="connsiteX28" fmla="*/ 2756665 w 5719763"/>
              <a:gd name="connsiteY28" fmla="*/ 6858000 h 6858000"/>
              <a:gd name="connsiteX29" fmla="*/ 0 w 5719763"/>
              <a:gd name="connsiteY29" fmla="*/ 4286250 h 6858000"/>
              <a:gd name="connsiteX30" fmla="*/ 0 w 5719763"/>
              <a:gd name="connsiteY30" fmla="*/ 4283447 h 6858000"/>
              <a:gd name="connsiteX31" fmla="*/ 0 w 5719763"/>
              <a:gd name="connsiteY31" fmla="*/ 4276790 h 6858000"/>
              <a:gd name="connsiteX32" fmla="*/ 0 w 5719763"/>
              <a:gd name="connsiteY32" fmla="*/ 4263827 h 6858000"/>
              <a:gd name="connsiteX33" fmla="*/ 0 w 5719763"/>
              <a:gd name="connsiteY33" fmla="*/ 4242454 h 6858000"/>
              <a:gd name="connsiteX34" fmla="*/ 0 w 5719763"/>
              <a:gd name="connsiteY34" fmla="*/ 4210571 h 6858000"/>
              <a:gd name="connsiteX35" fmla="*/ 0 w 5719763"/>
              <a:gd name="connsiteY35" fmla="*/ 4166074 h 6858000"/>
              <a:gd name="connsiteX36" fmla="*/ 0 w 5719763"/>
              <a:gd name="connsiteY36" fmla="*/ 4106863 h 6858000"/>
              <a:gd name="connsiteX37" fmla="*/ 0 w 5719763"/>
              <a:gd name="connsiteY37" fmla="*/ 4030833 h 6858000"/>
              <a:gd name="connsiteX38" fmla="*/ 0 w 5719763"/>
              <a:gd name="connsiteY38" fmla="*/ 3935884 h 6858000"/>
              <a:gd name="connsiteX39" fmla="*/ 0 w 5719763"/>
              <a:gd name="connsiteY39" fmla="*/ 3819913 h 6858000"/>
              <a:gd name="connsiteX40" fmla="*/ 0 w 5719763"/>
              <a:gd name="connsiteY40" fmla="*/ 3680817 h 6858000"/>
              <a:gd name="connsiteX41" fmla="*/ 0 w 5719763"/>
              <a:gd name="connsiteY41" fmla="*/ 3516496 h 6858000"/>
              <a:gd name="connsiteX42" fmla="*/ 0 w 5719763"/>
              <a:gd name="connsiteY42" fmla="*/ 3324845 h 6858000"/>
              <a:gd name="connsiteX43" fmla="*/ 0 w 5719763"/>
              <a:gd name="connsiteY43" fmla="*/ 3218115 h 6858000"/>
              <a:gd name="connsiteX44" fmla="*/ 0 w 5719763"/>
              <a:gd name="connsiteY44" fmla="*/ 3103764 h 6858000"/>
              <a:gd name="connsiteX45" fmla="*/ 0 w 5719763"/>
              <a:gd name="connsiteY45" fmla="*/ 2981530 h 6858000"/>
              <a:gd name="connsiteX46" fmla="*/ 0 w 5719763"/>
              <a:gd name="connsiteY46" fmla="*/ 28511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719763" h="6858000">
                <a:moveTo>
                  <a:pt x="3528405" y="0"/>
                </a:moveTo>
                <a:lnTo>
                  <a:pt x="3530725" y="0"/>
                </a:lnTo>
                <a:lnTo>
                  <a:pt x="3546964" y="0"/>
                </a:lnTo>
                <a:lnTo>
                  <a:pt x="3591042" y="0"/>
                </a:lnTo>
                <a:lnTo>
                  <a:pt x="3627870" y="0"/>
                </a:lnTo>
                <a:lnTo>
                  <a:pt x="3676878" y="0"/>
                </a:lnTo>
                <a:lnTo>
                  <a:pt x="3739805" y="0"/>
                </a:lnTo>
                <a:lnTo>
                  <a:pt x="3818391" y="0"/>
                </a:lnTo>
                <a:lnTo>
                  <a:pt x="3914376" y="0"/>
                </a:lnTo>
                <a:lnTo>
                  <a:pt x="4029500" y="0"/>
                </a:lnTo>
                <a:lnTo>
                  <a:pt x="4165503" y="0"/>
                </a:lnTo>
                <a:lnTo>
                  <a:pt x="4324125" y="0"/>
                </a:lnTo>
                <a:lnTo>
                  <a:pt x="4507106" y="0"/>
                </a:lnTo>
                <a:lnTo>
                  <a:pt x="4716185" y="0"/>
                </a:lnTo>
                <a:cubicBezTo>
                  <a:pt x="5348185" y="866775"/>
                  <a:pt x="5719763" y="1930400"/>
                  <a:pt x="5719763" y="3082925"/>
                </a:cubicBezTo>
                <a:cubicBezTo>
                  <a:pt x="5719763" y="4565650"/>
                  <a:pt x="5103642" y="5902325"/>
                  <a:pt x="4115943" y="6858000"/>
                </a:cubicBezTo>
                <a:lnTo>
                  <a:pt x="4113288" y="6858000"/>
                </a:lnTo>
                <a:lnTo>
                  <a:pt x="4094705" y="6858000"/>
                </a:lnTo>
                <a:lnTo>
                  <a:pt x="4044263" y="6858000"/>
                </a:lnTo>
                <a:lnTo>
                  <a:pt x="4002117" y="6858000"/>
                </a:lnTo>
                <a:lnTo>
                  <a:pt x="3946034" y="6858000"/>
                </a:lnTo>
                <a:lnTo>
                  <a:pt x="3874021" y="6858000"/>
                </a:lnTo>
                <a:lnTo>
                  <a:pt x="3784088" y="6858000"/>
                </a:lnTo>
                <a:lnTo>
                  <a:pt x="3674244" y="6858000"/>
                </a:lnTo>
                <a:lnTo>
                  <a:pt x="3542498" y="6858000"/>
                </a:lnTo>
                <a:lnTo>
                  <a:pt x="3386858" y="6858000"/>
                </a:lnTo>
                <a:lnTo>
                  <a:pt x="3205333" y="6858000"/>
                </a:lnTo>
                <a:lnTo>
                  <a:pt x="2995933" y="6858000"/>
                </a:lnTo>
                <a:lnTo>
                  <a:pt x="2756665" y="6858000"/>
                </a:lnTo>
                <a:cubicBezTo>
                  <a:pt x="2756665" y="6858000"/>
                  <a:pt x="2756665" y="6858000"/>
                  <a:pt x="0" y="4286250"/>
                </a:cubicBezTo>
                <a:lnTo>
                  <a:pt x="0" y="4283447"/>
                </a:lnTo>
                <a:lnTo>
                  <a:pt x="0" y="4276790"/>
                </a:lnTo>
                <a:lnTo>
                  <a:pt x="0" y="4263827"/>
                </a:lnTo>
                <a:lnTo>
                  <a:pt x="0" y="4242454"/>
                </a:lnTo>
                <a:lnTo>
                  <a:pt x="0" y="4210571"/>
                </a:lnTo>
                <a:lnTo>
                  <a:pt x="0" y="4166074"/>
                </a:lnTo>
                <a:lnTo>
                  <a:pt x="0" y="4106863"/>
                </a:lnTo>
                <a:lnTo>
                  <a:pt x="0" y="4030833"/>
                </a:lnTo>
                <a:lnTo>
                  <a:pt x="0" y="3935884"/>
                </a:lnTo>
                <a:lnTo>
                  <a:pt x="0" y="3819913"/>
                </a:lnTo>
                <a:lnTo>
                  <a:pt x="0" y="3680817"/>
                </a:lnTo>
                <a:lnTo>
                  <a:pt x="0" y="3516496"/>
                </a:lnTo>
                <a:lnTo>
                  <a:pt x="0" y="3324845"/>
                </a:lnTo>
                <a:lnTo>
                  <a:pt x="0" y="3218115"/>
                </a:lnTo>
                <a:lnTo>
                  <a:pt x="0" y="3103764"/>
                </a:lnTo>
                <a:lnTo>
                  <a:pt x="0" y="2981530"/>
                </a:lnTo>
                <a:lnTo>
                  <a:pt x="0" y="285115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Replace Picture Here</a:t>
            </a:r>
          </a:p>
        </p:txBody>
      </p:sp>
    </p:spTree>
    <p:extLst>
      <p:ext uri="{BB962C8B-B14F-4D97-AF65-F5344CB8AC3E}">
        <p14:creationId xmlns:p14="http://schemas.microsoft.com/office/powerpoint/2010/main" val="1652702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362B6-1B73-4607-A204-9B9FC221B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54BDE6-683F-47F4-BE5D-58CC34C63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55281-DA56-417A-B914-77C0918A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6113-2B90-4B7D-ABD8-AD20B6980462}" type="datetime1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89D47-61D1-4492-ADE7-F4A781B0E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35259-2901-4888-821B-265A4256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2EB8-6A17-46AC-A4A2-5D1C41E98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26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677DF-D9BC-49E9-B3AF-9E734DB83A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27" y="231961"/>
            <a:ext cx="11362647" cy="806727"/>
          </a:xfrm>
        </p:spPr>
        <p:txBody>
          <a:bodyPr>
            <a:normAutofit/>
          </a:bodyPr>
          <a:lstStyle>
            <a:lvl1pPr>
              <a:defRPr sz="3200"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21939-4C86-4CF2-B6B3-9BC7ADEAA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1875" y="6356350"/>
            <a:ext cx="5905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50" charset="0"/>
              </a:defRPr>
            </a:lvl1pPr>
          </a:lstStyle>
          <a:p>
            <a:fld id="{A70D2EB8-6A17-46AC-A4A2-5D1C41E989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635C08-3ACA-434D-80A6-14A9E47124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6356350"/>
            <a:ext cx="641442" cy="2923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2645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02">
          <p15:clr>
            <a:srgbClr val="FBAE40"/>
          </p15:clr>
        </p15:guide>
        <p15:guide id="4" pos="7378">
          <p15:clr>
            <a:srgbClr val="FBAE40"/>
          </p15:clr>
        </p15:guide>
        <p15:guide id="5" orient="horz" pos="3952">
          <p15:clr>
            <a:srgbClr val="FBAE40"/>
          </p15:clr>
        </p15:guide>
        <p15:guide id="6" orient="horz" pos="55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DA617-1971-42AE-9C13-E612F356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133BE-313B-49BD-A18B-218EEC9E1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9CC37-7129-4EE8-A66D-2D9407FF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9066-573B-4A1E-9046-93533D7484C2}" type="datetime1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9174E-4932-4169-920C-81545C86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C635C-6DF3-4961-A4EB-30849017A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2EB8-6A17-46AC-A4A2-5D1C41E98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4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CF02-FDF2-41E8-8F62-F380C7FEAE2E}" type="datetime1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45B38-7940-47A6-9647-9519D04D4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3435D-7405-40D7-AC7F-D44871024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0F19C-90AC-4439-AFD3-3024EF9EE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1138A-E7D8-45B2-974F-BC2E56C61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199-79AC-4212-99AC-145E2E3B7946}" type="datetime1">
              <a:rPr lang="en-US" smtClean="0"/>
              <a:t>11/9/21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F77F8-BE6A-4428-9282-A5694E40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2171E-BDEC-4D86-A3FC-5CF08979C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2EB8-6A17-46AC-A4A2-5D1C41E98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77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AF517-3FEF-4808-8BD1-E88ABEDC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E7741-F827-4EBF-B9CA-B01B2DE1A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14890-D76B-427F-9DF4-6CCFE60C6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303D40-8430-4EAB-AAA1-5639D3B355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EE970-833F-45A3-BD43-38C709792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94659-34B2-403A-A2AA-7EB009429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3FA2-134A-4BE6-A0B1-C1FDA891D481}" type="datetime1">
              <a:rPr lang="en-US" smtClean="0"/>
              <a:t>11/9/21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3D5DDD-4B2C-4C52-AEF4-69877C7DC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A94B7E-879F-4FEE-8C8E-5838D9346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2EB8-6A17-46AC-A4A2-5D1C41E98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80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47212-3F39-46AB-9C19-4025651E5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1BFC7E-A212-42F0-AE8F-5B243A33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76A3-5E25-4819-8B71-B28E684659EF}" type="datetime1">
              <a:rPr lang="en-US" smtClean="0"/>
              <a:t>11/9/21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B5643-D2ED-495E-AB88-F4AE17B6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2EE49-AD22-49FD-B2D3-7991137D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2EB8-6A17-46AC-A4A2-5D1C41E98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953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BF28FF-574B-4A4B-9258-FC257208F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D456-5E1F-4184-B793-D744358274A8}" type="datetime1">
              <a:rPr lang="en-US" smtClean="0"/>
              <a:t>11/9/21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43DA9C-084E-4EDF-9581-E70C2A53F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0866C-CF77-445F-BBAF-3B6681E15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2EB8-6A17-46AC-A4A2-5D1C41E98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523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10814-2E86-47DA-96F0-B0883C50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40C98-8281-453F-9C4A-2BA7106E9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89EF8-6BB3-4530-AC25-8D75C7449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B45F1-AB82-4901-94B7-9AB95FB8A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ABEC-6ED4-4931-B8E0-B140186EE88B}" type="datetime1">
              <a:rPr lang="en-US" smtClean="0"/>
              <a:t>11/9/21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CE781-0FC5-4437-AB46-93A3CE12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9EC23-E9B6-4C93-8F3D-FC7D40B3A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2EB8-6A17-46AC-A4A2-5D1C41E98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06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59636-38B5-4AB9-B3ED-76F6576FF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911216-4D8E-4A17-A05D-257055009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31A0F-61D8-4006-BEA1-F61F3064B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69AFB-A12A-45F3-9D84-15D30C37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B7D7-A741-4903-9B62-498E7C3B8EBE}" type="datetime1">
              <a:rPr lang="en-US" smtClean="0"/>
              <a:t>11/9/21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E388F-A88D-4496-81FC-41A609EA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A2C4A-C920-491E-B4BB-E4AF4A402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2EB8-6A17-46AC-A4A2-5D1C41E98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013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1499-2BAB-4762-9025-D302A9659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87272-7291-40F6-B473-79C24C16C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C2CEE-BA47-4FE6-A89C-2E3C25D5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7F12-71EB-4242-A93E-5CCEC8BC1866}" type="datetime1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3A0E9-70E2-4842-8B02-A02E29D99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34535-E6CE-4B18-8940-49F96DDE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2EB8-6A17-46AC-A4A2-5D1C41E98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962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722B1B-0E65-483D-874B-00EC113F4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6D647-A34C-4E4F-929F-7D51E8A17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EE589-F943-475A-9A77-C6CEF4CC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87C3-A933-4BD2-8F50-586F2BDAD7E5}" type="datetime1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D8E13-0CAA-4F54-A100-31EBF4B84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F7D70-EA26-4DDD-8EBD-A9DFAE035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2EB8-6A17-46AC-A4A2-5D1C41E98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093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8 Elphine 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5719763" cy="6858000"/>
          </a:xfrm>
          <a:custGeom>
            <a:avLst/>
            <a:gdLst>
              <a:gd name="connsiteX0" fmla="*/ 3528405 w 5719763"/>
              <a:gd name="connsiteY0" fmla="*/ 0 h 6858000"/>
              <a:gd name="connsiteX1" fmla="*/ 3530725 w 5719763"/>
              <a:gd name="connsiteY1" fmla="*/ 0 h 6858000"/>
              <a:gd name="connsiteX2" fmla="*/ 3546964 w 5719763"/>
              <a:gd name="connsiteY2" fmla="*/ 0 h 6858000"/>
              <a:gd name="connsiteX3" fmla="*/ 3591042 w 5719763"/>
              <a:gd name="connsiteY3" fmla="*/ 0 h 6858000"/>
              <a:gd name="connsiteX4" fmla="*/ 3627870 w 5719763"/>
              <a:gd name="connsiteY4" fmla="*/ 0 h 6858000"/>
              <a:gd name="connsiteX5" fmla="*/ 3676878 w 5719763"/>
              <a:gd name="connsiteY5" fmla="*/ 0 h 6858000"/>
              <a:gd name="connsiteX6" fmla="*/ 3739805 w 5719763"/>
              <a:gd name="connsiteY6" fmla="*/ 0 h 6858000"/>
              <a:gd name="connsiteX7" fmla="*/ 3818391 w 5719763"/>
              <a:gd name="connsiteY7" fmla="*/ 0 h 6858000"/>
              <a:gd name="connsiteX8" fmla="*/ 3914376 w 5719763"/>
              <a:gd name="connsiteY8" fmla="*/ 0 h 6858000"/>
              <a:gd name="connsiteX9" fmla="*/ 4029500 w 5719763"/>
              <a:gd name="connsiteY9" fmla="*/ 0 h 6858000"/>
              <a:gd name="connsiteX10" fmla="*/ 4165503 w 5719763"/>
              <a:gd name="connsiteY10" fmla="*/ 0 h 6858000"/>
              <a:gd name="connsiteX11" fmla="*/ 4324125 w 5719763"/>
              <a:gd name="connsiteY11" fmla="*/ 0 h 6858000"/>
              <a:gd name="connsiteX12" fmla="*/ 4507106 w 5719763"/>
              <a:gd name="connsiteY12" fmla="*/ 0 h 6858000"/>
              <a:gd name="connsiteX13" fmla="*/ 4716185 w 5719763"/>
              <a:gd name="connsiteY13" fmla="*/ 0 h 6858000"/>
              <a:gd name="connsiteX14" fmla="*/ 5719763 w 5719763"/>
              <a:gd name="connsiteY14" fmla="*/ 3082925 h 6858000"/>
              <a:gd name="connsiteX15" fmla="*/ 4115943 w 5719763"/>
              <a:gd name="connsiteY15" fmla="*/ 6858000 h 6858000"/>
              <a:gd name="connsiteX16" fmla="*/ 4113288 w 5719763"/>
              <a:gd name="connsiteY16" fmla="*/ 6858000 h 6858000"/>
              <a:gd name="connsiteX17" fmla="*/ 4094705 w 5719763"/>
              <a:gd name="connsiteY17" fmla="*/ 6858000 h 6858000"/>
              <a:gd name="connsiteX18" fmla="*/ 4044263 w 5719763"/>
              <a:gd name="connsiteY18" fmla="*/ 6858000 h 6858000"/>
              <a:gd name="connsiteX19" fmla="*/ 4002117 w 5719763"/>
              <a:gd name="connsiteY19" fmla="*/ 6858000 h 6858000"/>
              <a:gd name="connsiteX20" fmla="*/ 3946034 w 5719763"/>
              <a:gd name="connsiteY20" fmla="*/ 6858000 h 6858000"/>
              <a:gd name="connsiteX21" fmla="*/ 3874021 w 5719763"/>
              <a:gd name="connsiteY21" fmla="*/ 6858000 h 6858000"/>
              <a:gd name="connsiteX22" fmla="*/ 3784088 w 5719763"/>
              <a:gd name="connsiteY22" fmla="*/ 6858000 h 6858000"/>
              <a:gd name="connsiteX23" fmla="*/ 3674244 w 5719763"/>
              <a:gd name="connsiteY23" fmla="*/ 6858000 h 6858000"/>
              <a:gd name="connsiteX24" fmla="*/ 3542498 w 5719763"/>
              <a:gd name="connsiteY24" fmla="*/ 6858000 h 6858000"/>
              <a:gd name="connsiteX25" fmla="*/ 3386858 w 5719763"/>
              <a:gd name="connsiteY25" fmla="*/ 6858000 h 6858000"/>
              <a:gd name="connsiteX26" fmla="*/ 3205333 w 5719763"/>
              <a:gd name="connsiteY26" fmla="*/ 6858000 h 6858000"/>
              <a:gd name="connsiteX27" fmla="*/ 2995933 w 5719763"/>
              <a:gd name="connsiteY27" fmla="*/ 6858000 h 6858000"/>
              <a:gd name="connsiteX28" fmla="*/ 2756665 w 5719763"/>
              <a:gd name="connsiteY28" fmla="*/ 6858000 h 6858000"/>
              <a:gd name="connsiteX29" fmla="*/ 0 w 5719763"/>
              <a:gd name="connsiteY29" fmla="*/ 4286250 h 6858000"/>
              <a:gd name="connsiteX30" fmla="*/ 0 w 5719763"/>
              <a:gd name="connsiteY30" fmla="*/ 4283447 h 6858000"/>
              <a:gd name="connsiteX31" fmla="*/ 0 w 5719763"/>
              <a:gd name="connsiteY31" fmla="*/ 4276790 h 6858000"/>
              <a:gd name="connsiteX32" fmla="*/ 0 w 5719763"/>
              <a:gd name="connsiteY32" fmla="*/ 4263827 h 6858000"/>
              <a:gd name="connsiteX33" fmla="*/ 0 w 5719763"/>
              <a:gd name="connsiteY33" fmla="*/ 4242454 h 6858000"/>
              <a:gd name="connsiteX34" fmla="*/ 0 w 5719763"/>
              <a:gd name="connsiteY34" fmla="*/ 4210571 h 6858000"/>
              <a:gd name="connsiteX35" fmla="*/ 0 w 5719763"/>
              <a:gd name="connsiteY35" fmla="*/ 4166074 h 6858000"/>
              <a:gd name="connsiteX36" fmla="*/ 0 w 5719763"/>
              <a:gd name="connsiteY36" fmla="*/ 4106863 h 6858000"/>
              <a:gd name="connsiteX37" fmla="*/ 0 w 5719763"/>
              <a:gd name="connsiteY37" fmla="*/ 4030833 h 6858000"/>
              <a:gd name="connsiteX38" fmla="*/ 0 w 5719763"/>
              <a:gd name="connsiteY38" fmla="*/ 3935884 h 6858000"/>
              <a:gd name="connsiteX39" fmla="*/ 0 w 5719763"/>
              <a:gd name="connsiteY39" fmla="*/ 3819913 h 6858000"/>
              <a:gd name="connsiteX40" fmla="*/ 0 w 5719763"/>
              <a:gd name="connsiteY40" fmla="*/ 3680817 h 6858000"/>
              <a:gd name="connsiteX41" fmla="*/ 0 w 5719763"/>
              <a:gd name="connsiteY41" fmla="*/ 3516496 h 6858000"/>
              <a:gd name="connsiteX42" fmla="*/ 0 w 5719763"/>
              <a:gd name="connsiteY42" fmla="*/ 3324845 h 6858000"/>
              <a:gd name="connsiteX43" fmla="*/ 0 w 5719763"/>
              <a:gd name="connsiteY43" fmla="*/ 3218115 h 6858000"/>
              <a:gd name="connsiteX44" fmla="*/ 0 w 5719763"/>
              <a:gd name="connsiteY44" fmla="*/ 3103764 h 6858000"/>
              <a:gd name="connsiteX45" fmla="*/ 0 w 5719763"/>
              <a:gd name="connsiteY45" fmla="*/ 2981530 h 6858000"/>
              <a:gd name="connsiteX46" fmla="*/ 0 w 5719763"/>
              <a:gd name="connsiteY46" fmla="*/ 28511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719763" h="6858000">
                <a:moveTo>
                  <a:pt x="3528405" y="0"/>
                </a:moveTo>
                <a:lnTo>
                  <a:pt x="3530725" y="0"/>
                </a:lnTo>
                <a:lnTo>
                  <a:pt x="3546964" y="0"/>
                </a:lnTo>
                <a:lnTo>
                  <a:pt x="3591042" y="0"/>
                </a:lnTo>
                <a:lnTo>
                  <a:pt x="3627870" y="0"/>
                </a:lnTo>
                <a:lnTo>
                  <a:pt x="3676878" y="0"/>
                </a:lnTo>
                <a:lnTo>
                  <a:pt x="3739805" y="0"/>
                </a:lnTo>
                <a:lnTo>
                  <a:pt x="3818391" y="0"/>
                </a:lnTo>
                <a:lnTo>
                  <a:pt x="3914376" y="0"/>
                </a:lnTo>
                <a:lnTo>
                  <a:pt x="4029500" y="0"/>
                </a:lnTo>
                <a:lnTo>
                  <a:pt x="4165503" y="0"/>
                </a:lnTo>
                <a:lnTo>
                  <a:pt x="4324125" y="0"/>
                </a:lnTo>
                <a:lnTo>
                  <a:pt x="4507106" y="0"/>
                </a:lnTo>
                <a:lnTo>
                  <a:pt x="4716185" y="0"/>
                </a:lnTo>
                <a:cubicBezTo>
                  <a:pt x="5348185" y="866775"/>
                  <a:pt x="5719763" y="1930400"/>
                  <a:pt x="5719763" y="3082925"/>
                </a:cubicBezTo>
                <a:cubicBezTo>
                  <a:pt x="5719763" y="4565650"/>
                  <a:pt x="5103642" y="5902325"/>
                  <a:pt x="4115943" y="6858000"/>
                </a:cubicBezTo>
                <a:lnTo>
                  <a:pt x="4113288" y="6858000"/>
                </a:lnTo>
                <a:lnTo>
                  <a:pt x="4094705" y="6858000"/>
                </a:lnTo>
                <a:lnTo>
                  <a:pt x="4044263" y="6858000"/>
                </a:lnTo>
                <a:lnTo>
                  <a:pt x="4002117" y="6858000"/>
                </a:lnTo>
                <a:lnTo>
                  <a:pt x="3946034" y="6858000"/>
                </a:lnTo>
                <a:lnTo>
                  <a:pt x="3874021" y="6858000"/>
                </a:lnTo>
                <a:lnTo>
                  <a:pt x="3784088" y="6858000"/>
                </a:lnTo>
                <a:lnTo>
                  <a:pt x="3674244" y="6858000"/>
                </a:lnTo>
                <a:lnTo>
                  <a:pt x="3542498" y="6858000"/>
                </a:lnTo>
                <a:lnTo>
                  <a:pt x="3386858" y="6858000"/>
                </a:lnTo>
                <a:lnTo>
                  <a:pt x="3205333" y="6858000"/>
                </a:lnTo>
                <a:lnTo>
                  <a:pt x="2995933" y="6858000"/>
                </a:lnTo>
                <a:lnTo>
                  <a:pt x="2756665" y="6858000"/>
                </a:lnTo>
                <a:cubicBezTo>
                  <a:pt x="2756665" y="6858000"/>
                  <a:pt x="2756665" y="6858000"/>
                  <a:pt x="0" y="4286250"/>
                </a:cubicBezTo>
                <a:lnTo>
                  <a:pt x="0" y="4283447"/>
                </a:lnTo>
                <a:lnTo>
                  <a:pt x="0" y="4276790"/>
                </a:lnTo>
                <a:lnTo>
                  <a:pt x="0" y="4263827"/>
                </a:lnTo>
                <a:lnTo>
                  <a:pt x="0" y="4242454"/>
                </a:lnTo>
                <a:lnTo>
                  <a:pt x="0" y="4210571"/>
                </a:lnTo>
                <a:lnTo>
                  <a:pt x="0" y="4166074"/>
                </a:lnTo>
                <a:lnTo>
                  <a:pt x="0" y="4106863"/>
                </a:lnTo>
                <a:lnTo>
                  <a:pt x="0" y="4030833"/>
                </a:lnTo>
                <a:lnTo>
                  <a:pt x="0" y="3935884"/>
                </a:lnTo>
                <a:lnTo>
                  <a:pt x="0" y="3819913"/>
                </a:lnTo>
                <a:lnTo>
                  <a:pt x="0" y="3680817"/>
                </a:lnTo>
                <a:lnTo>
                  <a:pt x="0" y="3516496"/>
                </a:lnTo>
                <a:lnTo>
                  <a:pt x="0" y="3324845"/>
                </a:lnTo>
                <a:lnTo>
                  <a:pt x="0" y="3218115"/>
                </a:lnTo>
                <a:lnTo>
                  <a:pt x="0" y="3103764"/>
                </a:lnTo>
                <a:lnTo>
                  <a:pt x="0" y="2981530"/>
                </a:lnTo>
                <a:lnTo>
                  <a:pt x="0" y="285115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Replace Picture Here</a:t>
            </a:r>
          </a:p>
        </p:txBody>
      </p:sp>
    </p:spTree>
    <p:extLst>
      <p:ext uri="{BB962C8B-B14F-4D97-AF65-F5344CB8AC3E}">
        <p14:creationId xmlns:p14="http://schemas.microsoft.com/office/powerpoint/2010/main" val="30646448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01 Elph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1"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Replace Picture Here</a:t>
            </a:r>
          </a:p>
        </p:txBody>
      </p:sp>
    </p:spTree>
    <p:extLst>
      <p:ext uri="{BB962C8B-B14F-4D97-AF65-F5344CB8AC3E}">
        <p14:creationId xmlns:p14="http://schemas.microsoft.com/office/powerpoint/2010/main" val="392401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2A03-BB8F-4C75-B983-24547873832A}" type="datetime1">
              <a:rPr lang="en-US" smtClean="0"/>
              <a:t>11/9/21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8261" y="1673225"/>
            <a:ext cx="578884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0296" y="1673225"/>
            <a:ext cx="5776365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2C04B5-56FD-9D4A-846B-7FFFA4F531B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4CC20C-FA37-8D4F-94B7-181CC04E7FC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5790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 Elphine 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3175" y="-3173"/>
            <a:ext cx="7888093" cy="5794375"/>
          </a:xfrm>
          <a:custGeom>
            <a:avLst/>
            <a:gdLst>
              <a:gd name="connsiteX0" fmla="*/ 0 w 7888093"/>
              <a:gd name="connsiteY0" fmla="*/ 0 h 5794375"/>
              <a:gd name="connsiteX1" fmla="*/ 7888093 w 7888093"/>
              <a:gd name="connsiteY1" fmla="*/ 0 h 5794375"/>
              <a:gd name="connsiteX2" fmla="*/ 5693005 w 7888093"/>
              <a:gd name="connsiteY2" fmla="*/ 1569108 h 5794375"/>
              <a:gd name="connsiteX3" fmla="*/ 3433261 w 7888093"/>
              <a:gd name="connsiteY3" fmla="*/ 4645853 h 5794375"/>
              <a:gd name="connsiteX4" fmla="*/ 0 w 7888093"/>
              <a:gd name="connsiteY4" fmla="*/ 5794375 h 5794375"/>
              <a:gd name="connsiteX5" fmla="*/ 0 w 7888093"/>
              <a:gd name="connsiteY5" fmla="*/ 0 h 579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8093" h="5794375">
                <a:moveTo>
                  <a:pt x="0" y="0"/>
                </a:moveTo>
                <a:lnTo>
                  <a:pt x="7888093" y="0"/>
                </a:lnTo>
                <a:cubicBezTo>
                  <a:pt x="7105750" y="362351"/>
                  <a:pt x="6358967" y="737643"/>
                  <a:pt x="5693005" y="1569108"/>
                </a:cubicBezTo>
                <a:cubicBezTo>
                  <a:pt x="4370780" y="3212627"/>
                  <a:pt x="4719925" y="3629977"/>
                  <a:pt x="3433261" y="4645853"/>
                </a:cubicBezTo>
                <a:cubicBezTo>
                  <a:pt x="2444016" y="5428789"/>
                  <a:pt x="523718" y="5726435"/>
                  <a:pt x="0" y="5794375"/>
                </a:cubicBezTo>
                <a:cubicBezTo>
                  <a:pt x="0" y="5794375"/>
                  <a:pt x="0" y="5794375"/>
                  <a:pt x="0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t" anchorCtr="0">
            <a:noAutofit/>
          </a:bodyPr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6354826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 Elphine  Layout">
  <p:cSld name="07 Elphine 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1"/>
          <p:cNvSpPr>
            <a:spLocks noGrp="1"/>
          </p:cNvSpPr>
          <p:nvPr>
            <p:ph type="pic" idx="2"/>
          </p:nvPr>
        </p:nvSpPr>
        <p:spPr>
          <a:xfrm>
            <a:off x="3557590" y="2524127"/>
            <a:ext cx="8126413" cy="43465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826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1276-4EEE-40D9-9AF7-34A9ED525E73}" type="datetime1">
              <a:rPr lang="en-US" smtClean="0"/>
              <a:t>11/9/21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A0D8C-153C-4792-937D-1CA8A8CA6AE1}" type="datetime1">
              <a:rPr lang="en-US" smtClean="0"/>
              <a:t>11/9/21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A3AF-6625-4A91-BA86-F531604B12C3}" type="datetime1">
              <a:rPr lang="en-US" smtClean="0"/>
              <a:t>11/9/21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651D-A166-4816-B9D4-FAA9411AD1AA}" type="datetime1">
              <a:rPr lang="en-US" smtClean="0"/>
              <a:t>11/9/21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CE46-C8EE-46E3-A3FF-E508218B7738}" type="datetime1">
              <a:rPr lang="en-US" smtClean="0"/>
              <a:t>11/9/21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63082-47DF-4418-87E1-6BFFAA9201D3}" type="datetime1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0" r:id="rId12"/>
    <p:sldLayoutId id="2147483732" r:id="rId13"/>
    <p:sldLayoutId id="214748373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2046BB-3D9F-47E0-B701-2F2DA9058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129D0-0C58-4667-8B6D-58314FC18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66AC1-5F4E-455C-B5E4-211D8E635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4E657-2C08-4873-9DD9-4EBE9FDAF9D4}" type="datetime1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7968C-E971-4952-B63D-DE0008006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72BC2-630A-4D67-BEB6-0AE396480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D2EB8-6A17-46AC-A4A2-5D1C41E98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2046BB-3D9F-47E0-B701-2F2DA9058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129D0-0C58-4667-8B6D-58314FC18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66AC1-5F4E-455C-B5E4-211D8E635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176BA-6F99-4E06-ABF5-602420523F5B}" type="datetime1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7968C-E971-4952-B63D-DE0008006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72BC2-630A-4D67-BEB6-0AE396480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D2EB8-6A17-46AC-A4A2-5D1C41E98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7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1" r:id="rId15"/>
    <p:sldLayoutId id="214748373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g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7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3.jpe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6" Type="http://schemas.microsoft.com/office/2007/relationships/hdphoto" Target="../media/hdphoto2.wdp"/><Relationship Id="rId5" Type="http://schemas.openxmlformats.org/officeDocument/2006/relationships/image" Target="../media/image64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K3XDZaypME&amp;t=2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8.xml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9.xml"/><Relationship Id="rId6" Type="http://schemas.openxmlformats.org/officeDocument/2006/relationships/image" Target="../media/image74.png"/><Relationship Id="rId11" Type="http://schemas.openxmlformats.org/officeDocument/2006/relationships/image" Target="../media/image79.jp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jpeg"/><Relationship Id="rId17" Type="http://schemas.openxmlformats.org/officeDocument/2006/relationships/image" Target="../media/image101.jpeg"/><Relationship Id="rId2" Type="http://schemas.openxmlformats.org/officeDocument/2006/relationships/image" Target="../media/image86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jpe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13" Type="http://schemas.microsoft.com/office/2007/relationships/hdphoto" Target="../media/hdphoto6.wdp"/><Relationship Id="rId3" Type="http://schemas.openxmlformats.org/officeDocument/2006/relationships/image" Target="../media/image103.jpeg"/><Relationship Id="rId7" Type="http://schemas.microsoft.com/office/2007/relationships/hdphoto" Target="../media/hdphoto4.wdp"/><Relationship Id="rId12" Type="http://schemas.openxmlformats.org/officeDocument/2006/relationships/image" Target="../media/image110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1.xml"/><Relationship Id="rId6" Type="http://schemas.openxmlformats.org/officeDocument/2006/relationships/image" Target="../media/image106.png"/><Relationship Id="rId11" Type="http://schemas.microsoft.com/office/2007/relationships/hdphoto" Target="../media/hdphoto5.wdp"/><Relationship Id="rId5" Type="http://schemas.openxmlformats.org/officeDocument/2006/relationships/image" Target="../media/image105.jpeg"/><Relationship Id="rId10" Type="http://schemas.openxmlformats.org/officeDocument/2006/relationships/image" Target="../media/image109.png"/><Relationship Id="rId4" Type="http://schemas.openxmlformats.org/officeDocument/2006/relationships/image" Target="../media/image104.jpeg"/><Relationship Id="rId9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image" Target="../media/image111.jpeg"/><Relationship Id="rId7" Type="http://schemas.openxmlformats.org/officeDocument/2006/relationships/image" Target="../media/image1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4.jpg"/><Relationship Id="rId11" Type="http://schemas.openxmlformats.org/officeDocument/2006/relationships/image" Target="../media/image119.jpeg"/><Relationship Id="rId5" Type="http://schemas.openxmlformats.org/officeDocument/2006/relationships/image" Target="../media/image113.jpg"/><Relationship Id="rId10" Type="http://schemas.openxmlformats.org/officeDocument/2006/relationships/image" Target="../media/image118.jpeg"/><Relationship Id="rId4" Type="http://schemas.openxmlformats.org/officeDocument/2006/relationships/image" Target="../media/image112.jpeg"/><Relationship Id="rId9" Type="http://schemas.openxmlformats.org/officeDocument/2006/relationships/image" Target="../media/image117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0.tiff"/><Relationship Id="rId18" Type="http://schemas.openxmlformats.org/officeDocument/2006/relationships/image" Target="../media/image135.tiff"/><Relationship Id="rId26" Type="http://schemas.openxmlformats.org/officeDocument/2006/relationships/image" Target="../media/image143.tiff"/><Relationship Id="rId39" Type="http://schemas.openxmlformats.org/officeDocument/2006/relationships/image" Target="../media/image156.png"/><Relationship Id="rId21" Type="http://schemas.openxmlformats.org/officeDocument/2006/relationships/image" Target="../media/image138.tiff"/><Relationship Id="rId34" Type="http://schemas.openxmlformats.org/officeDocument/2006/relationships/image" Target="../media/image151.tiff"/><Relationship Id="rId7" Type="http://schemas.openxmlformats.org/officeDocument/2006/relationships/image" Target="../media/image124.tif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3.tiff"/><Relationship Id="rId20" Type="http://schemas.openxmlformats.org/officeDocument/2006/relationships/image" Target="../media/image137.tiff"/><Relationship Id="rId29" Type="http://schemas.openxmlformats.org/officeDocument/2006/relationships/image" Target="../media/image146.tiff"/><Relationship Id="rId41" Type="http://schemas.openxmlformats.org/officeDocument/2006/relationships/image" Target="../media/image158.sv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23.tiff"/><Relationship Id="rId11" Type="http://schemas.openxmlformats.org/officeDocument/2006/relationships/image" Target="../media/image128.tiff"/><Relationship Id="rId24" Type="http://schemas.openxmlformats.org/officeDocument/2006/relationships/image" Target="../media/image141.tiff"/><Relationship Id="rId32" Type="http://schemas.openxmlformats.org/officeDocument/2006/relationships/image" Target="../media/image149.tiff"/><Relationship Id="rId37" Type="http://schemas.openxmlformats.org/officeDocument/2006/relationships/image" Target="../media/image154.tiff"/><Relationship Id="rId40" Type="http://schemas.openxmlformats.org/officeDocument/2006/relationships/image" Target="../media/image157.png"/><Relationship Id="rId5" Type="http://schemas.openxmlformats.org/officeDocument/2006/relationships/image" Target="../media/image122.tiff"/><Relationship Id="rId15" Type="http://schemas.openxmlformats.org/officeDocument/2006/relationships/image" Target="../media/image132.tiff"/><Relationship Id="rId23" Type="http://schemas.openxmlformats.org/officeDocument/2006/relationships/image" Target="../media/image140.tiff"/><Relationship Id="rId28" Type="http://schemas.openxmlformats.org/officeDocument/2006/relationships/image" Target="../media/image145.tiff"/><Relationship Id="rId36" Type="http://schemas.openxmlformats.org/officeDocument/2006/relationships/image" Target="../media/image153.gif"/><Relationship Id="rId10" Type="http://schemas.openxmlformats.org/officeDocument/2006/relationships/image" Target="../media/image127.tiff"/><Relationship Id="rId19" Type="http://schemas.openxmlformats.org/officeDocument/2006/relationships/image" Target="../media/image136.tiff"/><Relationship Id="rId31" Type="http://schemas.openxmlformats.org/officeDocument/2006/relationships/image" Target="../media/image148.tiff"/><Relationship Id="rId4" Type="http://schemas.openxmlformats.org/officeDocument/2006/relationships/image" Target="../media/image121.tiff"/><Relationship Id="rId9" Type="http://schemas.openxmlformats.org/officeDocument/2006/relationships/image" Target="../media/image126.tiff"/><Relationship Id="rId14" Type="http://schemas.openxmlformats.org/officeDocument/2006/relationships/image" Target="../media/image131.tiff"/><Relationship Id="rId22" Type="http://schemas.openxmlformats.org/officeDocument/2006/relationships/image" Target="../media/image139.tiff"/><Relationship Id="rId27" Type="http://schemas.openxmlformats.org/officeDocument/2006/relationships/image" Target="../media/image144.tiff"/><Relationship Id="rId30" Type="http://schemas.openxmlformats.org/officeDocument/2006/relationships/image" Target="../media/image147.tiff"/><Relationship Id="rId35" Type="http://schemas.openxmlformats.org/officeDocument/2006/relationships/image" Target="../media/image152.tiff"/><Relationship Id="rId8" Type="http://schemas.openxmlformats.org/officeDocument/2006/relationships/image" Target="../media/image125.tiff"/><Relationship Id="rId3" Type="http://schemas.openxmlformats.org/officeDocument/2006/relationships/image" Target="../media/image120.tiff"/><Relationship Id="rId12" Type="http://schemas.openxmlformats.org/officeDocument/2006/relationships/image" Target="../media/image129.tiff"/><Relationship Id="rId17" Type="http://schemas.openxmlformats.org/officeDocument/2006/relationships/image" Target="../media/image134.tiff"/><Relationship Id="rId25" Type="http://schemas.openxmlformats.org/officeDocument/2006/relationships/image" Target="../media/image142.tiff"/><Relationship Id="rId33" Type="http://schemas.openxmlformats.org/officeDocument/2006/relationships/image" Target="../media/image150.tiff"/><Relationship Id="rId38" Type="http://schemas.openxmlformats.org/officeDocument/2006/relationships/image" Target="../media/image155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eelume.com/#system-and-product" TargetMode="External"/><Relationship Id="rId13" Type="http://schemas.openxmlformats.org/officeDocument/2006/relationships/image" Target="../media/image163.png"/><Relationship Id="rId3" Type="http://schemas.openxmlformats.org/officeDocument/2006/relationships/hyperlink" Target="http://www.teledynemarine.com/gavia-auv" TargetMode="External"/><Relationship Id="rId7" Type="http://schemas.openxmlformats.org/officeDocument/2006/relationships/hyperlink" Target="https://www.hydromea.com/wp-content/uploads/2019/12/VertexAUVBrochureR.pdf" TargetMode="External"/><Relationship Id="rId12" Type="http://schemas.openxmlformats.org/officeDocument/2006/relationships/image" Target="../media/image162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65.jpg"/><Relationship Id="rId1" Type="http://schemas.openxmlformats.org/officeDocument/2006/relationships/tags" Target="../tags/tag12.xml"/><Relationship Id="rId6" Type="http://schemas.openxmlformats.org/officeDocument/2006/relationships/hyperlink" Target="https://ocean-server.com/iver3/%23:~:text=Iver3%20is%20the%20first%20commercially,Autonomous%20Underwater%20Vehicles%20(AUVs).&amp;text=These%20modern%20AUVs%20are%20single,well%20over%20300%20AUVs%20shipped." TargetMode="External"/><Relationship Id="rId11" Type="http://schemas.openxmlformats.org/officeDocument/2006/relationships/image" Target="../media/image161.jpeg"/><Relationship Id="rId5" Type="http://schemas.openxmlformats.org/officeDocument/2006/relationships/hyperlink" Target="https://gdmissionsystems.com/products/underwater-vehicles/bluefin-12-unmanned-underwater-vehicle" TargetMode="External"/><Relationship Id="rId15" Type="http://schemas.microsoft.com/office/2007/relationships/hdphoto" Target="../media/hdphoto7.wdp"/><Relationship Id="rId10" Type="http://schemas.openxmlformats.org/officeDocument/2006/relationships/image" Target="../media/image160.jpeg"/><Relationship Id="rId4" Type="http://schemas.openxmlformats.org/officeDocument/2006/relationships/hyperlink" Target="https://auvac.org/268-2/" TargetMode="External"/><Relationship Id="rId9" Type="http://schemas.openxmlformats.org/officeDocument/2006/relationships/image" Target="../media/image159.png"/><Relationship Id="rId14" Type="http://schemas.openxmlformats.org/officeDocument/2006/relationships/image" Target="../media/image1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Relationship Id="rId4" Type="http://schemas.openxmlformats.org/officeDocument/2006/relationships/image" Target="../media/image16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69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jpeg"/><Relationship Id="rId13" Type="http://schemas.openxmlformats.org/officeDocument/2006/relationships/image" Target="../media/image181.jpeg"/><Relationship Id="rId3" Type="http://schemas.openxmlformats.org/officeDocument/2006/relationships/image" Target="../media/image171.png"/><Relationship Id="rId7" Type="http://schemas.openxmlformats.org/officeDocument/2006/relationships/image" Target="../media/image175.png"/><Relationship Id="rId12" Type="http://schemas.openxmlformats.org/officeDocument/2006/relationships/image" Target="../media/image180.png"/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5" Type="http://schemas.openxmlformats.org/officeDocument/2006/relationships/image" Target="../media/image173.png"/><Relationship Id="rId10" Type="http://schemas.openxmlformats.org/officeDocument/2006/relationships/image" Target="../media/image178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26" Type="http://schemas.openxmlformats.org/officeDocument/2006/relationships/image" Target="../media/image40.sv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1" Type="http://schemas.openxmlformats.org/officeDocument/2006/relationships/tags" Target="../tags/tag5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24" Type="http://schemas.openxmlformats.org/officeDocument/2006/relationships/image" Target="../media/image38.sv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svg"/><Relationship Id="rId19" Type="http://schemas.openxmlformats.org/officeDocument/2006/relationships/image" Target="../media/image33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svg"/><Relationship Id="rId22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Google Shape;173;p30">
            <a:extLst>
              <a:ext uri="{FF2B5EF4-FFF2-40B4-BE49-F238E27FC236}">
                <a16:creationId xmlns:a16="http://schemas.microsoft.com/office/drawing/2014/main" id="{15066031-D58C-41D3-BC10-85664310916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solidFill>
            <a:srgbClr val="F2F2F2"/>
          </a:solidFill>
        </p:spPr>
      </p:pic>
      <p:pic>
        <p:nvPicPr>
          <p:cNvPr id="10" name="Google Shape;194;p31" descr="Logo, company name&#10;&#10;Description automatically generated">
            <a:extLst>
              <a:ext uri="{FF2B5EF4-FFF2-40B4-BE49-F238E27FC236}">
                <a16:creationId xmlns:a16="http://schemas.microsoft.com/office/drawing/2014/main" id="{8D4D89A2-7E41-4E87-BB0C-D9E2D125ACAE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3140" y="3670791"/>
            <a:ext cx="3774535" cy="168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77;p30">
            <a:extLst>
              <a:ext uri="{FF2B5EF4-FFF2-40B4-BE49-F238E27FC236}">
                <a16:creationId xmlns:a16="http://schemas.microsoft.com/office/drawing/2014/main" id="{E3EE157D-917C-478E-A145-1F35D2BB927F}"/>
              </a:ext>
            </a:extLst>
          </p:cNvPr>
          <p:cNvSpPr/>
          <p:nvPr/>
        </p:nvSpPr>
        <p:spPr>
          <a:xfrm>
            <a:off x="8622792" y="2185416"/>
            <a:ext cx="2971799" cy="113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800" b="1" dirty="0">
                <a:solidFill>
                  <a:schemeClr val="dk1"/>
                </a:solidFill>
                <a:latin typeface="Montserrat" panose="02000505000000020004"/>
                <a:ea typeface="Century Gothic"/>
                <a:cs typeface="Century Gothic"/>
                <a:sym typeface="Century Gothic"/>
              </a:rPr>
              <a:t>Fishlike Drone</a:t>
            </a:r>
          </a:p>
          <a:p>
            <a:r>
              <a:rPr lang="en-US" sz="2800" b="1" dirty="0">
                <a:solidFill>
                  <a:schemeClr val="dk1"/>
                </a:solidFill>
                <a:latin typeface="Montserrat" panose="02000505000000020004"/>
              </a:rPr>
              <a:t>Web Dashboard</a:t>
            </a:r>
          </a:p>
          <a:p>
            <a:r>
              <a:rPr lang="en-US" sz="2800" b="1" dirty="0">
                <a:solidFill>
                  <a:schemeClr val="dk1"/>
                </a:solidFill>
                <a:latin typeface="Montserrat" panose="02000505000000020004"/>
              </a:rPr>
              <a:t>Data</a:t>
            </a:r>
            <a:endParaRPr lang="en-US" sz="2800" b="1" dirty="0">
              <a:solidFill>
                <a:schemeClr val="dk1"/>
              </a:solidFill>
              <a:latin typeface="Montserrat" panose="02000505000000020004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C2ED9F-91B4-4326-B94B-03BBFE8D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57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9DFC64-3A4B-4D0E-845B-D9CAD962C5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4452" y="2236383"/>
            <a:ext cx="3842404" cy="28696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AE802D-E31F-4717-A8A7-F2A35BC8D0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852" y="1418898"/>
            <a:ext cx="3391201" cy="2543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8C98B2-1696-498D-92DA-10449605A9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1862" y="429403"/>
            <a:ext cx="2106357" cy="12023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3D334E-6734-49BF-B3AA-EC6DDE6860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866" y="523798"/>
            <a:ext cx="2884444" cy="1433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8AE4E6-680F-4C5E-B406-ADEB62F8AC0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947" y="2917578"/>
            <a:ext cx="3225529" cy="1688363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3C498DB-07CC-4EB0-95AF-2D40D8055AB0}"/>
              </a:ext>
            </a:extLst>
          </p:cNvPr>
          <p:cNvCxnSpPr>
            <a:cxnSpLocks/>
          </p:cNvCxnSpPr>
          <p:nvPr/>
        </p:nvCxnSpPr>
        <p:spPr>
          <a:xfrm flipH="1" flipV="1">
            <a:off x="4137102" y="3393441"/>
            <a:ext cx="109777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B72B0C1-132D-4361-A96C-A252BFF73CC2}"/>
              </a:ext>
            </a:extLst>
          </p:cNvPr>
          <p:cNvCxnSpPr>
            <a:cxnSpLocks/>
          </p:cNvCxnSpPr>
          <p:nvPr/>
        </p:nvCxnSpPr>
        <p:spPr>
          <a:xfrm flipV="1">
            <a:off x="7821939" y="2991420"/>
            <a:ext cx="1118998" cy="714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4BF370-8099-4277-8377-C5D8155AF7D6}"/>
              </a:ext>
            </a:extLst>
          </p:cNvPr>
          <p:cNvCxnSpPr>
            <a:cxnSpLocks/>
          </p:cNvCxnSpPr>
          <p:nvPr/>
        </p:nvCxnSpPr>
        <p:spPr>
          <a:xfrm flipV="1">
            <a:off x="5858628" y="2109646"/>
            <a:ext cx="0" cy="463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3C860CC-2EF8-4B39-BAC6-C9AFA3DA8CB1}"/>
              </a:ext>
            </a:extLst>
          </p:cNvPr>
          <p:cNvSpPr txBox="1"/>
          <p:nvPr/>
        </p:nvSpPr>
        <p:spPr>
          <a:xfrm>
            <a:off x="487121" y="4636718"/>
            <a:ext cx="41056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Montserrat"/>
                <a:cs typeface="Montserrat"/>
              </a:rPr>
              <a:t>Education</a:t>
            </a:r>
            <a:r>
              <a:rPr lang="en-US" sz="1600" dirty="0">
                <a:latin typeface="Montserrat"/>
                <a:cs typeface="Montserrat"/>
              </a:rPr>
              <a:t> and community empowerment teaching deep technology skillsets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C5570B-5A7B-46B0-A0EB-3BCA99417DEE}"/>
              </a:ext>
            </a:extLst>
          </p:cNvPr>
          <p:cNvSpPr txBox="1"/>
          <p:nvPr/>
        </p:nvSpPr>
        <p:spPr>
          <a:xfrm>
            <a:off x="4616117" y="1835692"/>
            <a:ext cx="3046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"/>
                <a:cs typeface="Montserrat"/>
              </a:rPr>
              <a:t>Control Room </a:t>
            </a:r>
            <a:r>
              <a:rPr lang="en-US" sz="1600" b="1" dirty="0">
                <a:latin typeface="Montserrat"/>
                <a:cs typeface="Montserrat"/>
              </a:rPr>
              <a:t>Monitoring</a:t>
            </a:r>
            <a:r>
              <a:rPr lang="en-US" sz="1600" dirty="0">
                <a:latin typeface="Montserrat"/>
                <a:cs typeface="Montserrat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BE234E8-8E1D-42A6-8300-DEE9C6A9B4DA}"/>
              </a:ext>
            </a:extLst>
          </p:cNvPr>
          <p:cNvSpPr txBox="1"/>
          <p:nvPr/>
        </p:nvSpPr>
        <p:spPr>
          <a:xfrm>
            <a:off x="9072509" y="3864188"/>
            <a:ext cx="2631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Montserrat"/>
                <a:cs typeface="Montserrat"/>
              </a:rPr>
              <a:t>Boosts Economy </a:t>
            </a:r>
            <a:r>
              <a:rPr lang="en-US" sz="1600" dirty="0">
                <a:latin typeface="Montserrat"/>
                <a:cs typeface="Montserrat"/>
              </a:rPr>
              <a:t>thru Light Manufacturing and Rapid Assembly Jobs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FA1498E-94FB-468C-BE39-831BF6576C6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74" y="5493356"/>
            <a:ext cx="1942801" cy="129520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8293E5E-DC2A-419E-B38F-4CE380F3E5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62" y="5484621"/>
            <a:ext cx="2109880" cy="130393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2C2BFC9-5C4C-4F2D-B1EA-A1777320423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950" y="5493355"/>
            <a:ext cx="1802195" cy="129520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636095A-E052-4C52-9894-77D6EBC15A2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721" y="5493355"/>
            <a:ext cx="1861213" cy="128902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18793D2-245C-4C6B-B74D-FBFC7AAE9A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926" y="5493355"/>
            <a:ext cx="1797345" cy="127787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ED68148-A918-4576-825C-75213ACBDABC}"/>
              </a:ext>
            </a:extLst>
          </p:cNvPr>
          <p:cNvSpPr txBox="1"/>
          <p:nvPr/>
        </p:nvSpPr>
        <p:spPr>
          <a:xfrm>
            <a:off x="4592793" y="5054368"/>
            <a:ext cx="5189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Montserrat"/>
                <a:cs typeface="Montserrat"/>
              </a:rPr>
              <a:t>Rapid Deployment </a:t>
            </a:r>
            <a:r>
              <a:rPr lang="en-US" sz="1600" dirty="0">
                <a:latin typeface="Montserrat"/>
                <a:cs typeface="Montserrat"/>
              </a:rPr>
              <a:t>for Risk and </a:t>
            </a:r>
            <a:r>
              <a:rPr lang="en-US" sz="1600" b="1" dirty="0">
                <a:latin typeface="Montserrat"/>
                <a:cs typeface="Montserrat"/>
              </a:rPr>
              <a:t>Disaster Management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866919D-E424-4BF1-97BD-B82BF179AE3F}"/>
              </a:ext>
            </a:extLst>
          </p:cNvPr>
          <p:cNvSpPr txBox="1"/>
          <p:nvPr/>
        </p:nvSpPr>
        <p:spPr>
          <a:xfrm>
            <a:off x="371899" y="182674"/>
            <a:ext cx="44785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MonSERRAT"/>
                <a:cs typeface="MonSERRAT"/>
              </a:rPr>
              <a:t>Disaster Response / Community Rebuilder During &amp; Post Event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232AF36E-9408-4BA9-81A9-B78B5E5D04A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8725" y="5484620"/>
            <a:ext cx="1819776" cy="12952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3CD392-638E-46EC-927C-B6B0CEA6653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352" y="1947112"/>
            <a:ext cx="2092546" cy="122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9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" name="Rectangle 7167">
            <a:extLst>
              <a:ext uri="{FF2B5EF4-FFF2-40B4-BE49-F238E27FC236}">
                <a16:creationId xmlns:a16="http://schemas.microsoft.com/office/drawing/2014/main" id="{38518265-94E8-49E8-BD51-23D4EF24C433}"/>
              </a:ext>
            </a:extLst>
          </p:cNvPr>
          <p:cNvSpPr/>
          <p:nvPr/>
        </p:nvSpPr>
        <p:spPr>
          <a:xfrm>
            <a:off x="1" y="-1690"/>
            <a:ext cx="12192000" cy="2111783"/>
          </a:xfrm>
          <a:prstGeom prst="rect">
            <a:avLst/>
          </a:prstGeom>
          <a:blipFill rotWithShape="1">
            <a:blip r:embed="rId3">
              <a:alphaModFix amt="69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58C53-0FD3-4E84-9767-ED8C36CAF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Precision Underwater Farming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A3D174-F4EF-4BE0-9DFB-85D590DD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2EB8-6A17-46AC-A4A2-5D1C41E9896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Google Shape;241;p5">
            <a:extLst>
              <a:ext uri="{FF2B5EF4-FFF2-40B4-BE49-F238E27FC236}">
                <a16:creationId xmlns:a16="http://schemas.microsoft.com/office/drawing/2014/main" id="{C8CCA5E2-FCF2-45EE-98AF-A17EF7581A93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6450" y="3072513"/>
            <a:ext cx="5149065" cy="309648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45;p5">
            <a:extLst>
              <a:ext uri="{FF2B5EF4-FFF2-40B4-BE49-F238E27FC236}">
                <a16:creationId xmlns:a16="http://schemas.microsoft.com/office/drawing/2014/main" id="{76C84DBB-537F-4C86-97A3-598E79FEA7A0}"/>
              </a:ext>
            </a:extLst>
          </p:cNvPr>
          <p:cNvSpPr/>
          <p:nvPr/>
        </p:nvSpPr>
        <p:spPr>
          <a:xfrm>
            <a:off x="3802510" y="3072512"/>
            <a:ext cx="5031343" cy="310577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" name="Google Shape;246;p5">
            <a:extLst>
              <a:ext uri="{FF2B5EF4-FFF2-40B4-BE49-F238E27FC236}">
                <a16:creationId xmlns:a16="http://schemas.microsoft.com/office/drawing/2014/main" id="{EB992EC4-245B-46A2-B92D-92713AD04315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2523" y="2063252"/>
            <a:ext cx="1600220" cy="152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47;p5">
            <a:extLst>
              <a:ext uri="{FF2B5EF4-FFF2-40B4-BE49-F238E27FC236}">
                <a16:creationId xmlns:a16="http://schemas.microsoft.com/office/drawing/2014/main" id="{A785532E-D370-4933-80E6-8DAB55A8822E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8995" y="3590413"/>
            <a:ext cx="5199575" cy="27659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248;p5">
            <a:extLst>
              <a:ext uri="{FF2B5EF4-FFF2-40B4-BE49-F238E27FC236}">
                <a16:creationId xmlns:a16="http://schemas.microsoft.com/office/drawing/2014/main" id="{4AC87505-8727-457A-9396-C9E6C909FC72}"/>
              </a:ext>
            </a:extLst>
          </p:cNvPr>
          <p:cNvCxnSpPr>
            <a:cxnSpLocks/>
          </p:cNvCxnSpPr>
          <p:nvPr/>
        </p:nvCxnSpPr>
        <p:spPr>
          <a:xfrm flipH="1">
            <a:off x="8558213" y="3800058"/>
            <a:ext cx="1537901" cy="881716"/>
          </a:xfrm>
          <a:prstGeom prst="straightConnector1">
            <a:avLst/>
          </a:prstGeom>
          <a:noFill/>
          <a:ln w="19050" cap="flat" cmpd="sng">
            <a:solidFill>
              <a:srgbClr val="93D6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" name="Google Shape;249;p5">
            <a:extLst>
              <a:ext uri="{FF2B5EF4-FFF2-40B4-BE49-F238E27FC236}">
                <a16:creationId xmlns:a16="http://schemas.microsoft.com/office/drawing/2014/main" id="{BDF3EDC7-0062-4BEB-A99F-50FB968B01AD}"/>
              </a:ext>
            </a:extLst>
          </p:cNvPr>
          <p:cNvCxnSpPr>
            <a:cxnSpLocks/>
          </p:cNvCxnSpPr>
          <p:nvPr/>
        </p:nvCxnSpPr>
        <p:spPr>
          <a:xfrm flipH="1">
            <a:off x="10344684" y="2441389"/>
            <a:ext cx="558000" cy="2646300"/>
          </a:xfrm>
          <a:prstGeom prst="straightConnector1">
            <a:avLst/>
          </a:prstGeom>
          <a:noFill/>
          <a:ln w="19050" cap="flat" cmpd="sng">
            <a:solidFill>
              <a:srgbClr val="93D6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" name="Google Shape;252;p5">
            <a:extLst>
              <a:ext uri="{FF2B5EF4-FFF2-40B4-BE49-F238E27FC236}">
                <a16:creationId xmlns:a16="http://schemas.microsoft.com/office/drawing/2014/main" id="{9DEEF10D-6B1E-4C28-9F74-4D39C86C5387}"/>
              </a:ext>
            </a:extLst>
          </p:cNvPr>
          <p:cNvCxnSpPr/>
          <p:nvPr/>
        </p:nvCxnSpPr>
        <p:spPr>
          <a:xfrm flipH="1">
            <a:off x="866486" y="3219944"/>
            <a:ext cx="344797" cy="1475251"/>
          </a:xfrm>
          <a:prstGeom prst="straightConnector1">
            <a:avLst/>
          </a:prstGeom>
          <a:noFill/>
          <a:ln w="19050" cap="flat" cmpd="sng">
            <a:solidFill>
              <a:srgbClr val="0077B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" name="Google Shape;253;p5">
            <a:extLst>
              <a:ext uri="{FF2B5EF4-FFF2-40B4-BE49-F238E27FC236}">
                <a16:creationId xmlns:a16="http://schemas.microsoft.com/office/drawing/2014/main" id="{A0F8ED68-AE6D-47D2-BC1D-242463E3CFFD}"/>
              </a:ext>
            </a:extLst>
          </p:cNvPr>
          <p:cNvCxnSpPr/>
          <p:nvPr/>
        </p:nvCxnSpPr>
        <p:spPr>
          <a:xfrm>
            <a:off x="1211283" y="3320532"/>
            <a:ext cx="606668" cy="1634575"/>
          </a:xfrm>
          <a:prstGeom prst="straightConnector1">
            <a:avLst/>
          </a:prstGeom>
          <a:noFill/>
          <a:ln w="19050" cap="flat" cmpd="sng">
            <a:solidFill>
              <a:srgbClr val="0077B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6" name="Google Shape;254;p5">
            <a:extLst>
              <a:ext uri="{FF2B5EF4-FFF2-40B4-BE49-F238E27FC236}">
                <a16:creationId xmlns:a16="http://schemas.microsoft.com/office/drawing/2014/main" id="{24DC8D28-0550-4BE7-983F-271E3592D714}"/>
              </a:ext>
            </a:extLst>
          </p:cNvPr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23585" flipH="1">
            <a:off x="139174" y="2448578"/>
            <a:ext cx="1691599" cy="97645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55;p5">
            <a:extLst>
              <a:ext uri="{FF2B5EF4-FFF2-40B4-BE49-F238E27FC236}">
                <a16:creationId xmlns:a16="http://schemas.microsoft.com/office/drawing/2014/main" id="{26C33EC9-30E6-4459-8E3A-AA09D7A03790}"/>
              </a:ext>
            </a:extLst>
          </p:cNvPr>
          <p:cNvSpPr txBox="1"/>
          <p:nvPr/>
        </p:nvSpPr>
        <p:spPr>
          <a:xfrm>
            <a:off x="461950" y="4695195"/>
            <a:ext cx="6214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b="0" i="0" u="none" strike="noStrike" cap="none" dirty="0">
                <a:solidFill>
                  <a:schemeClr val="dk1"/>
                </a:solidFill>
                <a:latin typeface="Montserrat" panose="02000505000000020004" pitchFamily="2" charset="0"/>
                <a:ea typeface="Century Gothic"/>
                <a:cs typeface="Century Gothic"/>
                <a:sym typeface="Century Gothic"/>
              </a:rPr>
              <a:t>HQ</a:t>
            </a:r>
            <a:endParaRPr b="0" i="0" u="none" strike="noStrike" cap="none" dirty="0">
              <a:solidFill>
                <a:schemeClr val="dk1"/>
              </a:solidFill>
              <a:latin typeface="Montserrat" panose="02000505000000020004" pitchFamily="2" charset="0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0" name="Google Shape;266;p5">
            <a:extLst>
              <a:ext uri="{FF2B5EF4-FFF2-40B4-BE49-F238E27FC236}">
                <a16:creationId xmlns:a16="http://schemas.microsoft.com/office/drawing/2014/main" id="{40C2F735-EFAC-44B4-BE64-58875AA242A8}"/>
              </a:ext>
            </a:extLst>
          </p:cNvPr>
          <p:cNvCxnSpPr>
            <a:cxnSpLocks/>
          </p:cNvCxnSpPr>
          <p:nvPr/>
        </p:nvCxnSpPr>
        <p:spPr>
          <a:xfrm>
            <a:off x="10097456" y="3808248"/>
            <a:ext cx="99000" cy="215700"/>
          </a:xfrm>
          <a:prstGeom prst="straightConnector1">
            <a:avLst/>
          </a:prstGeom>
          <a:noFill/>
          <a:ln w="19050" cap="flat" cmpd="sng">
            <a:solidFill>
              <a:srgbClr val="93D6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" name="Google Shape;267;p5">
            <a:extLst>
              <a:ext uri="{FF2B5EF4-FFF2-40B4-BE49-F238E27FC236}">
                <a16:creationId xmlns:a16="http://schemas.microsoft.com/office/drawing/2014/main" id="{3812B24F-567A-4B41-A2BE-96C31303955F}"/>
              </a:ext>
            </a:extLst>
          </p:cNvPr>
          <p:cNvCxnSpPr>
            <a:cxnSpLocks/>
          </p:cNvCxnSpPr>
          <p:nvPr/>
        </p:nvCxnSpPr>
        <p:spPr>
          <a:xfrm flipH="1">
            <a:off x="9414739" y="3841972"/>
            <a:ext cx="667125" cy="760057"/>
          </a:xfrm>
          <a:prstGeom prst="straightConnector1">
            <a:avLst/>
          </a:prstGeom>
          <a:noFill/>
          <a:ln w="19050" cap="flat" cmpd="sng">
            <a:solidFill>
              <a:srgbClr val="93D6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" name="Google Shape;268;p5">
            <a:extLst>
              <a:ext uri="{FF2B5EF4-FFF2-40B4-BE49-F238E27FC236}">
                <a16:creationId xmlns:a16="http://schemas.microsoft.com/office/drawing/2014/main" id="{794B6CEC-B770-4D4A-AD35-DCDCABD6E17E}"/>
              </a:ext>
            </a:extLst>
          </p:cNvPr>
          <p:cNvCxnSpPr/>
          <p:nvPr/>
        </p:nvCxnSpPr>
        <p:spPr>
          <a:xfrm flipH="1">
            <a:off x="7179809" y="3832855"/>
            <a:ext cx="2858060" cy="1437699"/>
          </a:xfrm>
          <a:prstGeom prst="straightConnector1">
            <a:avLst/>
          </a:prstGeom>
          <a:noFill/>
          <a:ln w="19050" cap="flat" cmpd="sng">
            <a:solidFill>
              <a:srgbClr val="93D6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" name="Google Shape;269;p5">
            <a:extLst>
              <a:ext uri="{FF2B5EF4-FFF2-40B4-BE49-F238E27FC236}">
                <a16:creationId xmlns:a16="http://schemas.microsoft.com/office/drawing/2014/main" id="{86CDC083-1008-4A21-868A-C3DB869D741E}"/>
              </a:ext>
            </a:extLst>
          </p:cNvPr>
          <p:cNvCxnSpPr/>
          <p:nvPr/>
        </p:nvCxnSpPr>
        <p:spPr>
          <a:xfrm flipH="1">
            <a:off x="9987551" y="3780822"/>
            <a:ext cx="100637" cy="493650"/>
          </a:xfrm>
          <a:prstGeom prst="straightConnector1">
            <a:avLst/>
          </a:prstGeom>
          <a:noFill/>
          <a:ln w="19050" cap="flat" cmpd="sng">
            <a:solidFill>
              <a:srgbClr val="93D6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" name="Google Shape;270;p5">
            <a:extLst>
              <a:ext uri="{FF2B5EF4-FFF2-40B4-BE49-F238E27FC236}">
                <a16:creationId xmlns:a16="http://schemas.microsoft.com/office/drawing/2014/main" id="{223A3A15-FFEF-41B5-A212-216D4E7E6056}"/>
              </a:ext>
            </a:extLst>
          </p:cNvPr>
          <p:cNvCxnSpPr>
            <a:cxnSpLocks/>
          </p:cNvCxnSpPr>
          <p:nvPr/>
        </p:nvCxnSpPr>
        <p:spPr>
          <a:xfrm flipH="1">
            <a:off x="9814030" y="3780822"/>
            <a:ext cx="269653" cy="658802"/>
          </a:xfrm>
          <a:prstGeom prst="straightConnector1">
            <a:avLst/>
          </a:prstGeom>
          <a:noFill/>
          <a:ln w="19050" cap="flat" cmpd="sng">
            <a:solidFill>
              <a:srgbClr val="93D6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" name="Google Shape;271;p5">
            <a:extLst>
              <a:ext uri="{FF2B5EF4-FFF2-40B4-BE49-F238E27FC236}">
                <a16:creationId xmlns:a16="http://schemas.microsoft.com/office/drawing/2014/main" id="{75E851D8-9ED0-4518-A532-4445D49464A2}"/>
              </a:ext>
            </a:extLst>
          </p:cNvPr>
          <p:cNvCxnSpPr/>
          <p:nvPr/>
        </p:nvCxnSpPr>
        <p:spPr>
          <a:xfrm flipH="1">
            <a:off x="8953138" y="3816230"/>
            <a:ext cx="1144269" cy="882670"/>
          </a:xfrm>
          <a:prstGeom prst="straightConnector1">
            <a:avLst/>
          </a:prstGeom>
          <a:noFill/>
          <a:ln w="19050" cap="flat" cmpd="sng">
            <a:solidFill>
              <a:srgbClr val="93D6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" name="Google Shape;272;p5">
            <a:extLst>
              <a:ext uri="{FF2B5EF4-FFF2-40B4-BE49-F238E27FC236}">
                <a16:creationId xmlns:a16="http://schemas.microsoft.com/office/drawing/2014/main" id="{6578D8D0-AC15-45C3-93D0-8597DD2BAC6B}"/>
              </a:ext>
            </a:extLst>
          </p:cNvPr>
          <p:cNvCxnSpPr/>
          <p:nvPr/>
        </p:nvCxnSpPr>
        <p:spPr>
          <a:xfrm flipH="1">
            <a:off x="9481614" y="3791841"/>
            <a:ext cx="581767" cy="1074782"/>
          </a:xfrm>
          <a:prstGeom prst="straightConnector1">
            <a:avLst/>
          </a:prstGeom>
          <a:noFill/>
          <a:ln w="19050" cap="flat" cmpd="sng">
            <a:solidFill>
              <a:srgbClr val="93D6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8" name="Google Shape;274;p5">
            <a:extLst>
              <a:ext uri="{FF2B5EF4-FFF2-40B4-BE49-F238E27FC236}">
                <a16:creationId xmlns:a16="http://schemas.microsoft.com/office/drawing/2014/main" id="{3D791D3D-276B-4362-A8FC-2FA2F0632332}"/>
              </a:ext>
            </a:extLst>
          </p:cNvPr>
          <p:cNvCxnSpPr/>
          <p:nvPr/>
        </p:nvCxnSpPr>
        <p:spPr>
          <a:xfrm flipH="1">
            <a:off x="9001554" y="3811535"/>
            <a:ext cx="1085341" cy="1058058"/>
          </a:xfrm>
          <a:prstGeom prst="straightConnector1">
            <a:avLst/>
          </a:prstGeom>
          <a:noFill/>
          <a:ln w="19050" cap="flat" cmpd="sng">
            <a:solidFill>
              <a:srgbClr val="93D6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9" name="Google Shape;275;p5">
            <a:extLst>
              <a:ext uri="{FF2B5EF4-FFF2-40B4-BE49-F238E27FC236}">
                <a16:creationId xmlns:a16="http://schemas.microsoft.com/office/drawing/2014/main" id="{0018BCD9-EC77-4B50-A68B-D256834A6127}"/>
              </a:ext>
            </a:extLst>
          </p:cNvPr>
          <p:cNvSpPr txBox="1"/>
          <p:nvPr/>
        </p:nvSpPr>
        <p:spPr>
          <a:xfrm>
            <a:off x="4840875" y="2461799"/>
            <a:ext cx="1591263" cy="3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1400" b="0" i="0" u="none" strike="noStrike" cap="none" dirty="0">
                <a:solidFill>
                  <a:schemeClr val="dk1"/>
                </a:solidFill>
                <a:latin typeface="Montserrat Light" panose="00000400000000000000" pitchFamily="50" charset="0"/>
                <a:ea typeface="Arial"/>
                <a:cs typeface="Arial"/>
                <a:sym typeface="Arial"/>
              </a:rPr>
              <a:t>Autonomous </a:t>
            </a:r>
            <a:endParaRPr sz="1400" b="0" i="0" u="none" strike="noStrike" cap="none" dirty="0">
              <a:solidFill>
                <a:srgbClr val="000000"/>
              </a:solidFill>
              <a:latin typeface="Montserrat Light" panose="000004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40" name="Google Shape;276;p5">
            <a:extLst>
              <a:ext uri="{FF2B5EF4-FFF2-40B4-BE49-F238E27FC236}">
                <a16:creationId xmlns:a16="http://schemas.microsoft.com/office/drawing/2014/main" id="{90E8E7FF-E2B6-4594-8B58-D5DF1697365A}"/>
              </a:ext>
            </a:extLst>
          </p:cNvPr>
          <p:cNvSpPr txBox="1"/>
          <p:nvPr/>
        </p:nvSpPr>
        <p:spPr>
          <a:xfrm>
            <a:off x="2341676" y="2461799"/>
            <a:ext cx="25854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 dirty="0">
                <a:solidFill>
                  <a:schemeClr val="dk1"/>
                </a:solidFill>
                <a:latin typeface="Montserrat Light" panose="00000400000000000000" pitchFamily="50" charset="0"/>
                <a:ea typeface="Arial"/>
                <a:cs typeface="Arial"/>
                <a:sym typeface="Arial"/>
              </a:rPr>
              <a:t>Intelligent Decisions</a:t>
            </a:r>
            <a:endParaRPr sz="1400" b="0" i="0" u="none" strike="noStrike" cap="none" dirty="0">
              <a:solidFill>
                <a:srgbClr val="000000"/>
              </a:solidFill>
              <a:latin typeface="Montserrat Light" panose="000004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41" name="Google Shape;277;p5">
            <a:extLst>
              <a:ext uri="{FF2B5EF4-FFF2-40B4-BE49-F238E27FC236}">
                <a16:creationId xmlns:a16="http://schemas.microsoft.com/office/drawing/2014/main" id="{5E8A2E79-ACDD-4263-B646-989B9E7B1136}"/>
              </a:ext>
            </a:extLst>
          </p:cNvPr>
          <p:cNvSpPr txBox="1"/>
          <p:nvPr/>
        </p:nvSpPr>
        <p:spPr>
          <a:xfrm>
            <a:off x="2341676" y="2878765"/>
            <a:ext cx="1788933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dirty="0">
                <a:solidFill>
                  <a:schemeClr val="dk1"/>
                </a:solidFill>
                <a:latin typeface="Montserrat Light" panose="00000400000000000000" pitchFamily="50" charset="0"/>
                <a:ea typeface="Arial"/>
                <a:cs typeface="Arial"/>
                <a:sym typeface="Arial"/>
              </a:rPr>
              <a:t>Full Insight</a:t>
            </a:r>
            <a:endParaRPr sz="1400" b="0" i="0" u="none" strike="noStrike" cap="none" dirty="0">
              <a:solidFill>
                <a:srgbClr val="000000"/>
              </a:solidFill>
              <a:latin typeface="Montserrat Light" panose="000004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42" name="Google Shape;278;p5">
            <a:extLst>
              <a:ext uri="{FF2B5EF4-FFF2-40B4-BE49-F238E27FC236}">
                <a16:creationId xmlns:a16="http://schemas.microsoft.com/office/drawing/2014/main" id="{3585386E-1D23-4A37-9CC5-8F84D77794EB}"/>
              </a:ext>
            </a:extLst>
          </p:cNvPr>
          <p:cNvSpPr txBox="1"/>
          <p:nvPr/>
        </p:nvSpPr>
        <p:spPr>
          <a:xfrm>
            <a:off x="4840874" y="2878765"/>
            <a:ext cx="1814453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 dirty="0">
                <a:solidFill>
                  <a:schemeClr val="dk1"/>
                </a:solidFill>
                <a:latin typeface="Montserrat Light" panose="00000400000000000000" pitchFamily="50" charset="0"/>
                <a:ea typeface="Arial"/>
                <a:cs typeface="Arial"/>
                <a:sym typeface="Arial"/>
              </a:rPr>
              <a:t>Real Time Metrics</a:t>
            </a:r>
            <a:endParaRPr sz="1400" b="0" i="0" u="none" strike="noStrike" cap="none" dirty="0">
              <a:solidFill>
                <a:srgbClr val="000000"/>
              </a:solidFill>
              <a:latin typeface="Montserrat Light" panose="000004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43" name="Google Shape;279;p5">
            <a:extLst>
              <a:ext uri="{FF2B5EF4-FFF2-40B4-BE49-F238E27FC236}">
                <a16:creationId xmlns:a16="http://schemas.microsoft.com/office/drawing/2014/main" id="{7C9F3400-F9EF-46BF-A706-B63459C37B7D}"/>
              </a:ext>
            </a:extLst>
          </p:cNvPr>
          <p:cNvSpPr txBox="1"/>
          <p:nvPr/>
        </p:nvSpPr>
        <p:spPr>
          <a:xfrm>
            <a:off x="7426275" y="2461799"/>
            <a:ext cx="2567063" cy="3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 dirty="0">
                <a:solidFill>
                  <a:schemeClr val="dk1"/>
                </a:solidFill>
                <a:latin typeface="Montserrat Light" panose="00000400000000000000" pitchFamily="50" charset="0"/>
                <a:ea typeface="Arial"/>
                <a:cs typeface="Arial"/>
                <a:sym typeface="Arial"/>
              </a:rPr>
              <a:t>Perform Tasks Remotely</a:t>
            </a:r>
            <a:endParaRPr sz="1400" b="0" i="0" u="none" strike="noStrike" cap="none" dirty="0">
              <a:solidFill>
                <a:srgbClr val="000000"/>
              </a:solidFill>
              <a:latin typeface="Montserrat Light" panose="000004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7173" name="Freeform 6">
            <a:extLst>
              <a:ext uri="{FF2B5EF4-FFF2-40B4-BE49-F238E27FC236}">
                <a16:creationId xmlns:a16="http://schemas.microsoft.com/office/drawing/2014/main" id="{F123639E-8C02-45E1-A792-B416C4E6B673}"/>
              </a:ext>
            </a:extLst>
          </p:cNvPr>
          <p:cNvSpPr>
            <a:spLocks/>
          </p:cNvSpPr>
          <p:nvPr/>
        </p:nvSpPr>
        <p:spPr bwMode="auto">
          <a:xfrm>
            <a:off x="2024260" y="2554653"/>
            <a:ext cx="258647" cy="207455"/>
          </a:xfrm>
          <a:custGeom>
            <a:avLst/>
            <a:gdLst>
              <a:gd name="T0" fmla="*/ 1178 w 1178"/>
              <a:gd name="T1" fmla="*/ 132 h 943"/>
              <a:gd name="T2" fmla="*/ 1127 w 1178"/>
              <a:gd name="T3" fmla="*/ 215 h 943"/>
              <a:gd name="T4" fmla="*/ 447 w 1178"/>
              <a:gd name="T5" fmla="*/ 895 h 943"/>
              <a:gd name="T6" fmla="*/ 327 w 1178"/>
              <a:gd name="T7" fmla="*/ 926 h 943"/>
              <a:gd name="T8" fmla="*/ 282 w 1178"/>
              <a:gd name="T9" fmla="*/ 897 h 943"/>
              <a:gd name="T10" fmla="*/ 58 w 1178"/>
              <a:gd name="T11" fmla="*/ 674 h 943"/>
              <a:gd name="T12" fmla="*/ 86 w 1178"/>
              <a:gd name="T13" fmla="*/ 493 h 943"/>
              <a:gd name="T14" fmla="*/ 214 w 1178"/>
              <a:gd name="T15" fmla="*/ 518 h 943"/>
              <a:gd name="T16" fmla="*/ 351 w 1178"/>
              <a:gd name="T17" fmla="*/ 655 h 943"/>
              <a:gd name="T18" fmla="*/ 362 w 1178"/>
              <a:gd name="T19" fmla="*/ 668 h 943"/>
              <a:gd name="T20" fmla="*/ 375 w 1178"/>
              <a:gd name="T21" fmla="*/ 656 h 943"/>
              <a:gd name="T22" fmla="*/ 983 w 1178"/>
              <a:gd name="T23" fmla="*/ 47 h 943"/>
              <a:gd name="T24" fmla="*/ 1101 w 1178"/>
              <a:gd name="T25" fmla="*/ 14 h 943"/>
              <a:gd name="T26" fmla="*/ 1175 w 1178"/>
              <a:gd name="T27" fmla="*/ 93 h 943"/>
              <a:gd name="T28" fmla="*/ 1178 w 1178"/>
              <a:gd name="T29" fmla="*/ 104 h 943"/>
              <a:gd name="T30" fmla="*/ 1178 w 1178"/>
              <a:gd name="T31" fmla="*/ 132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78" h="943">
                <a:moveTo>
                  <a:pt x="1178" y="132"/>
                </a:moveTo>
                <a:cubicBezTo>
                  <a:pt x="1172" y="166"/>
                  <a:pt x="1151" y="191"/>
                  <a:pt x="1127" y="215"/>
                </a:cubicBezTo>
                <a:cubicBezTo>
                  <a:pt x="901" y="441"/>
                  <a:pt x="674" y="668"/>
                  <a:pt x="447" y="895"/>
                </a:cubicBezTo>
                <a:cubicBezTo>
                  <a:pt x="413" y="929"/>
                  <a:pt x="374" y="943"/>
                  <a:pt x="327" y="926"/>
                </a:cubicBezTo>
                <a:cubicBezTo>
                  <a:pt x="311" y="920"/>
                  <a:pt x="295" y="909"/>
                  <a:pt x="282" y="897"/>
                </a:cubicBezTo>
                <a:cubicBezTo>
                  <a:pt x="207" y="823"/>
                  <a:pt x="132" y="749"/>
                  <a:pt x="58" y="674"/>
                </a:cubicBezTo>
                <a:cubicBezTo>
                  <a:pt x="0" y="615"/>
                  <a:pt x="14" y="528"/>
                  <a:pt x="86" y="493"/>
                </a:cubicBezTo>
                <a:cubicBezTo>
                  <a:pt x="128" y="472"/>
                  <a:pt x="177" y="482"/>
                  <a:pt x="214" y="518"/>
                </a:cubicBezTo>
                <a:cubicBezTo>
                  <a:pt x="260" y="564"/>
                  <a:pt x="305" y="610"/>
                  <a:pt x="351" y="655"/>
                </a:cubicBezTo>
                <a:cubicBezTo>
                  <a:pt x="355" y="659"/>
                  <a:pt x="358" y="663"/>
                  <a:pt x="362" y="668"/>
                </a:cubicBezTo>
                <a:cubicBezTo>
                  <a:pt x="367" y="663"/>
                  <a:pt x="371" y="659"/>
                  <a:pt x="375" y="656"/>
                </a:cubicBezTo>
                <a:cubicBezTo>
                  <a:pt x="578" y="453"/>
                  <a:pt x="781" y="250"/>
                  <a:pt x="983" y="47"/>
                </a:cubicBezTo>
                <a:cubicBezTo>
                  <a:pt x="1016" y="14"/>
                  <a:pt x="1055" y="0"/>
                  <a:pt x="1101" y="14"/>
                </a:cubicBezTo>
                <a:cubicBezTo>
                  <a:pt x="1140" y="26"/>
                  <a:pt x="1164" y="54"/>
                  <a:pt x="1175" y="93"/>
                </a:cubicBezTo>
                <a:cubicBezTo>
                  <a:pt x="1176" y="97"/>
                  <a:pt x="1177" y="100"/>
                  <a:pt x="1178" y="104"/>
                </a:cubicBezTo>
                <a:cubicBezTo>
                  <a:pt x="1178" y="113"/>
                  <a:pt x="1178" y="122"/>
                  <a:pt x="1178" y="1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6">
            <a:extLst>
              <a:ext uri="{FF2B5EF4-FFF2-40B4-BE49-F238E27FC236}">
                <a16:creationId xmlns:a16="http://schemas.microsoft.com/office/drawing/2014/main" id="{D53441D8-CAC8-45A9-99AD-74A66517A3B1}"/>
              </a:ext>
            </a:extLst>
          </p:cNvPr>
          <p:cNvSpPr>
            <a:spLocks/>
          </p:cNvSpPr>
          <p:nvPr/>
        </p:nvSpPr>
        <p:spPr bwMode="auto">
          <a:xfrm>
            <a:off x="2024260" y="2995726"/>
            <a:ext cx="258647" cy="207455"/>
          </a:xfrm>
          <a:custGeom>
            <a:avLst/>
            <a:gdLst>
              <a:gd name="T0" fmla="*/ 1178 w 1178"/>
              <a:gd name="T1" fmla="*/ 132 h 943"/>
              <a:gd name="T2" fmla="*/ 1127 w 1178"/>
              <a:gd name="T3" fmla="*/ 215 h 943"/>
              <a:gd name="T4" fmla="*/ 447 w 1178"/>
              <a:gd name="T5" fmla="*/ 895 h 943"/>
              <a:gd name="T6" fmla="*/ 327 w 1178"/>
              <a:gd name="T7" fmla="*/ 926 h 943"/>
              <a:gd name="T8" fmla="*/ 282 w 1178"/>
              <a:gd name="T9" fmla="*/ 897 h 943"/>
              <a:gd name="T10" fmla="*/ 58 w 1178"/>
              <a:gd name="T11" fmla="*/ 674 h 943"/>
              <a:gd name="T12" fmla="*/ 86 w 1178"/>
              <a:gd name="T13" fmla="*/ 493 h 943"/>
              <a:gd name="T14" fmla="*/ 214 w 1178"/>
              <a:gd name="T15" fmla="*/ 518 h 943"/>
              <a:gd name="T16" fmla="*/ 351 w 1178"/>
              <a:gd name="T17" fmla="*/ 655 h 943"/>
              <a:gd name="T18" fmla="*/ 362 w 1178"/>
              <a:gd name="T19" fmla="*/ 668 h 943"/>
              <a:gd name="T20" fmla="*/ 375 w 1178"/>
              <a:gd name="T21" fmla="*/ 656 h 943"/>
              <a:gd name="T22" fmla="*/ 983 w 1178"/>
              <a:gd name="T23" fmla="*/ 47 h 943"/>
              <a:gd name="T24" fmla="*/ 1101 w 1178"/>
              <a:gd name="T25" fmla="*/ 14 h 943"/>
              <a:gd name="T26" fmla="*/ 1175 w 1178"/>
              <a:gd name="T27" fmla="*/ 93 h 943"/>
              <a:gd name="T28" fmla="*/ 1178 w 1178"/>
              <a:gd name="T29" fmla="*/ 104 h 943"/>
              <a:gd name="T30" fmla="*/ 1178 w 1178"/>
              <a:gd name="T31" fmla="*/ 132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78" h="943">
                <a:moveTo>
                  <a:pt x="1178" y="132"/>
                </a:moveTo>
                <a:cubicBezTo>
                  <a:pt x="1172" y="166"/>
                  <a:pt x="1151" y="191"/>
                  <a:pt x="1127" y="215"/>
                </a:cubicBezTo>
                <a:cubicBezTo>
                  <a:pt x="901" y="441"/>
                  <a:pt x="674" y="668"/>
                  <a:pt x="447" y="895"/>
                </a:cubicBezTo>
                <a:cubicBezTo>
                  <a:pt x="413" y="929"/>
                  <a:pt x="374" y="943"/>
                  <a:pt x="327" y="926"/>
                </a:cubicBezTo>
                <a:cubicBezTo>
                  <a:pt x="311" y="920"/>
                  <a:pt x="295" y="909"/>
                  <a:pt x="282" y="897"/>
                </a:cubicBezTo>
                <a:cubicBezTo>
                  <a:pt x="207" y="823"/>
                  <a:pt x="132" y="749"/>
                  <a:pt x="58" y="674"/>
                </a:cubicBezTo>
                <a:cubicBezTo>
                  <a:pt x="0" y="615"/>
                  <a:pt x="14" y="528"/>
                  <a:pt x="86" y="493"/>
                </a:cubicBezTo>
                <a:cubicBezTo>
                  <a:pt x="128" y="472"/>
                  <a:pt x="177" y="482"/>
                  <a:pt x="214" y="518"/>
                </a:cubicBezTo>
                <a:cubicBezTo>
                  <a:pt x="260" y="564"/>
                  <a:pt x="305" y="610"/>
                  <a:pt x="351" y="655"/>
                </a:cubicBezTo>
                <a:cubicBezTo>
                  <a:pt x="355" y="659"/>
                  <a:pt x="358" y="663"/>
                  <a:pt x="362" y="668"/>
                </a:cubicBezTo>
                <a:cubicBezTo>
                  <a:pt x="367" y="663"/>
                  <a:pt x="371" y="659"/>
                  <a:pt x="375" y="656"/>
                </a:cubicBezTo>
                <a:cubicBezTo>
                  <a:pt x="578" y="453"/>
                  <a:pt x="781" y="250"/>
                  <a:pt x="983" y="47"/>
                </a:cubicBezTo>
                <a:cubicBezTo>
                  <a:pt x="1016" y="14"/>
                  <a:pt x="1055" y="0"/>
                  <a:pt x="1101" y="14"/>
                </a:cubicBezTo>
                <a:cubicBezTo>
                  <a:pt x="1140" y="26"/>
                  <a:pt x="1164" y="54"/>
                  <a:pt x="1175" y="93"/>
                </a:cubicBezTo>
                <a:cubicBezTo>
                  <a:pt x="1176" y="97"/>
                  <a:pt x="1177" y="100"/>
                  <a:pt x="1178" y="104"/>
                </a:cubicBezTo>
                <a:cubicBezTo>
                  <a:pt x="1178" y="113"/>
                  <a:pt x="1178" y="122"/>
                  <a:pt x="1178" y="1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6">
            <a:extLst>
              <a:ext uri="{FF2B5EF4-FFF2-40B4-BE49-F238E27FC236}">
                <a16:creationId xmlns:a16="http://schemas.microsoft.com/office/drawing/2014/main" id="{176005BD-7BEC-4524-B94E-D463ACA8DB5C}"/>
              </a:ext>
            </a:extLst>
          </p:cNvPr>
          <p:cNvSpPr>
            <a:spLocks/>
          </p:cNvSpPr>
          <p:nvPr/>
        </p:nvSpPr>
        <p:spPr bwMode="auto">
          <a:xfrm>
            <a:off x="4543850" y="2554653"/>
            <a:ext cx="258647" cy="207455"/>
          </a:xfrm>
          <a:custGeom>
            <a:avLst/>
            <a:gdLst>
              <a:gd name="T0" fmla="*/ 1178 w 1178"/>
              <a:gd name="T1" fmla="*/ 132 h 943"/>
              <a:gd name="T2" fmla="*/ 1127 w 1178"/>
              <a:gd name="T3" fmla="*/ 215 h 943"/>
              <a:gd name="T4" fmla="*/ 447 w 1178"/>
              <a:gd name="T5" fmla="*/ 895 h 943"/>
              <a:gd name="T6" fmla="*/ 327 w 1178"/>
              <a:gd name="T7" fmla="*/ 926 h 943"/>
              <a:gd name="T8" fmla="*/ 282 w 1178"/>
              <a:gd name="T9" fmla="*/ 897 h 943"/>
              <a:gd name="T10" fmla="*/ 58 w 1178"/>
              <a:gd name="T11" fmla="*/ 674 h 943"/>
              <a:gd name="T12" fmla="*/ 86 w 1178"/>
              <a:gd name="T13" fmla="*/ 493 h 943"/>
              <a:gd name="T14" fmla="*/ 214 w 1178"/>
              <a:gd name="T15" fmla="*/ 518 h 943"/>
              <a:gd name="T16" fmla="*/ 351 w 1178"/>
              <a:gd name="T17" fmla="*/ 655 h 943"/>
              <a:gd name="T18" fmla="*/ 362 w 1178"/>
              <a:gd name="T19" fmla="*/ 668 h 943"/>
              <a:gd name="T20" fmla="*/ 375 w 1178"/>
              <a:gd name="T21" fmla="*/ 656 h 943"/>
              <a:gd name="T22" fmla="*/ 983 w 1178"/>
              <a:gd name="T23" fmla="*/ 47 h 943"/>
              <a:gd name="T24" fmla="*/ 1101 w 1178"/>
              <a:gd name="T25" fmla="*/ 14 h 943"/>
              <a:gd name="T26" fmla="*/ 1175 w 1178"/>
              <a:gd name="T27" fmla="*/ 93 h 943"/>
              <a:gd name="T28" fmla="*/ 1178 w 1178"/>
              <a:gd name="T29" fmla="*/ 104 h 943"/>
              <a:gd name="T30" fmla="*/ 1178 w 1178"/>
              <a:gd name="T31" fmla="*/ 132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78" h="943">
                <a:moveTo>
                  <a:pt x="1178" y="132"/>
                </a:moveTo>
                <a:cubicBezTo>
                  <a:pt x="1172" y="166"/>
                  <a:pt x="1151" y="191"/>
                  <a:pt x="1127" y="215"/>
                </a:cubicBezTo>
                <a:cubicBezTo>
                  <a:pt x="901" y="441"/>
                  <a:pt x="674" y="668"/>
                  <a:pt x="447" y="895"/>
                </a:cubicBezTo>
                <a:cubicBezTo>
                  <a:pt x="413" y="929"/>
                  <a:pt x="374" y="943"/>
                  <a:pt x="327" y="926"/>
                </a:cubicBezTo>
                <a:cubicBezTo>
                  <a:pt x="311" y="920"/>
                  <a:pt x="295" y="909"/>
                  <a:pt x="282" y="897"/>
                </a:cubicBezTo>
                <a:cubicBezTo>
                  <a:pt x="207" y="823"/>
                  <a:pt x="132" y="749"/>
                  <a:pt x="58" y="674"/>
                </a:cubicBezTo>
                <a:cubicBezTo>
                  <a:pt x="0" y="615"/>
                  <a:pt x="14" y="528"/>
                  <a:pt x="86" y="493"/>
                </a:cubicBezTo>
                <a:cubicBezTo>
                  <a:pt x="128" y="472"/>
                  <a:pt x="177" y="482"/>
                  <a:pt x="214" y="518"/>
                </a:cubicBezTo>
                <a:cubicBezTo>
                  <a:pt x="260" y="564"/>
                  <a:pt x="305" y="610"/>
                  <a:pt x="351" y="655"/>
                </a:cubicBezTo>
                <a:cubicBezTo>
                  <a:pt x="355" y="659"/>
                  <a:pt x="358" y="663"/>
                  <a:pt x="362" y="668"/>
                </a:cubicBezTo>
                <a:cubicBezTo>
                  <a:pt x="367" y="663"/>
                  <a:pt x="371" y="659"/>
                  <a:pt x="375" y="656"/>
                </a:cubicBezTo>
                <a:cubicBezTo>
                  <a:pt x="578" y="453"/>
                  <a:pt x="781" y="250"/>
                  <a:pt x="983" y="47"/>
                </a:cubicBezTo>
                <a:cubicBezTo>
                  <a:pt x="1016" y="14"/>
                  <a:pt x="1055" y="0"/>
                  <a:pt x="1101" y="14"/>
                </a:cubicBezTo>
                <a:cubicBezTo>
                  <a:pt x="1140" y="26"/>
                  <a:pt x="1164" y="54"/>
                  <a:pt x="1175" y="93"/>
                </a:cubicBezTo>
                <a:cubicBezTo>
                  <a:pt x="1176" y="97"/>
                  <a:pt x="1177" y="100"/>
                  <a:pt x="1178" y="104"/>
                </a:cubicBezTo>
                <a:cubicBezTo>
                  <a:pt x="1178" y="113"/>
                  <a:pt x="1178" y="122"/>
                  <a:pt x="1178" y="1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6">
            <a:extLst>
              <a:ext uri="{FF2B5EF4-FFF2-40B4-BE49-F238E27FC236}">
                <a16:creationId xmlns:a16="http://schemas.microsoft.com/office/drawing/2014/main" id="{2D34A7A5-700C-48A8-B0CB-E1F6B6B2278C}"/>
              </a:ext>
            </a:extLst>
          </p:cNvPr>
          <p:cNvSpPr>
            <a:spLocks/>
          </p:cNvSpPr>
          <p:nvPr/>
        </p:nvSpPr>
        <p:spPr bwMode="auto">
          <a:xfrm>
            <a:off x="4543850" y="2995726"/>
            <a:ext cx="258647" cy="207455"/>
          </a:xfrm>
          <a:custGeom>
            <a:avLst/>
            <a:gdLst>
              <a:gd name="T0" fmla="*/ 1178 w 1178"/>
              <a:gd name="T1" fmla="*/ 132 h 943"/>
              <a:gd name="T2" fmla="*/ 1127 w 1178"/>
              <a:gd name="T3" fmla="*/ 215 h 943"/>
              <a:gd name="T4" fmla="*/ 447 w 1178"/>
              <a:gd name="T5" fmla="*/ 895 h 943"/>
              <a:gd name="T6" fmla="*/ 327 w 1178"/>
              <a:gd name="T7" fmla="*/ 926 h 943"/>
              <a:gd name="T8" fmla="*/ 282 w 1178"/>
              <a:gd name="T9" fmla="*/ 897 h 943"/>
              <a:gd name="T10" fmla="*/ 58 w 1178"/>
              <a:gd name="T11" fmla="*/ 674 h 943"/>
              <a:gd name="T12" fmla="*/ 86 w 1178"/>
              <a:gd name="T13" fmla="*/ 493 h 943"/>
              <a:gd name="T14" fmla="*/ 214 w 1178"/>
              <a:gd name="T15" fmla="*/ 518 h 943"/>
              <a:gd name="T16" fmla="*/ 351 w 1178"/>
              <a:gd name="T17" fmla="*/ 655 h 943"/>
              <a:gd name="T18" fmla="*/ 362 w 1178"/>
              <a:gd name="T19" fmla="*/ 668 h 943"/>
              <a:gd name="T20" fmla="*/ 375 w 1178"/>
              <a:gd name="T21" fmla="*/ 656 h 943"/>
              <a:gd name="T22" fmla="*/ 983 w 1178"/>
              <a:gd name="T23" fmla="*/ 47 h 943"/>
              <a:gd name="T24" fmla="*/ 1101 w 1178"/>
              <a:gd name="T25" fmla="*/ 14 h 943"/>
              <a:gd name="T26" fmla="*/ 1175 w 1178"/>
              <a:gd name="T27" fmla="*/ 93 h 943"/>
              <a:gd name="T28" fmla="*/ 1178 w 1178"/>
              <a:gd name="T29" fmla="*/ 104 h 943"/>
              <a:gd name="T30" fmla="*/ 1178 w 1178"/>
              <a:gd name="T31" fmla="*/ 132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78" h="943">
                <a:moveTo>
                  <a:pt x="1178" y="132"/>
                </a:moveTo>
                <a:cubicBezTo>
                  <a:pt x="1172" y="166"/>
                  <a:pt x="1151" y="191"/>
                  <a:pt x="1127" y="215"/>
                </a:cubicBezTo>
                <a:cubicBezTo>
                  <a:pt x="901" y="441"/>
                  <a:pt x="674" y="668"/>
                  <a:pt x="447" y="895"/>
                </a:cubicBezTo>
                <a:cubicBezTo>
                  <a:pt x="413" y="929"/>
                  <a:pt x="374" y="943"/>
                  <a:pt x="327" y="926"/>
                </a:cubicBezTo>
                <a:cubicBezTo>
                  <a:pt x="311" y="920"/>
                  <a:pt x="295" y="909"/>
                  <a:pt x="282" y="897"/>
                </a:cubicBezTo>
                <a:cubicBezTo>
                  <a:pt x="207" y="823"/>
                  <a:pt x="132" y="749"/>
                  <a:pt x="58" y="674"/>
                </a:cubicBezTo>
                <a:cubicBezTo>
                  <a:pt x="0" y="615"/>
                  <a:pt x="14" y="528"/>
                  <a:pt x="86" y="493"/>
                </a:cubicBezTo>
                <a:cubicBezTo>
                  <a:pt x="128" y="472"/>
                  <a:pt x="177" y="482"/>
                  <a:pt x="214" y="518"/>
                </a:cubicBezTo>
                <a:cubicBezTo>
                  <a:pt x="260" y="564"/>
                  <a:pt x="305" y="610"/>
                  <a:pt x="351" y="655"/>
                </a:cubicBezTo>
                <a:cubicBezTo>
                  <a:pt x="355" y="659"/>
                  <a:pt x="358" y="663"/>
                  <a:pt x="362" y="668"/>
                </a:cubicBezTo>
                <a:cubicBezTo>
                  <a:pt x="367" y="663"/>
                  <a:pt x="371" y="659"/>
                  <a:pt x="375" y="656"/>
                </a:cubicBezTo>
                <a:cubicBezTo>
                  <a:pt x="578" y="453"/>
                  <a:pt x="781" y="250"/>
                  <a:pt x="983" y="47"/>
                </a:cubicBezTo>
                <a:cubicBezTo>
                  <a:pt x="1016" y="14"/>
                  <a:pt x="1055" y="0"/>
                  <a:pt x="1101" y="14"/>
                </a:cubicBezTo>
                <a:cubicBezTo>
                  <a:pt x="1140" y="26"/>
                  <a:pt x="1164" y="54"/>
                  <a:pt x="1175" y="93"/>
                </a:cubicBezTo>
                <a:cubicBezTo>
                  <a:pt x="1176" y="97"/>
                  <a:pt x="1177" y="100"/>
                  <a:pt x="1178" y="104"/>
                </a:cubicBezTo>
                <a:cubicBezTo>
                  <a:pt x="1178" y="113"/>
                  <a:pt x="1178" y="122"/>
                  <a:pt x="1178" y="1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6">
            <a:extLst>
              <a:ext uri="{FF2B5EF4-FFF2-40B4-BE49-F238E27FC236}">
                <a16:creationId xmlns:a16="http://schemas.microsoft.com/office/drawing/2014/main" id="{29D1C720-4D1E-467F-88D2-1B5B40A82086}"/>
              </a:ext>
            </a:extLst>
          </p:cNvPr>
          <p:cNvSpPr>
            <a:spLocks/>
          </p:cNvSpPr>
          <p:nvPr/>
        </p:nvSpPr>
        <p:spPr bwMode="auto">
          <a:xfrm>
            <a:off x="7050485" y="2554653"/>
            <a:ext cx="258647" cy="207455"/>
          </a:xfrm>
          <a:custGeom>
            <a:avLst/>
            <a:gdLst>
              <a:gd name="T0" fmla="*/ 1178 w 1178"/>
              <a:gd name="T1" fmla="*/ 132 h 943"/>
              <a:gd name="T2" fmla="*/ 1127 w 1178"/>
              <a:gd name="T3" fmla="*/ 215 h 943"/>
              <a:gd name="T4" fmla="*/ 447 w 1178"/>
              <a:gd name="T5" fmla="*/ 895 h 943"/>
              <a:gd name="T6" fmla="*/ 327 w 1178"/>
              <a:gd name="T7" fmla="*/ 926 h 943"/>
              <a:gd name="T8" fmla="*/ 282 w 1178"/>
              <a:gd name="T9" fmla="*/ 897 h 943"/>
              <a:gd name="T10" fmla="*/ 58 w 1178"/>
              <a:gd name="T11" fmla="*/ 674 h 943"/>
              <a:gd name="T12" fmla="*/ 86 w 1178"/>
              <a:gd name="T13" fmla="*/ 493 h 943"/>
              <a:gd name="T14" fmla="*/ 214 w 1178"/>
              <a:gd name="T15" fmla="*/ 518 h 943"/>
              <a:gd name="T16" fmla="*/ 351 w 1178"/>
              <a:gd name="T17" fmla="*/ 655 h 943"/>
              <a:gd name="T18" fmla="*/ 362 w 1178"/>
              <a:gd name="T19" fmla="*/ 668 h 943"/>
              <a:gd name="T20" fmla="*/ 375 w 1178"/>
              <a:gd name="T21" fmla="*/ 656 h 943"/>
              <a:gd name="T22" fmla="*/ 983 w 1178"/>
              <a:gd name="T23" fmla="*/ 47 h 943"/>
              <a:gd name="T24" fmla="*/ 1101 w 1178"/>
              <a:gd name="T25" fmla="*/ 14 h 943"/>
              <a:gd name="T26" fmla="*/ 1175 w 1178"/>
              <a:gd name="T27" fmla="*/ 93 h 943"/>
              <a:gd name="T28" fmla="*/ 1178 w 1178"/>
              <a:gd name="T29" fmla="*/ 104 h 943"/>
              <a:gd name="T30" fmla="*/ 1178 w 1178"/>
              <a:gd name="T31" fmla="*/ 132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78" h="943">
                <a:moveTo>
                  <a:pt x="1178" y="132"/>
                </a:moveTo>
                <a:cubicBezTo>
                  <a:pt x="1172" y="166"/>
                  <a:pt x="1151" y="191"/>
                  <a:pt x="1127" y="215"/>
                </a:cubicBezTo>
                <a:cubicBezTo>
                  <a:pt x="901" y="441"/>
                  <a:pt x="674" y="668"/>
                  <a:pt x="447" y="895"/>
                </a:cubicBezTo>
                <a:cubicBezTo>
                  <a:pt x="413" y="929"/>
                  <a:pt x="374" y="943"/>
                  <a:pt x="327" y="926"/>
                </a:cubicBezTo>
                <a:cubicBezTo>
                  <a:pt x="311" y="920"/>
                  <a:pt x="295" y="909"/>
                  <a:pt x="282" y="897"/>
                </a:cubicBezTo>
                <a:cubicBezTo>
                  <a:pt x="207" y="823"/>
                  <a:pt x="132" y="749"/>
                  <a:pt x="58" y="674"/>
                </a:cubicBezTo>
                <a:cubicBezTo>
                  <a:pt x="0" y="615"/>
                  <a:pt x="14" y="528"/>
                  <a:pt x="86" y="493"/>
                </a:cubicBezTo>
                <a:cubicBezTo>
                  <a:pt x="128" y="472"/>
                  <a:pt x="177" y="482"/>
                  <a:pt x="214" y="518"/>
                </a:cubicBezTo>
                <a:cubicBezTo>
                  <a:pt x="260" y="564"/>
                  <a:pt x="305" y="610"/>
                  <a:pt x="351" y="655"/>
                </a:cubicBezTo>
                <a:cubicBezTo>
                  <a:pt x="355" y="659"/>
                  <a:pt x="358" y="663"/>
                  <a:pt x="362" y="668"/>
                </a:cubicBezTo>
                <a:cubicBezTo>
                  <a:pt x="367" y="663"/>
                  <a:pt x="371" y="659"/>
                  <a:pt x="375" y="656"/>
                </a:cubicBezTo>
                <a:cubicBezTo>
                  <a:pt x="578" y="453"/>
                  <a:pt x="781" y="250"/>
                  <a:pt x="983" y="47"/>
                </a:cubicBezTo>
                <a:cubicBezTo>
                  <a:pt x="1016" y="14"/>
                  <a:pt x="1055" y="0"/>
                  <a:pt x="1101" y="14"/>
                </a:cubicBezTo>
                <a:cubicBezTo>
                  <a:pt x="1140" y="26"/>
                  <a:pt x="1164" y="54"/>
                  <a:pt x="1175" y="93"/>
                </a:cubicBezTo>
                <a:cubicBezTo>
                  <a:pt x="1176" y="97"/>
                  <a:pt x="1177" y="100"/>
                  <a:pt x="1178" y="104"/>
                </a:cubicBezTo>
                <a:cubicBezTo>
                  <a:pt x="1178" y="113"/>
                  <a:pt x="1178" y="122"/>
                  <a:pt x="1178" y="1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182" name="Group 7181">
            <a:extLst>
              <a:ext uri="{FF2B5EF4-FFF2-40B4-BE49-F238E27FC236}">
                <a16:creationId xmlns:a16="http://schemas.microsoft.com/office/drawing/2014/main" id="{0B0BCD0C-805B-4A32-AA22-6E1BCE0076DE}"/>
              </a:ext>
            </a:extLst>
          </p:cNvPr>
          <p:cNvGrpSpPr/>
          <p:nvPr/>
        </p:nvGrpSpPr>
        <p:grpSpPr>
          <a:xfrm>
            <a:off x="10152262" y="5078164"/>
            <a:ext cx="387913" cy="294814"/>
            <a:chOff x="11204575" y="3716338"/>
            <a:chExt cx="3730625" cy="2835276"/>
          </a:xfrm>
          <a:solidFill>
            <a:schemeClr val="bg1"/>
          </a:solidFill>
        </p:grpSpPr>
        <p:sp>
          <p:nvSpPr>
            <p:cNvPr id="7178" name="Freeform 12">
              <a:extLst>
                <a:ext uri="{FF2B5EF4-FFF2-40B4-BE49-F238E27FC236}">
                  <a16:creationId xmlns:a16="http://schemas.microsoft.com/office/drawing/2014/main" id="{40072965-A10C-4CC2-ABFB-E4D86693F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4575" y="3716338"/>
              <a:ext cx="3730625" cy="1311275"/>
            </a:xfrm>
            <a:custGeom>
              <a:avLst/>
              <a:gdLst>
                <a:gd name="T0" fmla="*/ 39 w 1251"/>
                <a:gd name="T1" fmla="*/ 435 h 439"/>
                <a:gd name="T2" fmla="*/ 0 w 1251"/>
                <a:gd name="T3" fmla="*/ 404 h 439"/>
                <a:gd name="T4" fmla="*/ 1251 w 1251"/>
                <a:gd name="T5" fmla="*/ 408 h 439"/>
                <a:gd name="T6" fmla="*/ 1212 w 1251"/>
                <a:gd name="T7" fmla="*/ 439 h 439"/>
                <a:gd name="T8" fmla="*/ 626 w 1251"/>
                <a:gd name="T9" fmla="*/ 156 h 439"/>
                <a:gd name="T10" fmla="*/ 39 w 1251"/>
                <a:gd name="T11" fmla="*/ 43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1" h="439">
                  <a:moveTo>
                    <a:pt x="39" y="435"/>
                  </a:moveTo>
                  <a:cubicBezTo>
                    <a:pt x="26" y="424"/>
                    <a:pt x="13" y="414"/>
                    <a:pt x="0" y="404"/>
                  </a:cubicBezTo>
                  <a:cubicBezTo>
                    <a:pt x="310" y="6"/>
                    <a:pt x="935" y="0"/>
                    <a:pt x="1251" y="408"/>
                  </a:cubicBezTo>
                  <a:cubicBezTo>
                    <a:pt x="1238" y="419"/>
                    <a:pt x="1225" y="429"/>
                    <a:pt x="1212" y="439"/>
                  </a:cubicBezTo>
                  <a:cubicBezTo>
                    <a:pt x="1059" y="256"/>
                    <a:pt x="865" y="156"/>
                    <a:pt x="626" y="156"/>
                  </a:cubicBezTo>
                  <a:cubicBezTo>
                    <a:pt x="388" y="155"/>
                    <a:pt x="194" y="253"/>
                    <a:pt x="39" y="4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" name="Freeform 13">
              <a:extLst>
                <a:ext uri="{FF2B5EF4-FFF2-40B4-BE49-F238E27FC236}">
                  <a16:creationId xmlns:a16="http://schemas.microsoft.com/office/drawing/2014/main" id="{30C1286D-321C-4E2F-97A9-6CCF27648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4532313"/>
              <a:ext cx="2784475" cy="844550"/>
            </a:xfrm>
            <a:custGeom>
              <a:avLst/>
              <a:gdLst>
                <a:gd name="T0" fmla="*/ 42 w 934"/>
                <a:gd name="T1" fmla="*/ 279 h 283"/>
                <a:gd name="T2" fmla="*/ 0 w 934"/>
                <a:gd name="T3" fmla="*/ 247 h 283"/>
                <a:gd name="T4" fmla="*/ 411 w 934"/>
                <a:gd name="T5" fmla="*/ 19 h 283"/>
                <a:gd name="T6" fmla="*/ 934 w 934"/>
                <a:gd name="T7" fmla="*/ 252 h 283"/>
                <a:gd name="T8" fmla="*/ 891 w 934"/>
                <a:gd name="T9" fmla="*/ 283 h 283"/>
                <a:gd name="T10" fmla="*/ 467 w 934"/>
                <a:gd name="T11" fmla="*/ 68 h 283"/>
                <a:gd name="T12" fmla="*/ 42 w 934"/>
                <a:gd name="T13" fmla="*/ 27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4" h="283">
                  <a:moveTo>
                    <a:pt x="42" y="279"/>
                  </a:moveTo>
                  <a:cubicBezTo>
                    <a:pt x="28" y="268"/>
                    <a:pt x="15" y="259"/>
                    <a:pt x="0" y="247"/>
                  </a:cubicBezTo>
                  <a:cubicBezTo>
                    <a:pt x="106" y="113"/>
                    <a:pt x="242" y="33"/>
                    <a:pt x="411" y="19"/>
                  </a:cubicBezTo>
                  <a:cubicBezTo>
                    <a:pt x="626" y="0"/>
                    <a:pt x="799" y="82"/>
                    <a:pt x="934" y="252"/>
                  </a:cubicBezTo>
                  <a:cubicBezTo>
                    <a:pt x="919" y="262"/>
                    <a:pt x="906" y="272"/>
                    <a:pt x="891" y="283"/>
                  </a:cubicBezTo>
                  <a:cubicBezTo>
                    <a:pt x="783" y="144"/>
                    <a:pt x="643" y="69"/>
                    <a:pt x="467" y="68"/>
                  </a:cubicBezTo>
                  <a:cubicBezTo>
                    <a:pt x="292" y="67"/>
                    <a:pt x="151" y="141"/>
                    <a:pt x="42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" name="Freeform 14">
              <a:extLst>
                <a:ext uri="{FF2B5EF4-FFF2-40B4-BE49-F238E27FC236}">
                  <a16:creationId xmlns:a16="http://schemas.microsoft.com/office/drawing/2014/main" id="{F4957BFC-24C0-4EC7-BF91-721CFE267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77775" y="5765801"/>
              <a:ext cx="787400" cy="785813"/>
            </a:xfrm>
            <a:custGeom>
              <a:avLst/>
              <a:gdLst>
                <a:gd name="T0" fmla="*/ 132 w 264"/>
                <a:gd name="T1" fmla="*/ 263 h 263"/>
                <a:gd name="T2" fmla="*/ 0 w 264"/>
                <a:gd name="T3" fmla="*/ 129 h 263"/>
                <a:gd name="T4" fmla="*/ 129 w 264"/>
                <a:gd name="T5" fmla="*/ 0 h 263"/>
                <a:gd name="T6" fmla="*/ 263 w 264"/>
                <a:gd name="T7" fmla="*/ 130 h 263"/>
                <a:gd name="T8" fmla="*/ 132 w 264"/>
                <a:gd name="T9" fmla="*/ 263 h 263"/>
                <a:gd name="T10" fmla="*/ 53 w 264"/>
                <a:gd name="T11" fmla="*/ 131 h 263"/>
                <a:gd name="T12" fmla="*/ 131 w 264"/>
                <a:gd name="T13" fmla="*/ 211 h 263"/>
                <a:gd name="T14" fmla="*/ 211 w 264"/>
                <a:gd name="T15" fmla="*/ 132 h 263"/>
                <a:gd name="T16" fmla="*/ 134 w 264"/>
                <a:gd name="T17" fmla="*/ 52 h 263"/>
                <a:gd name="T18" fmla="*/ 53 w 264"/>
                <a:gd name="T19" fmla="*/ 13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3">
                  <a:moveTo>
                    <a:pt x="132" y="263"/>
                  </a:moveTo>
                  <a:cubicBezTo>
                    <a:pt x="58" y="263"/>
                    <a:pt x="0" y="204"/>
                    <a:pt x="0" y="129"/>
                  </a:cubicBezTo>
                  <a:cubicBezTo>
                    <a:pt x="0" y="60"/>
                    <a:pt x="60" y="0"/>
                    <a:pt x="129" y="0"/>
                  </a:cubicBezTo>
                  <a:cubicBezTo>
                    <a:pt x="204" y="0"/>
                    <a:pt x="263" y="58"/>
                    <a:pt x="263" y="130"/>
                  </a:cubicBezTo>
                  <a:cubicBezTo>
                    <a:pt x="264" y="204"/>
                    <a:pt x="205" y="263"/>
                    <a:pt x="132" y="263"/>
                  </a:cubicBezTo>
                  <a:close/>
                  <a:moveTo>
                    <a:pt x="53" y="131"/>
                  </a:moveTo>
                  <a:cubicBezTo>
                    <a:pt x="52" y="175"/>
                    <a:pt x="87" y="211"/>
                    <a:pt x="131" y="211"/>
                  </a:cubicBezTo>
                  <a:cubicBezTo>
                    <a:pt x="175" y="211"/>
                    <a:pt x="211" y="176"/>
                    <a:pt x="211" y="132"/>
                  </a:cubicBezTo>
                  <a:cubicBezTo>
                    <a:pt x="211" y="89"/>
                    <a:pt x="176" y="53"/>
                    <a:pt x="134" y="52"/>
                  </a:cubicBezTo>
                  <a:cubicBezTo>
                    <a:pt x="88" y="52"/>
                    <a:pt x="53" y="86"/>
                    <a:pt x="5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" name="Freeform 15">
              <a:extLst>
                <a:ext uri="{FF2B5EF4-FFF2-40B4-BE49-F238E27FC236}">
                  <a16:creationId xmlns:a16="http://schemas.microsoft.com/office/drawing/2014/main" id="{BBE0417B-E553-4343-A45E-67778CAAD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2475" y="5027613"/>
              <a:ext cx="1778000" cy="717550"/>
            </a:xfrm>
            <a:custGeom>
              <a:avLst/>
              <a:gdLst>
                <a:gd name="T0" fmla="*/ 40 w 596"/>
                <a:gd name="T1" fmla="*/ 237 h 240"/>
                <a:gd name="T2" fmla="*/ 0 w 596"/>
                <a:gd name="T3" fmla="*/ 207 h 240"/>
                <a:gd name="T4" fmla="*/ 596 w 596"/>
                <a:gd name="T5" fmla="*/ 211 h 240"/>
                <a:gd name="T6" fmla="*/ 555 w 596"/>
                <a:gd name="T7" fmla="*/ 240 h 240"/>
                <a:gd name="T8" fmla="*/ 298 w 596"/>
                <a:gd name="T9" fmla="*/ 109 h 240"/>
                <a:gd name="T10" fmla="*/ 40 w 596"/>
                <a:gd name="T11" fmla="*/ 23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240">
                  <a:moveTo>
                    <a:pt x="40" y="237"/>
                  </a:moveTo>
                  <a:cubicBezTo>
                    <a:pt x="27" y="226"/>
                    <a:pt x="13" y="217"/>
                    <a:pt x="0" y="207"/>
                  </a:cubicBezTo>
                  <a:cubicBezTo>
                    <a:pt x="136" y="14"/>
                    <a:pt x="444" y="0"/>
                    <a:pt x="596" y="211"/>
                  </a:cubicBezTo>
                  <a:cubicBezTo>
                    <a:pt x="582" y="221"/>
                    <a:pt x="569" y="230"/>
                    <a:pt x="555" y="240"/>
                  </a:cubicBezTo>
                  <a:cubicBezTo>
                    <a:pt x="489" y="156"/>
                    <a:pt x="405" y="110"/>
                    <a:pt x="298" y="109"/>
                  </a:cubicBezTo>
                  <a:cubicBezTo>
                    <a:pt x="191" y="109"/>
                    <a:pt x="107" y="154"/>
                    <a:pt x="40" y="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0478A31-054D-46FF-9F82-EC873B4EA982}"/>
              </a:ext>
            </a:extLst>
          </p:cNvPr>
          <p:cNvGrpSpPr/>
          <p:nvPr/>
        </p:nvGrpSpPr>
        <p:grpSpPr>
          <a:xfrm>
            <a:off x="9369765" y="4859838"/>
            <a:ext cx="219713" cy="166982"/>
            <a:chOff x="11204575" y="3716338"/>
            <a:chExt cx="3730625" cy="2835276"/>
          </a:xfrm>
          <a:solidFill>
            <a:schemeClr val="bg1"/>
          </a:solidFill>
        </p:grpSpPr>
        <p:sp>
          <p:nvSpPr>
            <p:cNvPr id="74" name="Freeform 12">
              <a:extLst>
                <a:ext uri="{FF2B5EF4-FFF2-40B4-BE49-F238E27FC236}">
                  <a16:creationId xmlns:a16="http://schemas.microsoft.com/office/drawing/2014/main" id="{28B799CC-0B33-490B-B6F7-82729C59C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4575" y="3716338"/>
              <a:ext cx="3730625" cy="1311275"/>
            </a:xfrm>
            <a:custGeom>
              <a:avLst/>
              <a:gdLst>
                <a:gd name="T0" fmla="*/ 39 w 1251"/>
                <a:gd name="T1" fmla="*/ 435 h 439"/>
                <a:gd name="T2" fmla="*/ 0 w 1251"/>
                <a:gd name="T3" fmla="*/ 404 h 439"/>
                <a:gd name="T4" fmla="*/ 1251 w 1251"/>
                <a:gd name="T5" fmla="*/ 408 h 439"/>
                <a:gd name="T6" fmla="*/ 1212 w 1251"/>
                <a:gd name="T7" fmla="*/ 439 h 439"/>
                <a:gd name="T8" fmla="*/ 626 w 1251"/>
                <a:gd name="T9" fmla="*/ 156 h 439"/>
                <a:gd name="T10" fmla="*/ 39 w 1251"/>
                <a:gd name="T11" fmla="*/ 43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1" h="439">
                  <a:moveTo>
                    <a:pt x="39" y="435"/>
                  </a:moveTo>
                  <a:cubicBezTo>
                    <a:pt x="26" y="424"/>
                    <a:pt x="13" y="414"/>
                    <a:pt x="0" y="404"/>
                  </a:cubicBezTo>
                  <a:cubicBezTo>
                    <a:pt x="310" y="6"/>
                    <a:pt x="935" y="0"/>
                    <a:pt x="1251" y="408"/>
                  </a:cubicBezTo>
                  <a:cubicBezTo>
                    <a:pt x="1238" y="419"/>
                    <a:pt x="1225" y="429"/>
                    <a:pt x="1212" y="439"/>
                  </a:cubicBezTo>
                  <a:cubicBezTo>
                    <a:pt x="1059" y="256"/>
                    <a:pt x="865" y="156"/>
                    <a:pt x="626" y="156"/>
                  </a:cubicBezTo>
                  <a:cubicBezTo>
                    <a:pt x="388" y="155"/>
                    <a:pt x="194" y="253"/>
                    <a:pt x="39" y="4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id="{F68466F3-F6C9-4A10-BCDD-8036F3887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4532313"/>
              <a:ext cx="2784475" cy="844550"/>
            </a:xfrm>
            <a:custGeom>
              <a:avLst/>
              <a:gdLst>
                <a:gd name="T0" fmla="*/ 42 w 934"/>
                <a:gd name="T1" fmla="*/ 279 h 283"/>
                <a:gd name="T2" fmla="*/ 0 w 934"/>
                <a:gd name="T3" fmla="*/ 247 h 283"/>
                <a:gd name="T4" fmla="*/ 411 w 934"/>
                <a:gd name="T5" fmla="*/ 19 h 283"/>
                <a:gd name="T6" fmla="*/ 934 w 934"/>
                <a:gd name="T7" fmla="*/ 252 h 283"/>
                <a:gd name="T8" fmla="*/ 891 w 934"/>
                <a:gd name="T9" fmla="*/ 283 h 283"/>
                <a:gd name="T10" fmla="*/ 467 w 934"/>
                <a:gd name="T11" fmla="*/ 68 h 283"/>
                <a:gd name="T12" fmla="*/ 42 w 934"/>
                <a:gd name="T13" fmla="*/ 27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4" h="283">
                  <a:moveTo>
                    <a:pt x="42" y="279"/>
                  </a:moveTo>
                  <a:cubicBezTo>
                    <a:pt x="28" y="268"/>
                    <a:pt x="15" y="259"/>
                    <a:pt x="0" y="247"/>
                  </a:cubicBezTo>
                  <a:cubicBezTo>
                    <a:pt x="106" y="113"/>
                    <a:pt x="242" y="33"/>
                    <a:pt x="411" y="19"/>
                  </a:cubicBezTo>
                  <a:cubicBezTo>
                    <a:pt x="626" y="0"/>
                    <a:pt x="799" y="82"/>
                    <a:pt x="934" y="252"/>
                  </a:cubicBezTo>
                  <a:cubicBezTo>
                    <a:pt x="919" y="262"/>
                    <a:pt x="906" y="272"/>
                    <a:pt x="891" y="283"/>
                  </a:cubicBezTo>
                  <a:cubicBezTo>
                    <a:pt x="783" y="144"/>
                    <a:pt x="643" y="69"/>
                    <a:pt x="467" y="68"/>
                  </a:cubicBezTo>
                  <a:cubicBezTo>
                    <a:pt x="292" y="67"/>
                    <a:pt x="151" y="141"/>
                    <a:pt x="42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4">
              <a:extLst>
                <a:ext uri="{FF2B5EF4-FFF2-40B4-BE49-F238E27FC236}">
                  <a16:creationId xmlns:a16="http://schemas.microsoft.com/office/drawing/2014/main" id="{97CDA8A7-4413-45C4-A888-E16E6C0F43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77775" y="5765801"/>
              <a:ext cx="787400" cy="785813"/>
            </a:xfrm>
            <a:custGeom>
              <a:avLst/>
              <a:gdLst>
                <a:gd name="T0" fmla="*/ 132 w 264"/>
                <a:gd name="T1" fmla="*/ 263 h 263"/>
                <a:gd name="T2" fmla="*/ 0 w 264"/>
                <a:gd name="T3" fmla="*/ 129 h 263"/>
                <a:gd name="T4" fmla="*/ 129 w 264"/>
                <a:gd name="T5" fmla="*/ 0 h 263"/>
                <a:gd name="T6" fmla="*/ 263 w 264"/>
                <a:gd name="T7" fmla="*/ 130 h 263"/>
                <a:gd name="T8" fmla="*/ 132 w 264"/>
                <a:gd name="T9" fmla="*/ 263 h 263"/>
                <a:gd name="T10" fmla="*/ 53 w 264"/>
                <a:gd name="T11" fmla="*/ 131 h 263"/>
                <a:gd name="T12" fmla="*/ 131 w 264"/>
                <a:gd name="T13" fmla="*/ 211 h 263"/>
                <a:gd name="T14" fmla="*/ 211 w 264"/>
                <a:gd name="T15" fmla="*/ 132 h 263"/>
                <a:gd name="T16" fmla="*/ 134 w 264"/>
                <a:gd name="T17" fmla="*/ 52 h 263"/>
                <a:gd name="T18" fmla="*/ 53 w 264"/>
                <a:gd name="T19" fmla="*/ 13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3">
                  <a:moveTo>
                    <a:pt x="132" y="263"/>
                  </a:moveTo>
                  <a:cubicBezTo>
                    <a:pt x="58" y="263"/>
                    <a:pt x="0" y="204"/>
                    <a:pt x="0" y="129"/>
                  </a:cubicBezTo>
                  <a:cubicBezTo>
                    <a:pt x="0" y="60"/>
                    <a:pt x="60" y="0"/>
                    <a:pt x="129" y="0"/>
                  </a:cubicBezTo>
                  <a:cubicBezTo>
                    <a:pt x="204" y="0"/>
                    <a:pt x="263" y="58"/>
                    <a:pt x="263" y="130"/>
                  </a:cubicBezTo>
                  <a:cubicBezTo>
                    <a:pt x="264" y="204"/>
                    <a:pt x="205" y="263"/>
                    <a:pt x="132" y="263"/>
                  </a:cubicBezTo>
                  <a:close/>
                  <a:moveTo>
                    <a:pt x="53" y="131"/>
                  </a:moveTo>
                  <a:cubicBezTo>
                    <a:pt x="52" y="175"/>
                    <a:pt x="87" y="211"/>
                    <a:pt x="131" y="211"/>
                  </a:cubicBezTo>
                  <a:cubicBezTo>
                    <a:pt x="175" y="211"/>
                    <a:pt x="211" y="176"/>
                    <a:pt x="211" y="132"/>
                  </a:cubicBezTo>
                  <a:cubicBezTo>
                    <a:pt x="211" y="89"/>
                    <a:pt x="176" y="53"/>
                    <a:pt x="134" y="52"/>
                  </a:cubicBezTo>
                  <a:cubicBezTo>
                    <a:pt x="88" y="52"/>
                    <a:pt x="53" y="86"/>
                    <a:pt x="5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id="{EA8E3555-3D13-4DB7-A7CD-0FD8FF5F9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2475" y="5027613"/>
              <a:ext cx="1778000" cy="717550"/>
            </a:xfrm>
            <a:custGeom>
              <a:avLst/>
              <a:gdLst>
                <a:gd name="T0" fmla="*/ 40 w 596"/>
                <a:gd name="T1" fmla="*/ 237 h 240"/>
                <a:gd name="T2" fmla="*/ 0 w 596"/>
                <a:gd name="T3" fmla="*/ 207 h 240"/>
                <a:gd name="T4" fmla="*/ 596 w 596"/>
                <a:gd name="T5" fmla="*/ 211 h 240"/>
                <a:gd name="T6" fmla="*/ 555 w 596"/>
                <a:gd name="T7" fmla="*/ 240 h 240"/>
                <a:gd name="T8" fmla="*/ 298 w 596"/>
                <a:gd name="T9" fmla="*/ 109 h 240"/>
                <a:gd name="T10" fmla="*/ 40 w 596"/>
                <a:gd name="T11" fmla="*/ 23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240">
                  <a:moveTo>
                    <a:pt x="40" y="237"/>
                  </a:moveTo>
                  <a:cubicBezTo>
                    <a:pt x="27" y="226"/>
                    <a:pt x="13" y="217"/>
                    <a:pt x="0" y="207"/>
                  </a:cubicBezTo>
                  <a:cubicBezTo>
                    <a:pt x="136" y="14"/>
                    <a:pt x="444" y="0"/>
                    <a:pt x="596" y="211"/>
                  </a:cubicBezTo>
                  <a:cubicBezTo>
                    <a:pt x="582" y="221"/>
                    <a:pt x="569" y="230"/>
                    <a:pt x="555" y="240"/>
                  </a:cubicBezTo>
                  <a:cubicBezTo>
                    <a:pt x="489" y="156"/>
                    <a:pt x="405" y="110"/>
                    <a:pt x="298" y="109"/>
                  </a:cubicBezTo>
                  <a:cubicBezTo>
                    <a:pt x="191" y="109"/>
                    <a:pt x="107" y="154"/>
                    <a:pt x="40" y="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B16E121-E7EF-447A-BB50-1707BD2756E3}"/>
              </a:ext>
            </a:extLst>
          </p:cNvPr>
          <p:cNvGrpSpPr/>
          <p:nvPr/>
        </p:nvGrpSpPr>
        <p:grpSpPr>
          <a:xfrm>
            <a:off x="9695848" y="4446160"/>
            <a:ext cx="219713" cy="166982"/>
            <a:chOff x="11204575" y="3716338"/>
            <a:chExt cx="3730625" cy="2835276"/>
          </a:xfrm>
          <a:solidFill>
            <a:schemeClr val="bg1"/>
          </a:solidFill>
        </p:grpSpPr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2528E6DF-BEE9-4515-AC11-292F26D1D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4575" y="3716338"/>
              <a:ext cx="3730625" cy="1311275"/>
            </a:xfrm>
            <a:custGeom>
              <a:avLst/>
              <a:gdLst>
                <a:gd name="T0" fmla="*/ 39 w 1251"/>
                <a:gd name="T1" fmla="*/ 435 h 439"/>
                <a:gd name="T2" fmla="*/ 0 w 1251"/>
                <a:gd name="T3" fmla="*/ 404 h 439"/>
                <a:gd name="T4" fmla="*/ 1251 w 1251"/>
                <a:gd name="T5" fmla="*/ 408 h 439"/>
                <a:gd name="T6" fmla="*/ 1212 w 1251"/>
                <a:gd name="T7" fmla="*/ 439 h 439"/>
                <a:gd name="T8" fmla="*/ 626 w 1251"/>
                <a:gd name="T9" fmla="*/ 156 h 439"/>
                <a:gd name="T10" fmla="*/ 39 w 1251"/>
                <a:gd name="T11" fmla="*/ 43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1" h="439">
                  <a:moveTo>
                    <a:pt x="39" y="435"/>
                  </a:moveTo>
                  <a:cubicBezTo>
                    <a:pt x="26" y="424"/>
                    <a:pt x="13" y="414"/>
                    <a:pt x="0" y="404"/>
                  </a:cubicBezTo>
                  <a:cubicBezTo>
                    <a:pt x="310" y="6"/>
                    <a:pt x="935" y="0"/>
                    <a:pt x="1251" y="408"/>
                  </a:cubicBezTo>
                  <a:cubicBezTo>
                    <a:pt x="1238" y="419"/>
                    <a:pt x="1225" y="429"/>
                    <a:pt x="1212" y="439"/>
                  </a:cubicBezTo>
                  <a:cubicBezTo>
                    <a:pt x="1059" y="256"/>
                    <a:pt x="865" y="156"/>
                    <a:pt x="626" y="156"/>
                  </a:cubicBezTo>
                  <a:cubicBezTo>
                    <a:pt x="388" y="155"/>
                    <a:pt x="194" y="253"/>
                    <a:pt x="39" y="4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B4DBA8BC-ACA2-4D6C-BD04-29095920B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4532313"/>
              <a:ext cx="2784475" cy="844550"/>
            </a:xfrm>
            <a:custGeom>
              <a:avLst/>
              <a:gdLst>
                <a:gd name="T0" fmla="*/ 42 w 934"/>
                <a:gd name="T1" fmla="*/ 279 h 283"/>
                <a:gd name="T2" fmla="*/ 0 w 934"/>
                <a:gd name="T3" fmla="*/ 247 h 283"/>
                <a:gd name="T4" fmla="*/ 411 w 934"/>
                <a:gd name="T5" fmla="*/ 19 h 283"/>
                <a:gd name="T6" fmla="*/ 934 w 934"/>
                <a:gd name="T7" fmla="*/ 252 h 283"/>
                <a:gd name="T8" fmla="*/ 891 w 934"/>
                <a:gd name="T9" fmla="*/ 283 h 283"/>
                <a:gd name="T10" fmla="*/ 467 w 934"/>
                <a:gd name="T11" fmla="*/ 68 h 283"/>
                <a:gd name="T12" fmla="*/ 42 w 934"/>
                <a:gd name="T13" fmla="*/ 27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4" h="283">
                  <a:moveTo>
                    <a:pt x="42" y="279"/>
                  </a:moveTo>
                  <a:cubicBezTo>
                    <a:pt x="28" y="268"/>
                    <a:pt x="15" y="259"/>
                    <a:pt x="0" y="247"/>
                  </a:cubicBezTo>
                  <a:cubicBezTo>
                    <a:pt x="106" y="113"/>
                    <a:pt x="242" y="33"/>
                    <a:pt x="411" y="19"/>
                  </a:cubicBezTo>
                  <a:cubicBezTo>
                    <a:pt x="626" y="0"/>
                    <a:pt x="799" y="82"/>
                    <a:pt x="934" y="252"/>
                  </a:cubicBezTo>
                  <a:cubicBezTo>
                    <a:pt x="919" y="262"/>
                    <a:pt x="906" y="272"/>
                    <a:pt x="891" y="283"/>
                  </a:cubicBezTo>
                  <a:cubicBezTo>
                    <a:pt x="783" y="144"/>
                    <a:pt x="643" y="69"/>
                    <a:pt x="467" y="68"/>
                  </a:cubicBezTo>
                  <a:cubicBezTo>
                    <a:pt x="292" y="67"/>
                    <a:pt x="151" y="141"/>
                    <a:pt x="42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13E1EFED-B602-4F38-9C86-DC402DC8DE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77775" y="5765801"/>
              <a:ext cx="787400" cy="785813"/>
            </a:xfrm>
            <a:custGeom>
              <a:avLst/>
              <a:gdLst>
                <a:gd name="T0" fmla="*/ 132 w 264"/>
                <a:gd name="T1" fmla="*/ 263 h 263"/>
                <a:gd name="T2" fmla="*/ 0 w 264"/>
                <a:gd name="T3" fmla="*/ 129 h 263"/>
                <a:gd name="T4" fmla="*/ 129 w 264"/>
                <a:gd name="T5" fmla="*/ 0 h 263"/>
                <a:gd name="T6" fmla="*/ 263 w 264"/>
                <a:gd name="T7" fmla="*/ 130 h 263"/>
                <a:gd name="T8" fmla="*/ 132 w 264"/>
                <a:gd name="T9" fmla="*/ 263 h 263"/>
                <a:gd name="T10" fmla="*/ 53 w 264"/>
                <a:gd name="T11" fmla="*/ 131 h 263"/>
                <a:gd name="T12" fmla="*/ 131 w 264"/>
                <a:gd name="T13" fmla="*/ 211 h 263"/>
                <a:gd name="T14" fmla="*/ 211 w 264"/>
                <a:gd name="T15" fmla="*/ 132 h 263"/>
                <a:gd name="T16" fmla="*/ 134 w 264"/>
                <a:gd name="T17" fmla="*/ 52 h 263"/>
                <a:gd name="T18" fmla="*/ 53 w 264"/>
                <a:gd name="T19" fmla="*/ 13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3">
                  <a:moveTo>
                    <a:pt x="132" y="263"/>
                  </a:moveTo>
                  <a:cubicBezTo>
                    <a:pt x="58" y="263"/>
                    <a:pt x="0" y="204"/>
                    <a:pt x="0" y="129"/>
                  </a:cubicBezTo>
                  <a:cubicBezTo>
                    <a:pt x="0" y="60"/>
                    <a:pt x="60" y="0"/>
                    <a:pt x="129" y="0"/>
                  </a:cubicBezTo>
                  <a:cubicBezTo>
                    <a:pt x="204" y="0"/>
                    <a:pt x="263" y="58"/>
                    <a:pt x="263" y="130"/>
                  </a:cubicBezTo>
                  <a:cubicBezTo>
                    <a:pt x="264" y="204"/>
                    <a:pt x="205" y="263"/>
                    <a:pt x="132" y="263"/>
                  </a:cubicBezTo>
                  <a:close/>
                  <a:moveTo>
                    <a:pt x="53" y="131"/>
                  </a:moveTo>
                  <a:cubicBezTo>
                    <a:pt x="52" y="175"/>
                    <a:pt x="87" y="211"/>
                    <a:pt x="131" y="211"/>
                  </a:cubicBezTo>
                  <a:cubicBezTo>
                    <a:pt x="175" y="211"/>
                    <a:pt x="211" y="176"/>
                    <a:pt x="211" y="132"/>
                  </a:cubicBezTo>
                  <a:cubicBezTo>
                    <a:pt x="211" y="89"/>
                    <a:pt x="176" y="53"/>
                    <a:pt x="134" y="52"/>
                  </a:cubicBezTo>
                  <a:cubicBezTo>
                    <a:pt x="88" y="52"/>
                    <a:pt x="53" y="86"/>
                    <a:pt x="5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BBF93738-B2B0-4984-A8A6-C2B7644DE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2475" y="5027613"/>
              <a:ext cx="1778000" cy="717550"/>
            </a:xfrm>
            <a:custGeom>
              <a:avLst/>
              <a:gdLst>
                <a:gd name="T0" fmla="*/ 40 w 596"/>
                <a:gd name="T1" fmla="*/ 237 h 240"/>
                <a:gd name="T2" fmla="*/ 0 w 596"/>
                <a:gd name="T3" fmla="*/ 207 h 240"/>
                <a:gd name="T4" fmla="*/ 596 w 596"/>
                <a:gd name="T5" fmla="*/ 211 h 240"/>
                <a:gd name="T6" fmla="*/ 555 w 596"/>
                <a:gd name="T7" fmla="*/ 240 h 240"/>
                <a:gd name="T8" fmla="*/ 298 w 596"/>
                <a:gd name="T9" fmla="*/ 109 h 240"/>
                <a:gd name="T10" fmla="*/ 40 w 596"/>
                <a:gd name="T11" fmla="*/ 23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240">
                  <a:moveTo>
                    <a:pt x="40" y="237"/>
                  </a:moveTo>
                  <a:cubicBezTo>
                    <a:pt x="27" y="226"/>
                    <a:pt x="13" y="217"/>
                    <a:pt x="0" y="207"/>
                  </a:cubicBezTo>
                  <a:cubicBezTo>
                    <a:pt x="136" y="14"/>
                    <a:pt x="444" y="0"/>
                    <a:pt x="596" y="211"/>
                  </a:cubicBezTo>
                  <a:cubicBezTo>
                    <a:pt x="582" y="221"/>
                    <a:pt x="569" y="230"/>
                    <a:pt x="555" y="240"/>
                  </a:cubicBezTo>
                  <a:cubicBezTo>
                    <a:pt x="489" y="156"/>
                    <a:pt x="405" y="110"/>
                    <a:pt x="298" y="109"/>
                  </a:cubicBezTo>
                  <a:cubicBezTo>
                    <a:pt x="191" y="109"/>
                    <a:pt x="107" y="154"/>
                    <a:pt x="40" y="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908DD3A-91A2-4F77-BC74-1A6A6FB78802}"/>
              </a:ext>
            </a:extLst>
          </p:cNvPr>
          <p:cNvGrpSpPr/>
          <p:nvPr/>
        </p:nvGrpSpPr>
        <p:grpSpPr>
          <a:xfrm>
            <a:off x="9882303" y="4277174"/>
            <a:ext cx="219713" cy="166982"/>
            <a:chOff x="11204575" y="3716338"/>
            <a:chExt cx="3730625" cy="2835276"/>
          </a:xfrm>
          <a:solidFill>
            <a:schemeClr val="bg1"/>
          </a:solidFill>
        </p:grpSpPr>
        <p:sp>
          <p:nvSpPr>
            <p:cNvPr id="86" name="Freeform 12">
              <a:extLst>
                <a:ext uri="{FF2B5EF4-FFF2-40B4-BE49-F238E27FC236}">
                  <a16:creationId xmlns:a16="http://schemas.microsoft.com/office/drawing/2014/main" id="{7975B0FD-72F5-4BE5-B62F-23C5DBB9E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4575" y="3716338"/>
              <a:ext cx="3730625" cy="1311275"/>
            </a:xfrm>
            <a:custGeom>
              <a:avLst/>
              <a:gdLst>
                <a:gd name="T0" fmla="*/ 39 w 1251"/>
                <a:gd name="T1" fmla="*/ 435 h 439"/>
                <a:gd name="T2" fmla="*/ 0 w 1251"/>
                <a:gd name="T3" fmla="*/ 404 h 439"/>
                <a:gd name="T4" fmla="*/ 1251 w 1251"/>
                <a:gd name="T5" fmla="*/ 408 h 439"/>
                <a:gd name="T6" fmla="*/ 1212 w 1251"/>
                <a:gd name="T7" fmla="*/ 439 h 439"/>
                <a:gd name="T8" fmla="*/ 626 w 1251"/>
                <a:gd name="T9" fmla="*/ 156 h 439"/>
                <a:gd name="T10" fmla="*/ 39 w 1251"/>
                <a:gd name="T11" fmla="*/ 43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1" h="439">
                  <a:moveTo>
                    <a:pt x="39" y="435"/>
                  </a:moveTo>
                  <a:cubicBezTo>
                    <a:pt x="26" y="424"/>
                    <a:pt x="13" y="414"/>
                    <a:pt x="0" y="404"/>
                  </a:cubicBezTo>
                  <a:cubicBezTo>
                    <a:pt x="310" y="6"/>
                    <a:pt x="935" y="0"/>
                    <a:pt x="1251" y="408"/>
                  </a:cubicBezTo>
                  <a:cubicBezTo>
                    <a:pt x="1238" y="419"/>
                    <a:pt x="1225" y="429"/>
                    <a:pt x="1212" y="439"/>
                  </a:cubicBezTo>
                  <a:cubicBezTo>
                    <a:pt x="1059" y="256"/>
                    <a:pt x="865" y="156"/>
                    <a:pt x="626" y="156"/>
                  </a:cubicBezTo>
                  <a:cubicBezTo>
                    <a:pt x="388" y="155"/>
                    <a:pt x="194" y="253"/>
                    <a:pt x="39" y="4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3">
              <a:extLst>
                <a:ext uri="{FF2B5EF4-FFF2-40B4-BE49-F238E27FC236}">
                  <a16:creationId xmlns:a16="http://schemas.microsoft.com/office/drawing/2014/main" id="{264977EF-84EF-41E1-BD88-EA6AC9335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4532313"/>
              <a:ext cx="2784475" cy="844550"/>
            </a:xfrm>
            <a:custGeom>
              <a:avLst/>
              <a:gdLst>
                <a:gd name="T0" fmla="*/ 42 w 934"/>
                <a:gd name="T1" fmla="*/ 279 h 283"/>
                <a:gd name="T2" fmla="*/ 0 w 934"/>
                <a:gd name="T3" fmla="*/ 247 h 283"/>
                <a:gd name="T4" fmla="*/ 411 w 934"/>
                <a:gd name="T5" fmla="*/ 19 h 283"/>
                <a:gd name="T6" fmla="*/ 934 w 934"/>
                <a:gd name="T7" fmla="*/ 252 h 283"/>
                <a:gd name="T8" fmla="*/ 891 w 934"/>
                <a:gd name="T9" fmla="*/ 283 h 283"/>
                <a:gd name="T10" fmla="*/ 467 w 934"/>
                <a:gd name="T11" fmla="*/ 68 h 283"/>
                <a:gd name="T12" fmla="*/ 42 w 934"/>
                <a:gd name="T13" fmla="*/ 27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4" h="283">
                  <a:moveTo>
                    <a:pt x="42" y="279"/>
                  </a:moveTo>
                  <a:cubicBezTo>
                    <a:pt x="28" y="268"/>
                    <a:pt x="15" y="259"/>
                    <a:pt x="0" y="247"/>
                  </a:cubicBezTo>
                  <a:cubicBezTo>
                    <a:pt x="106" y="113"/>
                    <a:pt x="242" y="33"/>
                    <a:pt x="411" y="19"/>
                  </a:cubicBezTo>
                  <a:cubicBezTo>
                    <a:pt x="626" y="0"/>
                    <a:pt x="799" y="82"/>
                    <a:pt x="934" y="252"/>
                  </a:cubicBezTo>
                  <a:cubicBezTo>
                    <a:pt x="919" y="262"/>
                    <a:pt x="906" y="272"/>
                    <a:pt x="891" y="283"/>
                  </a:cubicBezTo>
                  <a:cubicBezTo>
                    <a:pt x="783" y="144"/>
                    <a:pt x="643" y="69"/>
                    <a:pt x="467" y="68"/>
                  </a:cubicBezTo>
                  <a:cubicBezTo>
                    <a:pt x="292" y="67"/>
                    <a:pt x="151" y="141"/>
                    <a:pt x="42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4">
              <a:extLst>
                <a:ext uri="{FF2B5EF4-FFF2-40B4-BE49-F238E27FC236}">
                  <a16:creationId xmlns:a16="http://schemas.microsoft.com/office/drawing/2014/main" id="{2C4E0095-A3E1-4083-8D84-6F9940682D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77775" y="5765801"/>
              <a:ext cx="787400" cy="785813"/>
            </a:xfrm>
            <a:custGeom>
              <a:avLst/>
              <a:gdLst>
                <a:gd name="T0" fmla="*/ 132 w 264"/>
                <a:gd name="T1" fmla="*/ 263 h 263"/>
                <a:gd name="T2" fmla="*/ 0 w 264"/>
                <a:gd name="T3" fmla="*/ 129 h 263"/>
                <a:gd name="T4" fmla="*/ 129 w 264"/>
                <a:gd name="T5" fmla="*/ 0 h 263"/>
                <a:gd name="T6" fmla="*/ 263 w 264"/>
                <a:gd name="T7" fmla="*/ 130 h 263"/>
                <a:gd name="T8" fmla="*/ 132 w 264"/>
                <a:gd name="T9" fmla="*/ 263 h 263"/>
                <a:gd name="T10" fmla="*/ 53 w 264"/>
                <a:gd name="T11" fmla="*/ 131 h 263"/>
                <a:gd name="T12" fmla="*/ 131 w 264"/>
                <a:gd name="T13" fmla="*/ 211 h 263"/>
                <a:gd name="T14" fmla="*/ 211 w 264"/>
                <a:gd name="T15" fmla="*/ 132 h 263"/>
                <a:gd name="T16" fmla="*/ 134 w 264"/>
                <a:gd name="T17" fmla="*/ 52 h 263"/>
                <a:gd name="T18" fmla="*/ 53 w 264"/>
                <a:gd name="T19" fmla="*/ 13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3">
                  <a:moveTo>
                    <a:pt x="132" y="263"/>
                  </a:moveTo>
                  <a:cubicBezTo>
                    <a:pt x="58" y="263"/>
                    <a:pt x="0" y="204"/>
                    <a:pt x="0" y="129"/>
                  </a:cubicBezTo>
                  <a:cubicBezTo>
                    <a:pt x="0" y="60"/>
                    <a:pt x="60" y="0"/>
                    <a:pt x="129" y="0"/>
                  </a:cubicBezTo>
                  <a:cubicBezTo>
                    <a:pt x="204" y="0"/>
                    <a:pt x="263" y="58"/>
                    <a:pt x="263" y="130"/>
                  </a:cubicBezTo>
                  <a:cubicBezTo>
                    <a:pt x="264" y="204"/>
                    <a:pt x="205" y="263"/>
                    <a:pt x="132" y="263"/>
                  </a:cubicBezTo>
                  <a:close/>
                  <a:moveTo>
                    <a:pt x="53" y="131"/>
                  </a:moveTo>
                  <a:cubicBezTo>
                    <a:pt x="52" y="175"/>
                    <a:pt x="87" y="211"/>
                    <a:pt x="131" y="211"/>
                  </a:cubicBezTo>
                  <a:cubicBezTo>
                    <a:pt x="175" y="211"/>
                    <a:pt x="211" y="176"/>
                    <a:pt x="211" y="132"/>
                  </a:cubicBezTo>
                  <a:cubicBezTo>
                    <a:pt x="211" y="89"/>
                    <a:pt x="176" y="53"/>
                    <a:pt x="134" y="52"/>
                  </a:cubicBezTo>
                  <a:cubicBezTo>
                    <a:pt x="88" y="52"/>
                    <a:pt x="53" y="86"/>
                    <a:pt x="5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5">
              <a:extLst>
                <a:ext uri="{FF2B5EF4-FFF2-40B4-BE49-F238E27FC236}">
                  <a16:creationId xmlns:a16="http://schemas.microsoft.com/office/drawing/2014/main" id="{DA403697-179C-4A3A-B0D1-020A5FA3C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2475" y="5027613"/>
              <a:ext cx="1778000" cy="717550"/>
            </a:xfrm>
            <a:custGeom>
              <a:avLst/>
              <a:gdLst>
                <a:gd name="T0" fmla="*/ 40 w 596"/>
                <a:gd name="T1" fmla="*/ 237 h 240"/>
                <a:gd name="T2" fmla="*/ 0 w 596"/>
                <a:gd name="T3" fmla="*/ 207 h 240"/>
                <a:gd name="T4" fmla="*/ 596 w 596"/>
                <a:gd name="T5" fmla="*/ 211 h 240"/>
                <a:gd name="T6" fmla="*/ 555 w 596"/>
                <a:gd name="T7" fmla="*/ 240 h 240"/>
                <a:gd name="T8" fmla="*/ 298 w 596"/>
                <a:gd name="T9" fmla="*/ 109 h 240"/>
                <a:gd name="T10" fmla="*/ 40 w 596"/>
                <a:gd name="T11" fmla="*/ 23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240">
                  <a:moveTo>
                    <a:pt x="40" y="237"/>
                  </a:moveTo>
                  <a:cubicBezTo>
                    <a:pt x="27" y="226"/>
                    <a:pt x="13" y="217"/>
                    <a:pt x="0" y="207"/>
                  </a:cubicBezTo>
                  <a:cubicBezTo>
                    <a:pt x="136" y="14"/>
                    <a:pt x="444" y="0"/>
                    <a:pt x="596" y="211"/>
                  </a:cubicBezTo>
                  <a:cubicBezTo>
                    <a:pt x="582" y="221"/>
                    <a:pt x="569" y="230"/>
                    <a:pt x="555" y="240"/>
                  </a:cubicBezTo>
                  <a:cubicBezTo>
                    <a:pt x="489" y="156"/>
                    <a:pt x="405" y="110"/>
                    <a:pt x="298" y="109"/>
                  </a:cubicBezTo>
                  <a:cubicBezTo>
                    <a:pt x="191" y="109"/>
                    <a:pt x="107" y="154"/>
                    <a:pt x="40" y="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BABFA58-7B9A-4BE6-BBB3-7E9DDD1C0342}"/>
              </a:ext>
            </a:extLst>
          </p:cNvPr>
          <p:cNvGrpSpPr/>
          <p:nvPr/>
        </p:nvGrpSpPr>
        <p:grpSpPr>
          <a:xfrm>
            <a:off x="10089694" y="4031930"/>
            <a:ext cx="219713" cy="166982"/>
            <a:chOff x="11204575" y="3716338"/>
            <a:chExt cx="3730625" cy="2835276"/>
          </a:xfrm>
          <a:solidFill>
            <a:schemeClr val="bg1"/>
          </a:solidFill>
        </p:grpSpPr>
        <p:sp>
          <p:nvSpPr>
            <p:cNvPr id="91" name="Freeform 12">
              <a:extLst>
                <a:ext uri="{FF2B5EF4-FFF2-40B4-BE49-F238E27FC236}">
                  <a16:creationId xmlns:a16="http://schemas.microsoft.com/office/drawing/2014/main" id="{0ACA7EBC-1C1F-4EE6-A76C-C10832DEF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4575" y="3716338"/>
              <a:ext cx="3730625" cy="1311275"/>
            </a:xfrm>
            <a:custGeom>
              <a:avLst/>
              <a:gdLst>
                <a:gd name="T0" fmla="*/ 39 w 1251"/>
                <a:gd name="T1" fmla="*/ 435 h 439"/>
                <a:gd name="T2" fmla="*/ 0 w 1251"/>
                <a:gd name="T3" fmla="*/ 404 h 439"/>
                <a:gd name="T4" fmla="*/ 1251 w 1251"/>
                <a:gd name="T5" fmla="*/ 408 h 439"/>
                <a:gd name="T6" fmla="*/ 1212 w 1251"/>
                <a:gd name="T7" fmla="*/ 439 h 439"/>
                <a:gd name="T8" fmla="*/ 626 w 1251"/>
                <a:gd name="T9" fmla="*/ 156 h 439"/>
                <a:gd name="T10" fmla="*/ 39 w 1251"/>
                <a:gd name="T11" fmla="*/ 43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1" h="439">
                  <a:moveTo>
                    <a:pt x="39" y="435"/>
                  </a:moveTo>
                  <a:cubicBezTo>
                    <a:pt x="26" y="424"/>
                    <a:pt x="13" y="414"/>
                    <a:pt x="0" y="404"/>
                  </a:cubicBezTo>
                  <a:cubicBezTo>
                    <a:pt x="310" y="6"/>
                    <a:pt x="935" y="0"/>
                    <a:pt x="1251" y="408"/>
                  </a:cubicBezTo>
                  <a:cubicBezTo>
                    <a:pt x="1238" y="419"/>
                    <a:pt x="1225" y="429"/>
                    <a:pt x="1212" y="439"/>
                  </a:cubicBezTo>
                  <a:cubicBezTo>
                    <a:pt x="1059" y="256"/>
                    <a:pt x="865" y="156"/>
                    <a:pt x="626" y="156"/>
                  </a:cubicBezTo>
                  <a:cubicBezTo>
                    <a:pt x="388" y="155"/>
                    <a:pt x="194" y="253"/>
                    <a:pt x="39" y="4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3">
              <a:extLst>
                <a:ext uri="{FF2B5EF4-FFF2-40B4-BE49-F238E27FC236}">
                  <a16:creationId xmlns:a16="http://schemas.microsoft.com/office/drawing/2014/main" id="{37F72498-2482-43D2-B46D-B84FBCA10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4532313"/>
              <a:ext cx="2784475" cy="844550"/>
            </a:xfrm>
            <a:custGeom>
              <a:avLst/>
              <a:gdLst>
                <a:gd name="T0" fmla="*/ 42 w 934"/>
                <a:gd name="T1" fmla="*/ 279 h 283"/>
                <a:gd name="T2" fmla="*/ 0 w 934"/>
                <a:gd name="T3" fmla="*/ 247 h 283"/>
                <a:gd name="T4" fmla="*/ 411 w 934"/>
                <a:gd name="T5" fmla="*/ 19 h 283"/>
                <a:gd name="T6" fmla="*/ 934 w 934"/>
                <a:gd name="T7" fmla="*/ 252 h 283"/>
                <a:gd name="T8" fmla="*/ 891 w 934"/>
                <a:gd name="T9" fmla="*/ 283 h 283"/>
                <a:gd name="T10" fmla="*/ 467 w 934"/>
                <a:gd name="T11" fmla="*/ 68 h 283"/>
                <a:gd name="T12" fmla="*/ 42 w 934"/>
                <a:gd name="T13" fmla="*/ 27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4" h="283">
                  <a:moveTo>
                    <a:pt x="42" y="279"/>
                  </a:moveTo>
                  <a:cubicBezTo>
                    <a:pt x="28" y="268"/>
                    <a:pt x="15" y="259"/>
                    <a:pt x="0" y="247"/>
                  </a:cubicBezTo>
                  <a:cubicBezTo>
                    <a:pt x="106" y="113"/>
                    <a:pt x="242" y="33"/>
                    <a:pt x="411" y="19"/>
                  </a:cubicBezTo>
                  <a:cubicBezTo>
                    <a:pt x="626" y="0"/>
                    <a:pt x="799" y="82"/>
                    <a:pt x="934" y="252"/>
                  </a:cubicBezTo>
                  <a:cubicBezTo>
                    <a:pt x="919" y="262"/>
                    <a:pt x="906" y="272"/>
                    <a:pt x="891" y="283"/>
                  </a:cubicBezTo>
                  <a:cubicBezTo>
                    <a:pt x="783" y="144"/>
                    <a:pt x="643" y="69"/>
                    <a:pt x="467" y="68"/>
                  </a:cubicBezTo>
                  <a:cubicBezTo>
                    <a:pt x="292" y="67"/>
                    <a:pt x="151" y="141"/>
                    <a:pt x="42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4">
              <a:extLst>
                <a:ext uri="{FF2B5EF4-FFF2-40B4-BE49-F238E27FC236}">
                  <a16:creationId xmlns:a16="http://schemas.microsoft.com/office/drawing/2014/main" id="{EEA09A55-7AA0-4DFD-AF41-8A76161034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77775" y="5765801"/>
              <a:ext cx="787400" cy="785813"/>
            </a:xfrm>
            <a:custGeom>
              <a:avLst/>
              <a:gdLst>
                <a:gd name="T0" fmla="*/ 132 w 264"/>
                <a:gd name="T1" fmla="*/ 263 h 263"/>
                <a:gd name="T2" fmla="*/ 0 w 264"/>
                <a:gd name="T3" fmla="*/ 129 h 263"/>
                <a:gd name="T4" fmla="*/ 129 w 264"/>
                <a:gd name="T5" fmla="*/ 0 h 263"/>
                <a:gd name="T6" fmla="*/ 263 w 264"/>
                <a:gd name="T7" fmla="*/ 130 h 263"/>
                <a:gd name="T8" fmla="*/ 132 w 264"/>
                <a:gd name="T9" fmla="*/ 263 h 263"/>
                <a:gd name="T10" fmla="*/ 53 w 264"/>
                <a:gd name="T11" fmla="*/ 131 h 263"/>
                <a:gd name="T12" fmla="*/ 131 w 264"/>
                <a:gd name="T13" fmla="*/ 211 h 263"/>
                <a:gd name="T14" fmla="*/ 211 w 264"/>
                <a:gd name="T15" fmla="*/ 132 h 263"/>
                <a:gd name="T16" fmla="*/ 134 w 264"/>
                <a:gd name="T17" fmla="*/ 52 h 263"/>
                <a:gd name="T18" fmla="*/ 53 w 264"/>
                <a:gd name="T19" fmla="*/ 13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3">
                  <a:moveTo>
                    <a:pt x="132" y="263"/>
                  </a:moveTo>
                  <a:cubicBezTo>
                    <a:pt x="58" y="263"/>
                    <a:pt x="0" y="204"/>
                    <a:pt x="0" y="129"/>
                  </a:cubicBezTo>
                  <a:cubicBezTo>
                    <a:pt x="0" y="60"/>
                    <a:pt x="60" y="0"/>
                    <a:pt x="129" y="0"/>
                  </a:cubicBezTo>
                  <a:cubicBezTo>
                    <a:pt x="204" y="0"/>
                    <a:pt x="263" y="58"/>
                    <a:pt x="263" y="130"/>
                  </a:cubicBezTo>
                  <a:cubicBezTo>
                    <a:pt x="264" y="204"/>
                    <a:pt x="205" y="263"/>
                    <a:pt x="132" y="263"/>
                  </a:cubicBezTo>
                  <a:close/>
                  <a:moveTo>
                    <a:pt x="53" y="131"/>
                  </a:moveTo>
                  <a:cubicBezTo>
                    <a:pt x="52" y="175"/>
                    <a:pt x="87" y="211"/>
                    <a:pt x="131" y="211"/>
                  </a:cubicBezTo>
                  <a:cubicBezTo>
                    <a:pt x="175" y="211"/>
                    <a:pt x="211" y="176"/>
                    <a:pt x="211" y="132"/>
                  </a:cubicBezTo>
                  <a:cubicBezTo>
                    <a:pt x="211" y="89"/>
                    <a:pt x="176" y="53"/>
                    <a:pt x="134" y="52"/>
                  </a:cubicBezTo>
                  <a:cubicBezTo>
                    <a:pt x="88" y="52"/>
                    <a:pt x="53" y="86"/>
                    <a:pt x="5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5">
              <a:extLst>
                <a:ext uri="{FF2B5EF4-FFF2-40B4-BE49-F238E27FC236}">
                  <a16:creationId xmlns:a16="http://schemas.microsoft.com/office/drawing/2014/main" id="{7A7B7956-1332-4726-BE43-05695F084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2475" y="5027613"/>
              <a:ext cx="1778000" cy="717550"/>
            </a:xfrm>
            <a:custGeom>
              <a:avLst/>
              <a:gdLst>
                <a:gd name="T0" fmla="*/ 40 w 596"/>
                <a:gd name="T1" fmla="*/ 237 h 240"/>
                <a:gd name="T2" fmla="*/ 0 w 596"/>
                <a:gd name="T3" fmla="*/ 207 h 240"/>
                <a:gd name="T4" fmla="*/ 596 w 596"/>
                <a:gd name="T5" fmla="*/ 211 h 240"/>
                <a:gd name="T6" fmla="*/ 555 w 596"/>
                <a:gd name="T7" fmla="*/ 240 h 240"/>
                <a:gd name="T8" fmla="*/ 298 w 596"/>
                <a:gd name="T9" fmla="*/ 109 h 240"/>
                <a:gd name="T10" fmla="*/ 40 w 596"/>
                <a:gd name="T11" fmla="*/ 23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240">
                  <a:moveTo>
                    <a:pt x="40" y="237"/>
                  </a:moveTo>
                  <a:cubicBezTo>
                    <a:pt x="27" y="226"/>
                    <a:pt x="13" y="217"/>
                    <a:pt x="0" y="207"/>
                  </a:cubicBezTo>
                  <a:cubicBezTo>
                    <a:pt x="136" y="14"/>
                    <a:pt x="444" y="0"/>
                    <a:pt x="596" y="211"/>
                  </a:cubicBezTo>
                  <a:cubicBezTo>
                    <a:pt x="582" y="221"/>
                    <a:pt x="569" y="230"/>
                    <a:pt x="555" y="240"/>
                  </a:cubicBezTo>
                  <a:cubicBezTo>
                    <a:pt x="489" y="156"/>
                    <a:pt x="405" y="110"/>
                    <a:pt x="298" y="109"/>
                  </a:cubicBezTo>
                  <a:cubicBezTo>
                    <a:pt x="191" y="109"/>
                    <a:pt x="107" y="154"/>
                    <a:pt x="40" y="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86" name="Oval 7185">
            <a:extLst>
              <a:ext uri="{FF2B5EF4-FFF2-40B4-BE49-F238E27FC236}">
                <a16:creationId xmlns:a16="http://schemas.microsoft.com/office/drawing/2014/main" id="{270F139A-F587-4BBB-A4F1-4534DCFCA617}"/>
              </a:ext>
            </a:extLst>
          </p:cNvPr>
          <p:cNvSpPr/>
          <p:nvPr/>
        </p:nvSpPr>
        <p:spPr>
          <a:xfrm>
            <a:off x="9975265" y="3669834"/>
            <a:ext cx="208082" cy="208082"/>
          </a:xfrm>
          <a:prstGeom prst="ellipse">
            <a:avLst/>
          </a:prstGeom>
          <a:solidFill>
            <a:srgbClr val="112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Google Shape;273;p5">
            <a:extLst>
              <a:ext uri="{FF2B5EF4-FFF2-40B4-BE49-F238E27FC236}">
                <a16:creationId xmlns:a16="http://schemas.microsoft.com/office/drawing/2014/main" id="{713943F2-6576-4447-9EB5-11EEC157DB24}"/>
              </a:ext>
            </a:extLst>
          </p:cNvPr>
          <p:cNvCxnSpPr>
            <a:cxnSpLocks/>
          </p:cNvCxnSpPr>
          <p:nvPr/>
        </p:nvCxnSpPr>
        <p:spPr>
          <a:xfrm flipH="1">
            <a:off x="10068084" y="2441389"/>
            <a:ext cx="834600" cy="1366800"/>
          </a:xfrm>
          <a:prstGeom prst="straightConnector1">
            <a:avLst/>
          </a:prstGeom>
          <a:noFill/>
          <a:ln w="19050" cap="flat" cmpd="sng">
            <a:solidFill>
              <a:srgbClr val="93D6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3329204-982D-4E81-8BE4-F171F78FD0BE}"/>
              </a:ext>
            </a:extLst>
          </p:cNvPr>
          <p:cNvGrpSpPr/>
          <p:nvPr/>
        </p:nvGrpSpPr>
        <p:grpSpPr>
          <a:xfrm>
            <a:off x="9287863" y="4608601"/>
            <a:ext cx="219713" cy="166982"/>
            <a:chOff x="11204575" y="3716338"/>
            <a:chExt cx="3730625" cy="2835276"/>
          </a:xfrm>
          <a:solidFill>
            <a:schemeClr val="bg1"/>
          </a:solidFill>
        </p:grpSpPr>
        <p:sp>
          <p:nvSpPr>
            <p:cNvPr id="98" name="Freeform 12">
              <a:extLst>
                <a:ext uri="{FF2B5EF4-FFF2-40B4-BE49-F238E27FC236}">
                  <a16:creationId xmlns:a16="http://schemas.microsoft.com/office/drawing/2014/main" id="{85B805AF-3F07-4266-ADCC-12C3ACC0C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4575" y="3716338"/>
              <a:ext cx="3730625" cy="1311275"/>
            </a:xfrm>
            <a:custGeom>
              <a:avLst/>
              <a:gdLst>
                <a:gd name="T0" fmla="*/ 39 w 1251"/>
                <a:gd name="T1" fmla="*/ 435 h 439"/>
                <a:gd name="T2" fmla="*/ 0 w 1251"/>
                <a:gd name="T3" fmla="*/ 404 h 439"/>
                <a:gd name="T4" fmla="*/ 1251 w 1251"/>
                <a:gd name="T5" fmla="*/ 408 h 439"/>
                <a:gd name="T6" fmla="*/ 1212 w 1251"/>
                <a:gd name="T7" fmla="*/ 439 h 439"/>
                <a:gd name="T8" fmla="*/ 626 w 1251"/>
                <a:gd name="T9" fmla="*/ 156 h 439"/>
                <a:gd name="T10" fmla="*/ 39 w 1251"/>
                <a:gd name="T11" fmla="*/ 43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1" h="439">
                  <a:moveTo>
                    <a:pt x="39" y="435"/>
                  </a:moveTo>
                  <a:cubicBezTo>
                    <a:pt x="26" y="424"/>
                    <a:pt x="13" y="414"/>
                    <a:pt x="0" y="404"/>
                  </a:cubicBezTo>
                  <a:cubicBezTo>
                    <a:pt x="310" y="6"/>
                    <a:pt x="935" y="0"/>
                    <a:pt x="1251" y="408"/>
                  </a:cubicBezTo>
                  <a:cubicBezTo>
                    <a:pt x="1238" y="419"/>
                    <a:pt x="1225" y="429"/>
                    <a:pt x="1212" y="439"/>
                  </a:cubicBezTo>
                  <a:cubicBezTo>
                    <a:pt x="1059" y="256"/>
                    <a:pt x="865" y="156"/>
                    <a:pt x="626" y="156"/>
                  </a:cubicBezTo>
                  <a:cubicBezTo>
                    <a:pt x="388" y="155"/>
                    <a:pt x="194" y="253"/>
                    <a:pt x="39" y="4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3">
              <a:extLst>
                <a:ext uri="{FF2B5EF4-FFF2-40B4-BE49-F238E27FC236}">
                  <a16:creationId xmlns:a16="http://schemas.microsoft.com/office/drawing/2014/main" id="{E2DE7FA0-ACD2-4527-BA42-FBE24FA50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4532313"/>
              <a:ext cx="2784475" cy="844550"/>
            </a:xfrm>
            <a:custGeom>
              <a:avLst/>
              <a:gdLst>
                <a:gd name="T0" fmla="*/ 42 w 934"/>
                <a:gd name="T1" fmla="*/ 279 h 283"/>
                <a:gd name="T2" fmla="*/ 0 w 934"/>
                <a:gd name="T3" fmla="*/ 247 h 283"/>
                <a:gd name="T4" fmla="*/ 411 w 934"/>
                <a:gd name="T5" fmla="*/ 19 h 283"/>
                <a:gd name="T6" fmla="*/ 934 w 934"/>
                <a:gd name="T7" fmla="*/ 252 h 283"/>
                <a:gd name="T8" fmla="*/ 891 w 934"/>
                <a:gd name="T9" fmla="*/ 283 h 283"/>
                <a:gd name="T10" fmla="*/ 467 w 934"/>
                <a:gd name="T11" fmla="*/ 68 h 283"/>
                <a:gd name="T12" fmla="*/ 42 w 934"/>
                <a:gd name="T13" fmla="*/ 27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4" h="283">
                  <a:moveTo>
                    <a:pt x="42" y="279"/>
                  </a:moveTo>
                  <a:cubicBezTo>
                    <a:pt x="28" y="268"/>
                    <a:pt x="15" y="259"/>
                    <a:pt x="0" y="247"/>
                  </a:cubicBezTo>
                  <a:cubicBezTo>
                    <a:pt x="106" y="113"/>
                    <a:pt x="242" y="33"/>
                    <a:pt x="411" y="19"/>
                  </a:cubicBezTo>
                  <a:cubicBezTo>
                    <a:pt x="626" y="0"/>
                    <a:pt x="799" y="82"/>
                    <a:pt x="934" y="252"/>
                  </a:cubicBezTo>
                  <a:cubicBezTo>
                    <a:pt x="919" y="262"/>
                    <a:pt x="906" y="272"/>
                    <a:pt x="891" y="283"/>
                  </a:cubicBezTo>
                  <a:cubicBezTo>
                    <a:pt x="783" y="144"/>
                    <a:pt x="643" y="69"/>
                    <a:pt x="467" y="68"/>
                  </a:cubicBezTo>
                  <a:cubicBezTo>
                    <a:pt x="292" y="67"/>
                    <a:pt x="151" y="141"/>
                    <a:pt x="42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4">
              <a:extLst>
                <a:ext uri="{FF2B5EF4-FFF2-40B4-BE49-F238E27FC236}">
                  <a16:creationId xmlns:a16="http://schemas.microsoft.com/office/drawing/2014/main" id="{B1A915EB-C8B0-4AA6-95FD-312D58B76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77775" y="5765801"/>
              <a:ext cx="787400" cy="785813"/>
            </a:xfrm>
            <a:custGeom>
              <a:avLst/>
              <a:gdLst>
                <a:gd name="T0" fmla="*/ 132 w 264"/>
                <a:gd name="T1" fmla="*/ 263 h 263"/>
                <a:gd name="T2" fmla="*/ 0 w 264"/>
                <a:gd name="T3" fmla="*/ 129 h 263"/>
                <a:gd name="T4" fmla="*/ 129 w 264"/>
                <a:gd name="T5" fmla="*/ 0 h 263"/>
                <a:gd name="T6" fmla="*/ 263 w 264"/>
                <a:gd name="T7" fmla="*/ 130 h 263"/>
                <a:gd name="T8" fmla="*/ 132 w 264"/>
                <a:gd name="T9" fmla="*/ 263 h 263"/>
                <a:gd name="T10" fmla="*/ 53 w 264"/>
                <a:gd name="T11" fmla="*/ 131 h 263"/>
                <a:gd name="T12" fmla="*/ 131 w 264"/>
                <a:gd name="T13" fmla="*/ 211 h 263"/>
                <a:gd name="T14" fmla="*/ 211 w 264"/>
                <a:gd name="T15" fmla="*/ 132 h 263"/>
                <a:gd name="T16" fmla="*/ 134 w 264"/>
                <a:gd name="T17" fmla="*/ 52 h 263"/>
                <a:gd name="T18" fmla="*/ 53 w 264"/>
                <a:gd name="T19" fmla="*/ 13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3">
                  <a:moveTo>
                    <a:pt x="132" y="263"/>
                  </a:moveTo>
                  <a:cubicBezTo>
                    <a:pt x="58" y="263"/>
                    <a:pt x="0" y="204"/>
                    <a:pt x="0" y="129"/>
                  </a:cubicBezTo>
                  <a:cubicBezTo>
                    <a:pt x="0" y="60"/>
                    <a:pt x="60" y="0"/>
                    <a:pt x="129" y="0"/>
                  </a:cubicBezTo>
                  <a:cubicBezTo>
                    <a:pt x="204" y="0"/>
                    <a:pt x="263" y="58"/>
                    <a:pt x="263" y="130"/>
                  </a:cubicBezTo>
                  <a:cubicBezTo>
                    <a:pt x="264" y="204"/>
                    <a:pt x="205" y="263"/>
                    <a:pt x="132" y="263"/>
                  </a:cubicBezTo>
                  <a:close/>
                  <a:moveTo>
                    <a:pt x="53" y="131"/>
                  </a:moveTo>
                  <a:cubicBezTo>
                    <a:pt x="52" y="175"/>
                    <a:pt x="87" y="211"/>
                    <a:pt x="131" y="211"/>
                  </a:cubicBezTo>
                  <a:cubicBezTo>
                    <a:pt x="175" y="211"/>
                    <a:pt x="211" y="176"/>
                    <a:pt x="211" y="132"/>
                  </a:cubicBezTo>
                  <a:cubicBezTo>
                    <a:pt x="211" y="89"/>
                    <a:pt x="176" y="53"/>
                    <a:pt x="134" y="52"/>
                  </a:cubicBezTo>
                  <a:cubicBezTo>
                    <a:pt x="88" y="52"/>
                    <a:pt x="53" y="86"/>
                    <a:pt x="5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5">
              <a:extLst>
                <a:ext uri="{FF2B5EF4-FFF2-40B4-BE49-F238E27FC236}">
                  <a16:creationId xmlns:a16="http://schemas.microsoft.com/office/drawing/2014/main" id="{A1C0678A-0B6E-4443-9827-99777CBEA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2475" y="5027613"/>
              <a:ext cx="1778000" cy="717550"/>
            </a:xfrm>
            <a:custGeom>
              <a:avLst/>
              <a:gdLst>
                <a:gd name="T0" fmla="*/ 40 w 596"/>
                <a:gd name="T1" fmla="*/ 237 h 240"/>
                <a:gd name="T2" fmla="*/ 0 w 596"/>
                <a:gd name="T3" fmla="*/ 207 h 240"/>
                <a:gd name="T4" fmla="*/ 596 w 596"/>
                <a:gd name="T5" fmla="*/ 211 h 240"/>
                <a:gd name="T6" fmla="*/ 555 w 596"/>
                <a:gd name="T7" fmla="*/ 240 h 240"/>
                <a:gd name="T8" fmla="*/ 298 w 596"/>
                <a:gd name="T9" fmla="*/ 109 h 240"/>
                <a:gd name="T10" fmla="*/ 40 w 596"/>
                <a:gd name="T11" fmla="*/ 23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240">
                  <a:moveTo>
                    <a:pt x="40" y="237"/>
                  </a:moveTo>
                  <a:cubicBezTo>
                    <a:pt x="27" y="226"/>
                    <a:pt x="13" y="217"/>
                    <a:pt x="0" y="207"/>
                  </a:cubicBezTo>
                  <a:cubicBezTo>
                    <a:pt x="136" y="14"/>
                    <a:pt x="444" y="0"/>
                    <a:pt x="596" y="211"/>
                  </a:cubicBezTo>
                  <a:cubicBezTo>
                    <a:pt x="582" y="221"/>
                    <a:pt x="569" y="230"/>
                    <a:pt x="555" y="240"/>
                  </a:cubicBezTo>
                  <a:cubicBezTo>
                    <a:pt x="489" y="156"/>
                    <a:pt x="405" y="110"/>
                    <a:pt x="298" y="109"/>
                  </a:cubicBezTo>
                  <a:cubicBezTo>
                    <a:pt x="191" y="109"/>
                    <a:pt x="107" y="154"/>
                    <a:pt x="40" y="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B12E7C2-5124-450D-A63C-90D1B0A655B6}"/>
              </a:ext>
            </a:extLst>
          </p:cNvPr>
          <p:cNvGrpSpPr/>
          <p:nvPr/>
        </p:nvGrpSpPr>
        <p:grpSpPr>
          <a:xfrm>
            <a:off x="8884917" y="4882765"/>
            <a:ext cx="219713" cy="166982"/>
            <a:chOff x="11204575" y="3716338"/>
            <a:chExt cx="3730625" cy="2835276"/>
          </a:xfrm>
          <a:solidFill>
            <a:schemeClr val="bg1"/>
          </a:solidFill>
        </p:grpSpPr>
        <p:sp>
          <p:nvSpPr>
            <p:cNvPr id="103" name="Freeform 12">
              <a:extLst>
                <a:ext uri="{FF2B5EF4-FFF2-40B4-BE49-F238E27FC236}">
                  <a16:creationId xmlns:a16="http://schemas.microsoft.com/office/drawing/2014/main" id="{2F16712D-3514-403A-8058-ABD453AD0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4575" y="3716338"/>
              <a:ext cx="3730625" cy="1311275"/>
            </a:xfrm>
            <a:custGeom>
              <a:avLst/>
              <a:gdLst>
                <a:gd name="T0" fmla="*/ 39 w 1251"/>
                <a:gd name="T1" fmla="*/ 435 h 439"/>
                <a:gd name="T2" fmla="*/ 0 w 1251"/>
                <a:gd name="T3" fmla="*/ 404 h 439"/>
                <a:gd name="T4" fmla="*/ 1251 w 1251"/>
                <a:gd name="T5" fmla="*/ 408 h 439"/>
                <a:gd name="T6" fmla="*/ 1212 w 1251"/>
                <a:gd name="T7" fmla="*/ 439 h 439"/>
                <a:gd name="T8" fmla="*/ 626 w 1251"/>
                <a:gd name="T9" fmla="*/ 156 h 439"/>
                <a:gd name="T10" fmla="*/ 39 w 1251"/>
                <a:gd name="T11" fmla="*/ 43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1" h="439">
                  <a:moveTo>
                    <a:pt x="39" y="435"/>
                  </a:moveTo>
                  <a:cubicBezTo>
                    <a:pt x="26" y="424"/>
                    <a:pt x="13" y="414"/>
                    <a:pt x="0" y="404"/>
                  </a:cubicBezTo>
                  <a:cubicBezTo>
                    <a:pt x="310" y="6"/>
                    <a:pt x="935" y="0"/>
                    <a:pt x="1251" y="408"/>
                  </a:cubicBezTo>
                  <a:cubicBezTo>
                    <a:pt x="1238" y="419"/>
                    <a:pt x="1225" y="429"/>
                    <a:pt x="1212" y="439"/>
                  </a:cubicBezTo>
                  <a:cubicBezTo>
                    <a:pt x="1059" y="256"/>
                    <a:pt x="865" y="156"/>
                    <a:pt x="626" y="156"/>
                  </a:cubicBezTo>
                  <a:cubicBezTo>
                    <a:pt x="388" y="155"/>
                    <a:pt x="194" y="253"/>
                    <a:pt x="39" y="4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3">
              <a:extLst>
                <a:ext uri="{FF2B5EF4-FFF2-40B4-BE49-F238E27FC236}">
                  <a16:creationId xmlns:a16="http://schemas.microsoft.com/office/drawing/2014/main" id="{CBA5BFE2-D356-40D0-81E8-D1E083CB6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4532313"/>
              <a:ext cx="2784475" cy="844550"/>
            </a:xfrm>
            <a:custGeom>
              <a:avLst/>
              <a:gdLst>
                <a:gd name="T0" fmla="*/ 42 w 934"/>
                <a:gd name="T1" fmla="*/ 279 h 283"/>
                <a:gd name="T2" fmla="*/ 0 w 934"/>
                <a:gd name="T3" fmla="*/ 247 h 283"/>
                <a:gd name="T4" fmla="*/ 411 w 934"/>
                <a:gd name="T5" fmla="*/ 19 h 283"/>
                <a:gd name="T6" fmla="*/ 934 w 934"/>
                <a:gd name="T7" fmla="*/ 252 h 283"/>
                <a:gd name="T8" fmla="*/ 891 w 934"/>
                <a:gd name="T9" fmla="*/ 283 h 283"/>
                <a:gd name="T10" fmla="*/ 467 w 934"/>
                <a:gd name="T11" fmla="*/ 68 h 283"/>
                <a:gd name="T12" fmla="*/ 42 w 934"/>
                <a:gd name="T13" fmla="*/ 27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4" h="283">
                  <a:moveTo>
                    <a:pt x="42" y="279"/>
                  </a:moveTo>
                  <a:cubicBezTo>
                    <a:pt x="28" y="268"/>
                    <a:pt x="15" y="259"/>
                    <a:pt x="0" y="247"/>
                  </a:cubicBezTo>
                  <a:cubicBezTo>
                    <a:pt x="106" y="113"/>
                    <a:pt x="242" y="33"/>
                    <a:pt x="411" y="19"/>
                  </a:cubicBezTo>
                  <a:cubicBezTo>
                    <a:pt x="626" y="0"/>
                    <a:pt x="799" y="82"/>
                    <a:pt x="934" y="252"/>
                  </a:cubicBezTo>
                  <a:cubicBezTo>
                    <a:pt x="919" y="262"/>
                    <a:pt x="906" y="272"/>
                    <a:pt x="891" y="283"/>
                  </a:cubicBezTo>
                  <a:cubicBezTo>
                    <a:pt x="783" y="144"/>
                    <a:pt x="643" y="69"/>
                    <a:pt x="467" y="68"/>
                  </a:cubicBezTo>
                  <a:cubicBezTo>
                    <a:pt x="292" y="67"/>
                    <a:pt x="151" y="141"/>
                    <a:pt x="42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4">
              <a:extLst>
                <a:ext uri="{FF2B5EF4-FFF2-40B4-BE49-F238E27FC236}">
                  <a16:creationId xmlns:a16="http://schemas.microsoft.com/office/drawing/2014/main" id="{040A38C0-1198-4879-A8C5-8FAB4D7B06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77775" y="5765801"/>
              <a:ext cx="787400" cy="785813"/>
            </a:xfrm>
            <a:custGeom>
              <a:avLst/>
              <a:gdLst>
                <a:gd name="T0" fmla="*/ 132 w 264"/>
                <a:gd name="T1" fmla="*/ 263 h 263"/>
                <a:gd name="T2" fmla="*/ 0 w 264"/>
                <a:gd name="T3" fmla="*/ 129 h 263"/>
                <a:gd name="T4" fmla="*/ 129 w 264"/>
                <a:gd name="T5" fmla="*/ 0 h 263"/>
                <a:gd name="T6" fmla="*/ 263 w 264"/>
                <a:gd name="T7" fmla="*/ 130 h 263"/>
                <a:gd name="T8" fmla="*/ 132 w 264"/>
                <a:gd name="T9" fmla="*/ 263 h 263"/>
                <a:gd name="T10" fmla="*/ 53 w 264"/>
                <a:gd name="T11" fmla="*/ 131 h 263"/>
                <a:gd name="T12" fmla="*/ 131 w 264"/>
                <a:gd name="T13" fmla="*/ 211 h 263"/>
                <a:gd name="T14" fmla="*/ 211 w 264"/>
                <a:gd name="T15" fmla="*/ 132 h 263"/>
                <a:gd name="T16" fmla="*/ 134 w 264"/>
                <a:gd name="T17" fmla="*/ 52 h 263"/>
                <a:gd name="T18" fmla="*/ 53 w 264"/>
                <a:gd name="T19" fmla="*/ 13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3">
                  <a:moveTo>
                    <a:pt x="132" y="263"/>
                  </a:moveTo>
                  <a:cubicBezTo>
                    <a:pt x="58" y="263"/>
                    <a:pt x="0" y="204"/>
                    <a:pt x="0" y="129"/>
                  </a:cubicBezTo>
                  <a:cubicBezTo>
                    <a:pt x="0" y="60"/>
                    <a:pt x="60" y="0"/>
                    <a:pt x="129" y="0"/>
                  </a:cubicBezTo>
                  <a:cubicBezTo>
                    <a:pt x="204" y="0"/>
                    <a:pt x="263" y="58"/>
                    <a:pt x="263" y="130"/>
                  </a:cubicBezTo>
                  <a:cubicBezTo>
                    <a:pt x="264" y="204"/>
                    <a:pt x="205" y="263"/>
                    <a:pt x="132" y="263"/>
                  </a:cubicBezTo>
                  <a:close/>
                  <a:moveTo>
                    <a:pt x="53" y="131"/>
                  </a:moveTo>
                  <a:cubicBezTo>
                    <a:pt x="52" y="175"/>
                    <a:pt x="87" y="211"/>
                    <a:pt x="131" y="211"/>
                  </a:cubicBezTo>
                  <a:cubicBezTo>
                    <a:pt x="175" y="211"/>
                    <a:pt x="211" y="176"/>
                    <a:pt x="211" y="132"/>
                  </a:cubicBezTo>
                  <a:cubicBezTo>
                    <a:pt x="211" y="89"/>
                    <a:pt x="176" y="53"/>
                    <a:pt x="134" y="52"/>
                  </a:cubicBezTo>
                  <a:cubicBezTo>
                    <a:pt x="88" y="52"/>
                    <a:pt x="53" y="86"/>
                    <a:pt x="5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5">
              <a:extLst>
                <a:ext uri="{FF2B5EF4-FFF2-40B4-BE49-F238E27FC236}">
                  <a16:creationId xmlns:a16="http://schemas.microsoft.com/office/drawing/2014/main" id="{046D23D9-6A7D-47AC-B0AB-23E4955E9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2475" y="5027613"/>
              <a:ext cx="1778000" cy="717550"/>
            </a:xfrm>
            <a:custGeom>
              <a:avLst/>
              <a:gdLst>
                <a:gd name="T0" fmla="*/ 40 w 596"/>
                <a:gd name="T1" fmla="*/ 237 h 240"/>
                <a:gd name="T2" fmla="*/ 0 w 596"/>
                <a:gd name="T3" fmla="*/ 207 h 240"/>
                <a:gd name="T4" fmla="*/ 596 w 596"/>
                <a:gd name="T5" fmla="*/ 211 h 240"/>
                <a:gd name="T6" fmla="*/ 555 w 596"/>
                <a:gd name="T7" fmla="*/ 240 h 240"/>
                <a:gd name="T8" fmla="*/ 298 w 596"/>
                <a:gd name="T9" fmla="*/ 109 h 240"/>
                <a:gd name="T10" fmla="*/ 40 w 596"/>
                <a:gd name="T11" fmla="*/ 23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240">
                  <a:moveTo>
                    <a:pt x="40" y="237"/>
                  </a:moveTo>
                  <a:cubicBezTo>
                    <a:pt x="27" y="226"/>
                    <a:pt x="13" y="217"/>
                    <a:pt x="0" y="207"/>
                  </a:cubicBezTo>
                  <a:cubicBezTo>
                    <a:pt x="136" y="14"/>
                    <a:pt x="444" y="0"/>
                    <a:pt x="596" y="211"/>
                  </a:cubicBezTo>
                  <a:cubicBezTo>
                    <a:pt x="582" y="221"/>
                    <a:pt x="569" y="230"/>
                    <a:pt x="555" y="240"/>
                  </a:cubicBezTo>
                  <a:cubicBezTo>
                    <a:pt x="489" y="156"/>
                    <a:pt x="405" y="110"/>
                    <a:pt x="298" y="109"/>
                  </a:cubicBezTo>
                  <a:cubicBezTo>
                    <a:pt x="191" y="109"/>
                    <a:pt x="107" y="154"/>
                    <a:pt x="40" y="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363AB32-2747-409F-996A-D8AA235434A5}"/>
              </a:ext>
            </a:extLst>
          </p:cNvPr>
          <p:cNvGrpSpPr/>
          <p:nvPr/>
        </p:nvGrpSpPr>
        <p:grpSpPr>
          <a:xfrm>
            <a:off x="8421038" y="4675069"/>
            <a:ext cx="219713" cy="166982"/>
            <a:chOff x="11204575" y="3716338"/>
            <a:chExt cx="3730625" cy="2835276"/>
          </a:xfrm>
          <a:solidFill>
            <a:schemeClr val="bg1"/>
          </a:solidFill>
        </p:grpSpPr>
        <p:sp>
          <p:nvSpPr>
            <p:cNvPr id="108" name="Freeform 12">
              <a:extLst>
                <a:ext uri="{FF2B5EF4-FFF2-40B4-BE49-F238E27FC236}">
                  <a16:creationId xmlns:a16="http://schemas.microsoft.com/office/drawing/2014/main" id="{3E7E49BA-64A8-45D7-A2FB-AEF770705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4575" y="3716338"/>
              <a:ext cx="3730625" cy="1311275"/>
            </a:xfrm>
            <a:custGeom>
              <a:avLst/>
              <a:gdLst>
                <a:gd name="T0" fmla="*/ 39 w 1251"/>
                <a:gd name="T1" fmla="*/ 435 h 439"/>
                <a:gd name="T2" fmla="*/ 0 w 1251"/>
                <a:gd name="T3" fmla="*/ 404 h 439"/>
                <a:gd name="T4" fmla="*/ 1251 w 1251"/>
                <a:gd name="T5" fmla="*/ 408 h 439"/>
                <a:gd name="T6" fmla="*/ 1212 w 1251"/>
                <a:gd name="T7" fmla="*/ 439 h 439"/>
                <a:gd name="T8" fmla="*/ 626 w 1251"/>
                <a:gd name="T9" fmla="*/ 156 h 439"/>
                <a:gd name="T10" fmla="*/ 39 w 1251"/>
                <a:gd name="T11" fmla="*/ 43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1" h="439">
                  <a:moveTo>
                    <a:pt x="39" y="435"/>
                  </a:moveTo>
                  <a:cubicBezTo>
                    <a:pt x="26" y="424"/>
                    <a:pt x="13" y="414"/>
                    <a:pt x="0" y="404"/>
                  </a:cubicBezTo>
                  <a:cubicBezTo>
                    <a:pt x="310" y="6"/>
                    <a:pt x="935" y="0"/>
                    <a:pt x="1251" y="408"/>
                  </a:cubicBezTo>
                  <a:cubicBezTo>
                    <a:pt x="1238" y="419"/>
                    <a:pt x="1225" y="429"/>
                    <a:pt x="1212" y="439"/>
                  </a:cubicBezTo>
                  <a:cubicBezTo>
                    <a:pt x="1059" y="256"/>
                    <a:pt x="865" y="156"/>
                    <a:pt x="626" y="156"/>
                  </a:cubicBezTo>
                  <a:cubicBezTo>
                    <a:pt x="388" y="155"/>
                    <a:pt x="194" y="253"/>
                    <a:pt x="39" y="4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3">
              <a:extLst>
                <a:ext uri="{FF2B5EF4-FFF2-40B4-BE49-F238E27FC236}">
                  <a16:creationId xmlns:a16="http://schemas.microsoft.com/office/drawing/2014/main" id="{79F63012-2C97-4F0B-80C1-9EA434EDB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4532313"/>
              <a:ext cx="2784475" cy="844550"/>
            </a:xfrm>
            <a:custGeom>
              <a:avLst/>
              <a:gdLst>
                <a:gd name="T0" fmla="*/ 42 w 934"/>
                <a:gd name="T1" fmla="*/ 279 h 283"/>
                <a:gd name="T2" fmla="*/ 0 w 934"/>
                <a:gd name="T3" fmla="*/ 247 h 283"/>
                <a:gd name="T4" fmla="*/ 411 w 934"/>
                <a:gd name="T5" fmla="*/ 19 h 283"/>
                <a:gd name="T6" fmla="*/ 934 w 934"/>
                <a:gd name="T7" fmla="*/ 252 h 283"/>
                <a:gd name="T8" fmla="*/ 891 w 934"/>
                <a:gd name="T9" fmla="*/ 283 h 283"/>
                <a:gd name="T10" fmla="*/ 467 w 934"/>
                <a:gd name="T11" fmla="*/ 68 h 283"/>
                <a:gd name="T12" fmla="*/ 42 w 934"/>
                <a:gd name="T13" fmla="*/ 27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4" h="283">
                  <a:moveTo>
                    <a:pt x="42" y="279"/>
                  </a:moveTo>
                  <a:cubicBezTo>
                    <a:pt x="28" y="268"/>
                    <a:pt x="15" y="259"/>
                    <a:pt x="0" y="247"/>
                  </a:cubicBezTo>
                  <a:cubicBezTo>
                    <a:pt x="106" y="113"/>
                    <a:pt x="242" y="33"/>
                    <a:pt x="411" y="19"/>
                  </a:cubicBezTo>
                  <a:cubicBezTo>
                    <a:pt x="626" y="0"/>
                    <a:pt x="799" y="82"/>
                    <a:pt x="934" y="252"/>
                  </a:cubicBezTo>
                  <a:cubicBezTo>
                    <a:pt x="919" y="262"/>
                    <a:pt x="906" y="272"/>
                    <a:pt x="891" y="283"/>
                  </a:cubicBezTo>
                  <a:cubicBezTo>
                    <a:pt x="783" y="144"/>
                    <a:pt x="643" y="69"/>
                    <a:pt x="467" y="68"/>
                  </a:cubicBezTo>
                  <a:cubicBezTo>
                    <a:pt x="292" y="67"/>
                    <a:pt x="151" y="141"/>
                    <a:pt x="42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4">
              <a:extLst>
                <a:ext uri="{FF2B5EF4-FFF2-40B4-BE49-F238E27FC236}">
                  <a16:creationId xmlns:a16="http://schemas.microsoft.com/office/drawing/2014/main" id="{562AD9E7-D88E-4763-BD0B-6B08C6026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77775" y="5765801"/>
              <a:ext cx="787400" cy="785813"/>
            </a:xfrm>
            <a:custGeom>
              <a:avLst/>
              <a:gdLst>
                <a:gd name="T0" fmla="*/ 132 w 264"/>
                <a:gd name="T1" fmla="*/ 263 h 263"/>
                <a:gd name="T2" fmla="*/ 0 w 264"/>
                <a:gd name="T3" fmla="*/ 129 h 263"/>
                <a:gd name="T4" fmla="*/ 129 w 264"/>
                <a:gd name="T5" fmla="*/ 0 h 263"/>
                <a:gd name="T6" fmla="*/ 263 w 264"/>
                <a:gd name="T7" fmla="*/ 130 h 263"/>
                <a:gd name="T8" fmla="*/ 132 w 264"/>
                <a:gd name="T9" fmla="*/ 263 h 263"/>
                <a:gd name="T10" fmla="*/ 53 w 264"/>
                <a:gd name="T11" fmla="*/ 131 h 263"/>
                <a:gd name="T12" fmla="*/ 131 w 264"/>
                <a:gd name="T13" fmla="*/ 211 h 263"/>
                <a:gd name="T14" fmla="*/ 211 w 264"/>
                <a:gd name="T15" fmla="*/ 132 h 263"/>
                <a:gd name="T16" fmla="*/ 134 w 264"/>
                <a:gd name="T17" fmla="*/ 52 h 263"/>
                <a:gd name="T18" fmla="*/ 53 w 264"/>
                <a:gd name="T19" fmla="*/ 13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3">
                  <a:moveTo>
                    <a:pt x="132" y="263"/>
                  </a:moveTo>
                  <a:cubicBezTo>
                    <a:pt x="58" y="263"/>
                    <a:pt x="0" y="204"/>
                    <a:pt x="0" y="129"/>
                  </a:cubicBezTo>
                  <a:cubicBezTo>
                    <a:pt x="0" y="60"/>
                    <a:pt x="60" y="0"/>
                    <a:pt x="129" y="0"/>
                  </a:cubicBezTo>
                  <a:cubicBezTo>
                    <a:pt x="204" y="0"/>
                    <a:pt x="263" y="58"/>
                    <a:pt x="263" y="130"/>
                  </a:cubicBezTo>
                  <a:cubicBezTo>
                    <a:pt x="264" y="204"/>
                    <a:pt x="205" y="263"/>
                    <a:pt x="132" y="263"/>
                  </a:cubicBezTo>
                  <a:close/>
                  <a:moveTo>
                    <a:pt x="53" y="131"/>
                  </a:moveTo>
                  <a:cubicBezTo>
                    <a:pt x="52" y="175"/>
                    <a:pt x="87" y="211"/>
                    <a:pt x="131" y="211"/>
                  </a:cubicBezTo>
                  <a:cubicBezTo>
                    <a:pt x="175" y="211"/>
                    <a:pt x="211" y="176"/>
                    <a:pt x="211" y="132"/>
                  </a:cubicBezTo>
                  <a:cubicBezTo>
                    <a:pt x="211" y="89"/>
                    <a:pt x="176" y="53"/>
                    <a:pt x="134" y="52"/>
                  </a:cubicBezTo>
                  <a:cubicBezTo>
                    <a:pt x="88" y="52"/>
                    <a:pt x="53" y="86"/>
                    <a:pt x="5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5">
              <a:extLst>
                <a:ext uri="{FF2B5EF4-FFF2-40B4-BE49-F238E27FC236}">
                  <a16:creationId xmlns:a16="http://schemas.microsoft.com/office/drawing/2014/main" id="{2E4AEC1B-11C0-4E10-9FBE-309704804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2475" y="5027613"/>
              <a:ext cx="1778000" cy="717550"/>
            </a:xfrm>
            <a:custGeom>
              <a:avLst/>
              <a:gdLst>
                <a:gd name="T0" fmla="*/ 40 w 596"/>
                <a:gd name="T1" fmla="*/ 237 h 240"/>
                <a:gd name="T2" fmla="*/ 0 w 596"/>
                <a:gd name="T3" fmla="*/ 207 h 240"/>
                <a:gd name="T4" fmla="*/ 596 w 596"/>
                <a:gd name="T5" fmla="*/ 211 h 240"/>
                <a:gd name="T6" fmla="*/ 555 w 596"/>
                <a:gd name="T7" fmla="*/ 240 h 240"/>
                <a:gd name="T8" fmla="*/ 298 w 596"/>
                <a:gd name="T9" fmla="*/ 109 h 240"/>
                <a:gd name="T10" fmla="*/ 40 w 596"/>
                <a:gd name="T11" fmla="*/ 23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240">
                  <a:moveTo>
                    <a:pt x="40" y="237"/>
                  </a:moveTo>
                  <a:cubicBezTo>
                    <a:pt x="27" y="226"/>
                    <a:pt x="13" y="217"/>
                    <a:pt x="0" y="207"/>
                  </a:cubicBezTo>
                  <a:cubicBezTo>
                    <a:pt x="136" y="14"/>
                    <a:pt x="444" y="0"/>
                    <a:pt x="596" y="211"/>
                  </a:cubicBezTo>
                  <a:cubicBezTo>
                    <a:pt x="582" y="221"/>
                    <a:pt x="569" y="230"/>
                    <a:pt x="555" y="240"/>
                  </a:cubicBezTo>
                  <a:cubicBezTo>
                    <a:pt x="489" y="156"/>
                    <a:pt x="405" y="110"/>
                    <a:pt x="298" y="109"/>
                  </a:cubicBezTo>
                  <a:cubicBezTo>
                    <a:pt x="191" y="109"/>
                    <a:pt x="107" y="154"/>
                    <a:pt x="40" y="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1A51FF9-045D-42D1-B215-6AFC14EB6A79}"/>
              </a:ext>
            </a:extLst>
          </p:cNvPr>
          <p:cNvGrpSpPr/>
          <p:nvPr/>
        </p:nvGrpSpPr>
        <p:grpSpPr>
          <a:xfrm>
            <a:off x="8604746" y="4835270"/>
            <a:ext cx="219713" cy="166982"/>
            <a:chOff x="11204575" y="3716338"/>
            <a:chExt cx="3730625" cy="2835276"/>
          </a:xfrm>
          <a:solidFill>
            <a:schemeClr val="bg1"/>
          </a:solidFill>
        </p:grpSpPr>
        <p:sp>
          <p:nvSpPr>
            <p:cNvPr id="113" name="Freeform 12">
              <a:extLst>
                <a:ext uri="{FF2B5EF4-FFF2-40B4-BE49-F238E27FC236}">
                  <a16:creationId xmlns:a16="http://schemas.microsoft.com/office/drawing/2014/main" id="{FC4561F8-7823-4A0D-BD5C-1933EC108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4575" y="3716338"/>
              <a:ext cx="3730625" cy="1311275"/>
            </a:xfrm>
            <a:custGeom>
              <a:avLst/>
              <a:gdLst>
                <a:gd name="T0" fmla="*/ 39 w 1251"/>
                <a:gd name="T1" fmla="*/ 435 h 439"/>
                <a:gd name="T2" fmla="*/ 0 w 1251"/>
                <a:gd name="T3" fmla="*/ 404 h 439"/>
                <a:gd name="T4" fmla="*/ 1251 w 1251"/>
                <a:gd name="T5" fmla="*/ 408 h 439"/>
                <a:gd name="T6" fmla="*/ 1212 w 1251"/>
                <a:gd name="T7" fmla="*/ 439 h 439"/>
                <a:gd name="T8" fmla="*/ 626 w 1251"/>
                <a:gd name="T9" fmla="*/ 156 h 439"/>
                <a:gd name="T10" fmla="*/ 39 w 1251"/>
                <a:gd name="T11" fmla="*/ 43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1" h="439">
                  <a:moveTo>
                    <a:pt x="39" y="435"/>
                  </a:moveTo>
                  <a:cubicBezTo>
                    <a:pt x="26" y="424"/>
                    <a:pt x="13" y="414"/>
                    <a:pt x="0" y="404"/>
                  </a:cubicBezTo>
                  <a:cubicBezTo>
                    <a:pt x="310" y="6"/>
                    <a:pt x="935" y="0"/>
                    <a:pt x="1251" y="408"/>
                  </a:cubicBezTo>
                  <a:cubicBezTo>
                    <a:pt x="1238" y="419"/>
                    <a:pt x="1225" y="429"/>
                    <a:pt x="1212" y="439"/>
                  </a:cubicBezTo>
                  <a:cubicBezTo>
                    <a:pt x="1059" y="256"/>
                    <a:pt x="865" y="156"/>
                    <a:pt x="626" y="156"/>
                  </a:cubicBezTo>
                  <a:cubicBezTo>
                    <a:pt x="388" y="155"/>
                    <a:pt x="194" y="253"/>
                    <a:pt x="39" y="4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3">
              <a:extLst>
                <a:ext uri="{FF2B5EF4-FFF2-40B4-BE49-F238E27FC236}">
                  <a16:creationId xmlns:a16="http://schemas.microsoft.com/office/drawing/2014/main" id="{7313BF1E-6583-42DC-9737-02F72A627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4532313"/>
              <a:ext cx="2784475" cy="844550"/>
            </a:xfrm>
            <a:custGeom>
              <a:avLst/>
              <a:gdLst>
                <a:gd name="T0" fmla="*/ 42 w 934"/>
                <a:gd name="T1" fmla="*/ 279 h 283"/>
                <a:gd name="T2" fmla="*/ 0 w 934"/>
                <a:gd name="T3" fmla="*/ 247 h 283"/>
                <a:gd name="T4" fmla="*/ 411 w 934"/>
                <a:gd name="T5" fmla="*/ 19 h 283"/>
                <a:gd name="T6" fmla="*/ 934 w 934"/>
                <a:gd name="T7" fmla="*/ 252 h 283"/>
                <a:gd name="T8" fmla="*/ 891 w 934"/>
                <a:gd name="T9" fmla="*/ 283 h 283"/>
                <a:gd name="T10" fmla="*/ 467 w 934"/>
                <a:gd name="T11" fmla="*/ 68 h 283"/>
                <a:gd name="T12" fmla="*/ 42 w 934"/>
                <a:gd name="T13" fmla="*/ 27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4" h="283">
                  <a:moveTo>
                    <a:pt x="42" y="279"/>
                  </a:moveTo>
                  <a:cubicBezTo>
                    <a:pt x="28" y="268"/>
                    <a:pt x="15" y="259"/>
                    <a:pt x="0" y="247"/>
                  </a:cubicBezTo>
                  <a:cubicBezTo>
                    <a:pt x="106" y="113"/>
                    <a:pt x="242" y="33"/>
                    <a:pt x="411" y="19"/>
                  </a:cubicBezTo>
                  <a:cubicBezTo>
                    <a:pt x="626" y="0"/>
                    <a:pt x="799" y="82"/>
                    <a:pt x="934" y="252"/>
                  </a:cubicBezTo>
                  <a:cubicBezTo>
                    <a:pt x="919" y="262"/>
                    <a:pt x="906" y="272"/>
                    <a:pt x="891" y="283"/>
                  </a:cubicBezTo>
                  <a:cubicBezTo>
                    <a:pt x="783" y="144"/>
                    <a:pt x="643" y="69"/>
                    <a:pt x="467" y="68"/>
                  </a:cubicBezTo>
                  <a:cubicBezTo>
                    <a:pt x="292" y="67"/>
                    <a:pt x="151" y="141"/>
                    <a:pt x="42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4">
              <a:extLst>
                <a:ext uri="{FF2B5EF4-FFF2-40B4-BE49-F238E27FC236}">
                  <a16:creationId xmlns:a16="http://schemas.microsoft.com/office/drawing/2014/main" id="{C6F52CBA-DC6E-441A-9395-D7C4D2FE60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77775" y="5765801"/>
              <a:ext cx="787400" cy="785813"/>
            </a:xfrm>
            <a:custGeom>
              <a:avLst/>
              <a:gdLst>
                <a:gd name="T0" fmla="*/ 132 w 264"/>
                <a:gd name="T1" fmla="*/ 263 h 263"/>
                <a:gd name="T2" fmla="*/ 0 w 264"/>
                <a:gd name="T3" fmla="*/ 129 h 263"/>
                <a:gd name="T4" fmla="*/ 129 w 264"/>
                <a:gd name="T5" fmla="*/ 0 h 263"/>
                <a:gd name="T6" fmla="*/ 263 w 264"/>
                <a:gd name="T7" fmla="*/ 130 h 263"/>
                <a:gd name="T8" fmla="*/ 132 w 264"/>
                <a:gd name="T9" fmla="*/ 263 h 263"/>
                <a:gd name="T10" fmla="*/ 53 w 264"/>
                <a:gd name="T11" fmla="*/ 131 h 263"/>
                <a:gd name="T12" fmla="*/ 131 w 264"/>
                <a:gd name="T13" fmla="*/ 211 h 263"/>
                <a:gd name="T14" fmla="*/ 211 w 264"/>
                <a:gd name="T15" fmla="*/ 132 h 263"/>
                <a:gd name="T16" fmla="*/ 134 w 264"/>
                <a:gd name="T17" fmla="*/ 52 h 263"/>
                <a:gd name="T18" fmla="*/ 53 w 264"/>
                <a:gd name="T19" fmla="*/ 13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3">
                  <a:moveTo>
                    <a:pt x="132" y="263"/>
                  </a:moveTo>
                  <a:cubicBezTo>
                    <a:pt x="58" y="263"/>
                    <a:pt x="0" y="204"/>
                    <a:pt x="0" y="129"/>
                  </a:cubicBezTo>
                  <a:cubicBezTo>
                    <a:pt x="0" y="60"/>
                    <a:pt x="60" y="0"/>
                    <a:pt x="129" y="0"/>
                  </a:cubicBezTo>
                  <a:cubicBezTo>
                    <a:pt x="204" y="0"/>
                    <a:pt x="263" y="58"/>
                    <a:pt x="263" y="130"/>
                  </a:cubicBezTo>
                  <a:cubicBezTo>
                    <a:pt x="264" y="204"/>
                    <a:pt x="205" y="263"/>
                    <a:pt x="132" y="263"/>
                  </a:cubicBezTo>
                  <a:close/>
                  <a:moveTo>
                    <a:pt x="53" y="131"/>
                  </a:moveTo>
                  <a:cubicBezTo>
                    <a:pt x="52" y="175"/>
                    <a:pt x="87" y="211"/>
                    <a:pt x="131" y="211"/>
                  </a:cubicBezTo>
                  <a:cubicBezTo>
                    <a:pt x="175" y="211"/>
                    <a:pt x="211" y="176"/>
                    <a:pt x="211" y="132"/>
                  </a:cubicBezTo>
                  <a:cubicBezTo>
                    <a:pt x="211" y="89"/>
                    <a:pt x="176" y="53"/>
                    <a:pt x="134" y="52"/>
                  </a:cubicBezTo>
                  <a:cubicBezTo>
                    <a:pt x="88" y="52"/>
                    <a:pt x="53" y="86"/>
                    <a:pt x="5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5">
              <a:extLst>
                <a:ext uri="{FF2B5EF4-FFF2-40B4-BE49-F238E27FC236}">
                  <a16:creationId xmlns:a16="http://schemas.microsoft.com/office/drawing/2014/main" id="{51667792-8B5C-4C48-B4B0-D386EED0B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2475" y="5027613"/>
              <a:ext cx="1778000" cy="717550"/>
            </a:xfrm>
            <a:custGeom>
              <a:avLst/>
              <a:gdLst>
                <a:gd name="T0" fmla="*/ 40 w 596"/>
                <a:gd name="T1" fmla="*/ 237 h 240"/>
                <a:gd name="T2" fmla="*/ 0 w 596"/>
                <a:gd name="T3" fmla="*/ 207 h 240"/>
                <a:gd name="T4" fmla="*/ 596 w 596"/>
                <a:gd name="T5" fmla="*/ 211 h 240"/>
                <a:gd name="T6" fmla="*/ 555 w 596"/>
                <a:gd name="T7" fmla="*/ 240 h 240"/>
                <a:gd name="T8" fmla="*/ 298 w 596"/>
                <a:gd name="T9" fmla="*/ 109 h 240"/>
                <a:gd name="T10" fmla="*/ 40 w 596"/>
                <a:gd name="T11" fmla="*/ 23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240">
                  <a:moveTo>
                    <a:pt x="40" y="237"/>
                  </a:moveTo>
                  <a:cubicBezTo>
                    <a:pt x="27" y="226"/>
                    <a:pt x="13" y="217"/>
                    <a:pt x="0" y="207"/>
                  </a:cubicBezTo>
                  <a:cubicBezTo>
                    <a:pt x="136" y="14"/>
                    <a:pt x="444" y="0"/>
                    <a:pt x="596" y="211"/>
                  </a:cubicBezTo>
                  <a:cubicBezTo>
                    <a:pt x="582" y="221"/>
                    <a:pt x="569" y="230"/>
                    <a:pt x="555" y="240"/>
                  </a:cubicBezTo>
                  <a:cubicBezTo>
                    <a:pt x="489" y="156"/>
                    <a:pt x="405" y="110"/>
                    <a:pt x="298" y="109"/>
                  </a:cubicBezTo>
                  <a:cubicBezTo>
                    <a:pt x="191" y="109"/>
                    <a:pt x="107" y="154"/>
                    <a:pt x="40" y="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1D439A5-4B07-49D5-8F28-04E03F9212E1}"/>
              </a:ext>
            </a:extLst>
          </p:cNvPr>
          <p:cNvGrpSpPr/>
          <p:nvPr/>
        </p:nvGrpSpPr>
        <p:grpSpPr>
          <a:xfrm>
            <a:off x="8763821" y="4692274"/>
            <a:ext cx="219713" cy="166982"/>
            <a:chOff x="11204575" y="3716338"/>
            <a:chExt cx="3730625" cy="2835276"/>
          </a:xfrm>
          <a:solidFill>
            <a:schemeClr val="bg1"/>
          </a:solidFill>
        </p:grpSpPr>
        <p:sp>
          <p:nvSpPr>
            <p:cNvPr id="119" name="Freeform 12">
              <a:extLst>
                <a:ext uri="{FF2B5EF4-FFF2-40B4-BE49-F238E27FC236}">
                  <a16:creationId xmlns:a16="http://schemas.microsoft.com/office/drawing/2014/main" id="{DDB1F539-C7CB-4412-942B-F540E87BE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4575" y="3716338"/>
              <a:ext cx="3730625" cy="1311275"/>
            </a:xfrm>
            <a:custGeom>
              <a:avLst/>
              <a:gdLst>
                <a:gd name="T0" fmla="*/ 39 w 1251"/>
                <a:gd name="T1" fmla="*/ 435 h 439"/>
                <a:gd name="T2" fmla="*/ 0 w 1251"/>
                <a:gd name="T3" fmla="*/ 404 h 439"/>
                <a:gd name="T4" fmla="*/ 1251 w 1251"/>
                <a:gd name="T5" fmla="*/ 408 h 439"/>
                <a:gd name="T6" fmla="*/ 1212 w 1251"/>
                <a:gd name="T7" fmla="*/ 439 h 439"/>
                <a:gd name="T8" fmla="*/ 626 w 1251"/>
                <a:gd name="T9" fmla="*/ 156 h 439"/>
                <a:gd name="T10" fmla="*/ 39 w 1251"/>
                <a:gd name="T11" fmla="*/ 43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1" h="439">
                  <a:moveTo>
                    <a:pt x="39" y="435"/>
                  </a:moveTo>
                  <a:cubicBezTo>
                    <a:pt x="26" y="424"/>
                    <a:pt x="13" y="414"/>
                    <a:pt x="0" y="404"/>
                  </a:cubicBezTo>
                  <a:cubicBezTo>
                    <a:pt x="310" y="6"/>
                    <a:pt x="935" y="0"/>
                    <a:pt x="1251" y="408"/>
                  </a:cubicBezTo>
                  <a:cubicBezTo>
                    <a:pt x="1238" y="419"/>
                    <a:pt x="1225" y="429"/>
                    <a:pt x="1212" y="439"/>
                  </a:cubicBezTo>
                  <a:cubicBezTo>
                    <a:pt x="1059" y="256"/>
                    <a:pt x="865" y="156"/>
                    <a:pt x="626" y="156"/>
                  </a:cubicBezTo>
                  <a:cubicBezTo>
                    <a:pt x="388" y="155"/>
                    <a:pt x="194" y="253"/>
                    <a:pt x="39" y="4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3">
              <a:extLst>
                <a:ext uri="{FF2B5EF4-FFF2-40B4-BE49-F238E27FC236}">
                  <a16:creationId xmlns:a16="http://schemas.microsoft.com/office/drawing/2014/main" id="{F463C2AA-C055-423F-82FF-C753D5017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4532313"/>
              <a:ext cx="2784475" cy="844550"/>
            </a:xfrm>
            <a:custGeom>
              <a:avLst/>
              <a:gdLst>
                <a:gd name="T0" fmla="*/ 42 w 934"/>
                <a:gd name="T1" fmla="*/ 279 h 283"/>
                <a:gd name="T2" fmla="*/ 0 w 934"/>
                <a:gd name="T3" fmla="*/ 247 h 283"/>
                <a:gd name="T4" fmla="*/ 411 w 934"/>
                <a:gd name="T5" fmla="*/ 19 h 283"/>
                <a:gd name="T6" fmla="*/ 934 w 934"/>
                <a:gd name="T7" fmla="*/ 252 h 283"/>
                <a:gd name="T8" fmla="*/ 891 w 934"/>
                <a:gd name="T9" fmla="*/ 283 h 283"/>
                <a:gd name="T10" fmla="*/ 467 w 934"/>
                <a:gd name="T11" fmla="*/ 68 h 283"/>
                <a:gd name="T12" fmla="*/ 42 w 934"/>
                <a:gd name="T13" fmla="*/ 27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4" h="283">
                  <a:moveTo>
                    <a:pt x="42" y="279"/>
                  </a:moveTo>
                  <a:cubicBezTo>
                    <a:pt x="28" y="268"/>
                    <a:pt x="15" y="259"/>
                    <a:pt x="0" y="247"/>
                  </a:cubicBezTo>
                  <a:cubicBezTo>
                    <a:pt x="106" y="113"/>
                    <a:pt x="242" y="33"/>
                    <a:pt x="411" y="19"/>
                  </a:cubicBezTo>
                  <a:cubicBezTo>
                    <a:pt x="626" y="0"/>
                    <a:pt x="799" y="82"/>
                    <a:pt x="934" y="252"/>
                  </a:cubicBezTo>
                  <a:cubicBezTo>
                    <a:pt x="919" y="262"/>
                    <a:pt x="906" y="272"/>
                    <a:pt x="891" y="283"/>
                  </a:cubicBezTo>
                  <a:cubicBezTo>
                    <a:pt x="783" y="144"/>
                    <a:pt x="643" y="69"/>
                    <a:pt x="467" y="68"/>
                  </a:cubicBezTo>
                  <a:cubicBezTo>
                    <a:pt x="292" y="67"/>
                    <a:pt x="151" y="141"/>
                    <a:pt x="42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4">
              <a:extLst>
                <a:ext uri="{FF2B5EF4-FFF2-40B4-BE49-F238E27FC236}">
                  <a16:creationId xmlns:a16="http://schemas.microsoft.com/office/drawing/2014/main" id="{4373622C-BA17-4B79-8DC8-AA67AE9946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77775" y="5765801"/>
              <a:ext cx="787400" cy="785813"/>
            </a:xfrm>
            <a:custGeom>
              <a:avLst/>
              <a:gdLst>
                <a:gd name="T0" fmla="*/ 132 w 264"/>
                <a:gd name="T1" fmla="*/ 263 h 263"/>
                <a:gd name="T2" fmla="*/ 0 w 264"/>
                <a:gd name="T3" fmla="*/ 129 h 263"/>
                <a:gd name="T4" fmla="*/ 129 w 264"/>
                <a:gd name="T5" fmla="*/ 0 h 263"/>
                <a:gd name="T6" fmla="*/ 263 w 264"/>
                <a:gd name="T7" fmla="*/ 130 h 263"/>
                <a:gd name="T8" fmla="*/ 132 w 264"/>
                <a:gd name="T9" fmla="*/ 263 h 263"/>
                <a:gd name="T10" fmla="*/ 53 w 264"/>
                <a:gd name="T11" fmla="*/ 131 h 263"/>
                <a:gd name="T12" fmla="*/ 131 w 264"/>
                <a:gd name="T13" fmla="*/ 211 h 263"/>
                <a:gd name="T14" fmla="*/ 211 w 264"/>
                <a:gd name="T15" fmla="*/ 132 h 263"/>
                <a:gd name="T16" fmla="*/ 134 w 264"/>
                <a:gd name="T17" fmla="*/ 52 h 263"/>
                <a:gd name="T18" fmla="*/ 53 w 264"/>
                <a:gd name="T19" fmla="*/ 13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3">
                  <a:moveTo>
                    <a:pt x="132" y="263"/>
                  </a:moveTo>
                  <a:cubicBezTo>
                    <a:pt x="58" y="263"/>
                    <a:pt x="0" y="204"/>
                    <a:pt x="0" y="129"/>
                  </a:cubicBezTo>
                  <a:cubicBezTo>
                    <a:pt x="0" y="60"/>
                    <a:pt x="60" y="0"/>
                    <a:pt x="129" y="0"/>
                  </a:cubicBezTo>
                  <a:cubicBezTo>
                    <a:pt x="204" y="0"/>
                    <a:pt x="263" y="58"/>
                    <a:pt x="263" y="130"/>
                  </a:cubicBezTo>
                  <a:cubicBezTo>
                    <a:pt x="264" y="204"/>
                    <a:pt x="205" y="263"/>
                    <a:pt x="132" y="263"/>
                  </a:cubicBezTo>
                  <a:close/>
                  <a:moveTo>
                    <a:pt x="53" y="131"/>
                  </a:moveTo>
                  <a:cubicBezTo>
                    <a:pt x="52" y="175"/>
                    <a:pt x="87" y="211"/>
                    <a:pt x="131" y="211"/>
                  </a:cubicBezTo>
                  <a:cubicBezTo>
                    <a:pt x="175" y="211"/>
                    <a:pt x="211" y="176"/>
                    <a:pt x="211" y="132"/>
                  </a:cubicBezTo>
                  <a:cubicBezTo>
                    <a:pt x="211" y="89"/>
                    <a:pt x="176" y="53"/>
                    <a:pt x="134" y="52"/>
                  </a:cubicBezTo>
                  <a:cubicBezTo>
                    <a:pt x="88" y="52"/>
                    <a:pt x="53" y="86"/>
                    <a:pt x="5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5">
              <a:extLst>
                <a:ext uri="{FF2B5EF4-FFF2-40B4-BE49-F238E27FC236}">
                  <a16:creationId xmlns:a16="http://schemas.microsoft.com/office/drawing/2014/main" id="{A7FF681C-55C4-4964-86B1-C6CF7871E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2475" y="5027613"/>
              <a:ext cx="1778000" cy="717550"/>
            </a:xfrm>
            <a:custGeom>
              <a:avLst/>
              <a:gdLst>
                <a:gd name="T0" fmla="*/ 40 w 596"/>
                <a:gd name="T1" fmla="*/ 237 h 240"/>
                <a:gd name="T2" fmla="*/ 0 w 596"/>
                <a:gd name="T3" fmla="*/ 207 h 240"/>
                <a:gd name="T4" fmla="*/ 596 w 596"/>
                <a:gd name="T5" fmla="*/ 211 h 240"/>
                <a:gd name="T6" fmla="*/ 555 w 596"/>
                <a:gd name="T7" fmla="*/ 240 h 240"/>
                <a:gd name="T8" fmla="*/ 298 w 596"/>
                <a:gd name="T9" fmla="*/ 109 h 240"/>
                <a:gd name="T10" fmla="*/ 40 w 596"/>
                <a:gd name="T11" fmla="*/ 23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240">
                  <a:moveTo>
                    <a:pt x="40" y="237"/>
                  </a:moveTo>
                  <a:cubicBezTo>
                    <a:pt x="27" y="226"/>
                    <a:pt x="13" y="217"/>
                    <a:pt x="0" y="207"/>
                  </a:cubicBezTo>
                  <a:cubicBezTo>
                    <a:pt x="136" y="14"/>
                    <a:pt x="444" y="0"/>
                    <a:pt x="596" y="211"/>
                  </a:cubicBezTo>
                  <a:cubicBezTo>
                    <a:pt x="582" y="221"/>
                    <a:pt x="569" y="230"/>
                    <a:pt x="555" y="240"/>
                  </a:cubicBezTo>
                  <a:cubicBezTo>
                    <a:pt x="489" y="156"/>
                    <a:pt x="405" y="110"/>
                    <a:pt x="298" y="109"/>
                  </a:cubicBezTo>
                  <a:cubicBezTo>
                    <a:pt x="191" y="109"/>
                    <a:pt x="107" y="154"/>
                    <a:pt x="40" y="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01DFC51-85F5-4790-A9B7-C67CA2408D03}"/>
              </a:ext>
            </a:extLst>
          </p:cNvPr>
          <p:cNvGrpSpPr/>
          <p:nvPr/>
        </p:nvGrpSpPr>
        <p:grpSpPr>
          <a:xfrm>
            <a:off x="7089419" y="5270554"/>
            <a:ext cx="219713" cy="166982"/>
            <a:chOff x="11204575" y="3716338"/>
            <a:chExt cx="3730625" cy="2835276"/>
          </a:xfrm>
          <a:solidFill>
            <a:srgbClr val="93D6FF"/>
          </a:solidFill>
        </p:grpSpPr>
        <p:sp>
          <p:nvSpPr>
            <p:cNvPr id="124" name="Freeform 12">
              <a:extLst>
                <a:ext uri="{FF2B5EF4-FFF2-40B4-BE49-F238E27FC236}">
                  <a16:creationId xmlns:a16="http://schemas.microsoft.com/office/drawing/2014/main" id="{FD9A21CC-19DB-4D35-A061-0AC071310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4575" y="3716338"/>
              <a:ext cx="3730625" cy="1311275"/>
            </a:xfrm>
            <a:custGeom>
              <a:avLst/>
              <a:gdLst>
                <a:gd name="T0" fmla="*/ 39 w 1251"/>
                <a:gd name="T1" fmla="*/ 435 h 439"/>
                <a:gd name="T2" fmla="*/ 0 w 1251"/>
                <a:gd name="T3" fmla="*/ 404 h 439"/>
                <a:gd name="T4" fmla="*/ 1251 w 1251"/>
                <a:gd name="T5" fmla="*/ 408 h 439"/>
                <a:gd name="T6" fmla="*/ 1212 w 1251"/>
                <a:gd name="T7" fmla="*/ 439 h 439"/>
                <a:gd name="T8" fmla="*/ 626 w 1251"/>
                <a:gd name="T9" fmla="*/ 156 h 439"/>
                <a:gd name="T10" fmla="*/ 39 w 1251"/>
                <a:gd name="T11" fmla="*/ 43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1" h="439">
                  <a:moveTo>
                    <a:pt x="39" y="435"/>
                  </a:moveTo>
                  <a:cubicBezTo>
                    <a:pt x="26" y="424"/>
                    <a:pt x="13" y="414"/>
                    <a:pt x="0" y="404"/>
                  </a:cubicBezTo>
                  <a:cubicBezTo>
                    <a:pt x="310" y="6"/>
                    <a:pt x="935" y="0"/>
                    <a:pt x="1251" y="408"/>
                  </a:cubicBezTo>
                  <a:cubicBezTo>
                    <a:pt x="1238" y="419"/>
                    <a:pt x="1225" y="429"/>
                    <a:pt x="1212" y="439"/>
                  </a:cubicBezTo>
                  <a:cubicBezTo>
                    <a:pt x="1059" y="256"/>
                    <a:pt x="865" y="156"/>
                    <a:pt x="626" y="156"/>
                  </a:cubicBezTo>
                  <a:cubicBezTo>
                    <a:pt x="388" y="155"/>
                    <a:pt x="194" y="253"/>
                    <a:pt x="39" y="4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3">
              <a:extLst>
                <a:ext uri="{FF2B5EF4-FFF2-40B4-BE49-F238E27FC236}">
                  <a16:creationId xmlns:a16="http://schemas.microsoft.com/office/drawing/2014/main" id="{C24D9A9F-A1F5-40C7-B34F-105E1D65F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4532313"/>
              <a:ext cx="2784475" cy="844550"/>
            </a:xfrm>
            <a:custGeom>
              <a:avLst/>
              <a:gdLst>
                <a:gd name="T0" fmla="*/ 42 w 934"/>
                <a:gd name="T1" fmla="*/ 279 h 283"/>
                <a:gd name="T2" fmla="*/ 0 w 934"/>
                <a:gd name="T3" fmla="*/ 247 h 283"/>
                <a:gd name="T4" fmla="*/ 411 w 934"/>
                <a:gd name="T5" fmla="*/ 19 h 283"/>
                <a:gd name="T6" fmla="*/ 934 w 934"/>
                <a:gd name="T7" fmla="*/ 252 h 283"/>
                <a:gd name="T8" fmla="*/ 891 w 934"/>
                <a:gd name="T9" fmla="*/ 283 h 283"/>
                <a:gd name="T10" fmla="*/ 467 w 934"/>
                <a:gd name="T11" fmla="*/ 68 h 283"/>
                <a:gd name="T12" fmla="*/ 42 w 934"/>
                <a:gd name="T13" fmla="*/ 27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4" h="283">
                  <a:moveTo>
                    <a:pt x="42" y="279"/>
                  </a:moveTo>
                  <a:cubicBezTo>
                    <a:pt x="28" y="268"/>
                    <a:pt x="15" y="259"/>
                    <a:pt x="0" y="247"/>
                  </a:cubicBezTo>
                  <a:cubicBezTo>
                    <a:pt x="106" y="113"/>
                    <a:pt x="242" y="33"/>
                    <a:pt x="411" y="19"/>
                  </a:cubicBezTo>
                  <a:cubicBezTo>
                    <a:pt x="626" y="0"/>
                    <a:pt x="799" y="82"/>
                    <a:pt x="934" y="252"/>
                  </a:cubicBezTo>
                  <a:cubicBezTo>
                    <a:pt x="919" y="262"/>
                    <a:pt x="906" y="272"/>
                    <a:pt x="891" y="283"/>
                  </a:cubicBezTo>
                  <a:cubicBezTo>
                    <a:pt x="783" y="144"/>
                    <a:pt x="643" y="69"/>
                    <a:pt x="467" y="68"/>
                  </a:cubicBezTo>
                  <a:cubicBezTo>
                    <a:pt x="292" y="67"/>
                    <a:pt x="151" y="141"/>
                    <a:pt x="42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4">
              <a:extLst>
                <a:ext uri="{FF2B5EF4-FFF2-40B4-BE49-F238E27FC236}">
                  <a16:creationId xmlns:a16="http://schemas.microsoft.com/office/drawing/2014/main" id="{305D0472-D1CC-4D5A-873A-CA20B26492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77775" y="5765801"/>
              <a:ext cx="787400" cy="785813"/>
            </a:xfrm>
            <a:custGeom>
              <a:avLst/>
              <a:gdLst>
                <a:gd name="T0" fmla="*/ 132 w 264"/>
                <a:gd name="T1" fmla="*/ 263 h 263"/>
                <a:gd name="T2" fmla="*/ 0 w 264"/>
                <a:gd name="T3" fmla="*/ 129 h 263"/>
                <a:gd name="T4" fmla="*/ 129 w 264"/>
                <a:gd name="T5" fmla="*/ 0 h 263"/>
                <a:gd name="T6" fmla="*/ 263 w 264"/>
                <a:gd name="T7" fmla="*/ 130 h 263"/>
                <a:gd name="T8" fmla="*/ 132 w 264"/>
                <a:gd name="T9" fmla="*/ 263 h 263"/>
                <a:gd name="T10" fmla="*/ 53 w 264"/>
                <a:gd name="T11" fmla="*/ 131 h 263"/>
                <a:gd name="T12" fmla="*/ 131 w 264"/>
                <a:gd name="T13" fmla="*/ 211 h 263"/>
                <a:gd name="T14" fmla="*/ 211 w 264"/>
                <a:gd name="T15" fmla="*/ 132 h 263"/>
                <a:gd name="T16" fmla="*/ 134 w 264"/>
                <a:gd name="T17" fmla="*/ 52 h 263"/>
                <a:gd name="T18" fmla="*/ 53 w 264"/>
                <a:gd name="T19" fmla="*/ 13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3">
                  <a:moveTo>
                    <a:pt x="132" y="263"/>
                  </a:moveTo>
                  <a:cubicBezTo>
                    <a:pt x="58" y="263"/>
                    <a:pt x="0" y="204"/>
                    <a:pt x="0" y="129"/>
                  </a:cubicBezTo>
                  <a:cubicBezTo>
                    <a:pt x="0" y="60"/>
                    <a:pt x="60" y="0"/>
                    <a:pt x="129" y="0"/>
                  </a:cubicBezTo>
                  <a:cubicBezTo>
                    <a:pt x="204" y="0"/>
                    <a:pt x="263" y="58"/>
                    <a:pt x="263" y="130"/>
                  </a:cubicBezTo>
                  <a:cubicBezTo>
                    <a:pt x="264" y="204"/>
                    <a:pt x="205" y="263"/>
                    <a:pt x="132" y="263"/>
                  </a:cubicBezTo>
                  <a:close/>
                  <a:moveTo>
                    <a:pt x="53" y="131"/>
                  </a:moveTo>
                  <a:cubicBezTo>
                    <a:pt x="52" y="175"/>
                    <a:pt x="87" y="211"/>
                    <a:pt x="131" y="211"/>
                  </a:cubicBezTo>
                  <a:cubicBezTo>
                    <a:pt x="175" y="211"/>
                    <a:pt x="211" y="176"/>
                    <a:pt x="211" y="132"/>
                  </a:cubicBezTo>
                  <a:cubicBezTo>
                    <a:pt x="211" y="89"/>
                    <a:pt x="176" y="53"/>
                    <a:pt x="134" y="52"/>
                  </a:cubicBezTo>
                  <a:cubicBezTo>
                    <a:pt x="88" y="52"/>
                    <a:pt x="53" y="86"/>
                    <a:pt x="5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5">
              <a:extLst>
                <a:ext uri="{FF2B5EF4-FFF2-40B4-BE49-F238E27FC236}">
                  <a16:creationId xmlns:a16="http://schemas.microsoft.com/office/drawing/2014/main" id="{6E73F686-36B1-4267-9282-799CC3BD9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2475" y="5027613"/>
              <a:ext cx="1778000" cy="717550"/>
            </a:xfrm>
            <a:custGeom>
              <a:avLst/>
              <a:gdLst>
                <a:gd name="T0" fmla="*/ 40 w 596"/>
                <a:gd name="T1" fmla="*/ 237 h 240"/>
                <a:gd name="T2" fmla="*/ 0 w 596"/>
                <a:gd name="T3" fmla="*/ 207 h 240"/>
                <a:gd name="T4" fmla="*/ 596 w 596"/>
                <a:gd name="T5" fmla="*/ 211 h 240"/>
                <a:gd name="T6" fmla="*/ 555 w 596"/>
                <a:gd name="T7" fmla="*/ 240 h 240"/>
                <a:gd name="T8" fmla="*/ 298 w 596"/>
                <a:gd name="T9" fmla="*/ 109 h 240"/>
                <a:gd name="T10" fmla="*/ 40 w 596"/>
                <a:gd name="T11" fmla="*/ 23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240">
                  <a:moveTo>
                    <a:pt x="40" y="237"/>
                  </a:moveTo>
                  <a:cubicBezTo>
                    <a:pt x="27" y="226"/>
                    <a:pt x="13" y="217"/>
                    <a:pt x="0" y="207"/>
                  </a:cubicBezTo>
                  <a:cubicBezTo>
                    <a:pt x="136" y="14"/>
                    <a:pt x="444" y="0"/>
                    <a:pt x="596" y="211"/>
                  </a:cubicBezTo>
                  <a:cubicBezTo>
                    <a:pt x="582" y="221"/>
                    <a:pt x="569" y="230"/>
                    <a:pt x="555" y="240"/>
                  </a:cubicBezTo>
                  <a:cubicBezTo>
                    <a:pt x="489" y="156"/>
                    <a:pt x="405" y="110"/>
                    <a:pt x="298" y="109"/>
                  </a:cubicBezTo>
                  <a:cubicBezTo>
                    <a:pt x="191" y="109"/>
                    <a:pt x="107" y="154"/>
                    <a:pt x="40" y="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660517D-C9B1-48FD-ABFD-B081460EC7B5}"/>
              </a:ext>
            </a:extLst>
          </p:cNvPr>
          <p:cNvGrpSpPr/>
          <p:nvPr/>
        </p:nvGrpSpPr>
        <p:grpSpPr>
          <a:xfrm>
            <a:off x="10792827" y="2274604"/>
            <a:ext cx="219713" cy="166982"/>
            <a:chOff x="11204575" y="3716338"/>
            <a:chExt cx="3730625" cy="2835276"/>
          </a:xfrm>
          <a:solidFill>
            <a:schemeClr val="tx1"/>
          </a:solidFill>
        </p:grpSpPr>
        <p:sp>
          <p:nvSpPr>
            <p:cNvPr id="136" name="Freeform 12">
              <a:extLst>
                <a:ext uri="{FF2B5EF4-FFF2-40B4-BE49-F238E27FC236}">
                  <a16:creationId xmlns:a16="http://schemas.microsoft.com/office/drawing/2014/main" id="{DE7BC4F6-87D1-4D35-8183-2EAF26D98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4575" y="3716338"/>
              <a:ext cx="3730625" cy="1311275"/>
            </a:xfrm>
            <a:custGeom>
              <a:avLst/>
              <a:gdLst>
                <a:gd name="T0" fmla="*/ 39 w 1251"/>
                <a:gd name="T1" fmla="*/ 435 h 439"/>
                <a:gd name="T2" fmla="*/ 0 w 1251"/>
                <a:gd name="T3" fmla="*/ 404 h 439"/>
                <a:gd name="T4" fmla="*/ 1251 w 1251"/>
                <a:gd name="T5" fmla="*/ 408 h 439"/>
                <a:gd name="T6" fmla="*/ 1212 w 1251"/>
                <a:gd name="T7" fmla="*/ 439 h 439"/>
                <a:gd name="T8" fmla="*/ 626 w 1251"/>
                <a:gd name="T9" fmla="*/ 156 h 439"/>
                <a:gd name="T10" fmla="*/ 39 w 1251"/>
                <a:gd name="T11" fmla="*/ 43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1" h="439">
                  <a:moveTo>
                    <a:pt x="39" y="435"/>
                  </a:moveTo>
                  <a:cubicBezTo>
                    <a:pt x="26" y="424"/>
                    <a:pt x="13" y="414"/>
                    <a:pt x="0" y="404"/>
                  </a:cubicBezTo>
                  <a:cubicBezTo>
                    <a:pt x="310" y="6"/>
                    <a:pt x="935" y="0"/>
                    <a:pt x="1251" y="408"/>
                  </a:cubicBezTo>
                  <a:cubicBezTo>
                    <a:pt x="1238" y="419"/>
                    <a:pt x="1225" y="429"/>
                    <a:pt x="1212" y="439"/>
                  </a:cubicBezTo>
                  <a:cubicBezTo>
                    <a:pt x="1059" y="256"/>
                    <a:pt x="865" y="156"/>
                    <a:pt x="626" y="156"/>
                  </a:cubicBezTo>
                  <a:cubicBezTo>
                    <a:pt x="388" y="155"/>
                    <a:pt x="194" y="253"/>
                    <a:pt x="39" y="4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">
              <a:extLst>
                <a:ext uri="{FF2B5EF4-FFF2-40B4-BE49-F238E27FC236}">
                  <a16:creationId xmlns:a16="http://schemas.microsoft.com/office/drawing/2014/main" id="{8DD71D11-3279-4AFD-86C1-542B43626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4532313"/>
              <a:ext cx="2784475" cy="844550"/>
            </a:xfrm>
            <a:custGeom>
              <a:avLst/>
              <a:gdLst>
                <a:gd name="T0" fmla="*/ 42 w 934"/>
                <a:gd name="T1" fmla="*/ 279 h 283"/>
                <a:gd name="T2" fmla="*/ 0 w 934"/>
                <a:gd name="T3" fmla="*/ 247 h 283"/>
                <a:gd name="T4" fmla="*/ 411 w 934"/>
                <a:gd name="T5" fmla="*/ 19 h 283"/>
                <a:gd name="T6" fmla="*/ 934 w 934"/>
                <a:gd name="T7" fmla="*/ 252 h 283"/>
                <a:gd name="T8" fmla="*/ 891 w 934"/>
                <a:gd name="T9" fmla="*/ 283 h 283"/>
                <a:gd name="T10" fmla="*/ 467 w 934"/>
                <a:gd name="T11" fmla="*/ 68 h 283"/>
                <a:gd name="T12" fmla="*/ 42 w 934"/>
                <a:gd name="T13" fmla="*/ 27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4" h="283">
                  <a:moveTo>
                    <a:pt x="42" y="279"/>
                  </a:moveTo>
                  <a:cubicBezTo>
                    <a:pt x="28" y="268"/>
                    <a:pt x="15" y="259"/>
                    <a:pt x="0" y="247"/>
                  </a:cubicBezTo>
                  <a:cubicBezTo>
                    <a:pt x="106" y="113"/>
                    <a:pt x="242" y="33"/>
                    <a:pt x="411" y="19"/>
                  </a:cubicBezTo>
                  <a:cubicBezTo>
                    <a:pt x="626" y="0"/>
                    <a:pt x="799" y="82"/>
                    <a:pt x="934" y="252"/>
                  </a:cubicBezTo>
                  <a:cubicBezTo>
                    <a:pt x="919" y="262"/>
                    <a:pt x="906" y="272"/>
                    <a:pt x="891" y="283"/>
                  </a:cubicBezTo>
                  <a:cubicBezTo>
                    <a:pt x="783" y="144"/>
                    <a:pt x="643" y="69"/>
                    <a:pt x="467" y="68"/>
                  </a:cubicBezTo>
                  <a:cubicBezTo>
                    <a:pt x="292" y="67"/>
                    <a:pt x="151" y="141"/>
                    <a:pt x="42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4">
              <a:extLst>
                <a:ext uri="{FF2B5EF4-FFF2-40B4-BE49-F238E27FC236}">
                  <a16:creationId xmlns:a16="http://schemas.microsoft.com/office/drawing/2014/main" id="{B22991A6-5F42-41D1-A987-330B33A2CC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77775" y="5765801"/>
              <a:ext cx="787400" cy="785813"/>
            </a:xfrm>
            <a:custGeom>
              <a:avLst/>
              <a:gdLst>
                <a:gd name="T0" fmla="*/ 132 w 264"/>
                <a:gd name="T1" fmla="*/ 263 h 263"/>
                <a:gd name="T2" fmla="*/ 0 w 264"/>
                <a:gd name="T3" fmla="*/ 129 h 263"/>
                <a:gd name="T4" fmla="*/ 129 w 264"/>
                <a:gd name="T5" fmla="*/ 0 h 263"/>
                <a:gd name="T6" fmla="*/ 263 w 264"/>
                <a:gd name="T7" fmla="*/ 130 h 263"/>
                <a:gd name="T8" fmla="*/ 132 w 264"/>
                <a:gd name="T9" fmla="*/ 263 h 263"/>
                <a:gd name="T10" fmla="*/ 53 w 264"/>
                <a:gd name="T11" fmla="*/ 131 h 263"/>
                <a:gd name="T12" fmla="*/ 131 w 264"/>
                <a:gd name="T13" fmla="*/ 211 h 263"/>
                <a:gd name="T14" fmla="*/ 211 w 264"/>
                <a:gd name="T15" fmla="*/ 132 h 263"/>
                <a:gd name="T16" fmla="*/ 134 w 264"/>
                <a:gd name="T17" fmla="*/ 52 h 263"/>
                <a:gd name="T18" fmla="*/ 53 w 264"/>
                <a:gd name="T19" fmla="*/ 13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3">
                  <a:moveTo>
                    <a:pt x="132" y="263"/>
                  </a:moveTo>
                  <a:cubicBezTo>
                    <a:pt x="58" y="263"/>
                    <a:pt x="0" y="204"/>
                    <a:pt x="0" y="129"/>
                  </a:cubicBezTo>
                  <a:cubicBezTo>
                    <a:pt x="0" y="60"/>
                    <a:pt x="60" y="0"/>
                    <a:pt x="129" y="0"/>
                  </a:cubicBezTo>
                  <a:cubicBezTo>
                    <a:pt x="204" y="0"/>
                    <a:pt x="263" y="58"/>
                    <a:pt x="263" y="130"/>
                  </a:cubicBezTo>
                  <a:cubicBezTo>
                    <a:pt x="264" y="204"/>
                    <a:pt x="205" y="263"/>
                    <a:pt x="132" y="263"/>
                  </a:cubicBezTo>
                  <a:close/>
                  <a:moveTo>
                    <a:pt x="53" y="131"/>
                  </a:moveTo>
                  <a:cubicBezTo>
                    <a:pt x="52" y="175"/>
                    <a:pt x="87" y="211"/>
                    <a:pt x="131" y="211"/>
                  </a:cubicBezTo>
                  <a:cubicBezTo>
                    <a:pt x="175" y="211"/>
                    <a:pt x="211" y="176"/>
                    <a:pt x="211" y="132"/>
                  </a:cubicBezTo>
                  <a:cubicBezTo>
                    <a:pt x="211" y="89"/>
                    <a:pt x="176" y="53"/>
                    <a:pt x="134" y="52"/>
                  </a:cubicBezTo>
                  <a:cubicBezTo>
                    <a:pt x="88" y="52"/>
                    <a:pt x="53" y="86"/>
                    <a:pt x="5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5">
              <a:extLst>
                <a:ext uri="{FF2B5EF4-FFF2-40B4-BE49-F238E27FC236}">
                  <a16:creationId xmlns:a16="http://schemas.microsoft.com/office/drawing/2014/main" id="{913F0EB8-270C-42DD-97EA-31989ED9D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2475" y="5027613"/>
              <a:ext cx="1778000" cy="717550"/>
            </a:xfrm>
            <a:custGeom>
              <a:avLst/>
              <a:gdLst>
                <a:gd name="T0" fmla="*/ 40 w 596"/>
                <a:gd name="T1" fmla="*/ 237 h 240"/>
                <a:gd name="T2" fmla="*/ 0 w 596"/>
                <a:gd name="T3" fmla="*/ 207 h 240"/>
                <a:gd name="T4" fmla="*/ 596 w 596"/>
                <a:gd name="T5" fmla="*/ 211 h 240"/>
                <a:gd name="T6" fmla="*/ 555 w 596"/>
                <a:gd name="T7" fmla="*/ 240 h 240"/>
                <a:gd name="T8" fmla="*/ 298 w 596"/>
                <a:gd name="T9" fmla="*/ 109 h 240"/>
                <a:gd name="T10" fmla="*/ 40 w 596"/>
                <a:gd name="T11" fmla="*/ 23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240">
                  <a:moveTo>
                    <a:pt x="40" y="237"/>
                  </a:moveTo>
                  <a:cubicBezTo>
                    <a:pt x="27" y="226"/>
                    <a:pt x="13" y="217"/>
                    <a:pt x="0" y="207"/>
                  </a:cubicBezTo>
                  <a:cubicBezTo>
                    <a:pt x="136" y="14"/>
                    <a:pt x="444" y="0"/>
                    <a:pt x="596" y="211"/>
                  </a:cubicBezTo>
                  <a:cubicBezTo>
                    <a:pt x="582" y="221"/>
                    <a:pt x="569" y="230"/>
                    <a:pt x="555" y="240"/>
                  </a:cubicBezTo>
                  <a:cubicBezTo>
                    <a:pt x="489" y="156"/>
                    <a:pt x="405" y="110"/>
                    <a:pt x="298" y="109"/>
                  </a:cubicBezTo>
                  <a:cubicBezTo>
                    <a:pt x="191" y="109"/>
                    <a:pt x="107" y="154"/>
                    <a:pt x="40" y="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96" name="Picture Placeholder 14">
            <a:extLst>
              <a:ext uri="{FF2B5EF4-FFF2-40B4-BE49-F238E27FC236}">
                <a16:creationId xmlns:a16="http://schemas.microsoft.com/office/drawing/2014/main" id="{A818E0AC-65A9-C644-99C6-B646264960C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9" r="-235"/>
          <a:stretch/>
        </p:blipFill>
        <p:spPr>
          <a:xfrm>
            <a:off x="5171351" y="5308882"/>
            <a:ext cx="1846526" cy="102572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292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50B130AC-1AC7-AA4F-AD29-20FFFF27BC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9739" y="4694786"/>
            <a:ext cx="6054262" cy="215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Placeholder 22">
            <a:extLst>
              <a:ext uri="{FF2B5EF4-FFF2-40B4-BE49-F238E27FC236}">
                <a16:creationId xmlns:a16="http://schemas.microsoft.com/office/drawing/2014/main" id="{B30B8623-DB7D-1B42-841A-20DDB66225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78" y="0"/>
            <a:ext cx="6624997" cy="48893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771190" y="816899"/>
            <a:ext cx="5271194" cy="517064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buClr>
                <a:srgbClr val="333333"/>
              </a:buClr>
              <a:buSzPts val="1800"/>
            </a:pPr>
            <a:r>
              <a:rPr lang="es-ES" sz="3200" dirty="0" err="1">
                <a:solidFill>
                  <a:schemeClr val="bg1"/>
                </a:solidFill>
                <a:latin typeface="MonSERRAT"/>
                <a:cs typeface="MonSERRAT"/>
              </a:rPr>
              <a:t>Arctic</a:t>
            </a:r>
            <a:r>
              <a:rPr lang="es-ES" sz="3200" dirty="0">
                <a:solidFill>
                  <a:schemeClr val="bg1"/>
                </a:solidFill>
                <a:latin typeface="MonSERRAT"/>
                <a:cs typeface="MonSERRAT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MonSERRAT"/>
                <a:cs typeface="MonSERRAT"/>
              </a:rPr>
              <a:t>Circle</a:t>
            </a:r>
            <a:r>
              <a:rPr lang="es-ES" sz="3200" dirty="0">
                <a:solidFill>
                  <a:schemeClr val="bg1"/>
                </a:solidFill>
                <a:latin typeface="MonSERRAT"/>
                <a:cs typeface="MonSERRAT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MonSERRAT"/>
                <a:cs typeface="MonSERRAT"/>
              </a:rPr>
              <a:t>Trials</a:t>
            </a:r>
            <a:endParaRPr lang="es-ES" sz="3200" dirty="0">
              <a:solidFill>
                <a:schemeClr val="bg1"/>
              </a:solidFill>
              <a:latin typeface="MonSERRAT"/>
              <a:cs typeface="MonSERRAT"/>
            </a:endParaRPr>
          </a:p>
          <a:p>
            <a:pPr algn="ctr">
              <a:buClr>
                <a:srgbClr val="333333"/>
              </a:buClr>
              <a:buSzPts val="1800"/>
            </a:pPr>
            <a:r>
              <a:rPr lang="es-ES" sz="3200" dirty="0">
                <a:solidFill>
                  <a:schemeClr val="bg1"/>
                </a:solidFill>
                <a:latin typeface="MonSERRAT"/>
                <a:cs typeface="MonSERRAT"/>
              </a:rPr>
              <a:t>24/7 </a:t>
            </a:r>
            <a:r>
              <a:rPr lang="es-ES" sz="3200" dirty="0" err="1">
                <a:solidFill>
                  <a:schemeClr val="bg1"/>
                </a:solidFill>
                <a:latin typeface="MonSERRAT"/>
                <a:cs typeface="MonSERRAT"/>
              </a:rPr>
              <a:t>for</a:t>
            </a:r>
            <a:r>
              <a:rPr lang="es-ES" sz="3200" dirty="0">
                <a:solidFill>
                  <a:schemeClr val="bg1"/>
                </a:solidFill>
                <a:latin typeface="MonSERRAT"/>
                <a:cs typeface="MonSERRAT"/>
              </a:rPr>
              <a:t> 8 </a:t>
            </a:r>
            <a:r>
              <a:rPr lang="es-ES" sz="3200" dirty="0" err="1">
                <a:solidFill>
                  <a:schemeClr val="bg1"/>
                </a:solidFill>
                <a:latin typeface="MonSERRAT"/>
                <a:cs typeface="MonSERRAT"/>
              </a:rPr>
              <a:t>months</a:t>
            </a:r>
            <a:endParaRPr lang="es-ES" sz="3200" dirty="0">
              <a:solidFill>
                <a:schemeClr val="bg1"/>
              </a:solidFill>
              <a:latin typeface="MonSERRAT"/>
              <a:cs typeface="MonSERRAT"/>
            </a:endParaRPr>
          </a:p>
          <a:p>
            <a:pPr algn="ctr">
              <a:buClr>
                <a:srgbClr val="333333"/>
              </a:buClr>
              <a:buSzPts val="1800"/>
            </a:pPr>
            <a:r>
              <a:rPr lang="en-US" sz="3200" dirty="0">
                <a:solidFill>
                  <a:schemeClr val="bg1"/>
                </a:solidFill>
                <a:latin typeface="Monserrat"/>
                <a:cs typeface="Monserrat"/>
              </a:rPr>
              <a:t> </a:t>
            </a:r>
          </a:p>
          <a:p>
            <a:pPr lvl="0">
              <a:buClr>
                <a:srgbClr val="333333"/>
              </a:buClr>
              <a:buSzPts val="1800"/>
            </a:pPr>
            <a:endParaRPr lang="en-US" sz="1600" dirty="0">
              <a:solidFill>
                <a:schemeClr val="bg1"/>
              </a:solidFill>
              <a:latin typeface="Monserrat"/>
              <a:cs typeface="Monserrat"/>
            </a:endParaRPr>
          </a:p>
          <a:p>
            <a:pPr marL="342900" lvl="0" indent="-342900">
              <a:buClr>
                <a:srgbClr val="333333"/>
              </a:buClr>
              <a:buSzPts val="1800"/>
              <a:buFont typeface="Arial"/>
              <a:buChar char="•"/>
            </a:pPr>
            <a:r>
              <a:rPr lang="es-ES" sz="2000" dirty="0" err="1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Aquaculture</a:t>
            </a:r>
            <a:r>
              <a:rPr lang="es-ES" sz="2000" dirty="0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 ($209bn market) supplies 51% of seafood consumed with lowest carbon footprint as a source of </a:t>
            </a:r>
            <a:r>
              <a:rPr lang="es-ES" sz="2000" dirty="0" err="1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protein</a:t>
            </a:r>
            <a:r>
              <a:rPr lang="es-ES" sz="2000" dirty="0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.</a:t>
            </a:r>
          </a:p>
          <a:p>
            <a:pPr marL="342900" lvl="0" indent="-342900">
              <a:buClr>
                <a:srgbClr val="333333"/>
              </a:buClr>
              <a:buSzPts val="1800"/>
              <a:buFont typeface="Arial"/>
              <a:buChar char="•"/>
            </a:pPr>
            <a:endParaRPr lang="es-ES" sz="1600" dirty="0">
              <a:solidFill>
                <a:schemeClr val="bg1"/>
              </a:solidFill>
              <a:latin typeface="Monserrat"/>
              <a:ea typeface="Century Gothic"/>
              <a:cs typeface="Monserrat"/>
              <a:sym typeface="Century Gothic"/>
            </a:endParaRPr>
          </a:p>
          <a:p>
            <a:pPr marL="342900" lvl="0" indent="-342900">
              <a:buClr>
                <a:srgbClr val="333333"/>
              </a:buClr>
              <a:buSzPts val="1800"/>
              <a:buFont typeface="Arial"/>
              <a:buChar char="•"/>
            </a:pPr>
            <a:r>
              <a:rPr lang="es-ES" sz="2000" dirty="0" err="1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Farmers</a:t>
            </a:r>
            <a:r>
              <a:rPr lang="es-ES" sz="2000" dirty="0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need</a:t>
            </a:r>
            <a:r>
              <a:rPr lang="es-ES" sz="2000" dirty="0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state</a:t>
            </a:r>
            <a:r>
              <a:rPr lang="es-ES" sz="2000" dirty="0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 of </a:t>
            </a:r>
            <a:r>
              <a:rPr lang="es-ES" sz="2000" dirty="0" err="1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 art data to </a:t>
            </a:r>
            <a:r>
              <a:rPr lang="es-ES" sz="2000" dirty="0" err="1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meet</a:t>
            </a:r>
            <a:r>
              <a:rPr lang="es-ES" sz="2000" dirty="0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demands</a:t>
            </a:r>
            <a:r>
              <a:rPr lang="es-ES" sz="2000" dirty="0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 of </a:t>
            </a:r>
            <a:r>
              <a:rPr lang="es-ES" sz="2000" dirty="0" err="1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an</a:t>
            </a:r>
            <a:r>
              <a:rPr lang="es-ES" sz="2000" dirty="0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increasing</a:t>
            </a:r>
            <a:r>
              <a:rPr lang="es-ES" sz="2000" dirty="0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population</a:t>
            </a:r>
            <a:r>
              <a:rPr lang="es-ES" sz="2000" dirty="0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. </a:t>
            </a:r>
          </a:p>
          <a:p>
            <a:pPr marL="342900" lvl="0" indent="-342900">
              <a:buClr>
                <a:srgbClr val="333333"/>
              </a:buClr>
              <a:buSzPts val="1800"/>
              <a:buFont typeface="Arial"/>
              <a:buChar char="•"/>
            </a:pPr>
            <a:endParaRPr lang="es-ES" sz="2000" dirty="0">
              <a:solidFill>
                <a:schemeClr val="bg1"/>
              </a:solidFill>
              <a:latin typeface="Monserrat"/>
              <a:ea typeface="Century Gothic"/>
              <a:cs typeface="Monserrat"/>
              <a:sym typeface="Century Gothic"/>
            </a:endParaRPr>
          </a:p>
          <a:p>
            <a:pPr marL="342900" lvl="0" indent="-342900">
              <a:buClr>
                <a:srgbClr val="333333"/>
              </a:buClr>
              <a:buSzPts val="1800"/>
              <a:buFont typeface="Arial"/>
              <a:buChar char="•"/>
            </a:pPr>
            <a:r>
              <a:rPr lang="es-ES" sz="2000" dirty="0" err="1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Food</a:t>
            </a:r>
            <a:r>
              <a:rPr lang="es-ES" sz="2000" dirty="0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 Security </a:t>
            </a:r>
            <a:r>
              <a:rPr lang="es-ES" sz="2000" dirty="0" err="1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calls</a:t>
            </a:r>
            <a:r>
              <a:rPr lang="es-ES" sz="2000" dirty="0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for</a:t>
            </a:r>
            <a:r>
              <a:rPr lang="es-ES" sz="2000" dirty="0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sustainable</a:t>
            </a:r>
            <a:r>
              <a:rPr lang="es-ES" sz="2000" dirty="0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measures</a:t>
            </a:r>
            <a:r>
              <a:rPr lang="es-ES" sz="2000" dirty="0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that</a:t>
            </a:r>
            <a:r>
              <a:rPr lang="es-ES" sz="2000" dirty="0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boost</a:t>
            </a:r>
            <a:r>
              <a:rPr lang="es-ES" sz="2000" dirty="0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yield</a:t>
            </a:r>
            <a:r>
              <a:rPr lang="es-ES" sz="2000" dirty="0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 &amp; </a:t>
            </a:r>
            <a:r>
              <a:rPr lang="es-ES" sz="2000" dirty="0" err="1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protect</a:t>
            </a:r>
            <a:r>
              <a:rPr lang="es-ES" sz="2000" dirty="0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waterways</a:t>
            </a:r>
            <a:r>
              <a:rPr lang="es-ES" sz="2000" dirty="0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 as </a:t>
            </a:r>
            <a:r>
              <a:rPr lang="es-ES" sz="2000" dirty="0" err="1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oceans</a:t>
            </a:r>
            <a:r>
              <a:rPr lang="es-ES" sz="2000" dirty="0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 are </a:t>
            </a:r>
            <a:r>
              <a:rPr lang="es-ES" sz="2000" dirty="0" err="1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depleted</a:t>
            </a:r>
            <a:r>
              <a:rPr lang="es-ES" sz="2000" dirty="0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 of wild stock </a:t>
            </a:r>
            <a:r>
              <a:rPr lang="es-ES" sz="2000" dirty="0" err="1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due</a:t>
            </a:r>
            <a:r>
              <a:rPr lang="es-ES" sz="2000" dirty="0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 to </a:t>
            </a:r>
            <a:r>
              <a:rPr lang="es-ES" sz="2000" dirty="0" err="1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overfishing</a:t>
            </a:r>
            <a:r>
              <a:rPr lang="es-ES" sz="2000" dirty="0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 and </a:t>
            </a:r>
            <a:r>
              <a:rPr lang="es-ES" sz="2000" dirty="0" err="1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climate</a:t>
            </a:r>
            <a:r>
              <a:rPr lang="es-ES" sz="2000" dirty="0">
                <a:solidFill>
                  <a:schemeClr val="bg1"/>
                </a:solidFill>
                <a:latin typeface="Monserrat"/>
                <a:ea typeface="Century Gothic"/>
                <a:cs typeface="Monserrat"/>
                <a:sym typeface="Century Gothic"/>
              </a:rPr>
              <a:t> crisis.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F86768-881E-6944-9CB1-D3A53959887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" y="4889353"/>
            <a:ext cx="3145501" cy="1959901"/>
          </a:xfrm>
          <a:prstGeom prst="rect">
            <a:avLst/>
          </a:prstGeom>
        </p:spPr>
      </p:pic>
      <p:sp>
        <p:nvSpPr>
          <p:cNvPr id="13" name="Google Shape;245;p34"/>
          <p:cNvSpPr txBox="1">
            <a:spLocks/>
          </p:cNvSpPr>
          <p:nvPr/>
        </p:nvSpPr>
        <p:spPr>
          <a:xfrm>
            <a:off x="2004345" y="4879067"/>
            <a:ext cx="4606730" cy="535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3200"/>
              <a:buFont typeface="Century Gothic"/>
              <a:buNone/>
            </a:pPr>
            <a:r>
              <a:rPr lang="es-ES" sz="3200" dirty="0" err="1">
                <a:solidFill>
                  <a:schemeClr val="bg1"/>
                </a:solidFill>
                <a:latin typeface="MonSERRAT"/>
                <a:cs typeface="MonSERRAT"/>
              </a:rPr>
              <a:t>Harsh</a:t>
            </a:r>
            <a:r>
              <a:rPr lang="es-ES" sz="3200" dirty="0">
                <a:solidFill>
                  <a:schemeClr val="bg1"/>
                </a:solidFill>
                <a:latin typeface="MonSERRAT"/>
                <a:cs typeface="MonSERRAT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MonSERRAT"/>
                <a:cs typeface="MonSERRAT"/>
              </a:rPr>
              <a:t>Environment</a:t>
            </a:r>
            <a:r>
              <a:rPr lang="es-ES" sz="3200" dirty="0">
                <a:solidFill>
                  <a:schemeClr val="bg1"/>
                </a:solidFill>
                <a:latin typeface="MonSERRAT"/>
                <a:cs typeface="MonSERRAT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MonSERRAT"/>
                <a:cs typeface="MonSERRAT"/>
              </a:rPr>
              <a:t>Tested</a:t>
            </a:r>
            <a:endParaRPr lang="es-ES" sz="3200" dirty="0">
              <a:solidFill>
                <a:schemeClr val="bg1"/>
              </a:solidFill>
              <a:latin typeface="MonSERRAT"/>
              <a:cs typeface="MonSERRAT"/>
            </a:endParaRPr>
          </a:p>
        </p:txBody>
      </p:sp>
    </p:spTree>
    <p:extLst>
      <p:ext uri="{BB962C8B-B14F-4D97-AF65-F5344CB8AC3E}">
        <p14:creationId xmlns:p14="http://schemas.microsoft.com/office/powerpoint/2010/main" val="285522331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">
            <a:hlinkClick r:id="rId3"/>
          </p:cNvPr>
          <p:cNvPicPr preferRelativeResize="0"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008" y="1034874"/>
            <a:ext cx="8812403" cy="551832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AF18AD1-175C-4F4B-903A-331CEACDE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62" y="366849"/>
            <a:ext cx="9042182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/>
          <a:p>
            <a:pPr eaLnBrk="1" hangingPunct="1">
              <a:buSzPct val="100000"/>
            </a:pPr>
            <a:r>
              <a:rPr lang="en-US" altLang="en-US" sz="3200" dirty="0">
                <a:latin typeface="Monserrat"/>
                <a:cs typeface="Monserrat"/>
                <a:hlinkClick r:id="rId3"/>
              </a:rPr>
              <a:t>Click</a:t>
            </a:r>
            <a:r>
              <a:rPr lang="en-US" altLang="en-US" sz="3200" dirty="0">
                <a:latin typeface="Monserrat"/>
                <a:cs typeface="Monserrat"/>
              </a:rPr>
              <a:t> for Video</a:t>
            </a:r>
          </a:p>
        </p:txBody>
      </p:sp>
    </p:spTree>
    <p:extLst>
      <p:ext uri="{BB962C8B-B14F-4D97-AF65-F5344CB8AC3E}">
        <p14:creationId xmlns:p14="http://schemas.microsoft.com/office/powerpoint/2010/main" val="258812800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7A9BB5-477D-7D49-A613-89D9ED523A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2DDA097-B7B6-490D-8C5B-2B931C00FC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Whole Foods supplier Kvarøy will not use Brazilian soy in fish feed">
            <a:extLst>
              <a:ext uri="{FF2B5EF4-FFF2-40B4-BE49-F238E27FC236}">
                <a16:creationId xmlns:a16="http://schemas.microsoft.com/office/drawing/2014/main" id="{0EB7329B-CCA9-4A86-8AA0-9773E55D0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9746" y="1615001"/>
            <a:ext cx="2167200" cy="2167200"/>
          </a:xfrm>
          <a:custGeom>
            <a:avLst/>
            <a:gdLst>
              <a:gd name="connsiteX0" fmla="*/ 2052701 w 4105402"/>
              <a:gd name="connsiteY0" fmla="*/ 0 h 4105402"/>
              <a:gd name="connsiteX1" fmla="*/ 4105402 w 4105402"/>
              <a:gd name="connsiteY1" fmla="*/ 2052701 h 4105402"/>
              <a:gd name="connsiteX2" fmla="*/ 2052701 w 4105402"/>
              <a:gd name="connsiteY2" fmla="*/ 4105402 h 4105402"/>
              <a:gd name="connsiteX3" fmla="*/ 0 w 4105402"/>
              <a:gd name="connsiteY3" fmla="*/ 2052701 h 4105402"/>
              <a:gd name="connsiteX4" fmla="*/ 2052701 w 4105402"/>
              <a:gd name="connsiteY4" fmla="*/ 0 h 410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5402" h="4105402">
                <a:moveTo>
                  <a:pt x="2052701" y="0"/>
                </a:moveTo>
                <a:cubicBezTo>
                  <a:pt x="3186376" y="0"/>
                  <a:pt x="4105402" y="919026"/>
                  <a:pt x="4105402" y="2052701"/>
                </a:cubicBezTo>
                <a:cubicBezTo>
                  <a:pt x="4105402" y="3186376"/>
                  <a:pt x="3186376" y="4105402"/>
                  <a:pt x="2052701" y="4105402"/>
                </a:cubicBezTo>
                <a:cubicBezTo>
                  <a:pt x="919026" y="4105402"/>
                  <a:pt x="0" y="3186376"/>
                  <a:pt x="0" y="2052701"/>
                </a:cubicBezTo>
                <a:cubicBezTo>
                  <a:pt x="0" y="919026"/>
                  <a:pt x="919026" y="0"/>
                  <a:pt x="2052701" y="0"/>
                </a:cubicBezTo>
                <a:close/>
              </a:path>
            </a:pathLst>
          </a:custGeom>
          <a:noFill/>
          <a:ln>
            <a:solidFill>
              <a:srgbClr val="0A4175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BD283F4-DBE1-4C98-B381-07CA68128516}"/>
              </a:ext>
            </a:extLst>
          </p:cNvPr>
          <p:cNvGrpSpPr/>
          <p:nvPr/>
        </p:nvGrpSpPr>
        <p:grpSpPr>
          <a:xfrm>
            <a:off x="597015" y="1662257"/>
            <a:ext cx="2165716" cy="2165716"/>
            <a:chOff x="6069117" y="3686175"/>
            <a:chExt cx="2165716" cy="216571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A3EC3A-3EAE-4D84-B2FE-68C6DB7A2D55}"/>
                </a:ext>
              </a:extLst>
            </p:cNvPr>
            <p:cNvSpPr/>
            <p:nvPr/>
          </p:nvSpPr>
          <p:spPr>
            <a:xfrm>
              <a:off x="6069117" y="3686175"/>
              <a:ext cx="2165716" cy="2165716"/>
            </a:xfrm>
            <a:prstGeom prst="ellipse">
              <a:avLst/>
            </a:prstGeom>
            <a:solidFill>
              <a:schemeClr val="bg1"/>
            </a:solidFill>
            <a:ln w="12700" cap="flat" cmpd="sng">
              <a:solidFill>
                <a:srgbClr val="0A41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B6B6771-4E59-45DC-9A87-8A36D5931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60100" y="4467570"/>
              <a:ext cx="1583750" cy="759558"/>
            </a:xfrm>
            <a:prstGeom prst="rect">
              <a:avLst/>
            </a:prstGeom>
            <a:ln w="12700" cap="flat" cmpd="sng"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346541-4043-4FF0-B7BC-90EA3AFA4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27" y="469761"/>
            <a:ext cx="6304873" cy="806727"/>
          </a:xfrm>
        </p:spPr>
        <p:txBody>
          <a:bodyPr>
            <a:no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Trial Partner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b="0" dirty="0">
                <a:solidFill>
                  <a:schemeClr val="bg1"/>
                </a:solidFill>
              </a:rPr>
              <a:t>urned 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b="0" dirty="0">
                <a:solidFill>
                  <a:schemeClr val="bg1"/>
                </a:solidFill>
              </a:rPr>
              <a:t>ustomer</a:t>
            </a:r>
          </a:p>
        </p:txBody>
      </p:sp>
      <p:sp>
        <p:nvSpPr>
          <p:cNvPr id="7" name="Google Shape;497;p43"/>
          <p:cNvSpPr txBox="1"/>
          <p:nvPr/>
        </p:nvSpPr>
        <p:spPr>
          <a:xfrm>
            <a:off x="6855044" y="2141505"/>
            <a:ext cx="4960234" cy="170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CA8"/>
              </a:buClr>
              <a:buSzPts val="3200"/>
              <a:buFont typeface="Arial"/>
              <a:buNone/>
            </a:pPr>
            <a:r>
              <a:rPr lang="es-ES" sz="4400" b="1" dirty="0">
                <a:solidFill>
                  <a:srgbClr val="21C7DA"/>
                </a:solidFill>
                <a:latin typeface="Montserrat" panose="02000505000000020004" pitchFamily="2" charset="0"/>
                <a:sym typeface="Century Gothic"/>
              </a:rPr>
              <a:t>$750,000</a:t>
            </a:r>
          </a:p>
          <a:p>
            <a: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CA8"/>
              </a:buClr>
              <a:buSzPts val="3200"/>
              <a:buFont typeface="Arial"/>
              <a:buNone/>
            </a:pPr>
            <a:r>
              <a:rPr lang="es-ES" dirty="0">
                <a:solidFill>
                  <a:schemeClr val="bg1"/>
                </a:solidFill>
                <a:latin typeface="Montserrat" panose="02000505000000020004" pitchFamily="2" charset="0"/>
                <a:sym typeface="Century Gothic"/>
              </a:rPr>
              <a:t>Aquaai will </a:t>
            </a:r>
            <a:r>
              <a:rPr lang="es-ES" sz="2400" dirty="0">
                <a:solidFill>
                  <a:schemeClr val="bg1"/>
                </a:solidFill>
                <a:latin typeface="Montserrat" panose="02000505000000020004" pitchFamily="2" charset="0"/>
                <a:sym typeface="Century Gothic"/>
              </a:rPr>
              <a:t>save</a:t>
            </a:r>
            <a:r>
              <a:rPr lang="es-ES" dirty="0">
                <a:solidFill>
                  <a:schemeClr val="bg1"/>
                </a:solidFill>
                <a:latin typeface="Montserrat" panose="02000505000000020004" pitchFamily="2" charset="0"/>
                <a:sym typeface="Century Gothic"/>
              </a:rPr>
              <a:t> us more </a:t>
            </a:r>
            <a:r>
              <a:rPr lang="es-ES" dirty="0" err="1">
                <a:solidFill>
                  <a:schemeClr val="bg1"/>
                </a:solidFill>
                <a:latin typeface="Montserrat" panose="02000505000000020004" pitchFamily="2" charset="0"/>
                <a:sym typeface="Century Gothic"/>
              </a:rPr>
              <a:t>than</a:t>
            </a:r>
            <a:r>
              <a:rPr lang="es-ES" dirty="0">
                <a:solidFill>
                  <a:schemeClr val="bg1"/>
                </a:solidFill>
                <a:latin typeface="Montserrat" panose="02000505000000020004" pitchFamily="2" charset="0"/>
                <a:sym typeface="Century Gothic"/>
              </a:rPr>
              <a:t> $750,000 </a:t>
            </a:r>
            <a:r>
              <a:rPr lang="es-ES" dirty="0" err="1">
                <a:solidFill>
                  <a:schemeClr val="bg1"/>
                </a:solidFill>
                <a:latin typeface="Montserrat" panose="02000505000000020004" pitchFamily="2" charset="0"/>
                <a:sym typeface="Century Gothic"/>
              </a:rPr>
              <a:t>annually</a:t>
            </a:r>
            <a:r>
              <a:rPr lang="es-ES" dirty="0">
                <a:solidFill>
                  <a:schemeClr val="bg1"/>
                </a:solidFill>
                <a:latin typeface="Montserrat" panose="02000505000000020004" pitchFamily="2" charset="0"/>
                <a:sym typeface="Century Gothic"/>
              </a:rPr>
              <a:t>.</a:t>
            </a:r>
            <a:endParaRPr dirty="0">
              <a:solidFill>
                <a:schemeClr val="bg1"/>
              </a:solidFill>
              <a:latin typeface="Montserrat" panose="02000505000000020004" pitchFamily="2" charset="0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1800" b="1" i="0" u="none" strike="noStrike" cap="none" dirty="0">
              <a:solidFill>
                <a:schemeClr val="bg1"/>
              </a:solidFill>
              <a:latin typeface="Monserrat"/>
              <a:ea typeface="Century Gothic"/>
              <a:cs typeface="Century Gothic"/>
              <a:sym typeface="Century Gothic"/>
            </a:endParaRPr>
          </a:p>
          <a:p>
            <a: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</a:pPr>
            <a:r>
              <a:rPr lang="es-ES" sz="1400" dirty="0">
                <a:solidFill>
                  <a:schemeClr val="bg1"/>
                </a:solidFill>
                <a:latin typeface="Montserrat" panose="02000505000000020004" pitchFamily="2" charset="0"/>
                <a:sym typeface="Century Gothic"/>
              </a:rPr>
              <a:t>Alf-Gøran Knutsen, </a:t>
            </a:r>
            <a:endParaRPr sz="1400" dirty="0">
              <a:solidFill>
                <a:schemeClr val="bg1"/>
              </a:solidFill>
              <a:latin typeface="Montserrat" panose="02000505000000020004" pitchFamily="2" charset="0"/>
              <a:sym typeface="Century Gothic"/>
            </a:endParaRPr>
          </a:p>
          <a:p>
            <a:pPr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</a:pPr>
            <a:r>
              <a:rPr lang="es-ES" sz="1400" dirty="0">
                <a:solidFill>
                  <a:schemeClr val="bg1"/>
                </a:solidFill>
                <a:latin typeface="Montserrat" panose="02000505000000020004" pitchFamily="2" charset="0"/>
                <a:sym typeface="Century Gothic"/>
              </a:rPr>
              <a:t>Managing Director </a:t>
            </a:r>
            <a:r>
              <a:rPr lang="es-ES" sz="1400" dirty="0" err="1">
                <a:solidFill>
                  <a:schemeClr val="bg1"/>
                </a:solidFill>
                <a:latin typeface="Montserrat" panose="02000505000000020004" pitchFamily="2" charset="0"/>
                <a:sym typeface="Century Gothic"/>
              </a:rPr>
              <a:t>Kvarøy</a:t>
            </a:r>
            <a:r>
              <a:rPr lang="es-ES" sz="1400" dirty="0">
                <a:solidFill>
                  <a:schemeClr val="bg1"/>
                </a:solidFill>
                <a:latin typeface="Montserrat" panose="02000505000000020004" pitchFamily="2" charset="0"/>
                <a:sym typeface="Century Gothic"/>
              </a:rPr>
              <a:t>  </a:t>
            </a:r>
            <a:endParaRPr sz="1400" dirty="0">
              <a:solidFill>
                <a:schemeClr val="bg1"/>
              </a:solidFill>
              <a:latin typeface="Montserrat" panose="02000505000000020004" pitchFamily="2" charset="0"/>
              <a:sym typeface="Century Gothic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1A502D-30CB-4E4A-A494-459866F1C92C}"/>
              </a:ext>
            </a:extLst>
          </p:cNvPr>
          <p:cNvGrpSpPr/>
          <p:nvPr/>
        </p:nvGrpSpPr>
        <p:grpSpPr>
          <a:xfrm>
            <a:off x="6989641" y="5416492"/>
            <a:ext cx="4084778" cy="1320485"/>
            <a:chOff x="6959883" y="5195743"/>
            <a:chExt cx="6402414" cy="806727"/>
          </a:xfrm>
          <a:solidFill>
            <a:schemeClr val="bg1"/>
          </a:solidFill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4D43783-6628-47CA-9140-A2D83D52D6AC}"/>
                </a:ext>
              </a:extLst>
            </p:cNvPr>
            <p:cNvSpPr/>
            <p:nvPr/>
          </p:nvSpPr>
          <p:spPr>
            <a:xfrm>
              <a:off x="6959883" y="5195743"/>
              <a:ext cx="3162185" cy="806727"/>
            </a:xfrm>
            <a:prstGeom prst="roundRect">
              <a:avLst>
                <a:gd name="adj" fmla="val 1351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 err="1">
                  <a:solidFill>
                    <a:schemeClr val="tx1"/>
                  </a:solidFill>
                  <a:latin typeface="Montserrat" panose="02000505000000020004" pitchFamily="2" charset="0"/>
                  <a:sym typeface="Century Gothic"/>
                </a:rPr>
                <a:t>World</a:t>
              </a:r>
              <a:r>
                <a:rPr lang="es-ES" sz="1600" b="1" dirty="0">
                  <a:solidFill>
                    <a:schemeClr val="tx1"/>
                  </a:solidFill>
                  <a:latin typeface="Montserrat" panose="02000505000000020004" pitchFamily="2" charset="0"/>
                  <a:sym typeface="Century Gothic"/>
                </a:rPr>
                <a:t> </a:t>
              </a:r>
              <a:r>
                <a:rPr lang="es-ES" sz="1600" b="1" dirty="0" err="1">
                  <a:solidFill>
                    <a:schemeClr val="tx1"/>
                  </a:solidFill>
                  <a:latin typeface="Montserrat" panose="02000505000000020004" pitchFamily="2" charset="0"/>
                  <a:sym typeface="Century Gothic"/>
                </a:rPr>
                <a:t>Changing</a:t>
              </a:r>
              <a:r>
                <a:rPr lang="es-ES" sz="1600" b="1" dirty="0">
                  <a:solidFill>
                    <a:schemeClr val="tx1"/>
                  </a:solidFill>
                  <a:latin typeface="Montserrat" panose="02000505000000020004" pitchFamily="2" charset="0"/>
                  <a:sym typeface="Century Gothic"/>
                </a:rPr>
                <a:t> Ideas 2021 - </a:t>
              </a:r>
              <a:r>
                <a:rPr lang="es-ES" sz="1600" b="1" dirty="0" err="1">
                  <a:solidFill>
                    <a:schemeClr val="tx1"/>
                  </a:solidFill>
                  <a:latin typeface="Montserrat" panose="02000505000000020004" pitchFamily="2" charset="0"/>
                  <a:sym typeface="Century Gothic"/>
                </a:rPr>
                <a:t>Fast</a:t>
              </a:r>
              <a:r>
                <a:rPr lang="es-ES" sz="1600" b="1" dirty="0">
                  <a:solidFill>
                    <a:schemeClr val="tx1"/>
                  </a:solidFill>
                  <a:latin typeface="Montserrat" panose="02000505000000020004" pitchFamily="2" charset="0"/>
                  <a:sym typeface="Century Gothic"/>
                </a:rPr>
                <a:t> </a:t>
              </a:r>
              <a:r>
                <a:rPr lang="es-ES" sz="1600" b="1" dirty="0" err="1">
                  <a:solidFill>
                    <a:schemeClr val="tx1"/>
                  </a:solidFill>
                  <a:latin typeface="Montserrat" panose="02000505000000020004" pitchFamily="2" charset="0"/>
                  <a:sym typeface="Century Gothic"/>
                </a:rPr>
                <a:t>Company</a:t>
              </a:r>
              <a:r>
                <a:rPr lang="es-ES" sz="1600" b="1" dirty="0">
                  <a:solidFill>
                    <a:schemeClr val="tx1"/>
                  </a:solidFill>
                  <a:latin typeface="Montserrat" panose="02000505000000020004" pitchFamily="2" charset="0"/>
                  <a:sym typeface="Century Gothic"/>
                </a:rPr>
                <a:t> 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39E651B-3FD9-410A-8364-1F2969483EB7}"/>
                </a:ext>
              </a:extLst>
            </p:cNvPr>
            <p:cNvSpPr/>
            <p:nvPr/>
          </p:nvSpPr>
          <p:spPr>
            <a:xfrm>
              <a:off x="10200112" y="5195743"/>
              <a:ext cx="3162185" cy="806727"/>
            </a:xfrm>
            <a:prstGeom prst="roundRect">
              <a:avLst>
                <a:gd name="adj" fmla="val 1351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solidFill>
                    <a:schemeClr val="tx1"/>
                  </a:solidFill>
                  <a:latin typeface="Montserrat" panose="02000505000000020004" pitchFamily="2" charset="0"/>
                  <a:sym typeface="Century Gothic"/>
                </a:rPr>
                <a:t>3 </a:t>
              </a:r>
              <a:r>
                <a:rPr lang="es-ES" sz="1600" b="1" dirty="0" err="1">
                  <a:solidFill>
                    <a:schemeClr val="tx1"/>
                  </a:solidFill>
                  <a:latin typeface="Montserrat" panose="02000505000000020004" pitchFamily="2" charset="0"/>
                  <a:sym typeface="Century Gothic"/>
                </a:rPr>
                <a:t>Generation</a:t>
              </a:r>
              <a:r>
                <a:rPr lang="es-ES" sz="1600" b="1" dirty="0">
                  <a:solidFill>
                    <a:schemeClr val="tx1"/>
                  </a:solidFill>
                  <a:latin typeface="Montserrat" panose="02000505000000020004" pitchFamily="2" charset="0"/>
                  <a:sym typeface="Century Gothic"/>
                </a:rPr>
                <a:t> </a:t>
              </a:r>
            </a:p>
            <a:p>
              <a:pPr algn="ctr"/>
              <a:r>
                <a:rPr lang="es-ES" sz="1600" b="1" dirty="0" err="1">
                  <a:solidFill>
                    <a:schemeClr val="tx1"/>
                  </a:solidFill>
                  <a:latin typeface="Montserrat" panose="02000505000000020004" pitchFamily="2" charset="0"/>
                  <a:sym typeface="Century Gothic"/>
                </a:rPr>
                <a:t>Family</a:t>
              </a:r>
              <a:r>
                <a:rPr lang="es-ES" sz="1600" b="1" dirty="0">
                  <a:solidFill>
                    <a:schemeClr val="tx1"/>
                  </a:solidFill>
                  <a:latin typeface="Montserrat" panose="02000505000000020004" pitchFamily="2" charset="0"/>
                  <a:sym typeface="Century Gothic"/>
                </a:rPr>
                <a:t> </a:t>
              </a:r>
              <a:r>
                <a:rPr lang="es-ES" sz="1600" b="1" dirty="0" err="1">
                  <a:solidFill>
                    <a:schemeClr val="tx1"/>
                  </a:solidFill>
                  <a:latin typeface="Montserrat" panose="02000505000000020004" pitchFamily="2" charset="0"/>
                  <a:sym typeface="Century Gothic"/>
                </a:rPr>
                <a:t>Farm</a:t>
              </a:r>
              <a:endParaRPr lang="es-ES" sz="1600" b="1" dirty="0">
                <a:solidFill>
                  <a:schemeClr val="tx1"/>
                </a:solidFill>
                <a:latin typeface="Montserrat" panose="02000505000000020004" pitchFamily="2" charset="0"/>
                <a:sym typeface="Century Gothic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D88257-5280-4D44-8022-070ABF167ECE}"/>
              </a:ext>
            </a:extLst>
          </p:cNvPr>
          <p:cNvGrpSpPr/>
          <p:nvPr/>
        </p:nvGrpSpPr>
        <p:grpSpPr>
          <a:xfrm>
            <a:off x="6921206" y="1563916"/>
            <a:ext cx="686304" cy="538307"/>
            <a:chOff x="6863523" y="1225115"/>
            <a:chExt cx="245590" cy="192630"/>
          </a:xfrm>
          <a:solidFill>
            <a:srgbClr val="21C7DA">
              <a:alpha val="16000"/>
            </a:srgbClr>
          </a:solidFill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CB16360-9FA2-4E83-88BE-AA054818FBA0}"/>
                </a:ext>
              </a:extLst>
            </p:cNvPr>
            <p:cNvSpPr txBox="1"/>
            <p:nvPr/>
          </p:nvSpPr>
          <p:spPr>
            <a:xfrm>
              <a:off x="6863523" y="1225115"/>
              <a:ext cx="110310" cy="192630"/>
            </a:xfrm>
            <a:custGeom>
              <a:avLst/>
              <a:gdLst/>
              <a:ahLst/>
              <a:cxnLst/>
              <a:rect l="l" t="t" r="r" b="b"/>
              <a:pathLst>
                <a:path w="110310" h="192630">
                  <a:moveTo>
                    <a:pt x="95188" y="0"/>
                  </a:moveTo>
                  <a:lnTo>
                    <a:pt x="107291" y="19482"/>
                  </a:lnTo>
                  <a:cubicBezTo>
                    <a:pt x="86537" y="29544"/>
                    <a:pt x="70283" y="41252"/>
                    <a:pt x="58529" y="54606"/>
                  </a:cubicBezTo>
                  <a:cubicBezTo>
                    <a:pt x="46776" y="67960"/>
                    <a:pt x="39980" y="84150"/>
                    <a:pt x="38142" y="103175"/>
                  </a:cubicBezTo>
                  <a:lnTo>
                    <a:pt x="53569" y="103175"/>
                  </a:lnTo>
                  <a:cubicBezTo>
                    <a:pt x="64953" y="103175"/>
                    <a:pt x="74227" y="104455"/>
                    <a:pt x="81388" y="107017"/>
                  </a:cubicBezTo>
                  <a:cubicBezTo>
                    <a:pt x="88550" y="109578"/>
                    <a:pt x="94334" y="113145"/>
                    <a:pt x="98742" y="117718"/>
                  </a:cubicBezTo>
                  <a:cubicBezTo>
                    <a:pt x="102964" y="122109"/>
                    <a:pt x="105947" y="126956"/>
                    <a:pt x="107692" y="132262"/>
                  </a:cubicBezTo>
                  <a:cubicBezTo>
                    <a:pt x="109437" y="137567"/>
                    <a:pt x="110310" y="143055"/>
                    <a:pt x="110310" y="148726"/>
                  </a:cubicBezTo>
                  <a:cubicBezTo>
                    <a:pt x="110310" y="160433"/>
                    <a:pt x="105588" y="170678"/>
                    <a:pt x="96144" y="179459"/>
                  </a:cubicBezTo>
                  <a:cubicBezTo>
                    <a:pt x="86700" y="188240"/>
                    <a:pt x="75558" y="192630"/>
                    <a:pt x="62718" y="192630"/>
                  </a:cubicBezTo>
                  <a:cubicBezTo>
                    <a:pt x="42547" y="192630"/>
                    <a:pt x="27051" y="185953"/>
                    <a:pt x="16231" y="172599"/>
                  </a:cubicBezTo>
                  <a:cubicBezTo>
                    <a:pt x="5410" y="159244"/>
                    <a:pt x="0" y="140768"/>
                    <a:pt x="0" y="117169"/>
                  </a:cubicBezTo>
                  <a:cubicBezTo>
                    <a:pt x="0" y="95217"/>
                    <a:pt x="9308" y="73082"/>
                    <a:pt x="27923" y="50764"/>
                  </a:cubicBezTo>
                  <a:cubicBezTo>
                    <a:pt x="46538" y="28446"/>
                    <a:pt x="68959" y="11525"/>
                    <a:pt x="9518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6CA8"/>
                </a:buClr>
                <a:buSzPts val="3200"/>
                <a:buFont typeface="Arial"/>
                <a:buNone/>
              </a:pPr>
              <a:endParaRPr sz="1400" b="1" dirty="0">
                <a:solidFill>
                  <a:schemeClr val="bg1"/>
                </a:solidFill>
                <a:latin typeface="Georgia" panose="02040502050405020303" pitchFamily="18" charset="0"/>
                <a:sym typeface="Century Gothic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83F56E9-6223-4E71-A2EF-4B329722CC38}"/>
                </a:ext>
              </a:extLst>
            </p:cNvPr>
            <p:cNvSpPr txBox="1"/>
            <p:nvPr/>
          </p:nvSpPr>
          <p:spPr>
            <a:xfrm>
              <a:off x="6998803" y="1225115"/>
              <a:ext cx="110310" cy="192630"/>
            </a:xfrm>
            <a:custGeom>
              <a:avLst/>
              <a:gdLst/>
              <a:ahLst/>
              <a:cxnLst/>
              <a:rect l="l" t="t" r="r" b="b"/>
              <a:pathLst>
                <a:path w="110310" h="192630">
                  <a:moveTo>
                    <a:pt x="95188" y="0"/>
                  </a:moveTo>
                  <a:lnTo>
                    <a:pt x="107291" y="19482"/>
                  </a:lnTo>
                  <a:cubicBezTo>
                    <a:pt x="86537" y="29544"/>
                    <a:pt x="70283" y="41252"/>
                    <a:pt x="58529" y="54606"/>
                  </a:cubicBezTo>
                  <a:cubicBezTo>
                    <a:pt x="46776" y="67960"/>
                    <a:pt x="39980" y="84150"/>
                    <a:pt x="38142" y="103175"/>
                  </a:cubicBezTo>
                  <a:lnTo>
                    <a:pt x="53569" y="103175"/>
                  </a:lnTo>
                  <a:cubicBezTo>
                    <a:pt x="64953" y="103175"/>
                    <a:pt x="74227" y="104455"/>
                    <a:pt x="81388" y="107017"/>
                  </a:cubicBezTo>
                  <a:cubicBezTo>
                    <a:pt x="88550" y="109578"/>
                    <a:pt x="94335" y="113145"/>
                    <a:pt x="98742" y="117718"/>
                  </a:cubicBezTo>
                  <a:cubicBezTo>
                    <a:pt x="102964" y="122109"/>
                    <a:pt x="105947" y="126956"/>
                    <a:pt x="107692" y="132262"/>
                  </a:cubicBezTo>
                  <a:cubicBezTo>
                    <a:pt x="109437" y="137567"/>
                    <a:pt x="110310" y="143055"/>
                    <a:pt x="110310" y="148726"/>
                  </a:cubicBezTo>
                  <a:cubicBezTo>
                    <a:pt x="110310" y="160433"/>
                    <a:pt x="105588" y="170678"/>
                    <a:pt x="96144" y="179459"/>
                  </a:cubicBezTo>
                  <a:cubicBezTo>
                    <a:pt x="86700" y="188240"/>
                    <a:pt x="75558" y="192630"/>
                    <a:pt x="62718" y="192630"/>
                  </a:cubicBezTo>
                  <a:cubicBezTo>
                    <a:pt x="42547" y="192630"/>
                    <a:pt x="27051" y="185953"/>
                    <a:pt x="16231" y="172599"/>
                  </a:cubicBezTo>
                  <a:cubicBezTo>
                    <a:pt x="5410" y="159244"/>
                    <a:pt x="0" y="140768"/>
                    <a:pt x="0" y="117169"/>
                  </a:cubicBezTo>
                  <a:cubicBezTo>
                    <a:pt x="0" y="95217"/>
                    <a:pt x="9308" y="73082"/>
                    <a:pt x="27923" y="50764"/>
                  </a:cubicBezTo>
                  <a:cubicBezTo>
                    <a:pt x="46538" y="28446"/>
                    <a:pt x="68959" y="11525"/>
                    <a:pt x="9518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6CA8"/>
                </a:buClr>
                <a:buSzPts val="3200"/>
                <a:buFont typeface="Arial"/>
                <a:buNone/>
              </a:pPr>
              <a:endParaRPr sz="1400" b="1" dirty="0">
                <a:solidFill>
                  <a:schemeClr val="bg1"/>
                </a:solidFill>
                <a:latin typeface="Georgia" panose="02040502050405020303" pitchFamily="18" charset="0"/>
                <a:sym typeface="Century Gothic"/>
              </a:endParaRPr>
            </a:p>
          </p:txBody>
        </p:sp>
      </p:grpSp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id="{CA5BF362-BEB2-4093-B5C7-CDCBA0A73B4B}"/>
              </a:ext>
            </a:extLst>
          </p:cNvPr>
          <p:cNvSpPr/>
          <p:nvPr/>
        </p:nvSpPr>
        <p:spPr>
          <a:xfrm>
            <a:off x="7013084" y="4068891"/>
            <a:ext cx="2017492" cy="1320485"/>
          </a:xfrm>
          <a:prstGeom prst="roundRect">
            <a:avLst>
              <a:gd name="adj" fmla="val 135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err="1">
                <a:solidFill>
                  <a:schemeClr val="tx1"/>
                </a:solidFill>
                <a:latin typeface="Montserrat" panose="02000505000000020004" pitchFamily="2" charset="0"/>
                <a:sym typeface="Century Gothic"/>
              </a:rPr>
              <a:t>Best</a:t>
            </a:r>
            <a:r>
              <a:rPr lang="es-ES" sz="1600" b="1" dirty="0">
                <a:solidFill>
                  <a:schemeClr val="tx1"/>
                </a:solidFill>
                <a:latin typeface="Montserrat" panose="02000505000000020004" pitchFamily="2" charset="0"/>
                <a:sym typeface="Century Gothic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latin typeface="Montserrat" panose="02000505000000020004" pitchFamily="2" charset="0"/>
                <a:sym typeface="Century Gothic"/>
              </a:rPr>
              <a:t>Aquaculture</a:t>
            </a:r>
            <a:r>
              <a:rPr lang="es-ES" sz="1600" b="1" dirty="0">
                <a:solidFill>
                  <a:schemeClr val="tx1"/>
                </a:solidFill>
                <a:latin typeface="Montserrat" panose="02000505000000020004" pitchFamily="2" charset="0"/>
                <a:sym typeface="Century Gothic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latin typeface="Montserrat" panose="02000505000000020004" pitchFamily="2" charset="0"/>
                <a:sym typeface="Century Gothic"/>
              </a:rPr>
              <a:t>Practices</a:t>
            </a:r>
            <a:r>
              <a:rPr lang="es-ES" sz="1600" b="1" dirty="0">
                <a:solidFill>
                  <a:schemeClr val="tx1"/>
                </a:solidFill>
                <a:latin typeface="Montserrat" panose="02000505000000020004" pitchFamily="2" charset="0"/>
                <a:sym typeface="Century Gothic"/>
              </a:rPr>
              <a:t> (BAP) </a:t>
            </a:r>
            <a:r>
              <a:rPr lang="es-ES" sz="1600" b="1" dirty="0" err="1">
                <a:solidFill>
                  <a:schemeClr val="tx1"/>
                </a:solidFill>
                <a:latin typeface="Montserrat" panose="02000505000000020004" pitchFamily="2" charset="0"/>
                <a:sym typeface="Century Gothic"/>
              </a:rPr>
              <a:t>Certified</a:t>
            </a:r>
            <a:endParaRPr lang="es-ES" sz="1600" b="1" dirty="0">
              <a:solidFill>
                <a:schemeClr val="tx1"/>
              </a:solidFill>
              <a:latin typeface="Montserrat" panose="02000505000000020004" pitchFamily="2" charset="0"/>
              <a:sym typeface="Century Gothic"/>
            </a:endParaRPr>
          </a:p>
        </p:txBody>
      </p:sp>
      <p:sp>
        <p:nvSpPr>
          <p:cNvPr id="23" name="Rectangle: Rounded Corners 20">
            <a:extLst>
              <a:ext uri="{FF2B5EF4-FFF2-40B4-BE49-F238E27FC236}">
                <a16:creationId xmlns:a16="http://schemas.microsoft.com/office/drawing/2014/main" id="{D4FA7688-F3AE-4FF5-A9A1-8ECF8DDA2100}"/>
              </a:ext>
            </a:extLst>
          </p:cNvPr>
          <p:cNvSpPr/>
          <p:nvPr/>
        </p:nvSpPr>
        <p:spPr>
          <a:xfrm>
            <a:off x="9056927" y="4068890"/>
            <a:ext cx="2017492" cy="1320485"/>
          </a:xfrm>
          <a:prstGeom prst="roundRect">
            <a:avLst>
              <a:gd name="adj" fmla="val 135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  <a:latin typeface="Montserrat" panose="02000505000000020004" pitchFamily="2" charset="0"/>
                <a:sym typeface="Century Gothic"/>
              </a:rPr>
              <a:t>Produces 8000 </a:t>
            </a:r>
            <a:r>
              <a:rPr lang="es-ES" sz="1400" b="1" dirty="0" err="1">
                <a:solidFill>
                  <a:schemeClr val="tx1"/>
                </a:solidFill>
                <a:latin typeface="Montserrat" panose="02000505000000020004" pitchFamily="2" charset="0"/>
                <a:sym typeface="Century Gothic"/>
              </a:rPr>
              <a:t>tonnes</a:t>
            </a:r>
            <a:r>
              <a:rPr lang="es-ES" sz="1400" b="1" dirty="0">
                <a:solidFill>
                  <a:schemeClr val="tx1"/>
                </a:solidFill>
                <a:latin typeface="Montserrat" panose="02000505000000020004" pitchFamily="2" charset="0"/>
                <a:sym typeface="Century Gothic"/>
              </a:rPr>
              <a:t> of </a:t>
            </a:r>
            <a:r>
              <a:rPr lang="es-ES" sz="1400" b="1" dirty="0" err="1">
                <a:solidFill>
                  <a:schemeClr val="tx1"/>
                </a:solidFill>
                <a:latin typeface="Montserrat" panose="02000505000000020004" pitchFamily="2" charset="0"/>
                <a:sym typeface="Century Gothic"/>
              </a:rPr>
              <a:t>sustainable</a:t>
            </a:r>
            <a:r>
              <a:rPr lang="es-ES" sz="1400" b="1" dirty="0">
                <a:solidFill>
                  <a:schemeClr val="tx1"/>
                </a:solidFill>
                <a:latin typeface="Montserrat" panose="02000505000000020004" pitchFamily="2" charset="0"/>
                <a:sym typeface="Century Gothic"/>
              </a:rPr>
              <a:t> </a:t>
            </a:r>
            <a:r>
              <a:rPr lang="es-ES" sz="1400" b="1" dirty="0" err="1">
                <a:solidFill>
                  <a:schemeClr val="tx1"/>
                </a:solidFill>
                <a:latin typeface="Montserrat" panose="02000505000000020004" pitchFamily="2" charset="0"/>
                <a:sym typeface="Century Gothic"/>
              </a:rPr>
              <a:t>salmon</a:t>
            </a:r>
            <a:r>
              <a:rPr lang="es-ES" sz="1400" b="1" dirty="0">
                <a:solidFill>
                  <a:schemeClr val="tx1"/>
                </a:solidFill>
                <a:latin typeface="Montserrat" panose="02000505000000020004" pitchFamily="2" charset="0"/>
                <a:sym typeface="Century Gothic"/>
              </a:rPr>
              <a:t> </a:t>
            </a:r>
            <a:r>
              <a:rPr lang="es-ES" sz="1400" b="1" dirty="0" err="1">
                <a:solidFill>
                  <a:schemeClr val="tx1"/>
                </a:solidFill>
                <a:latin typeface="Montserrat" panose="02000505000000020004" pitchFamily="2" charset="0"/>
                <a:sym typeface="Century Gothic"/>
              </a:rPr>
              <a:t>for</a:t>
            </a:r>
            <a:r>
              <a:rPr lang="es-ES" sz="1400" b="1" dirty="0">
                <a:solidFill>
                  <a:schemeClr val="tx1"/>
                </a:solidFill>
                <a:latin typeface="Montserrat" panose="02000505000000020004" pitchFamily="2" charset="0"/>
                <a:sym typeface="Century Gothic"/>
              </a:rPr>
              <a:t> Michelin Chefs &amp; </a:t>
            </a:r>
            <a:r>
              <a:rPr lang="es-ES" sz="1400" b="1" dirty="0" err="1">
                <a:solidFill>
                  <a:schemeClr val="tx1"/>
                </a:solidFill>
                <a:latin typeface="Montserrat" panose="02000505000000020004" pitchFamily="2" charset="0"/>
                <a:sym typeface="Century Gothic"/>
              </a:rPr>
              <a:t>Whole</a:t>
            </a:r>
            <a:r>
              <a:rPr lang="es-ES" sz="1400" b="1" dirty="0">
                <a:solidFill>
                  <a:schemeClr val="tx1"/>
                </a:solidFill>
                <a:latin typeface="Montserrat" panose="02000505000000020004" pitchFamily="2" charset="0"/>
                <a:sym typeface="Century Gothic"/>
              </a:rPr>
              <a:t> </a:t>
            </a:r>
            <a:r>
              <a:rPr lang="es-ES" sz="1400" b="1" dirty="0" err="1">
                <a:solidFill>
                  <a:schemeClr val="tx1"/>
                </a:solidFill>
                <a:latin typeface="Montserrat" panose="02000505000000020004" pitchFamily="2" charset="0"/>
                <a:sym typeface="Century Gothic"/>
              </a:rPr>
              <a:t>Foods</a:t>
            </a:r>
            <a:r>
              <a:rPr lang="es-ES" sz="1400" b="1" dirty="0">
                <a:solidFill>
                  <a:schemeClr val="tx1"/>
                </a:solidFill>
                <a:latin typeface="Montserrat" panose="02000505000000020004" pitchFamily="2" charset="0"/>
                <a:sym typeface="Century Gothic"/>
              </a:rPr>
              <a:t> </a:t>
            </a:r>
            <a:r>
              <a:rPr lang="es-ES" sz="1400" b="1" dirty="0" err="1">
                <a:solidFill>
                  <a:schemeClr val="tx1"/>
                </a:solidFill>
                <a:latin typeface="Montserrat" panose="02000505000000020004" pitchFamily="2" charset="0"/>
                <a:sym typeface="Century Gothic"/>
              </a:rPr>
              <a:t>grocer</a:t>
            </a:r>
            <a:r>
              <a:rPr lang="es-ES" sz="1400" b="1" dirty="0">
                <a:solidFill>
                  <a:schemeClr val="tx1"/>
                </a:solidFill>
                <a:latin typeface="Montserrat" panose="02000505000000020004" pitchFamily="2" charset="0"/>
                <a:sym typeface="Century Gothic"/>
              </a:rPr>
              <a:t> (Amazon </a:t>
            </a:r>
            <a:r>
              <a:rPr lang="es-ES" sz="1400" b="1" dirty="0" err="1">
                <a:solidFill>
                  <a:schemeClr val="tx1"/>
                </a:solidFill>
                <a:latin typeface="Montserrat" panose="02000505000000020004" pitchFamily="2" charset="0"/>
                <a:sym typeface="Century Gothic"/>
              </a:rPr>
              <a:t>owned</a:t>
            </a:r>
            <a:r>
              <a:rPr lang="es-ES" sz="1400" b="1" dirty="0">
                <a:solidFill>
                  <a:schemeClr val="tx1"/>
                </a:solidFill>
                <a:latin typeface="Montserrat" panose="02000505000000020004" pitchFamily="2" charset="0"/>
                <a:sym typeface="Century Gothic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0554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9">
            <a:extLst>
              <a:ext uri="{FF2B5EF4-FFF2-40B4-BE49-F238E27FC236}">
                <a16:creationId xmlns:a16="http://schemas.microsoft.com/office/drawing/2014/main" id="{BD1496E2-87BE-D549-9B9B-34C788C32516}"/>
              </a:ext>
            </a:extLst>
          </p:cNvPr>
          <p:cNvSpPr/>
          <p:nvPr/>
        </p:nvSpPr>
        <p:spPr>
          <a:xfrm>
            <a:off x="3767" y="1551578"/>
            <a:ext cx="6084801" cy="789341"/>
          </a:xfrm>
          <a:prstGeom prst="roundRect">
            <a:avLst>
              <a:gd name="adj" fmla="val 50000"/>
            </a:avLst>
          </a:prstGeo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9">
            <a:extLst>
              <a:ext uri="{FF2B5EF4-FFF2-40B4-BE49-F238E27FC236}">
                <a16:creationId xmlns:a16="http://schemas.microsoft.com/office/drawing/2014/main" id="{CFAE4B80-0A27-754F-B9BA-A7F7C312DE5F}"/>
              </a:ext>
            </a:extLst>
          </p:cNvPr>
          <p:cNvSpPr/>
          <p:nvPr/>
        </p:nvSpPr>
        <p:spPr>
          <a:xfrm>
            <a:off x="6107199" y="1555292"/>
            <a:ext cx="6084801" cy="789341"/>
          </a:xfrm>
          <a:prstGeom prst="roundRect">
            <a:avLst>
              <a:gd name="adj" fmla="val 50000"/>
            </a:avLst>
          </a:prstGeo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FB9A2A-EF9A-460C-98EC-6073CF0A7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27" y="218708"/>
            <a:ext cx="11362647" cy="806727"/>
          </a:xfrm>
        </p:spPr>
        <p:txBody>
          <a:bodyPr/>
          <a:lstStyle/>
          <a:p>
            <a:r>
              <a:rPr lang="en-IN" dirty="0"/>
              <a:t>Customer Case Study – </a:t>
            </a:r>
            <a:r>
              <a:rPr lang="en-IN" dirty="0" err="1"/>
              <a:t>Kvarøy</a:t>
            </a:r>
            <a:r>
              <a:rPr lang="en-IN" dirty="0"/>
              <a:t> </a:t>
            </a:r>
            <a:r>
              <a:rPr lang="en-IN" dirty="0" err="1"/>
              <a:t>Fishfarm</a:t>
            </a:r>
            <a:r>
              <a:rPr lang="en-IN" dirty="0"/>
              <a:t> Cost Savings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E37DCE-BC31-449E-8621-749F7A3C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2EB8-6A17-46AC-A4A2-5D1C41E9896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95A2541-CDB4-4EDD-93BA-7D2F33D92A95}"/>
              </a:ext>
            </a:extLst>
          </p:cNvPr>
          <p:cNvSpPr txBox="1">
            <a:spLocks/>
          </p:cNvSpPr>
          <p:nvPr/>
        </p:nvSpPr>
        <p:spPr>
          <a:xfrm>
            <a:off x="1576680" y="1566436"/>
            <a:ext cx="2908428" cy="806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ea typeface="+mn-ea"/>
                <a:cs typeface="+mn-cs"/>
              </a:rPr>
              <a:t>Current Cost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FDDB118-2BA0-42E3-B227-EF138FF4C798}"/>
              </a:ext>
            </a:extLst>
          </p:cNvPr>
          <p:cNvSpPr/>
          <p:nvPr/>
        </p:nvSpPr>
        <p:spPr>
          <a:xfrm>
            <a:off x="0" y="2626450"/>
            <a:ext cx="6057900" cy="68987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2000" rIns="720000" rtlCol="0" anchor="ctr"/>
          <a:lstStyle/>
          <a:p>
            <a:r>
              <a:rPr lang="en-US" sz="1400" dirty="0">
                <a:solidFill>
                  <a:srgbClr val="000000"/>
                </a:solidFill>
                <a:latin typeface="Montserrat Light" panose="00000400000000000000" pitchFamily="50" charset="0"/>
                <a:ea typeface="Times New Roman" panose="02020603050405020304" pitchFamily="18" charset="0"/>
              </a:rPr>
              <a:t>Current feeding cost is 50-60% of total cost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E0BBD14-D561-4448-BAEC-BC5DBEE7A0B0}"/>
              </a:ext>
            </a:extLst>
          </p:cNvPr>
          <p:cNvSpPr/>
          <p:nvPr/>
        </p:nvSpPr>
        <p:spPr>
          <a:xfrm>
            <a:off x="0" y="3353924"/>
            <a:ext cx="6057900" cy="68987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2000" rIns="720000" rtlCol="0" anchor="ctr"/>
          <a:lstStyle/>
          <a:p>
            <a:r>
              <a:rPr lang="en-US" sz="1400" dirty="0">
                <a:solidFill>
                  <a:srgbClr val="000000"/>
                </a:solidFill>
                <a:latin typeface="Montserrat Light" panose="00000400000000000000" pitchFamily="50" charset="0"/>
              </a:rPr>
              <a:t>Overfeeding is nearly 1%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7AFE4B-CA5A-4B2D-B2A0-7A3E570582D5}"/>
              </a:ext>
            </a:extLst>
          </p:cNvPr>
          <p:cNvSpPr/>
          <p:nvPr/>
        </p:nvSpPr>
        <p:spPr>
          <a:xfrm>
            <a:off x="0" y="4081398"/>
            <a:ext cx="6057900" cy="68987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2000" rIns="720000" rtlCol="0" anchor="ctr"/>
          <a:lstStyle/>
          <a:p>
            <a:r>
              <a:rPr lang="en-US" sz="1400" dirty="0">
                <a:solidFill>
                  <a:srgbClr val="000000"/>
                </a:solidFill>
                <a:latin typeface="Montserrat Light" panose="00000400000000000000" pitchFamily="50" charset="0"/>
              </a:rPr>
              <a:t>Many vendors for camera ($23,500) + 02 sensor ($12,900) + salinity ($300) TOTAL = $36,700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274307-18E9-48DE-8143-20AFF0A5C1F1}"/>
              </a:ext>
            </a:extLst>
          </p:cNvPr>
          <p:cNvSpPr/>
          <p:nvPr/>
        </p:nvSpPr>
        <p:spPr>
          <a:xfrm>
            <a:off x="0" y="4808872"/>
            <a:ext cx="6057900" cy="68987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2000" rIns="720000" rtlCol="0" anchor="ctr"/>
          <a:lstStyle/>
          <a:p>
            <a:r>
              <a:rPr lang="en-US" sz="1400" dirty="0">
                <a:solidFill>
                  <a:srgbClr val="000000"/>
                </a:solidFill>
                <a:latin typeface="Montserrat Light" panose="00000400000000000000" pitchFamily="50" charset="0"/>
              </a:rPr>
              <a:t>Medicine and mechanical de-</a:t>
            </a:r>
            <a:r>
              <a:rPr lang="en-US" sz="1400" dirty="0" err="1">
                <a:solidFill>
                  <a:srgbClr val="000000"/>
                </a:solidFill>
                <a:latin typeface="Montserrat Light" panose="00000400000000000000" pitchFamily="50" charset="0"/>
              </a:rPr>
              <a:t>licing</a:t>
            </a:r>
            <a:r>
              <a:rPr lang="en-US" sz="1400" dirty="0">
                <a:solidFill>
                  <a:srgbClr val="000000"/>
                </a:solidFill>
                <a:latin typeface="Montserrat Light" panose="00000400000000000000" pitchFamily="50" charset="0"/>
              </a:rPr>
              <a:t> is around $1 billion in Norway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F1FC000-5FA8-4C9F-A89F-4DB092BBF7B2}"/>
              </a:ext>
            </a:extLst>
          </p:cNvPr>
          <p:cNvSpPr/>
          <p:nvPr/>
        </p:nvSpPr>
        <p:spPr>
          <a:xfrm>
            <a:off x="0" y="5536346"/>
            <a:ext cx="6057900" cy="68987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2000" rIns="720000" rtlCol="0" anchor="ctr"/>
          <a:lstStyle/>
          <a:p>
            <a:r>
              <a:rPr lang="en-US" sz="1400" dirty="0">
                <a:solidFill>
                  <a:srgbClr val="000000"/>
                </a:solidFill>
                <a:latin typeface="Montserrat Light" panose="00000400000000000000" pitchFamily="50" charset="0"/>
              </a:rPr>
              <a:t>Labor cost counting lice is nearly $181,500 / year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940696D-AF86-4C1A-9F5E-E63EDED40BCE}"/>
              </a:ext>
            </a:extLst>
          </p:cNvPr>
          <p:cNvSpPr/>
          <p:nvPr/>
        </p:nvSpPr>
        <p:spPr>
          <a:xfrm>
            <a:off x="6172324" y="2626447"/>
            <a:ext cx="5882144" cy="68987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2000" tIns="45720" rIns="9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Montserrat Light" panose="00000400000000000000" pitchFamily="50" charset="0"/>
              </a:rPr>
              <a:t>Aquaai</a:t>
            </a:r>
            <a:r>
              <a:rPr lang="en-US" sz="1400" dirty="0">
                <a:solidFill>
                  <a:srgbClr val="000000"/>
                </a:solidFill>
                <a:latin typeface="Montserrat Light" panose="00000400000000000000" pitchFamily="50" charset="0"/>
              </a:rPr>
              <a:t> will reduce by 5%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9B3CD16-10FB-4057-B878-B060E464E039}"/>
              </a:ext>
            </a:extLst>
          </p:cNvPr>
          <p:cNvSpPr/>
          <p:nvPr/>
        </p:nvSpPr>
        <p:spPr>
          <a:xfrm>
            <a:off x="6172324" y="3353921"/>
            <a:ext cx="5882144" cy="68987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2000" tIns="45720" rIns="9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ontserrat Light" panose="00000400000000000000" pitchFamily="50" charset="0"/>
              </a:rPr>
              <a:t>Saves $128,500 per year mitigating overfeeding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271DB9-3B8B-4B5A-881D-B3133B35C742}"/>
              </a:ext>
            </a:extLst>
          </p:cNvPr>
          <p:cNvSpPr/>
          <p:nvPr/>
        </p:nvSpPr>
        <p:spPr>
          <a:xfrm>
            <a:off x="6172324" y="4081395"/>
            <a:ext cx="5882144" cy="68987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2000" tIns="45720" rIns="9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Montserrat Light" panose="00000400000000000000" pitchFamily="50" charset="0"/>
              </a:rPr>
              <a:t>Aquaai</a:t>
            </a:r>
            <a:r>
              <a:rPr lang="en-US" sz="1400" dirty="0">
                <a:solidFill>
                  <a:srgbClr val="000000"/>
                </a:solidFill>
                <a:latin typeface="Montserrat Light" panose="00000400000000000000" pitchFamily="50" charset="0"/>
              </a:rPr>
              <a:t> AUV $20,000 / year incl. net inspection, feed check &amp; alerts = precision insight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5F3D06-B5A3-42EF-AAE4-CB88CFB8D9CB}"/>
              </a:ext>
            </a:extLst>
          </p:cNvPr>
          <p:cNvSpPr/>
          <p:nvPr/>
        </p:nvSpPr>
        <p:spPr>
          <a:xfrm>
            <a:off x="6172324" y="4808869"/>
            <a:ext cx="5882144" cy="68987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2000" tIns="45720" rIns="9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ontserrat Light" panose="00000400000000000000" pitchFamily="50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Light" panose="00000400000000000000" pitchFamily="50" charset="0"/>
              </a:rPr>
              <a:t>Aquaai’s</a:t>
            </a:r>
            <a:r>
              <a:rPr lang="en-US" sz="1400" dirty="0">
                <a:solidFill>
                  <a:srgbClr val="000000"/>
                </a:solidFill>
                <a:latin typeface="Montserrat Light" panose="00000400000000000000" pitchFamily="50" charset="0"/>
              </a:rPr>
              <a:t> early detection reduces cost drastically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37883DE-0B2B-4919-ACD2-B3E3416AACED}"/>
              </a:ext>
            </a:extLst>
          </p:cNvPr>
          <p:cNvSpPr/>
          <p:nvPr/>
        </p:nvSpPr>
        <p:spPr>
          <a:xfrm>
            <a:off x="6172324" y="5536343"/>
            <a:ext cx="5882144" cy="68987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2000" tIns="45720" rIns="9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Montserrat Light" panose="00000400000000000000" pitchFamily="50" charset="0"/>
              </a:rPr>
              <a:t>Aquaai</a:t>
            </a:r>
            <a:r>
              <a:rPr lang="en-US" sz="1400" dirty="0">
                <a:solidFill>
                  <a:srgbClr val="000000"/>
                </a:solidFill>
                <a:latin typeface="Montserrat Light" panose="00000400000000000000" pitchFamily="50" charset="0"/>
              </a:rPr>
              <a:t> eliminates this cost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040834-165D-4A3E-AE59-69151E3864BB}"/>
              </a:ext>
            </a:extLst>
          </p:cNvPr>
          <p:cNvSpPr/>
          <p:nvPr/>
        </p:nvSpPr>
        <p:spPr>
          <a:xfrm>
            <a:off x="7354178" y="1723576"/>
            <a:ext cx="4927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ntserrat" panose="02000505000000020004" pitchFamily="2" charset="0"/>
              </a:rPr>
              <a:t>Cost Reduction using </a:t>
            </a:r>
            <a:r>
              <a:rPr lang="en-US" sz="2400" b="1" dirty="0" err="1">
                <a:solidFill>
                  <a:schemeClr val="bg1"/>
                </a:solidFill>
                <a:latin typeface="Montserrat" panose="02000505000000020004" pitchFamily="2" charset="0"/>
              </a:rPr>
              <a:t>Aquaai</a:t>
            </a:r>
            <a:endParaRPr lang="en-US" sz="2400" b="1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B533EE-89C9-4936-BA51-5749975ABBA3}"/>
              </a:ext>
            </a:extLst>
          </p:cNvPr>
          <p:cNvSpPr txBox="1"/>
          <p:nvPr/>
        </p:nvSpPr>
        <p:spPr>
          <a:xfrm>
            <a:off x="441325" y="2728465"/>
            <a:ext cx="32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5933AA"/>
                </a:solidFill>
                <a:latin typeface="Montserrat" panose="02000505000000020004" pitchFamily="2" charset="0"/>
              </a:rPr>
              <a:t>1</a:t>
            </a:r>
            <a:endParaRPr lang="en-US" sz="2800" b="1" dirty="0">
              <a:solidFill>
                <a:srgbClr val="5933AA"/>
              </a:solidFill>
              <a:latin typeface="Montserrat" panose="02000505000000020004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B2AB65-A322-4203-9967-25FC09F3461B}"/>
              </a:ext>
            </a:extLst>
          </p:cNvPr>
          <p:cNvSpPr txBox="1"/>
          <p:nvPr/>
        </p:nvSpPr>
        <p:spPr>
          <a:xfrm>
            <a:off x="441325" y="3448400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5933AA"/>
                </a:solidFill>
                <a:latin typeface="Montserrat" panose="02000505000000020004" pitchFamily="2" charset="0"/>
              </a:rPr>
              <a:t>2</a:t>
            </a:r>
            <a:endParaRPr lang="en-US" sz="2800" b="1" dirty="0">
              <a:solidFill>
                <a:srgbClr val="5933AA"/>
              </a:solidFill>
              <a:latin typeface="Montserrat" panose="02000505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24960B-953C-4AFA-9878-2F7FC270A0E5}"/>
              </a:ext>
            </a:extLst>
          </p:cNvPr>
          <p:cNvSpPr txBox="1"/>
          <p:nvPr/>
        </p:nvSpPr>
        <p:spPr>
          <a:xfrm>
            <a:off x="441325" y="4191114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5933AA"/>
                </a:solidFill>
                <a:latin typeface="Montserrat" panose="02000505000000020004" pitchFamily="2" charset="0"/>
              </a:rPr>
              <a:t>3</a:t>
            </a:r>
            <a:endParaRPr lang="en-US" sz="2800" b="1" dirty="0">
              <a:solidFill>
                <a:srgbClr val="5933AA"/>
              </a:solidFill>
              <a:latin typeface="Montserrat" panose="02000505000000020004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EB6C39-988E-4C4A-A4F2-A967C04FE5A9}"/>
              </a:ext>
            </a:extLst>
          </p:cNvPr>
          <p:cNvSpPr txBox="1"/>
          <p:nvPr/>
        </p:nvSpPr>
        <p:spPr>
          <a:xfrm>
            <a:off x="441325" y="4890508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5933AA"/>
                </a:solidFill>
                <a:latin typeface="Montserrat" panose="02000505000000020004" pitchFamily="2" charset="0"/>
              </a:rPr>
              <a:t>4</a:t>
            </a:r>
            <a:endParaRPr lang="en-US" sz="2800" b="1" dirty="0">
              <a:solidFill>
                <a:srgbClr val="5933AA"/>
              </a:solidFill>
              <a:latin typeface="Montserrat" panose="0200050500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0C2493-BA97-4841-B2BF-1046961CACCA}"/>
              </a:ext>
            </a:extLst>
          </p:cNvPr>
          <p:cNvSpPr txBox="1"/>
          <p:nvPr/>
        </p:nvSpPr>
        <p:spPr>
          <a:xfrm>
            <a:off x="441325" y="5630822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5933AA"/>
                </a:solidFill>
                <a:latin typeface="Montserrat" panose="02000505000000020004" pitchFamily="2" charset="0"/>
              </a:rPr>
              <a:t>5</a:t>
            </a:r>
            <a:endParaRPr lang="en-US" sz="2800" b="1" dirty="0">
              <a:solidFill>
                <a:srgbClr val="5933AA"/>
              </a:solidFill>
              <a:latin typeface="Montserrat" panose="02000505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05836E-EB23-4210-BC62-8E82037871F0}"/>
              </a:ext>
            </a:extLst>
          </p:cNvPr>
          <p:cNvSpPr txBox="1"/>
          <p:nvPr/>
        </p:nvSpPr>
        <p:spPr>
          <a:xfrm>
            <a:off x="6673300" y="2717311"/>
            <a:ext cx="32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0077BD"/>
                </a:solidFill>
                <a:latin typeface="Montserrat" panose="02000505000000020004" pitchFamily="2" charset="0"/>
              </a:rPr>
              <a:t>1</a:t>
            </a:r>
            <a:endParaRPr lang="en-US" sz="2800" b="1" dirty="0">
              <a:solidFill>
                <a:srgbClr val="0077BD"/>
              </a:solidFill>
              <a:latin typeface="Montserrat" panose="0200050500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4728D4-26FC-48D9-AB34-825DFE5E5AB6}"/>
              </a:ext>
            </a:extLst>
          </p:cNvPr>
          <p:cNvSpPr txBox="1"/>
          <p:nvPr/>
        </p:nvSpPr>
        <p:spPr>
          <a:xfrm>
            <a:off x="6673300" y="3437246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0077BD"/>
                </a:solidFill>
                <a:latin typeface="Montserrat" panose="02000505000000020004" pitchFamily="2" charset="0"/>
              </a:rPr>
              <a:t>2</a:t>
            </a:r>
            <a:endParaRPr lang="en-US" sz="2800" b="1" dirty="0">
              <a:solidFill>
                <a:srgbClr val="0077BD"/>
              </a:solidFill>
              <a:latin typeface="Montserrat" panose="02000505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7C65A6-710C-427D-83DD-816E00824076}"/>
              </a:ext>
            </a:extLst>
          </p:cNvPr>
          <p:cNvSpPr txBox="1"/>
          <p:nvPr/>
        </p:nvSpPr>
        <p:spPr>
          <a:xfrm>
            <a:off x="6673300" y="4179960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0077BD"/>
                </a:solidFill>
                <a:latin typeface="Montserrat" panose="02000505000000020004" pitchFamily="2" charset="0"/>
              </a:rPr>
              <a:t>3</a:t>
            </a:r>
            <a:endParaRPr lang="en-US" sz="2800" b="1" dirty="0">
              <a:solidFill>
                <a:srgbClr val="0077BD"/>
              </a:solidFill>
              <a:latin typeface="Montserrat" panose="020005050000000200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50C368-5DC8-4577-89C7-54B7F6D2A1AB}"/>
              </a:ext>
            </a:extLst>
          </p:cNvPr>
          <p:cNvSpPr txBox="1"/>
          <p:nvPr/>
        </p:nvSpPr>
        <p:spPr>
          <a:xfrm>
            <a:off x="6673300" y="4879354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0077BD"/>
                </a:solidFill>
                <a:latin typeface="Montserrat" panose="02000505000000020004" pitchFamily="2" charset="0"/>
              </a:rPr>
              <a:t>4</a:t>
            </a:r>
            <a:endParaRPr lang="en-US" sz="2800" b="1" dirty="0">
              <a:solidFill>
                <a:srgbClr val="0077BD"/>
              </a:solidFill>
              <a:latin typeface="Montserrat" panose="0200050500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4FA1A7-4368-4BED-8EBA-0ECEB7580F1F}"/>
              </a:ext>
            </a:extLst>
          </p:cNvPr>
          <p:cNvSpPr txBox="1"/>
          <p:nvPr/>
        </p:nvSpPr>
        <p:spPr>
          <a:xfrm>
            <a:off x="6673300" y="5619668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0077BD"/>
                </a:solidFill>
                <a:latin typeface="Montserrat" panose="02000505000000020004" pitchFamily="2" charset="0"/>
              </a:rPr>
              <a:t>5</a:t>
            </a:r>
            <a:endParaRPr lang="en-US" sz="2800" b="1" dirty="0">
              <a:solidFill>
                <a:srgbClr val="0077BD"/>
              </a:solidFill>
              <a:latin typeface="Montserrat" panose="02000505000000020004" pitchFamily="2" charset="0"/>
            </a:endParaRPr>
          </a:p>
        </p:txBody>
      </p:sp>
      <p:sp>
        <p:nvSpPr>
          <p:cNvPr id="36" name="Freeform 681">
            <a:extLst>
              <a:ext uri="{FF2B5EF4-FFF2-40B4-BE49-F238E27FC236}">
                <a16:creationId xmlns:a16="http://schemas.microsoft.com/office/drawing/2014/main" id="{A2FBA81B-81A5-4A96-81A4-8A2656C726D1}"/>
              </a:ext>
            </a:extLst>
          </p:cNvPr>
          <p:cNvSpPr>
            <a:spLocks noEditPoints="1"/>
          </p:cNvSpPr>
          <p:nvPr/>
        </p:nvSpPr>
        <p:spPr bwMode="auto">
          <a:xfrm>
            <a:off x="542925" y="1725669"/>
            <a:ext cx="804318" cy="452127"/>
          </a:xfrm>
          <a:custGeom>
            <a:avLst/>
            <a:gdLst>
              <a:gd name="T0" fmla="*/ 493 w 493"/>
              <a:gd name="T1" fmla="*/ 63 h 277"/>
              <a:gd name="T2" fmla="*/ 144 w 493"/>
              <a:gd name="T3" fmla="*/ 55 h 277"/>
              <a:gd name="T4" fmla="*/ 28 w 493"/>
              <a:gd name="T5" fmla="*/ 121 h 277"/>
              <a:gd name="T6" fmla="*/ 5 w 493"/>
              <a:gd name="T7" fmla="*/ 160 h 277"/>
              <a:gd name="T8" fmla="*/ 0 w 493"/>
              <a:gd name="T9" fmla="*/ 199 h 277"/>
              <a:gd name="T10" fmla="*/ 277 w 493"/>
              <a:gd name="T11" fmla="*/ 237 h 277"/>
              <a:gd name="T12" fmla="*/ 493 w 493"/>
              <a:gd name="T13" fmla="*/ 160 h 277"/>
              <a:gd name="T14" fmla="*/ 488 w 493"/>
              <a:gd name="T15" fmla="*/ 120 h 277"/>
              <a:gd name="T16" fmla="*/ 463 w 493"/>
              <a:gd name="T17" fmla="*/ 63 h 277"/>
              <a:gd name="T18" fmla="*/ 402 w 493"/>
              <a:gd name="T19" fmla="*/ 72 h 277"/>
              <a:gd name="T20" fmla="*/ 362 w 493"/>
              <a:gd name="T21" fmla="*/ 25 h 277"/>
              <a:gd name="T22" fmla="*/ 117 w 493"/>
              <a:gd name="T23" fmla="*/ 102 h 277"/>
              <a:gd name="T24" fmla="*/ 175 w 493"/>
              <a:gd name="T25" fmla="*/ 86 h 277"/>
              <a:gd name="T26" fmla="*/ 206 w 493"/>
              <a:gd name="T27" fmla="*/ 109 h 277"/>
              <a:gd name="T28" fmla="*/ 253 w 493"/>
              <a:gd name="T29" fmla="*/ 128 h 277"/>
              <a:gd name="T30" fmla="*/ 163 w 493"/>
              <a:gd name="T31" fmla="*/ 130 h 277"/>
              <a:gd name="T32" fmla="*/ 111 w 493"/>
              <a:gd name="T33" fmla="*/ 113 h 277"/>
              <a:gd name="T34" fmla="*/ 144 w 493"/>
              <a:gd name="T35" fmla="*/ 160 h 277"/>
              <a:gd name="T36" fmla="*/ 195 w 493"/>
              <a:gd name="T37" fmla="*/ 151 h 277"/>
              <a:gd name="T38" fmla="*/ 95 w 493"/>
              <a:gd name="T39" fmla="*/ 110 h 277"/>
              <a:gd name="T40" fmla="*/ 50 w 493"/>
              <a:gd name="T41" fmla="*/ 115 h 277"/>
              <a:gd name="T42" fmla="*/ 49 w 493"/>
              <a:gd name="T43" fmla="*/ 195 h 277"/>
              <a:gd name="T44" fmla="*/ 271 w 493"/>
              <a:gd name="T45" fmla="*/ 223 h 277"/>
              <a:gd name="T46" fmla="*/ 50 w 493"/>
              <a:gd name="T47" fmla="*/ 179 h 277"/>
              <a:gd name="T48" fmla="*/ 90 w 493"/>
              <a:gd name="T49" fmla="*/ 183 h 277"/>
              <a:gd name="T50" fmla="*/ 271 w 493"/>
              <a:gd name="T51" fmla="*/ 191 h 277"/>
              <a:gd name="T52" fmla="*/ 92 w 493"/>
              <a:gd name="T53" fmla="*/ 167 h 277"/>
              <a:gd name="T54" fmla="*/ 49 w 493"/>
              <a:gd name="T55" fmla="*/ 131 h 277"/>
              <a:gd name="T56" fmla="*/ 122 w 493"/>
              <a:gd name="T57" fmla="*/ 166 h 277"/>
              <a:gd name="T58" fmla="*/ 271 w 493"/>
              <a:gd name="T59" fmla="*/ 142 h 277"/>
              <a:gd name="T60" fmla="*/ 360 w 493"/>
              <a:gd name="T61" fmla="*/ 129 h 277"/>
              <a:gd name="T62" fmla="*/ 360 w 493"/>
              <a:gd name="T63" fmla="*/ 177 h 277"/>
              <a:gd name="T64" fmla="*/ 286 w 493"/>
              <a:gd name="T65" fmla="*/ 201 h 277"/>
              <a:gd name="T66" fmla="*/ 286 w 493"/>
              <a:gd name="T67" fmla="*/ 154 h 277"/>
              <a:gd name="T68" fmla="*/ 283 w 493"/>
              <a:gd name="T69" fmla="*/ 127 h 277"/>
              <a:gd name="T70" fmla="*/ 264 w 493"/>
              <a:gd name="T71" fmla="*/ 117 h 277"/>
              <a:gd name="T72" fmla="*/ 205 w 493"/>
              <a:gd name="T73" fmla="*/ 85 h 277"/>
              <a:gd name="T74" fmla="*/ 175 w 493"/>
              <a:gd name="T75" fmla="*/ 70 h 277"/>
              <a:gd name="T76" fmla="*/ 185 w 493"/>
              <a:gd name="T77" fmla="*/ 59 h 277"/>
              <a:gd name="T78" fmla="*/ 271 w 493"/>
              <a:gd name="T79" fmla="*/ 66 h 277"/>
              <a:gd name="T80" fmla="*/ 320 w 493"/>
              <a:gd name="T81" fmla="*/ 90 h 277"/>
              <a:gd name="T82" fmla="*/ 360 w 493"/>
              <a:gd name="T83" fmla="*/ 108 h 277"/>
              <a:gd name="T84" fmla="*/ 316 w 493"/>
              <a:gd name="T85" fmla="*/ 71 h 277"/>
              <a:gd name="T86" fmla="*/ 281 w 493"/>
              <a:gd name="T87" fmla="*/ 48 h 277"/>
              <a:gd name="T88" fmla="*/ 322 w 493"/>
              <a:gd name="T89" fmla="*/ 44 h 277"/>
              <a:gd name="T90" fmla="*/ 408 w 493"/>
              <a:gd name="T91" fmla="*/ 42 h 277"/>
              <a:gd name="T92" fmla="*/ 387 w 493"/>
              <a:gd name="T93" fmla="*/ 88 h 277"/>
              <a:gd name="T94" fmla="*/ 375 w 493"/>
              <a:gd name="T95" fmla="*/ 188 h 277"/>
              <a:gd name="T96" fmla="*/ 440 w 493"/>
              <a:gd name="T97" fmla="*/ 135 h 277"/>
              <a:gd name="T98" fmla="*/ 394 w 493"/>
              <a:gd name="T99" fmla="*/ 133 h 277"/>
              <a:gd name="T100" fmla="*/ 440 w 493"/>
              <a:gd name="T101" fmla="*/ 102 h 277"/>
              <a:gd name="T102" fmla="*/ 375 w 493"/>
              <a:gd name="T103" fmla="*/ 124 h 277"/>
              <a:gd name="T104" fmla="*/ 406 w 493"/>
              <a:gd name="T105" fmla="*/ 9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3" h="277">
                <a:moveTo>
                  <a:pt x="493" y="95"/>
                </a:moveTo>
                <a:cubicBezTo>
                  <a:pt x="493" y="92"/>
                  <a:pt x="491" y="89"/>
                  <a:pt x="488" y="88"/>
                </a:cubicBezTo>
                <a:cubicBezTo>
                  <a:pt x="462" y="79"/>
                  <a:pt x="462" y="79"/>
                  <a:pt x="462" y="79"/>
                </a:cubicBezTo>
                <a:cubicBezTo>
                  <a:pt x="488" y="70"/>
                  <a:pt x="488" y="70"/>
                  <a:pt x="488" y="70"/>
                </a:cubicBezTo>
                <a:cubicBezTo>
                  <a:pt x="491" y="69"/>
                  <a:pt x="493" y="66"/>
                  <a:pt x="493" y="63"/>
                </a:cubicBezTo>
                <a:cubicBezTo>
                  <a:pt x="493" y="60"/>
                  <a:pt x="491" y="57"/>
                  <a:pt x="488" y="56"/>
                </a:cubicBezTo>
                <a:cubicBezTo>
                  <a:pt x="340" y="0"/>
                  <a:pt x="340" y="0"/>
                  <a:pt x="340" y="0"/>
                </a:cubicBezTo>
                <a:cubicBezTo>
                  <a:pt x="338" y="0"/>
                  <a:pt x="337" y="0"/>
                  <a:pt x="335" y="0"/>
                </a:cubicBezTo>
                <a:cubicBezTo>
                  <a:pt x="187" y="43"/>
                  <a:pt x="187" y="43"/>
                  <a:pt x="187" y="43"/>
                </a:cubicBezTo>
                <a:cubicBezTo>
                  <a:pt x="144" y="55"/>
                  <a:pt x="144" y="55"/>
                  <a:pt x="144" y="55"/>
                </a:cubicBezTo>
                <a:cubicBezTo>
                  <a:pt x="144" y="55"/>
                  <a:pt x="144" y="55"/>
                  <a:pt x="144" y="55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6"/>
                  <a:pt x="0" y="99"/>
                  <a:pt x="0" y="102"/>
                </a:cubicBezTo>
                <a:cubicBezTo>
                  <a:pt x="0" y="105"/>
                  <a:pt x="1" y="108"/>
                  <a:pt x="4" y="109"/>
                </a:cubicBezTo>
                <a:cubicBezTo>
                  <a:pt x="28" y="121"/>
                  <a:pt x="28" y="121"/>
                  <a:pt x="28" y="121"/>
                </a:cubicBezTo>
                <a:cubicBezTo>
                  <a:pt x="5" y="128"/>
                  <a:pt x="5" y="128"/>
                  <a:pt x="5" y="128"/>
                </a:cubicBezTo>
                <a:cubicBezTo>
                  <a:pt x="2" y="129"/>
                  <a:pt x="0" y="131"/>
                  <a:pt x="0" y="134"/>
                </a:cubicBezTo>
                <a:cubicBezTo>
                  <a:pt x="0" y="137"/>
                  <a:pt x="1" y="140"/>
                  <a:pt x="4" y="142"/>
                </a:cubicBezTo>
                <a:cubicBezTo>
                  <a:pt x="28" y="153"/>
                  <a:pt x="28" y="153"/>
                  <a:pt x="28" y="153"/>
                </a:cubicBezTo>
                <a:cubicBezTo>
                  <a:pt x="5" y="160"/>
                  <a:pt x="5" y="160"/>
                  <a:pt x="5" y="160"/>
                </a:cubicBezTo>
                <a:cubicBezTo>
                  <a:pt x="2" y="161"/>
                  <a:pt x="0" y="163"/>
                  <a:pt x="0" y="166"/>
                </a:cubicBezTo>
                <a:cubicBezTo>
                  <a:pt x="0" y="169"/>
                  <a:pt x="1" y="172"/>
                  <a:pt x="4" y="174"/>
                </a:cubicBezTo>
                <a:cubicBezTo>
                  <a:pt x="28" y="185"/>
                  <a:pt x="28" y="185"/>
                  <a:pt x="28" y="185"/>
                </a:cubicBezTo>
                <a:cubicBezTo>
                  <a:pt x="5" y="192"/>
                  <a:pt x="5" y="192"/>
                  <a:pt x="5" y="192"/>
                </a:cubicBezTo>
                <a:cubicBezTo>
                  <a:pt x="2" y="193"/>
                  <a:pt x="0" y="196"/>
                  <a:pt x="0" y="199"/>
                </a:cubicBezTo>
                <a:cubicBezTo>
                  <a:pt x="0" y="202"/>
                  <a:pt x="1" y="205"/>
                  <a:pt x="4" y="206"/>
                </a:cubicBezTo>
                <a:cubicBezTo>
                  <a:pt x="151" y="276"/>
                  <a:pt x="151" y="276"/>
                  <a:pt x="151" y="276"/>
                </a:cubicBezTo>
                <a:cubicBezTo>
                  <a:pt x="152" y="277"/>
                  <a:pt x="153" y="277"/>
                  <a:pt x="154" y="277"/>
                </a:cubicBezTo>
                <a:cubicBezTo>
                  <a:pt x="155" y="277"/>
                  <a:pt x="156" y="277"/>
                  <a:pt x="156" y="277"/>
                </a:cubicBezTo>
                <a:cubicBezTo>
                  <a:pt x="277" y="237"/>
                  <a:pt x="277" y="237"/>
                  <a:pt x="277" y="237"/>
                </a:cubicBezTo>
                <a:cubicBezTo>
                  <a:pt x="278" y="237"/>
                  <a:pt x="278" y="237"/>
                  <a:pt x="279" y="237"/>
                </a:cubicBezTo>
                <a:cubicBezTo>
                  <a:pt x="279" y="237"/>
                  <a:pt x="280" y="237"/>
                  <a:pt x="281" y="236"/>
                </a:cubicBezTo>
                <a:cubicBezTo>
                  <a:pt x="313" y="225"/>
                  <a:pt x="313" y="225"/>
                  <a:pt x="313" y="225"/>
                </a:cubicBezTo>
                <a:cubicBezTo>
                  <a:pt x="488" y="167"/>
                  <a:pt x="488" y="167"/>
                  <a:pt x="488" y="167"/>
                </a:cubicBezTo>
                <a:cubicBezTo>
                  <a:pt x="491" y="166"/>
                  <a:pt x="493" y="163"/>
                  <a:pt x="493" y="160"/>
                </a:cubicBezTo>
                <a:cubicBezTo>
                  <a:pt x="493" y="157"/>
                  <a:pt x="491" y="154"/>
                  <a:pt x="488" y="153"/>
                </a:cubicBezTo>
                <a:cubicBezTo>
                  <a:pt x="462" y="143"/>
                  <a:pt x="462" y="143"/>
                  <a:pt x="462" y="143"/>
                </a:cubicBezTo>
                <a:cubicBezTo>
                  <a:pt x="488" y="134"/>
                  <a:pt x="488" y="134"/>
                  <a:pt x="488" y="134"/>
                </a:cubicBezTo>
                <a:cubicBezTo>
                  <a:pt x="491" y="133"/>
                  <a:pt x="493" y="131"/>
                  <a:pt x="493" y="128"/>
                </a:cubicBezTo>
                <a:cubicBezTo>
                  <a:pt x="493" y="124"/>
                  <a:pt x="491" y="122"/>
                  <a:pt x="488" y="120"/>
                </a:cubicBezTo>
                <a:cubicBezTo>
                  <a:pt x="462" y="111"/>
                  <a:pt x="462" y="111"/>
                  <a:pt x="462" y="111"/>
                </a:cubicBezTo>
                <a:cubicBezTo>
                  <a:pt x="488" y="102"/>
                  <a:pt x="488" y="102"/>
                  <a:pt x="488" y="102"/>
                </a:cubicBezTo>
                <a:cubicBezTo>
                  <a:pt x="491" y="101"/>
                  <a:pt x="493" y="99"/>
                  <a:pt x="493" y="95"/>
                </a:cubicBezTo>
                <a:close/>
                <a:moveTo>
                  <a:pt x="425" y="48"/>
                </a:moveTo>
                <a:cubicBezTo>
                  <a:pt x="463" y="63"/>
                  <a:pt x="463" y="63"/>
                  <a:pt x="463" y="63"/>
                </a:cubicBezTo>
                <a:cubicBezTo>
                  <a:pt x="440" y="70"/>
                  <a:pt x="440" y="70"/>
                  <a:pt x="440" y="70"/>
                </a:cubicBezTo>
                <a:cubicBezTo>
                  <a:pt x="429" y="74"/>
                  <a:pt x="429" y="74"/>
                  <a:pt x="429" y="74"/>
                </a:cubicBezTo>
                <a:cubicBezTo>
                  <a:pt x="418" y="78"/>
                  <a:pt x="418" y="78"/>
                  <a:pt x="418" y="78"/>
                </a:cubicBezTo>
                <a:cubicBezTo>
                  <a:pt x="401" y="83"/>
                  <a:pt x="401" y="83"/>
                  <a:pt x="401" y="83"/>
                </a:cubicBezTo>
                <a:cubicBezTo>
                  <a:pt x="401" y="79"/>
                  <a:pt x="401" y="75"/>
                  <a:pt x="402" y="72"/>
                </a:cubicBezTo>
                <a:cubicBezTo>
                  <a:pt x="402" y="69"/>
                  <a:pt x="403" y="67"/>
                  <a:pt x="405" y="65"/>
                </a:cubicBezTo>
                <a:cubicBezTo>
                  <a:pt x="406" y="63"/>
                  <a:pt x="408" y="61"/>
                  <a:pt x="410" y="59"/>
                </a:cubicBezTo>
                <a:cubicBezTo>
                  <a:pt x="414" y="55"/>
                  <a:pt x="419" y="52"/>
                  <a:pt x="425" y="48"/>
                </a:cubicBezTo>
                <a:close/>
                <a:moveTo>
                  <a:pt x="337" y="15"/>
                </a:moveTo>
                <a:cubicBezTo>
                  <a:pt x="362" y="25"/>
                  <a:pt x="362" y="25"/>
                  <a:pt x="362" y="25"/>
                </a:cubicBezTo>
                <a:cubicBezTo>
                  <a:pt x="343" y="31"/>
                  <a:pt x="320" y="31"/>
                  <a:pt x="304" y="25"/>
                </a:cubicBezTo>
                <a:lnTo>
                  <a:pt x="337" y="15"/>
                </a:lnTo>
                <a:close/>
                <a:moveTo>
                  <a:pt x="111" y="113"/>
                </a:moveTo>
                <a:cubicBezTo>
                  <a:pt x="113" y="110"/>
                  <a:pt x="115" y="107"/>
                  <a:pt x="116" y="103"/>
                </a:cubicBezTo>
                <a:cubicBezTo>
                  <a:pt x="116" y="103"/>
                  <a:pt x="116" y="102"/>
                  <a:pt x="117" y="102"/>
                </a:cubicBezTo>
                <a:cubicBezTo>
                  <a:pt x="117" y="99"/>
                  <a:pt x="118" y="97"/>
                  <a:pt x="118" y="95"/>
                </a:cubicBezTo>
                <a:cubicBezTo>
                  <a:pt x="119" y="90"/>
                  <a:pt x="118" y="84"/>
                  <a:pt x="116" y="79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65" y="81"/>
                  <a:pt x="165" y="81"/>
                  <a:pt x="165" y="81"/>
                </a:cubicBezTo>
                <a:cubicBezTo>
                  <a:pt x="175" y="86"/>
                  <a:pt x="175" y="86"/>
                  <a:pt x="175" y="86"/>
                </a:cubicBezTo>
                <a:cubicBezTo>
                  <a:pt x="184" y="91"/>
                  <a:pt x="184" y="91"/>
                  <a:pt x="184" y="91"/>
                </a:cubicBezTo>
                <a:cubicBezTo>
                  <a:pt x="185" y="92"/>
                  <a:pt x="185" y="92"/>
                  <a:pt x="185" y="92"/>
                </a:cubicBezTo>
                <a:cubicBezTo>
                  <a:pt x="187" y="94"/>
                  <a:pt x="189" y="96"/>
                  <a:pt x="191" y="98"/>
                </a:cubicBezTo>
                <a:cubicBezTo>
                  <a:pt x="193" y="100"/>
                  <a:pt x="196" y="102"/>
                  <a:pt x="198" y="104"/>
                </a:cubicBezTo>
                <a:cubicBezTo>
                  <a:pt x="201" y="106"/>
                  <a:pt x="203" y="108"/>
                  <a:pt x="206" y="109"/>
                </a:cubicBezTo>
                <a:cubicBezTo>
                  <a:pt x="209" y="111"/>
                  <a:pt x="212" y="113"/>
                  <a:pt x="215" y="115"/>
                </a:cubicBezTo>
                <a:cubicBezTo>
                  <a:pt x="223" y="118"/>
                  <a:pt x="231" y="122"/>
                  <a:pt x="239" y="124"/>
                </a:cubicBezTo>
                <a:cubicBezTo>
                  <a:pt x="240" y="124"/>
                  <a:pt x="240" y="124"/>
                  <a:pt x="240" y="124"/>
                </a:cubicBezTo>
                <a:cubicBezTo>
                  <a:pt x="244" y="126"/>
                  <a:pt x="248" y="127"/>
                  <a:pt x="252" y="127"/>
                </a:cubicBezTo>
                <a:cubicBezTo>
                  <a:pt x="253" y="128"/>
                  <a:pt x="253" y="128"/>
                  <a:pt x="253" y="128"/>
                </a:cubicBezTo>
                <a:cubicBezTo>
                  <a:pt x="258" y="131"/>
                  <a:pt x="258" y="131"/>
                  <a:pt x="258" y="131"/>
                </a:cubicBezTo>
                <a:cubicBezTo>
                  <a:pt x="215" y="145"/>
                  <a:pt x="215" y="145"/>
                  <a:pt x="215" y="145"/>
                </a:cubicBezTo>
                <a:cubicBezTo>
                  <a:pt x="213" y="144"/>
                  <a:pt x="210" y="142"/>
                  <a:pt x="208" y="141"/>
                </a:cubicBezTo>
                <a:cubicBezTo>
                  <a:pt x="205" y="139"/>
                  <a:pt x="202" y="138"/>
                  <a:pt x="198" y="136"/>
                </a:cubicBezTo>
                <a:cubicBezTo>
                  <a:pt x="186" y="132"/>
                  <a:pt x="174" y="130"/>
                  <a:pt x="163" y="130"/>
                </a:cubicBezTo>
                <a:cubicBezTo>
                  <a:pt x="144" y="130"/>
                  <a:pt x="125" y="136"/>
                  <a:pt x="111" y="144"/>
                </a:cubicBezTo>
                <a:cubicBezTo>
                  <a:pt x="102" y="140"/>
                  <a:pt x="102" y="140"/>
                  <a:pt x="102" y="140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97" y="128"/>
                  <a:pt x="106" y="121"/>
                  <a:pt x="111" y="113"/>
                </a:cubicBezTo>
                <a:close/>
                <a:moveTo>
                  <a:pt x="195" y="151"/>
                </a:moveTo>
                <a:cubicBezTo>
                  <a:pt x="169" y="160"/>
                  <a:pt x="169" y="160"/>
                  <a:pt x="169" y="160"/>
                </a:cubicBezTo>
                <a:cubicBezTo>
                  <a:pt x="155" y="165"/>
                  <a:pt x="155" y="165"/>
                  <a:pt x="155" y="165"/>
                </a:cubicBezTo>
                <a:cubicBezTo>
                  <a:pt x="154" y="165"/>
                  <a:pt x="154" y="165"/>
                  <a:pt x="154" y="165"/>
                </a:cubicBezTo>
                <a:cubicBezTo>
                  <a:pt x="144" y="160"/>
                  <a:pt x="144" y="160"/>
                  <a:pt x="144" y="160"/>
                </a:cubicBezTo>
                <a:cubicBezTo>
                  <a:pt x="134" y="155"/>
                  <a:pt x="134" y="155"/>
                  <a:pt x="134" y="155"/>
                </a:cubicBezTo>
                <a:cubicBezTo>
                  <a:pt x="128" y="152"/>
                  <a:pt x="128" y="152"/>
                  <a:pt x="128" y="152"/>
                </a:cubicBezTo>
                <a:cubicBezTo>
                  <a:pt x="140" y="147"/>
                  <a:pt x="154" y="144"/>
                  <a:pt x="168" y="145"/>
                </a:cubicBezTo>
                <a:cubicBezTo>
                  <a:pt x="174" y="145"/>
                  <a:pt x="180" y="146"/>
                  <a:pt x="185" y="148"/>
                </a:cubicBezTo>
                <a:cubicBezTo>
                  <a:pt x="189" y="149"/>
                  <a:pt x="192" y="150"/>
                  <a:pt x="195" y="151"/>
                </a:cubicBezTo>
                <a:close/>
                <a:moveTo>
                  <a:pt x="28" y="104"/>
                </a:moveTo>
                <a:cubicBezTo>
                  <a:pt x="102" y="83"/>
                  <a:pt x="102" y="83"/>
                  <a:pt x="102" y="83"/>
                </a:cubicBezTo>
                <a:cubicBezTo>
                  <a:pt x="104" y="88"/>
                  <a:pt x="104" y="92"/>
                  <a:pt x="102" y="97"/>
                </a:cubicBezTo>
                <a:cubicBezTo>
                  <a:pt x="102" y="98"/>
                  <a:pt x="102" y="99"/>
                  <a:pt x="101" y="100"/>
                </a:cubicBezTo>
                <a:cubicBezTo>
                  <a:pt x="100" y="103"/>
                  <a:pt x="98" y="106"/>
                  <a:pt x="95" y="110"/>
                </a:cubicBezTo>
                <a:cubicBezTo>
                  <a:pt x="91" y="114"/>
                  <a:pt x="85" y="118"/>
                  <a:pt x="79" y="122"/>
                </a:cubicBezTo>
                <a:cubicBezTo>
                  <a:pt x="77" y="123"/>
                  <a:pt x="75" y="124"/>
                  <a:pt x="72" y="126"/>
                </a:cubicBezTo>
                <a:cubicBezTo>
                  <a:pt x="70" y="124"/>
                  <a:pt x="70" y="124"/>
                  <a:pt x="70" y="124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50" y="115"/>
                  <a:pt x="50" y="115"/>
                  <a:pt x="50" y="115"/>
                </a:cubicBezTo>
                <a:lnTo>
                  <a:pt x="28" y="104"/>
                </a:lnTo>
                <a:close/>
                <a:moveTo>
                  <a:pt x="271" y="223"/>
                </a:moveTo>
                <a:cubicBezTo>
                  <a:pt x="155" y="262"/>
                  <a:pt x="155" y="262"/>
                  <a:pt x="155" y="262"/>
                </a:cubicBezTo>
                <a:cubicBezTo>
                  <a:pt x="28" y="201"/>
                  <a:pt x="28" y="201"/>
                  <a:pt x="28" y="201"/>
                </a:cubicBezTo>
                <a:cubicBezTo>
                  <a:pt x="49" y="195"/>
                  <a:pt x="49" y="195"/>
                  <a:pt x="49" y="195"/>
                </a:cubicBezTo>
                <a:cubicBezTo>
                  <a:pt x="151" y="244"/>
                  <a:pt x="151" y="244"/>
                  <a:pt x="151" y="244"/>
                </a:cubicBezTo>
                <a:cubicBezTo>
                  <a:pt x="152" y="245"/>
                  <a:pt x="153" y="245"/>
                  <a:pt x="154" y="245"/>
                </a:cubicBezTo>
                <a:cubicBezTo>
                  <a:pt x="155" y="245"/>
                  <a:pt x="156" y="245"/>
                  <a:pt x="156" y="244"/>
                </a:cubicBezTo>
                <a:cubicBezTo>
                  <a:pt x="271" y="206"/>
                  <a:pt x="271" y="206"/>
                  <a:pt x="271" y="206"/>
                </a:cubicBezTo>
                <a:lnTo>
                  <a:pt x="271" y="223"/>
                </a:lnTo>
                <a:close/>
                <a:moveTo>
                  <a:pt x="271" y="191"/>
                </a:moveTo>
                <a:cubicBezTo>
                  <a:pt x="155" y="229"/>
                  <a:pt x="155" y="229"/>
                  <a:pt x="155" y="229"/>
                </a:cubicBezTo>
                <a:cubicBezTo>
                  <a:pt x="70" y="189"/>
                  <a:pt x="70" y="189"/>
                  <a:pt x="70" y="189"/>
                </a:cubicBezTo>
                <a:cubicBezTo>
                  <a:pt x="60" y="184"/>
                  <a:pt x="60" y="184"/>
                  <a:pt x="60" y="184"/>
                </a:cubicBezTo>
                <a:cubicBezTo>
                  <a:pt x="50" y="179"/>
                  <a:pt x="50" y="179"/>
                  <a:pt x="50" y="179"/>
                </a:cubicBezTo>
                <a:cubicBezTo>
                  <a:pt x="28" y="169"/>
                  <a:pt x="28" y="169"/>
                  <a:pt x="28" y="169"/>
                </a:cubicBezTo>
                <a:cubicBezTo>
                  <a:pt x="49" y="163"/>
                  <a:pt x="49" y="163"/>
                  <a:pt x="49" y="163"/>
                </a:cubicBezTo>
                <a:cubicBezTo>
                  <a:pt x="70" y="173"/>
                  <a:pt x="70" y="173"/>
                  <a:pt x="70" y="173"/>
                </a:cubicBezTo>
                <a:cubicBezTo>
                  <a:pt x="80" y="178"/>
                  <a:pt x="80" y="178"/>
                  <a:pt x="80" y="178"/>
                </a:cubicBezTo>
                <a:cubicBezTo>
                  <a:pt x="90" y="183"/>
                  <a:pt x="90" y="183"/>
                  <a:pt x="90" y="183"/>
                </a:cubicBezTo>
                <a:cubicBezTo>
                  <a:pt x="151" y="212"/>
                  <a:pt x="151" y="212"/>
                  <a:pt x="151" y="212"/>
                </a:cubicBezTo>
                <a:cubicBezTo>
                  <a:pt x="152" y="212"/>
                  <a:pt x="153" y="213"/>
                  <a:pt x="154" y="213"/>
                </a:cubicBezTo>
                <a:cubicBezTo>
                  <a:pt x="155" y="213"/>
                  <a:pt x="156" y="213"/>
                  <a:pt x="156" y="212"/>
                </a:cubicBezTo>
                <a:cubicBezTo>
                  <a:pt x="271" y="174"/>
                  <a:pt x="271" y="174"/>
                  <a:pt x="271" y="174"/>
                </a:cubicBezTo>
                <a:lnTo>
                  <a:pt x="271" y="191"/>
                </a:lnTo>
                <a:close/>
                <a:moveTo>
                  <a:pt x="271" y="158"/>
                </a:moveTo>
                <a:cubicBezTo>
                  <a:pt x="155" y="197"/>
                  <a:pt x="155" y="197"/>
                  <a:pt x="155" y="197"/>
                </a:cubicBezTo>
                <a:cubicBezTo>
                  <a:pt x="112" y="177"/>
                  <a:pt x="112" y="177"/>
                  <a:pt x="112" y="177"/>
                </a:cubicBezTo>
                <a:cubicBezTo>
                  <a:pt x="102" y="172"/>
                  <a:pt x="102" y="172"/>
                  <a:pt x="102" y="172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70" y="157"/>
                  <a:pt x="70" y="157"/>
                  <a:pt x="70" y="157"/>
                </a:cubicBezTo>
                <a:cubicBezTo>
                  <a:pt x="60" y="152"/>
                  <a:pt x="60" y="152"/>
                  <a:pt x="60" y="152"/>
                </a:cubicBezTo>
                <a:cubicBezTo>
                  <a:pt x="50" y="147"/>
                  <a:pt x="50" y="147"/>
                  <a:pt x="50" y="147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49" y="131"/>
                  <a:pt x="49" y="131"/>
                  <a:pt x="49" y="131"/>
                </a:cubicBezTo>
                <a:cubicBezTo>
                  <a:pt x="70" y="141"/>
                  <a:pt x="70" y="141"/>
                  <a:pt x="70" y="141"/>
                </a:cubicBezTo>
                <a:cubicBezTo>
                  <a:pt x="80" y="146"/>
                  <a:pt x="80" y="146"/>
                  <a:pt x="80" y="146"/>
                </a:cubicBezTo>
                <a:cubicBezTo>
                  <a:pt x="90" y="151"/>
                  <a:pt x="90" y="151"/>
                  <a:pt x="90" y="15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22" y="166"/>
                  <a:pt x="122" y="166"/>
                  <a:pt x="122" y="166"/>
                </a:cubicBezTo>
                <a:cubicBezTo>
                  <a:pt x="132" y="171"/>
                  <a:pt x="132" y="171"/>
                  <a:pt x="132" y="171"/>
                </a:cubicBezTo>
                <a:cubicBezTo>
                  <a:pt x="151" y="180"/>
                  <a:pt x="151" y="180"/>
                  <a:pt x="151" y="180"/>
                </a:cubicBezTo>
                <a:cubicBezTo>
                  <a:pt x="152" y="180"/>
                  <a:pt x="153" y="180"/>
                  <a:pt x="154" y="180"/>
                </a:cubicBezTo>
                <a:cubicBezTo>
                  <a:pt x="155" y="180"/>
                  <a:pt x="156" y="180"/>
                  <a:pt x="156" y="180"/>
                </a:cubicBezTo>
                <a:cubicBezTo>
                  <a:pt x="271" y="142"/>
                  <a:pt x="271" y="142"/>
                  <a:pt x="271" y="142"/>
                </a:cubicBezTo>
                <a:lnTo>
                  <a:pt x="271" y="158"/>
                </a:lnTo>
                <a:close/>
                <a:moveTo>
                  <a:pt x="360" y="112"/>
                </a:moveTo>
                <a:cubicBezTo>
                  <a:pt x="360" y="113"/>
                  <a:pt x="360" y="113"/>
                  <a:pt x="360" y="113"/>
                </a:cubicBezTo>
                <a:cubicBezTo>
                  <a:pt x="360" y="120"/>
                  <a:pt x="360" y="120"/>
                  <a:pt x="360" y="120"/>
                </a:cubicBezTo>
                <a:cubicBezTo>
                  <a:pt x="360" y="129"/>
                  <a:pt x="360" y="129"/>
                  <a:pt x="360" y="129"/>
                </a:cubicBezTo>
                <a:cubicBezTo>
                  <a:pt x="360" y="137"/>
                  <a:pt x="360" y="137"/>
                  <a:pt x="360" y="137"/>
                </a:cubicBezTo>
                <a:cubicBezTo>
                  <a:pt x="360" y="145"/>
                  <a:pt x="360" y="145"/>
                  <a:pt x="360" y="145"/>
                </a:cubicBezTo>
                <a:cubicBezTo>
                  <a:pt x="360" y="161"/>
                  <a:pt x="360" y="161"/>
                  <a:pt x="360" y="161"/>
                </a:cubicBezTo>
                <a:cubicBezTo>
                  <a:pt x="360" y="169"/>
                  <a:pt x="360" y="169"/>
                  <a:pt x="360" y="169"/>
                </a:cubicBezTo>
                <a:cubicBezTo>
                  <a:pt x="360" y="177"/>
                  <a:pt x="360" y="177"/>
                  <a:pt x="360" y="177"/>
                </a:cubicBezTo>
                <a:cubicBezTo>
                  <a:pt x="360" y="192"/>
                  <a:pt x="360" y="192"/>
                  <a:pt x="360" y="192"/>
                </a:cubicBezTo>
                <a:cubicBezTo>
                  <a:pt x="308" y="211"/>
                  <a:pt x="308" y="211"/>
                  <a:pt x="308" y="211"/>
                </a:cubicBezTo>
                <a:cubicBezTo>
                  <a:pt x="286" y="219"/>
                  <a:pt x="286" y="219"/>
                  <a:pt x="286" y="219"/>
                </a:cubicBezTo>
                <a:cubicBezTo>
                  <a:pt x="286" y="218"/>
                  <a:pt x="286" y="218"/>
                  <a:pt x="286" y="218"/>
                </a:cubicBezTo>
                <a:cubicBezTo>
                  <a:pt x="286" y="201"/>
                  <a:pt x="286" y="201"/>
                  <a:pt x="286" y="201"/>
                </a:cubicBezTo>
                <a:cubicBezTo>
                  <a:pt x="286" y="194"/>
                  <a:pt x="286" y="194"/>
                  <a:pt x="286" y="194"/>
                </a:cubicBezTo>
                <a:cubicBezTo>
                  <a:pt x="286" y="186"/>
                  <a:pt x="286" y="186"/>
                  <a:pt x="286" y="186"/>
                </a:cubicBezTo>
                <a:cubicBezTo>
                  <a:pt x="286" y="169"/>
                  <a:pt x="286" y="169"/>
                  <a:pt x="286" y="169"/>
                </a:cubicBezTo>
                <a:cubicBezTo>
                  <a:pt x="286" y="161"/>
                  <a:pt x="286" y="161"/>
                  <a:pt x="286" y="161"/>
                </a:cubicBezTo>
                <a:cubicBezTo>
                  <a:pt x="286" y="154"/>
                  <a:pt x="286" y="154"/>
                  <a:pt x="286" y="154"/>
                </a:cubicBezTo>
                <a:cubicBezTo>
                  <a:pt x="286" y="137"/>
                  <a:pt x="286" y="137"/>
                  <a:pt x="286" y="137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86" y="132"/>
                  <a:pt x="286" y="131"/>
                  <a:pt x="285" y="130"/>
                </a:cubicBezTo>
                <a:cubicBezTo>
                  <a:pt x="285" y="130"/>
                  <a:pt x="285" y="130"/>
                  <a:pt x="285" y="130"/>
                </a:cubicBezTo>
                <a:cubicBezTo>
                  <a:pt x="284" y="129"/>
                  <a:pt x="284" y="128"/>
                  <a:pt x="283" y="127"/>
                </a:cubicBezTo>
                <a:cubicBezTo>
                  <a:pt x="283" y="127"/>
                  <a:pt x="282" y="127"/>
                  <a:pt x="282" y="127"/>
                </a:cubicBezTo>
                <a:cubicBezTo>
                  <a:pt x="277" y="124"/>
                  <a:pt x="277" y="124"/>
                  <a:pt x="277" y="124"/>
                </a:cubicBezTo>
                <a:cubicBezTo>
                  <a:pt x="275" y="123"/>
                  <a:pt x="275" y="123"/>
                  <a:pt x="275" y="123"/>
                </a:cubicBezTo>
                <a:cubicBezTo>
                  <a:pt x="274" y="122"/>
                  <a:pt x="274" y="122"/>
                  <a:pt x="274" y="122"/>
                </a:cubicBezTo>
                <a:cubicBezTo>
                  <a:pt x="264" y="117"/>
                  <a:pt x="264" y="117"/>
                  <a:pt x="264" y="117"/>
                </a:cubicBezTo>
                <a:cubicBezTo>
                  <a:pt x="257" y="113"/>
                  <a:pt x="257" y="113"/>
                  <a:pt x="257" y="113"/>
                </a:cubicBezTo>
                <a:cubicBezTo>
                  <a:pt x="244" y="106"/>
                  <a:pt x="244" y="106"/>
                  <a:pt x="244" y="106"/>
                </a:cubicBezTo>
                <a:cubicBezTo>
                  <a:pt x="235" y="101"/>
                  <a:pt x="235" y="101"/>
                  <a:pt x="235" y="101"/>
                </a:cubicBezTo>
                <a:cubicBezTo>
                  <a:pt x="225" y="96"/>
                  <a:pt x="225" y="96"/>
                  <a:pt x="225" y="96"/>
                </a:cubicBezTo>
                <a:cubicBezTo>
                  <a:pt x="205" y="85"/>
                  <a:pt x="205" y="85"/>
                  <a:pt x="205" y="85"/>
                </a:cubicBezTo>
                <a:cubicBezTo>
                  <a:pt x="195" y="80"/>
                  <a:pt x="195" y="80"/>
                  <a:pt x="195" y="80"/>
                </a:cubicBezTo>
                <a:cubicBezTo>
                  <a:pt x="195" y="80"/>
                  <a:pt x="195" y="80"/>
                  <a:pt x="195" y="80"/>
                </a:cubicBezTo>
                <a:cubicBezTo>
                  <a:pt x="186" y="75"/>
                  <a:pt x="186" y="75"/>
                  <a:pt x="186" y="75"/>
                </a:cubicBezTo>
                <a:cubicBezTo>
                  <a:pt x="183" y="74"/>
                  <a:pt x="183" y="74"/>
                  <a:pt x="183" y="74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66" y="65"/>
                  <a:pt x="166" y="65"/>
                  <a:pt x="166" y="65"/>
                </a:cubicBezTo>
                <a:cubicBezTo>
                  <a:pt x="166" y="65"/>
                  <a:pt x="166" y="65"/>
                  <a:pt x="166" y="65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85" y="59"/>
                  <a:pt x="185" y="59"/>
                  <a:pt x="185" y="59"/>
                </a:cubicBezTo>
                <a:cubicBezTo>
                  <a:pt x="185" y="59"/>
                  <a:pt x="185" y="59"/>
                  <a:pt x="185" y="59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40" y="52"/>
                  <a:pt x="240" y="52"/>
                  <a:pt x="240" y="52"/>
                </a:cubicBezTo>
                <a:cubicBezTo>
                  <a:pt x="250" y="57"/>
                  <a:pt x="250" y="57"/>
                  <a:pt x="250" y="57"/>
                </a:cubicBezTo>
                <a:cubicBezTo>
                  <a:pt x="260" y="62"/>
                  <a:pt x="260" y="62"/>
                  <a:pt x="260" y="62"/>
                </a:cubicBezTo>
                <a:cubicBezTo>
                  <a:pt x="271" y="66"/>
                  <a:pt x="271" y="66"/>
                  <a:pt x="271" y="66"/>
                </a:cubicBezTo>
                <a:cubicBezTo>
                  <a:pt x="293" y="77"/>
                  <a:pt x="293" y="77"/>
                  <a:pt x="293" y="77"/>
                </a:cubicBezTo>
                <a:cubicBezTo>
                  <a:pt x="303" y="82"/>
                  <a:pt x="303" y="82"/>
                  <a:pt x="303" y="82"/>
                </a:cubicBezTo>
                <a:cubicBezTo>
                  <a:pt x="307" y="84"/>
                  <a:pt x="307" y="84"/>
                  <a:pt x="307" y="84"/>
                </a:cubicBezTo>
                <a:cubicBezTo>
                  <a:pt x="313" y="86"/>
                  <a:pt x="313" y="86"/>
                  <a:pt x="313" y="86"/>
                </a:cubicBezTo>
                <a:cubicBezTo>
                  <a:pt x="320" y="90"/>
                  <a:pt x="320" y="90"/>
                  <a:pt x="320" y="90"/>
                </a:cubicBezTo>
                <a:cubicBezTo>
                  <a:pt x="329" y="94"/>
                  <a:pt x="329" y="94"/>
                  <a:pt x="329" y="94"/>
                </a:cubicBezTo>
                <a:cubicBezTo>
                  <a:pt x="335" y="97"/>
                  <a:pt x="335" y="97"/>
                  <a:pt x="335" y="97"/>
                </a:cubicBezTo>
                <a:cubicBezTo>
                  <a:pt x="345" y="102"/>
                  <a:pt x="345" y="102"/>
                  <a:pt x="345" y="102"/>
                </a:cubicBezTo>
                <a:cubicBezTo>
                  <a:pt x="355" y="106"/>
                  <a:pt x="355" y="106"/>
                  <a:pt x="355" y="106"/>
                </a:cubicBezTo>
                <a:cubicBezTo>
                  <a:pt x="360" y="108"/>
                  <a:pt x="360" y="108"/>
                  <a:pt x="360" y="108"/>
                </a:cubicBezTo>
                <a:lnTo>
                  <a:pt x="360" y="112"/>
                </a:lnTo>
                <a:close/>
                <a:moveTo>
                  <a:pt x="366" y="95"/>
                </a:moveTo>
                <a:cubicBezTo>
                  <a:pt x="335" y="80"/>
                  <a:pt x="335" y="80"/>
                  <a:pt x="335" y="80"/>
                </a:cubicBezTo>
                <a:cubicBezTo>
                  <a:pt x="324" y="75"/>
                  <a:pt x="324" y="75"/>
                  <a:pt x="324" y="75"/>
                </a:cubicBezTo>
                <a:cubicBezTo>
                  <a:pt x="316" y="71"/>
                  <a:pt x="316" y="71"/>
                  <a:pt x="316" y="71"/>
                </a:cubicBezTo>
                <a:cubicBezTo>
                  <a:pt x="316" y="71"/>
                  <a:pt x="315" y="71"/>
                  <a:pt x="315" y="70"/>
                </a:cubicBezTo>
                <a:cubicBezTo>
                  <a:pt x="314" y="70"/>
                  <a:pt x="314" y="69"/>
                  <a:pt x="313" y="68"/>
                </a:cubicBezTo>
                <a:cubicBezTo>
                  <a:pt x="309" y="65"/>
                  <a:pt x="305" y="61"/>
                  <a:pt x="300" y="58"/>
                </a:cubicBezTo>
                <a:cubicBezTo>
                  <a:pt x="297" y="56"/>
                  <a:pt x="294" y="55"/>
                  <a:pt x="291" y="53"/>
                </a:cubicBezTo>
                <a:cubicBezTo>
                  <a:pt x="287" y="51"/>
                  <a:pt x="284" y="50"/>
                  <a:pt x="281" y="48"/>
                </a:cubicBezTo>
                <a:cubicBezTo>
                  <a:pt x="275" y="46"/>
                  <a:pt x="270" y="44"/>
                  <a:pt x="264" y="42"/>
                </a:cubicBezTo>
                <a:cubicBezTo>
                  <a:pt x="261" y="41"/>
                  <a:pt x="257" y="40"/>
                  <a:pt x="253" y="39"/>
                </a:cubicBezTo>
                <a:cubicBezTo>
                  <a:pt x="284" y="30"/>
                  <a:pt x="284" y="30"/>
                  <a:pt x="284" y="30"/>
                </a:cubicBezTo>
                <a:cubicBezTo>
                  <a:pt x="290" y="35"/>
                  <a:pt x="297" y="39"/>
                  <a:pt x="305" y="41"/>
                </a:cubicBezTo>
                <a:cubicBezTo>
                  <a:pt x="311" y="42"/>
                  <a:pt x="316" y="43"/>
                  <a:pt x="322" y="44"/>
                </a:cubicBezTo>
                <a:cubicBezTo>
                  <a:pt x="325" y="44"/>
                  <a:pt x="328" y="44"/>
                  <a:pt x="332" y="44"/>
                </a:cubicBezTo>
                <a:cubicBezTo>
                  <a:pt x="337" y="44"/>
                  <a:pt x="342" y="44"/>
                  <a:pt x="347" y="43"/>
                </a:cubicBezTo>
                <a:cubicBezTo>
                  <a:pt x="352" y="43"/>
                  <a:pt x="357" y="42"/>
                  <a:pt x="361" y="40"/>
                </a:cubicBezTo>
                <a:cubicBezTo>
                  <a:pt x="369" y="38"/>
                  <a:pt x="376" y="36"/>
                  <a:pt x="382" y="32"/>
                </a:cubicBezTo>
                <a:cubicBezTo>
                  <a:pt x="408" y="42"/>
                  <a:pt x="408" y="42"/>
                  <a:pt x="408" y="42"/>
                </a:cubicBezTo>
                <a:cubicBezTo>
                  <a:pt x="403" y="45"/>
                  <a:pt x="399" y="49"/>
                  <a:pt x="395" y="53"/>
                </a:cubicBezTo>
                <a:cubicBezTo>
                  <a:pt x="393" y="55"/>
                  <a:pt x="392" y="57"/>
                  <a:pt x="391" y="60"/>
                </a:cubicBezTo>
                <a:cubicBezTo>
                  <a:pt x="390" y="62"/>
                  <a:pt x="389" y="64"/>
                  <a:pt x="388" y="66"/>
                </a:cubicBezTo>
                <a:cubicBezTo>
                  <a:pt x="386" y="71"/>
                  <a:pt x="386" y="76"/>
                  <a:pt x="386" y="82"/>
                </a:cubicBezTo>
                <a:cubicBezTo>
                  <a:pt x="386" y="84"/>
                  <a:pt x="386" y="86"/>
                  <a:pt x="387" y="88"/>
                </a:cubicBezTo>
                <a:cubicBezTo>
                  <a:pt x="383" y="89"/>
                  <a:pt x="383" y="89"/>
                  <a:pt x="383" y="89"/>
                </a:cubicBezTo>
                <a:cubicBezTo>
                  <a:pt x="372" y="93"/>
                  <a:pt x="372" y="93"/>
                  <a:pt x="372" y="93"/>
                </a:cubicBezTo>
                <a:lnTo>
                  <a:pt x="366" y="95"/>
                </a:lnTo>
                <a:close/>
                <a:moveTo>
                  <a:pt x="463" y="159"/>
                </a:moveTo>
                <a:cubicBezTo>
                  <a:pt x="375" y="188"/>
                  <a:pt x="375" y="188"/>
                  <a:pt x="375" y="188"/>
                </a:cubicBezTo>
                <a:cubicBezTo>
                  <a:pt x="375" y="172"/>
                  <a:pt x="375" y="172"/>
                  <a:pt x="375" y="172"/>
                </a:cubicBezTo>
                <a:cubicBezTo>
                  <a:pt x="440" y="150"/>
                  <a:pt x="440" y="150"/>
                  <a:pt x="440" y="150"/>
                </a:cubicBezTo>
                <a:lnTo>
                  <a:pt x="463" y="159"/>
                </a:lnTo>
                <a:close/>
                <a:moveTo>
                  <a:pt x="463" y="127"/>
                </a:moveTo>
                <a:cubicBezTo>
                  <a:pt x="440" y="135"/>
                  <a:pt x="440" y="135"/>
                  <a:pt x="440" y="135"/>
                </a:cubicBezTo>
                <a:cubicBezTo>
                  <a:pt x="429" y="138"/>
                  <a:pt x="429" y="138"/>
                  <a:pt x="429" y="138"/>
                </a:cubicBezTo>
                <a:cubicBezTo>
                  <a:pt x="418" y="142"/>
                  <a:pt x="418" y="142"/>
                  <a:pt x="418" y="142"/>
                </a:cubicBezTo>
                <a:cubicBezTo>
                  <a:pt x="375" y="156"/>
                  <a:pt x="375" y="156"/>
                  <a:pt x="375" y="156"/>
                </a:cubicBezTo>
                <a:cubicBezTo>
                  <a:pt x="375" y="140"/>
                  <a:pt x="375" y="140"/>
                  <a:pt x="375" y="140"/>
                </a:cubicBezTo>
                <a:cubicBezTo>
                  <a:pt x="394" y="133"/>
                  <a:pt x="394" y="133"/>
                  <a:pt x="394" y="133"/>
                </a:cubicBezTo>
                <a:cubicBezTo>
                  <a:pt x="406" y="130"/>
                  <a:pt x="406" y="130"/>
                  <a:pt x="406" y="130"/>
                </a:cubicBezTo>
                <a:cubicBezTo>
                  <a:pt x="417" y="126"/>
                  <a:pt x="417" y="126"/>
                  <a:pt x="417" y="126"/>
                </a:cubicBezTo>
                <a:cubicBezTo>
                  <a:pt x="440" y="118"/>
                  <a:pt x="440" y="118"/>
                  <a:pt x="440" y="118"/>
                </a:cubicBezTo>
                <a:lnTo>
                  <a:pt x="463" y="127"/>
                </a:lnTo>
                <a:close/>
                <a:moveTo>
                  <a:pt x="440" y="102"/>
                </a:moveTo>
                <a:cubicBezTo>
                  <a:pt x="429" y="106"/>
                  <a:pt x="429" y="106"/>
                  <a:pt x="429" y="106"/>
                </a:cubicBezTo>
                <a:cubicBezTo>
                  <a:pt x="418" y="110"/>
                  <a:pt x="418" y="110"/>
                  <a:pt x="418" y="110"/>
                </a:cubicBezTo>
                <a:cubicBezTo>
                  <a:pt x="395" y="117"/>
                  <a:pt x="395" y="117"/>
                  <a:pt x="395" y="117"/>
                </a:cubicBezTo>
                <a:cubicBezTo>
                  <a:pt x="383" y="121"/>
                  <a:pt x="383" y="121"/>
                  <a:pt x="383" y="121"/>
                </a:cubicBezTo>
                <a:cubicBezTo>
                  <a:pt x="375" y="124"/>
                  <a:pt x="375" y="124"/>
                  <a:pt x="375" y="124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5" y="110"/>
                  <a:pt x="375" y="110"/>
                  <a:pt x="375" y="110"/>
                </a:cubicBezTo>
                <a:cubicBezTo>
                  <a:pt x="375" y="108"/>
                  <a:pt x="375" y="108"/>
                  <a:pt x="375" y="108"/>
                </a:cubicBezTo>
                <a:cubicBezTo>
                  <a:pt x="394" y="101"/>
                  <a:pt x="394" y="101"/>
                  <a:pt x="394" y="101"/>
                </a:cubicBezTo>
                <a:cubicBezTo>
                  <a:pt x="406" y="97"/>
                  <a:pt x="406" y="97"/>
                  <a:pt x="406" y="97"/>
                </a:cubicBezTo>
                <a:cubicBezTo>
                  <a:pt x="417" y="94"/>
                  <a:pt x="417" y="94"/>
                  <a:pt x="417" y="94"/>
                </a:cubicBezTo>
                <a:cubicBezTo>
                  <a:pt x="440" y="86"/>
                  <a:pt x="440" y="86"/>
                  <a:pt x="440" y="86"/>
                </a:cubicBezTo>
                <a:cubicBezTo>
                  <a:pt x="463" y="95"/>
                  <a:pt x="463" y="95"/>
                  <a:pt x="463" y="95"/>
                </a:cubicBezTo>
                <a:lnTo>
                  <a:pt x="440" y="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582DA53-96B4-46C8-8DAB-D1D386CC1831}"/>
              </a:ext>
            </a:extLst>
          </p:cNvPr>
          <p:cNvGrpSpPr/>
          <p:nvPr/>
        </p:nvGrpSpPr>
        <p:grpSpPr>
          <a:xfrm>
            <a:off x="6653733" y="1687388"/>
            <a:ext cx="422241" cy="481652"/>
            <a:chOff x="8145463" y="5599113"/>
            <a:chExt cx="631825" cy="720725"/>
          </a:xfrm>
          <a:solidFill>
            <a:schemeClr val="bg1"/>
          </a:solidFill>
        </p:grpSpPr>
        <p:sp>
          <p:nvSpPr>
            <p:cNvPr id="38" name="Freeform 54">
              <a:extLst>
                <a:ext uri="{FF2B5EF4-FFF2-40B4-BE49-F238E27FC236}">
                  <a16:creationId xmlns:a16="http://schemas.microsoft.com/office/drawing/2014/main" id="{2306B148-C8FA-4D24-9381-60EC84864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5463" y="5599113"/>
              <a:ext cx="631825" cy="720725"/>
            </a:xfrm>
            <a:custGeom>
              <a:avLst/>
              <a:gdLst>
                <a:gd name="T0" fmla="*/ 167 w 168"/>
                <a:gd name="T1" fmla="*/ 165 h 192"/>
                <a:gd name="T2" fmla="*/ 161 w 168"/>
                <a:gd name="T3" fmla="*/ 165 h 192"/>
                <a:gd name="T4" fmla="*/ 148 w 168"/>
                <a:gd name="T5" fmla="*/ 178 h 192"/>
                <a:gd name="T6" fmla="*/ 148 w 168"/>
                <a:gd name="T7" fmla="*/ 4 h 192"/>
                <a:gd name="T8" fmla="*/ 144 w 168"/>
                <a:gd name="T9" fmla="*/ 0 h 192"/>
                <a:gd name="T10" fmla="*/ 140 w 168"/>
                <a:gd name="T11" fmla="*/ 4 h 192"/>
                <a:gd name="T12" fmla="*/ 140 w 168"/>
                <a:gd name="T13" fmla="*/ 88 h 192"/>
                <a:gd name="T14" fmla="*/ 138 w 168"/>
                <a:gd name="T15" fmla="*/ 88 h 192"/>
                <a:gd name="T16" fmla="*/ 84 w 168"/>
                <a:gd name="T17" fmla="*/ 112 h 192"/>
                <a:gd name="T18" fmla="*/ 30 w 168"/>
                <a:gd name="T19" fmla="*/ 88 h 192"/>
                <a:gd name="T20" fmla="*/ 28 w 168"/>
                <a:gd name="T21" fmla="*/ 88 h 192"/>
                <a:gd name="T22" fmla="*/ 28 w 168"/>
                <a:gd name="T23" fmla="*/ 4 h 192"/>
                <a:gd name="T24" fmla="*/ 24 w 168"/>
                <a:gd name="T25" fmla="*/ 0 h 192"/>
                <a:gd name="T26" fmla="*/ 20 w 168"/>
                <a:gd name="T27" fmla="*/ 4 h 192"/>
                <a:gd name="T28" fmla="*/ 20 w 168"/>
                <a:gd name="T29" fmla="*/ 178 h 192"/>
                <a:gd name="T30" fmla="*/ 7 w 168"/>
                <a:gd name="T31" fmla="*/ 165 h 192"/>
                <a:gd name="T32" fmla="*/ 1 w 168"/>
                <a:gd name="T33" fmla="*/ 165 h 192"/>
                <a:gd name="T34" fmla="*/ 1 w 168"/>
                <a:gd name="T35" fmla="*/ 171 h 192"/>
                <a:gd name="T36" fmla="*/ 21 w 168"/>
                <a:gd name="T37" fmla="*/ 191 h 192"/>
                <a:gd name="T38" fmla="*/ 24 w 168"/>
                <a:gd name="T39" fmla="*/ 192 h 192"/>
                <a:gd name="T40" fmla="*/ 27 w 168"/>
                <a:gd name="T41" fmla="*/ 191 h 192"/>
                <a:gd name="T42" fmla="*/ 47 w 168"/>
                <a:gd name="T43" fmla="*/ 171 h 192"/>
                <a:gd name="T44" fmla="*/ 47 w 168"/>
                <a:gd name="T45" fmla="*/ 165 h 192"/>
                <a:gd name="T46" fmla="*/ 41 w 168"/>
                <a:gd name="T47" fmla="*/ 165 h 192"/>
                <a:gd name="T48" fmla="*/ 28 w 168"/>
                <a:gd name="T49" fmla="*/ 178 h 192"/>
                <a:gd name="T50" fmla="*/ 28 w 168"/>
                <a:gd name="T51" fmla="*/ 96 h 192"/>
                <a:gd name="T52" fmla="*/ 80 w 168"/>
                <a:gd name="T53" fmla="*/ 119 h 192"/>
                <a:gd name="T54" fmla="*/ 80 w 168"/>
                <a:gd name="T55" fmla="*/ 178 h 192"/>
                <a:gd name="T56" fmla="*/ 67 w 168"/>
                <a:gd name="T57" fmla="*/ 165 h 192"/>
                <a:gd name="T58" fmla="*/ 61 w 168"/>
                <a:gd name="T59" fmla="*/ 165 h 192"/>
                <a:gd name="T60" fmla="*/ 61 w 168"/>
                <a:gd name="T61" fmla="*/ 171 h 192"/>
                <a:gd name="T62" fmla="*/ 81 w 168"/>
                <a:gd name="T63" fmla="*/ 191 h 192"/>
                <a:gd name="T64" fmla="*/ 84 w 168"/>
                <a:gd name="T65" fmla="*/ 192 h 192"/>
                <a:gd name="T66" fmla="*/ 87 w 168"/>
                <a:gd name="T67" fmla="*/ 191 h 192"/>
                <a:gd name="T68" fmla="*/ 107 w 168"/>
                <a:gd name="T69" fmla="*/ 171 h 192"/>
                <a:gd name="T70" fmla="*/ 107 w 168"/>
                <a:gd name="T71" fmla="*/ 165 h 192"/>
                <a:gd name="T72" fmla="*/ 101 w 168"/>
                <a:gd name="T73" fmla="*/ 165 h 192"/>
                <a:gd name="T74" fmla="*/ 88 w 168"/>
                <a:gd name="T75" fmla="*/ 178 h 192"/>
                <a:gd name="T76" fmla="*/ 88 w 168"/>
                <a:gd name="T77" fmla="*/ 119 h 192"/>
                <a:gd name="T78" fmla="*/ 140 w 168"/>
                <a:gd name="T79" fmla="*/ 96 h 192"/>
                <a:gd name="T80" fmla="*/ 140 w 168"/>
                <a:gd name="T81" fmla="*/ 178 h 192"/>
                <a:gd name="T82" fmla="*/ 127 w 168"/>
                <a:gd name="T83" fmla="*/ 165 h 192"/>
                <a:gd name="T84" fmla="*/ 121 w 168"/>
                <a:gd name="T85" fmla="*/ 165 h 192"/>
                <a:gd name="T86" fmla="*/ 121 w 168"/>
                <a:gd name="T87" fmla="*/ 171 h 192"/>
                <a:gd name="T88" fmla="*/ 141 w 168"/>
                <a:gd name="T89" fmla="*/ 191 h 192"/>
                <a:gd name="T90" fmla="*/ 144 w 168"/>
                <a:gd name="T91" fmla="*/ 192 h 192"/>
                <a:gd name="T92" fmla="*/ 147 w 168"/>
                <a:gd name="T93" fmla="*/ 191 h 192"/>
                <a:gd name="T94" fmla="*/ 167 w 168"/>
                <a:gd name="T95" fmla="*/ 171 h 192"/>
                <a:gd name="T96" fmla="*/ 167 w 168"/>
                <a:gd name="T97" fmla="*/ 16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8" h="192">
                  <a:moveTo>
                    <a:pt x="167" y="165"/>
                  </a:moveTo>
                  <a:cubicBezTo>
                    <a:pt x="165" y="164"/>
                    <a:pt x="163" y="164"/>
                    <a:pt x="161" y="16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8" y="2"/>
                    <a:pt x="146" y="0"/>
                    <a:pt x="144" y="0"/>
                  </a:cubicBezTo>
                  <a:cubicBezTo>
                    <a:pt x="142" y="0"/>
                    <a:pt x="140" y="2"/>
                    <a:pt x="140" y="4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8"/>
                    <a:pt x="139" y="88"/>
                    <a:pt x="138" y="88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29" y="88"/>
                    <a:pt x="29" y="88"/>
                    <a:pt x="28" y="88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6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78"/>
                    <a:pt x="20" y="178"/>
                    <a:pt x="20" y="178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5" y="164"/>
                    <a:pt x="3" y="164"/>
                    <a:pt x="1" y="165"/>
                  </a:cubicBezTo>
                  <a:cubicBezTo>
                    <a:pt x="0" y="167"/>
                    <a:pt x="0" y="169"/>
                    <a:pt x="1" y="171"/>
                  </a:cubicBezTo>
                  <a:cubicBezTo>
                    <a:pt x="21" y="191"/>
                    <a:pt x="21" y="191"/>
                    <a:pt x="21" y="191"/>
                  </a:cubicBezTo>
                  <a:cubicBezTo>
                    <a:pt x="22" y="192"/>
                    <a:pt x="23" y="192"/>
                    <a:pt x="24" y="192"/>
                  </a:cubicBezTo>
                  <a:cubicBezTo>
                    <a:pt x="25" y="192"/>
                    <a:pt x="26" y="192"/>
                    <a:pt x="27" y="191"/>
                  </a:cubicBezTo>
                  <a:cubicBezTo>
                    <a:pt x="47" y="171"/>
                    <a:pt x="47" y="171"/>
                    <a:pt x="47" y="171"/>
                  </a:cubicBezTo>
                  <a:cubicBezTo>
                    <a:pt x="48" y="169"/>
                    <a:pt x="48" y="167"/>
                    <a:pt x="47" y="165"/>
                  </a:cubicBezTo>
                  <a:cubicBezTo>
                    <a:pt x="45" y="164"/>
                    <a:pt x="43" y="164"/>
                    <a:pt x="41" y="165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0" y="178"/>
                    <a:pt x="80" y="178"/>
                    <a:pt x="80" y="178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65" y="164"/>
                    <a:pt x="63" y="164"/>
                    <a:pt x="61" y="165"/>
                  </a:cubicBezTo>
                  <a:cubicBezTo>
                    <a:pt x="60" y="167"/>
                    <a:pt x="60" y="169"/>
                    <a:pt x="61" y="171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82" y="192"/>
                    <a:pt x="83" y="192"/>
                    <a:pt x="84" y="192"/>
                  </a:cubicBezTo>
                  <a:cubicBezTo>
                    <a:pt x="85" y="192"/>
                    <a:pt x="86" y="192"/>
                    <a:pt x="87" y="191"/>
                  </a:cubicBezTo>
                  <a:cubicBezTo>
                    <a:pt x="107" y="171"/>
                    <a:pt x="107" y="171"/>
                    <a:pt x="107" y="171"/>
                  </a:cubicBezTo>
                  <a:cubicBezTo>
                    <a:pt x="108" y="169"/>
                    <a:pt x="108" y="167"/>
                    <a:pt x="107" y="165"/>
                  </a:cubicBezTo>
                  <a:cubicBezTo>
                    <a:pt x="105" y="164"/>
                    <a:pt x="103" y="164"/>
                    <a:pt x="101" y="165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140" y="96"/>
                    <a:pt x="140" y="96"/>
                    <a:pt x="140" y="96"/>
                  </a:cubicBezTo>
                  <a:cubicBezTo>
                    <a:pt x="140" y="178"/>
                    <a:pt x="140" y="178"/>
                    <a:pt x="140" y="178"/>
                  </a:cubicBezTo>
                  <a:cubicBezTo>
                    <a:pt x="127" y="165"/>
                    <a:pt x="127" y="165"/>
                    <a:pt x="127" y="165"/>
                  </a:cubicBezTo>
                  <a:cubicBezTo>
                    <a:pt x="125" y="164"/>
                    <a:pt x="123" y="164"/>
                    <a:pt x="121" y="165"/>
                  </a:cubicBezTo>
                  <a:cubicBezTo>
                    <a:pt x="120" y="167"/>
                    <a:pt x="120" y="169"/>
                    <a:pt x="121" y="171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2" y="192"/>
                    <a:pt x="143" y="192"/>
                    <a:pt x="144" y="192"/>
                  </a:cubicBezTo>
                  <a:cubicBezTo>
                    <a:pt x="145" y="192"/>
                    <a:pt x="146" y="192"/>
                    <a:pt x="147" y="191"/>
                  </a:cubicBezTo>
                  <a:cubicBezTo>
                    <a:pt x="167" y="171"/>
                    <a:pt x="167" y="171"/>
                    <a:pt x="167" y="171"/>
                  </a:cubicBezTo>
                  <a:cubicBezTo>
                    <a:pt x="168" y="169"/>
                    <a:pt x="168" y="167"/>
                    <a:pt x="167" y="1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5">
              <a:extLst>
                <a:ext uri="{FF2B5EF4-FFF2-40B4-BE49-F238E27FC236}">
                  <a16:creationId xmlns:a16="http://schemas.microsoft.com/office/drawing/2014/main" id="{655D1180-9D55-4A76-9514-F8E1F78A7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0888" y="5599113"/>
              <a:ext cx="180975" cy="330200"/>
            </a:xfrm>
            <a:custGeom>
              <a:avLst/>
              <a:gdLst>
                <a:gd name="T0" fmla="*/ 48 w 48"/>
                <a:gd name="T1" fmla="*/ 59 h 88"/>
                <a:gd name="T2" fmla="*/ 25 w 48"/>
                <a:gd name="T3" fmla="*/ 38 h 88"/>
                <a:gd name="T4" fmla="*/ 8 w 48"/>
                <a:gd name="T5" fmla="*/ 28 h 88"/>
                <a:gd name="T6" fmla="*/ 24 w 48"/>
                <a:gd name="T7" fmla="*/ 20 h 88"/>
                <a:gd name="T8" fmla="*/ 39 w 48"/>
                <a:gd name="T9" fmla="*/ 27 h 88"/>
                <a:gd name="T10" fmla="*/ 45 w 48"/>
                <a:gd name="T11" fmla="*/ 29 h 88"/>
                <a:gd name="T12" fmla="*/ 47 w 48"/>
                <a:gd name="T13" fmla="*/ 24 h 88"/>
                <a:gd name="T14" fmla="*/ 28 w 48"/>
                <a:gd name="T15" fmla="*/ 12 h 88"/>
                <a:gd name="T16" fmla="*/ 28 w 48"/>
                <a:gd name="T17" fmla="*/ 4 h 88"/>
                <a:gd name="T18" fmla="*/ 24 w 48"/>
                <a:gd name="T19" fmla="*/ 0 h 88"/>
                <a:gd name="T20" fmla="*/ 20 w 48"/>
                <a:gd name="T21" fmla="*/ 4 h 88"/>
                <a:gd name="T22" fmla="*/ 20 w 48"/>
                <a:gd name="T23" fmla="*/ 12 h 88"/>
                <a:gd name="T24" fmla="*/ 0 w 48"/>
                <a:gd name="T25" fmla="*/ 28 h 88"/>
                <a:gd name="T26" fmla="*/ 23 w 48"/>
                <a:gd name="T27" fmla="*/ 46 h 88"/>
                <a:gd name="T28" fmla="*/ 40 w 48"/>
                <a:gd name="T29" fmla="*/ 59 h 88"/>
                <a:gd name="T30" fmla="*/ 23 w 48"/>
                <a:gd name="T31" fmla="*/ 68 h 88"/>
                <a:gd name="T32" fmla="*/ 8 w 48"/>
                <a:gd name="T33" fmla="*/ 61 h 88"/>
                <a:gd name="T34" fmla="*/ 3 w 48"/>
                <a:gd name="T35" fmla="*/ 58 h 88"/>
                <a:gd name="T36" fmla="*/ 0 w 48"/>
                <a:gd name="T37" fmla="*/ 62 h 88"/>
                <a:gd name="T38" fmla="*/ 20 w 48"/>
                <a:gd name="T39" fmla="*/ 76 h 88"/>
                <a:gd name="T40" fmla="*/ 20 w 48"/>
                <a:gd name="T41" fmla="*/ 84 h 88"/>
                <a:gd name="T42" fmla="*/ 24 w 48"/>
                <a:gd name="T43" fmla="*/ 88 h 88"/>
                <a:gd name="T44" fmla="*/ 28 w 48"/>
                <a:gd name="T45" fmla="*/ 84 h 88"/>
                <a:gd name="T46" fmla="*/ 28 w 48"/>
                <a:gd name="T47" fmla="*/ 76 h 88"/>
                <a:gd name="T48" fmla="*/ 48 w 48"/>
                <a:gd name="T49" fmla="*/ 5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88">
                  <a:moveTo>
                    <a:pt x="48" y="59"/>
                  </a:moveTo>
                  <a:cubicBezTo>
                    <a:pt x="48" y="45"/>
                    <a:pt x="31" y="40"/>
                    <a:pt x="25" y="38"/>
                  </a:cubicBezTo>
                  <a:cubicBezTo>
                    <a:pt x="12" y="35"/>
                    <a:pt x="8" y="32"/>
                    <a:pt x="8" y="28"/>
                  </a:cubicBezTo>
                  <a:cubicBezTo>
                    <a:pt x="8" y="21"/>
                    <a:pt x="17" y="20"/>
                    <a:pt x="24" y="20"/>
                  </a:cubicBezTo>
                  <a:cubicBezTo>
                    <a:pt x="36" y="20"/>
                    <a:pt x="39" y="27"/>
                    <a:pt x="39" y="27"/>
                  </a:cubicBezTo>
                  <a:cubicBezTo>
                    <a:pt x="40" y="29"/>
                    <a:pt x="43" y="30"/>
                    <a:pt x="45" y="29"/>
                  </a:cubicBezTo>
                  <a:cubicBezTo>
                    <a:pt x="47" y="28"/>
                    <a:pt x="47" y="26"/>
                    <a:pt x="47" y="24"/>
                  </a:cubicBezTo>
                  <a:cubicBezTo>
                    <a:pt x="46" y="23"/>
                    <a:pt x="42" y="14"/>
                    <a:pt x="28" y="12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6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" y="13"/>
                    <a:pt x="0" y="23"/>
                    <a:pt x="0" y="28"/>
                  </a:cubicBezTo>
                  <a:cubicBezTo>
                    <a:pt x="0" y="40"/>
                    <a:pt x="13" y="44"/>
                    <a:pt x="23" y="46"/>
                  </a:cubicBezTo>
                  <a:cubicBezTo>
                    <a:pt x="34" y="49"/>
                    <a:pt x="40" y="53"/>
                    <a:pt x="40" y="59"/>
                  </a:cubicBezTo>
                  <a:cubicBezTo>
                    <a:pt x="40" y="61"/>
                    <a:pt x="40" y="68"/>
                    <a:pt x="23" y="68"/>
                  </a:cubicBezTo>
                  <a:cubicBezTo>
                    <a:pt x="10" y="68"/>
                    <a:pt x="8" y="61"/>
                    <a:pt x="8" y="61"/>
                  </a:cubicBezTo>
                  <a:cubicBezTo>
                    <a:pt x="7" y="59"/>
                    <a:pt x="5" y="57"/>
                    <a:pt x="3" y="58"/>
                  </a:cubicBezTo>
                  <a:cubicBezTo>
                    <a:pt x="1" y="58"/>
                    <a:pt x="0" y="60"/>
                    <a:pt x="0" y="62"/>
                  </a:cubicBezTo>
                  <a:cubicBezTo>
                    <a:pt x="0" y="63"/>
                    <a:pt x="3" y="75"/>
                    <a:pt x="20" y="7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86"/>
                    <a:pt x="22" y="88"/>
                    <a:pt x="24" y="88"/>
                  </a:cubicBezTo>
                  <a:cubicBezTo>
                    <a:pt x="26" y="88"/>
                    <a:pt x="28" y="86"/>
                    <a:pt x="28" y="84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44" y="74"/>
                    <a:pt x="48" y="66"/>
                    <a:pt x="48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64751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4A9C6-4AD2-4D58-84AF-CDF27B9FE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FFFFFF"/>
                </a:solidFill>
                <a:latin typeface="Monserrat"/>
                <a:cs typeface="Monserrat"/>
              </a:rPr>
              <a:t>Key Achievements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F58B80-FBAE-4230-BDA3-A44AE5F6FD33}"/>
              </a:ext>
            </a:extLst>
          </p:cNvPr>
          <p:cNvSpPr/>
          <p:nvPr/>
        </p:nvSpPr>
        <p:spPr>
          <a:xfrm>
            <a:off x="6130830" y="1163641"/>
            <a:ext cx="2654440" cy="2470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24000" rIns="180000" bIns="1188000" rtlCol="0" anchor="t"/>
          <a:lstStyle/>
          <a:p>
            <a:pPr algn="ctr"/>
            <a:endParaRPr lang="en-IN" sz="1400" dirty="0">
              <a:solidFill>
                <a:schemeClr val="tx1"/>
              </a:solidFill>
              <a:latin typeface="Montserrat Light" panose="00000400000000000000" pitchFamily="50" charset="0"/>
              <a:cs typeface="Latha" panose="020B0502040204020203" pitchFamily="34" charset="0"/>
            </a:endParaRPr>
          </a:p>
          <a:p>
            <a:pPr algn="ctr"/>
            <a:endParaRPr lang="en-IN" sz="1400" dirty="0">
              <a:solidFill>
                <a:schemeClr val="tx1"/>
              </a:solidFill>
              <a:latin typeface="Montserrat Light" panose="00000400000000000000" pitchFamily="50" charset="0"/>
              <a:cs typeface="Latha" panose="020B0502040204020203" pitchFamily="34" charset="0"/>
            </a:endParaRPr>
          </a:p>
          <a:p>
            <a:pPr algn="ctr"/>
            <a:endParaRPr lang="en-IN" sz="1400" dirty="0">
              <a:solidFill>
                <a:schemeClr val="tx1"/>
              </a:solidFill>
              <a:latin typeface="Montserrat Light" panose="00000400000000000000" pitchFamily="50" charset="0"/>
              <a:cs typeface="Latha" panose="020B0502040204020203" pitchFamily="34" charset="0"/>
            </a:endParaRPr>
          </a:p>
          <a:p>
            <a:pPr algn="ctr"/>
            <a:endParaRPr lang="en-IN" sz="1400" dirty="0">
              <a:solidFill>
                <a:schemeClr val="tx1"/>
              </a:solidFill>
              <a:latin typeface="Montserrat Light" panose="00000400000000000000" pitchFamily="50" charset="0"/>
              <a:cs typeface="Latha" panose="020B0502040204020203" pitchFamily="34" charset="0"/>
            </a:endParaRPr>
          </a:p>
          <a:p>
            <a:pPr algn="ctr"/>
            <a:endParaRPr lang="en-IN" sz="1400" dirty="0">
              <a:solidFill>
                <a:schemeClr val="tx1"/>
              </a:solidFill>
              <a:latin typeface="Century Gothic" panose="020B0502020202020204" pitchFamily="34" charset="0"/>
              <a:cs typeface="Latha" panose="020B0502040204020203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Montserrat Light" panose="00000400000000000000" pitchFamily="50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Montserrat Light" panose="00000400000000000000" pitchFamily="50" charset="0"/>
              </a:rPr>
              <a:t>Trial partners -subsurface plastic detection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5E179D-5F10-41DE-8706-4B9CD93A166A}"/>
              </a:ext>
            </a:extLst>
          </p:cNvPr>
          <p:cNvSpPr/>
          <p:nvPr/>
        </p:nvSpPr>
        <p:spPr>
          <a:xfrm>
            <a:off x="8948707" y="1163641"/>
            <a:ext cx="2654440" cy="2470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24000" rIns="180000" bIns="1188000" rtlCol="0" anchor="t"/>
          <a:lstStyle/>
          <a:p>
            <a:pPr algn="ctr"/>
            <a:endParaRPr lang="en-IN" sz="1400" dirty="0">
              <a:solidFill>
                <a:schemeClr val="tx1"/>
              </a:solidFill>
              <a:latin typeface="Montserrat Light" panose="00000400000000000000" pitchFamily="50" charset="0"/>
              <a:cs typeface="Latha" panose="020B0502040204020203" pitchFamily="34" charset="0"/>
            </a:endParaRPr>
          </a:p>
          <a:p>
            <a:pPr algn="ctr"/>
            <a:endParaRPr lang="en-IN" sz="1400" dirty="0">
              <a:solidFill>
                <a:schemeClr val="tx1"/>
              </a:solidFill>
              <a:latin typeface="Montserrat Light" panose="00000400000000000000" pitchFamily="50" charset="0"/>
              <a:cs typeface="Latha" panose="020B0502040204020203" pitchFamily="34" charset="0"/>
            </a:endParaRPr>
          </a:p>
          <a:p>
            <a:pPr algn="ctr"/>
            <a:endParaRPr lang="en-IN" sz="1400" dirty="0">
              <a:solidFill>
                <a:schemeClr val="tx1"/>
              </a:solidFill>
              <a:latin typeface="Montserrat Light" panose="00000400000000000000" pitchFamily="50" charset="0"/>
              <a:cs typeface="Latha" panose="020B0502040204020203" pitchFamily="34" charset="0"/>
            </a:endParaRPr>
          </a:p>
          <a:p>
            <a:pPr algn="ctr"/>
            <a:endParaRPr lang="en-IN" sz="1400" dirty="0">
              <a:solidFill>
                <a:schemeClr val="tx1"/>
              </a:solidFill>
              <a:latin typeface="Montserrat Light" panose="00000400000000000000" pitchFamily="50" charset="0"/>
              <a:cs typeface="Latha" panose="020B0502040204020203" pitchFamily="34" charset="0"/>
            </a:endParaRPr>
          </a:p>
          <a:p>
            <a:pPr algn="ctr"/>
            <a:endParaRPr lang="en-IN" sz="1400" dirty="0">
              <a:solidFill>
                <a:schemeClr val="tx1"/>
              </a:solidFill>
              <a:latin typeface="Century Gothic" panose="020B0502020202020204" pitchFamily="34" charset="0"/>
              <a:cs typeface="Latha" panose="020B0502040204020203" pitchFamily="34" charset="0"/>
            </a:endParaRPr>
          </a:p>
          <a:p>
            <a:pPr lvl="0" algn="ctr"/>
            <a:endParaRPr lang="en-US" dirty="0">
              <a:solidFill>
                <a:prstClr val="black"/>
              </a:solidFill>
              <a:latin typeface="Montserrat Light" panose="00000400000000000000" pitchFamily="50" charset="0"/>
            </a:endParaRPr>
          </a:p>
          <a:p>
            <a:pPr lvl="0" algn="ctr"/>
            <a:r>
              <a:rPr lang="en-US" dirty="0">
                <a:solidFill>
                  <a:prstClr val="black"/>
                </a:solidFill>
                <a:latin typeface="Montserrat Light" panose="00000400000000000000" pitchFamily="50" charset="0"/>
              </a:rPr>
              <a:t>2021 Hardware Cup Clean Tech Semi-Finalist</a:t>
            </a:r>
            <a:endParaRPr lang="en-IN" dirty="0">
              <a:solidFill>
                <a:prstClr val="black"/>
              </a:solidFill>
              <a:latin typeface="Century Gothic" panose="020B0502020202020204" pitchFamily="34" charset="0"/>
              <a:cs typeface="Latha" panose="020B0502040204020203" pitchFamily="34" charset="0"/>
            </a:endParaRPr>
          </a:p>
          <a:p>
            <a:pPr algn="ctr"/>
            <a:endParaRPr lang="en-IN" sz="1400" dirty="0">
              <a:solidFill>
                <a:schemeClr val="tx1"/>
              </a:solidFill>
              <a:latin typeface="Century Gothic" panose="020B0502020202020204" pitchFamily="34" charset="0"/>
              <a:cs typeface="Latha" panose="020B0502040204020203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Montserrat Light" panose="00000400000000000000" pitchFamily="50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4CC5F2-4BBB-7941-8B43-40B3BADCA33D}"/>
              </a:ext>
            </a:extLst>
          </p:cNvPr>
          <p:cNvGrpSpPr/>
          <p:nvPr/>
        </p:nvGrpSpPr>
        <p:grpSpPr>
          <a:xfrm>
            <a:off x="469430" y="1514808"/>
            <a:ext cx="10872929" cy="4751422"/>
            <a:chOff x="469430" y="1514808"/>
            <a:chExt cx="10872929" cy="47514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8F3E90-282F-4CAF-B5F6-433943DFD24D}"/>
                </a:ext>
              </a:extLst>
            </p:cNvPr>
            <p:cNvSpPr/>
            <p:nvPr/>
          </p:nvSpPr>
          <p:spPr>
            <a:xfrm>
              <a:off x="469430" y="3795713"/>
              <a:ext cx="2654440" cy="2470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324000" rIns="180000" bIns="118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Montserrat Light" panose="00000400000000000000" pitchFamily="50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Montserrat Light" panose="00000400000000000000" pitchFamily="50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Montserrat Light" panose="00000400000000000000" pitchFamily="50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Montserrat Light" panose="00000400000000000000" pitchFamily="50" charset="0"/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Montserrat Light" panose="00000400000000000000" pitchFamily="50" charset="0"/>
                </a:rPr>
                <a:t>ECs Seal of Excellence Impact, Quality &amp; Efficiency</a:t>
              </a:r>
            </a:p>
          </p:txBody>
        </p:sp>
        <p:pic>
          <p:nvPicPr>
            <p:cNvPr id="13" name="Picture 12" descr="download-1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64943" y="1514808"/>
              <a:ext cx="2177416" cy="107846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8A5EAB8-F2A4-8740-9A37-A0652EF4E937}"/>
              </a:ext>
            </a:extLst>
          </p:cNvPr>
          <p:cNvGrpSpPr/>
          <p:nvPr/>
        </p:nvGrpSpPr>
        <p:grpSpPr>
          <a:xfrm>
            <a:off x="8942009" y="3787775"/>
            <a:ext cx="2654440" cy="2470517"/>
            <a:chOff x="3305127" y="3787775"/>
            <a:chExt cx="2654440" cy="247051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1A6CE2-1FD5-49F6-BB1F-FC93F1F4617A}"/>
                </a:ext>
              </a:extLst>
            </p:cNvPr>
            <p:cNvSpPr/>
            <p:nvPr/>
          </p:nvSpPr>
          <p:spPr>
            <a:xfrm>
              <a:off x="3305127" y="3787775"/>
              <a:ext cx="2654440" cy="2470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324000" rIns="180000" bIns="118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1400" dirty="0">
                <a:solidFill>
                  <a:schemeClr val="tx1"/>
                </a:solidFill>
                <a:latin typeface="Montserrat Light" panose="00000400000000000000" pitchFamily="50" charset="0"/>
                <a:cs typeface="Latha" panose="020B0502040204020203" pitchFamily="34" charset="0"/>
              </a:endParaRPr>
            </a:p>
            <a:p>
              <a:pPr algn="ctr"/>
              <a:endParaRPr lang="en-IN" sz="1400" dirty="0">
                <a:solidFill>
                  <a:schemeClr val="tx1"/>
                </a:solidFill>
                <a:latin typeface="Montserrat Light" panose="00000400000000000000" pitchFamily="50" charset="0"/>
                <a:cs typeface="Latha" panose="020B0502040204020203" pitchFamily="34" charset="0"/>
              </a:endParaRPr>
            </a:p>
            <a:p>
              <a:pPr algn="ctr"/>
              <a:endParaRPr lang="en-IN" sz="1400" dirty="0">
                <a:solidFill>
                  <a:schemeClr val="tx1"/>
                </a:solidFill>
                <a:latin typeface="Montserrat Light" panose="00000400000000000000" pitchFamily="50" charset="0"/>
                <a:cs typeface="Latha" panose="020B0502040204020203" pitchFamily="34" charset="0"/>
              </a:endParaRPr>
            </a:p>
            <a:p>
              <a:pPr algn="ctr"/>
              <a:endParaRPr lang="en-IN" sz="1400" dirty="0">
                <a:solidFill>
                  <a:schemeClr val="tx1"/>
                </a:solidFill>
                <a:latin typeface="Montserrat Light" panose="00000400000000000000" pitchFamily="50" charset="0"/>
                <a:cs typeface="Latha" panose="020B0502040204020203" pitchFamily="34" charset="0"/>
              </a:endParaRPr>
            </a:p>
            <a:p>
              <a:pPr algn="ctr"/>
              <a:endParaRPr lang="en-IN" sz="1400" dirty="0">
                <a:solidFill>
                  <a:schemeClr val="tx1"/>
                </a:solidFill>
                <a:latin typeface="Montserrat Light" panose="00000400000000000000" pitchFamily="50" charset="0"/>
                <a:cs typeface="Latha" panose="020B0502040204020203" pitchFamily="34" charset="0"/>
              </a:endParaRPr>
            </a:p>
            <a:p>
              <a:pPr algn="ctr"/>
              <a:r>
                <a:rPr lang="en-GB" dirty="0">
                  <a:solidFill>
                    <a:schemeClr val="tx1"/>
                  </a:solidFill>
                  <a:latin typeface="Montserrat Light" panose="00000400000000000000" pitchFamily="50" charset="0"/>
                </a:rPr>
                <a:t>2019 Top Aquaculture Innovation Award Stanford Global Forum</a:t>
              </a:r>
              <a:endParaRPr lang="en-IN" sz="1400" dirty="0">
                <a:solidFill>
                  <a:schemeClr val="tx1"/>
                </a:solidFill>
                <a:latin typeface="Century Gothic" panose="020B0502020202020204" pitchFamily="34" charset="0"/>
                <a:cs typeface="Latha" panose="020B0502040204020203" pitchFamily="34" charset="0"/>
              </a:endParaRPr>
            </a:p>
          </p:txBody>
        </p:sp>
        <p:pic>
          <p:nvPicPr>
            <p:cNvPr id="15" name="Picture 14" descr="download-2.jp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29025" y="4008443"/>
              <a:ext cx="2025650" cy="93662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A941CB-9225-0A47-88E9-99793ADA5734}"/>
              </a:ext>
            </a:extLst>
          </p:cNvPr>
          <p:cNvGrpSpPr/>
          <p:nvPr/>
        </p:nvGrpSpPr>
        <p:grpSpPr>
          <a:xfrm>
            <a:off x="3292918" y="3783476"/>
            <a:ext cx="2654440" cy="2470517"/>
            <a:chOff x="8964518" y="3771901"/>
            <a:chExt cx="2654440" cy="247051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1E15BDE-4B87-41D7-B0F2-00FEC3F2125C}"/>
                </a:ext>
              </a:extLst>
            </p:cNvPr>
            <p:cNvSpPr/>
            <p:nvPr/>
          </p:nvSpPr>
          <p:spPr>
            <a:xfrm>
              <a:off x="8964518" y="3771901"/>
              <a:ext cx="2654440" cy="2470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324000" rIns="180000" bIns="118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1400" dirty="0">
                <a:solidFill>
                  <a:schemeClr val="tx1"/>
                </a:solidFill>
                <a:latin typeface="Montserrat Light" panose="00000400000000000000" pitchFamily="50" charset="0"/>
                <a:cs typeface="Latha" panose="020B0502040204020203" pitchFamily="34" charset="0"/>
              </a:endParaRPr>
            </a:p>
            <a:p>
              <a:endParaRPr lang="en-IN" sz="1400" dirty="0">
                <a:solidFill>
                  <a:schemeClr val="tx1"/>
                </a:solidFill>
                <a:latin typeface="Montserrat Light" panose="00000400000000000000" pitchFamily="50" charset="0"/>
                <a:cs typeface="Latha" panose="020B0502040204020203" pitchFamily="34" charset="0"/>
              </a:endParaRPr>
            </a:p>
          </p:txBody>
        </p:sp>
        <p:pic>
          <p:nvPicPr>
            <p:cNvPr id="16" name="Picture 15" descr="ALD2020-BannerA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23502" y="4243658"/>
              <a:ext cx="2544373" cy="159359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C5224AA-908F-584A-BC04-C32F71C16D7F}"/>
              </a:ext>
            </a:extLst>
          </p:cNvPr>
          <p:cNvGrpSpPr/>
          <p:nvPr/>
        </p:nvGrpSpPr>
        <p:grpSpPr>
          <a:xfrm>
            <a:off x="6132077" y="3787775"/>
            <a:ext cx="2654440" cy="2470517"/>
            <a:chOff x="479424" y="3787775"/>
            <a:chExt cx="2654440" cy="247051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83EF9B5-A864-D948-BB41-6D244D76661D}"/>
                </a:ext>
              </a:extLst>
            </p:cNvPr>
            <p:cNvSpPr/>
            <p:nvPr/>
          </p:nvSpPr>
          <p:spPr>
            <a:xfrm>
              <a:off x="479424" y="3787775"/>
              <a:ext cx="2654440" cy="2470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324000" rIns="180000" bIns="118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1400" dirty="0">
                <a:solidFill>
                  <a:schemeClr val="tx1"/>
                </a:solidFill>
                <a:latin typeface="Montserrat Light" panose="00000400000000000000" pitchFamily="50" charset="0"/>
                <a:cs typeface="Latha" panose="020B0502040204020203" pitchFamily="34" charset="0"/>
              </a:endParaRPr>
            </a:p>
            <a:p>
              <a:pPr algn="ctr"/>
              <a:endParaRPr lang="en-IN" sz="1400" dirty="0">
                <a:solidFill>
                  <a:schemeClr val="tx1"/>
                </a:solidFill>
                <a:latin typeface="Montserrat Light" panose="00000400000000000000" pitchFamily="50" charset="0"/>
                <a:cs typeface="Latha" panose="020B0502040204020203" pitchFamily="34" charset="0"/>
              </a:endParaRPr>
            </a:p>
            <a:p>
              <a:pPr algn="ctr"/>
              <a:endParaRPr lang="en-IN" sz="1400" dirty="0">
                <a:solidFill>
                  <a:schemeClr val="tx1"/>
                </a:solidFill>
                <a:latin typeface="Montserrat Light" panose="00000400000000000000" pitchFamily="50" charset="0"/>
                <a:cs typeface="Latha" panose="020B0502040204020203" pitchFamily="34" charset="0"/>
              </a:endParaRPr>
            </a:p>
            <a:p>
              <a:pPr algn="ctr"/>
              <a:endParaRPr lang="en-IN" sz="1400" dirty="0">
                <a:solidFill>
                  <a:schemeClr val="tx1"/>
                </a:solidFill>
                <a:latin typeface="Montserrat Light" panose="00000400000000000000" pitchFamily="50" charset="0"/>
                <a:cs typeface="Latha" panose="020B0502040204020203" pitchFamily="34" charset="0"/>
              </a:endParaRPr>
            </a:p>
            <a:p>
              <a:pPr algn="ctr"/>
              <a:endParaRPr lang="en-IN" sz="1400" dirty="0">
                <a:solidFill>
                  <a:schemeClr val="tx1"/>
                </a:solidFill>
                <a:latin typeface="Montserrat Light" panose="00000400000000000000" pitchFamily="50" charset="0"/>
                <a:cs typeface="Latha" panose="020B0502040204020203" pitchFamily="34" charset="0"/>
              </a:endParaRPr>
            </a:p>
            <a:p>
              <a:pPr algn="ctr"/>
              <a:endParaRPr lang="en-IN" sz="1400" dirty="0">
                <a:solidFill>
                  <a:schemeClr val="tx1"/>
                </a:solidFill>
                <a:latin typeface="Montserrat Light" panose="00000400000000000000" pitchFamily="50" charset="0"/>
                <a:cs typeface="Latha" panose="020B0502040204020203" pitchFamily="34" charset="0"/>
              </a:endParaRPr>
            </a:p>
            <a:p>
              <a:pPr algn="ctr"/>
              <a:endParaRPr lang="en-GB" dirty="0">
                <a:solidFill>
                  <a:schemeClr val="tx1"/>
                </a:solidFill>
                <a:latin typeface="Montserrat Light" panose="00000400000000000000" pitchFamily="50" charset="0"/>
              </a:endParaRPr>
            </a:p>
            <a:p>
              <a:pPr algn="ctr"/>
              <a:r>
                <a:rPr lang="en-GB" dirty="0">
                  <a:solidFill>
                    <a:schemeClr val="tx1"/>
                  </a:solidFill>
                  <a:latin typeface="Montserrat Light" panose="00000400000000000000" pitchFamily="50" charset="0"/>
                </a:rPr>
                <a:t>2020 Grant Recipient</a:t>
              </a:r>
              <a:endParaRPr lang="en-IN" dirty="0">
                <a:solidFill>
                  <a:schemeClr val="tx1"/>
                </a:solidFill>
                <a:latin typeface="Century Gothic" panose="020B0502020202020204" pitchFamily="34" charset="0"/>
                <a:cs typeface="Latha" panose="020B0502040204020203" pitchFamily="34" charset="0"/>
              </a:endParaRPr>
            </a:p>
          </p:txBody>
        </p:sp>
        <p:pic>
          <p:nvPicPr>
            <p:cNvPr id="24" name="Picture 23" descr="download-3.png">
              <a:extLst>
                <a:ext uri="{FF2B5EF4-FFF2-40B4-BE49-F238E27FC236}">
                  <a16:creationId xmlns:a16="http://schemas.microsoft.com/office/drawing/2014/main" id="{1C7A0972-2343-B74F-96DF-5EE9A7499036}"/>
                </a:ext>
              </a:extLst>
            </p:cNvPr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751" y="4103651"/>
              <a:ext cx="2291525" cy="9817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E9D35B-8D1E-E24C-9926-9AE3F1FE60D9}"/>
              </a:ext>
            </a:extLst>
          </p:cNvPr>
          <p:cNvGrpSpPr/>
          <p:nvPr/>
        </p:nvGrpSpPr>
        <p:grpSpPr>
          <a:xfrm>
            <a:off x="3292918" y="1163641"/>
            <a:ext cx="2654440" cy="2470517"/>
            <a:chOff x="3292014" y="1163641"/>
            <a:chExt cx="2654440" cy="24705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3B53D5-2BE6-4AF9-8BA0-C2F45B66E6DD}"/>
                </a:ext>
              </a:extLst>
            </p:cNvPr>
            <p:cNvSpPr/>
            <p:nvPr/>
          </p:nvSpPr>
          <p:spPr>
            <a:xfrm>
              <a:off x="3292014" y="1163641"/>
              <a:ext cx="2654440" cy="2470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24000" rIns="180000" bIns="1188000" rtlCol="0" anchor="t"/>
            <a:lstStyle/>
            <a:p>
              <a:pPr algn="ctr"/>
              <a:endParaRPr lang="en-IN" dirty="0">
                <a:solidFill>
                  <a:schemeClr val="tx1"/>
                </a:solidFill>
                <a:latin typeface="Century Gothic" panose="020B0502020202020204" pitchFamily="34" charset="0"/>
                <a:cs typeface="Latha" panose="020B0502040204020203" pitchFamily="34" charset="0"/>
              </a:endParaRPr>
            </a:p>
            <a:p>
              <a:pPr algn="ctr"/>
              <a:endParaRPr lang="en-IN" dirty="0">
                <a:solidFill>
                  <a:schemeClr val="tx1"/>
                </a:solidFill>
                <a:latin typeface="Century Gothic" panose="020B0502020202020204" pitchFamily="34" charset="0"/>
                <a:cs typeface="Latha" panose="020B0502040204020203" pitchFamily="34" charset="0"/>
              </a:endParaRPr>
            </a:p>
            <a:p>
              <a:pPr algn="ctr"/>
              <a:endParaRPr lang="en-IN" dirty="0">
                <a:solidFill>
                  <a:schemeClr val="tx1"/>
                </a:solidFill>
                <a:latin typeface="Century Gothic" panose="020B0502020202020204" pitchFamily="34" charset="0"/>
                <a:cs typeface="Latha" panose="020B0502040204020203" pitchFamily="34" charset="0"/>
              </a:endParaRPr>
            </a:p>
            <a:p>
              <a:pPr algn="ctr"/>
              <a:endParaRPr lang="en-IN" dirty="0">
                <a:solidFill>
                  <a:schemeClr val="tx1"/>
                </a:solidFill>
                <a:latin typeface="Century Gothic" panose="020B0502020202020204" pitchFamily="34" charset="0"/>
                <a:cs typeface="Latha" panose="020B0502040204020203" pitchFamily="34" charset="0"/>
              </a:endParaRPr>
            </a:p>
            <a:p>
              <a:pPr algn="ctr"/>
              <a:endParaRPr lang="en-GB" dirty="0">
                <a:solidFill>
                  <a:schemeClr val="tx1"/>
                </a:solidFill>
                <a:latin typeface="Montserrat Light" panose="00000400000000000000" pitchFamily="50" charset="0"/>
              </a:endParaRPr>
            </a:p>
            <a:p>
              <a:pPr algn="ctr"/>
              <a:endParaRPr lang="en-GB" dirty="0">
                <a:solidFill>
                  <a:schemeClr val="tx1"/>
                </a:solidFill>
                <a:latin typeface="Montserrat Light" panose="00000400000000000000" pitchFamily="50" charset="0"/>
              </a:endParaRPr>
            </a:p>
            <a:p>
              <a:pPr algn="ctr"/>
              <a:r>
                <a:rPr lang="en-GB" dirty="0">
                  <a:solidFill>
                    <a:schemeClr val="tx1"/>
                  </a:solidFill>
                  <a:latin typeface="Montserrat Light" panose="00000400000000000000" pitchFamily="50" charset="0"/>
                </a:rPr>
                <a:t>August 2021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72483FA-5D7D-2749-A5EC-FFC579AEF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4315" y="1353613"/>
              <a:ext cx="2604275" cy="1724124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05A9DBD-D837-214B-8EB3-AB5409A747E3}"/>
              </a:ext>
            </a:extLst>
          </p:cNvPr>
          <p:cNvGrpSpPr/>
          <p:nvPr/>
        </p:nvGrpSpPr>
        <p:grpSpPr>
          <a:xfrm>
            <a:off x="6235757" y="1200977"/>
            <a:ext cx="2452162" cy="1631733"/>
            <a:chOff x="6235757" y="1200977"/>
            <a:chExt cx="2452162" cy="163173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4F3CA2E-776B-6842-922B-A07526DF2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5757" y="2006087"/>
              <a:ext cx="1246710" cy="826623"/>
            </a:xfrm>
            <a:prstGeom prst="rect">
              <a:avLst/>
            </a:prstGeom>
          </p:spPr>
        </p:pic>
        <p:pic>
          <p:nvPicPr>
            <p:cNvPr id="14" name="Picture 13" descr="esa_sig_blue.jpg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41995" y="1200977"/>
              <a:ext cx="1645924" cy="814882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2AA541F6-1C5B-0D4E-AB5B-D4D2596BE55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977" y="3837238"/>
            <a:ext cx="2527334" cy="138845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695E7E3-23F6-604D-BBB8-D7DF5F99425D}"/>
              </a:ext>
            </a:extLst>
          </p:cNvPr>
          <p:cNvSpPr/>
          <p:nvPr/>
        </p:nvSpPr>
        <p:spPr>
          <a:xfrm>
            <a:off x="469430" y="1163641"/>
            <a:ext cx="2654440" cy="2470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24000" rIns="180000" bIns="1188000" rtlCol="0" anchor="t"/>
          <a:lstStyle/>
          <a:p>
            <a:pPr algn="ctr"/>
            <a:endParaRPr lang="en-IN" dirty="0">
              <a:solidFill>
                <a:schemeClr val="tx1"/>
              </a:solidFill>
              <a:latin typeface="Century Gothic" panose="020B0502020202020204" pitchFamily="34" charset="0"/>
              <a:cs typeface="Latha" panose="020B0502040204020203" pitchFamily="34" charset="0"/>
            </a:endParaRPr>
          </a:p>
          <a:p>
            <a:pPr algn="ctr"/>
            <a:endParaRPr lang="en-IN" dirty="0">
              <a:solidFill>
                <a:schemeClr val="tx1"/>
              </a:solidFill>
              <a:latin typeface="Century Gothic" panose="020B0502020202020204" pitchFamily="34" charset="0"/>
              <a:cs typeface="Latha" panose="020B0502040204020203" pitchFamily="34" charset="0"/>
            </a:endParaRPr>
          </a:p>
          <a:p>
            <a:pPr algn="ctr"/>
            <a:endParaRPr lang="en-IN" dirty="0">
              <a:solidFill>
                <a:schemeClr val="tx1"/>
              </a:solidFill>
              <a:latin typeface="Century Gothic" panose="020B0502020202020204" pitchFamily="34" charset="0"/>
              <a:cs typeface="Latha" panose="020B0502040204020203" pitchFamily="34" charset="0"/>
            </a:endParaRPr>
          </a:p>
          <a:p>
            <a:pPr algn="ctr"/>
            <a:endParaRPr lang="en-IN" dirty="0">
              <a:solidFill>
                <a:schemeClr val="tx1"/>
              </a:solidFill>
              <a:latin typeface="Century Gothic" panose="020B0502020202020204" pitchFamily="34" charset="0"/>
              <a:cs typeface="Latha" panose="020B0502040204020203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Montserrat Light" panose="00000400000000000000" pitchFamily="50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Montserrat Light" panose="00000400000000000000" pitchFamily="50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Montserrat Light" panose="00000400000000000000" pitchFamily="50" charset="0"/>
              </a:rPr>
              <a:t>October 2021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9360AC2-3E65-6F40-8EC3-8AAB923E77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31" y="1482032"/>
            <a:ext cx="2604275" cy="14672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069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B012C-289A-4676-919C-AABC7F483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27" y="163865"/>
            <a:ext cx="3282939" cy="806727"/>
          </a:xfrm>
        </p:spPr>
        <p:txBody>
          <a:bodyPr/>
          <a:lstStyle/>
          <a:p>
            <a:r>
              <a:rPr lang="en-US" dirty="0"/>
              <a:t>Journey to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9161D1-FC6B-4300-855A-7AB76AD4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2EB8-6A17-46AC-A4A2-5D1C41E9896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Arrow: Notched Right 3">
            <a:extLst>
              <a:ext uri="{FF2B5EF4-FFF2-40B4-BE49-F238E27FC236}">
                <a16:creationId xmlns:a16="http://schemas.microsoft.com/office/drawing/2014/main" id="{F8A4B181-9C94-443A-9104-F4C497C40784}"/>
              </a:ext>
            </a:extLst>
          </p:cNvPr>
          <p:cNvSpPr/>
          <p:nvPr/>
        </p:nvSpPr>
        <p:spPr>
          <a:xfrm>
            <a:off x="809625" y="3029141"/>
            <a:ext cx="10572750" cy="396876"/>
          </a:xfrm>
          <a:prstGeom prst="notchedRightArrow">
            <a:avLst/>
          </a:prstGeom>
          <a:solidFill>
            <a:srgbClr val="112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4CF068-1470-43A9-8080-37EFC47496D6}"/>
              </a:ext>
            </a:extLst>
          </p:cNvPr>
          <p:cNvSpPr txBox="1"/>
          <p:nvPr/>
        </p:nvSpPr>
        <p:spPr>
          <a:xfrm>
            <a:off x="583188" y="3951554"/>
            <a:ext cx="1902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Montserrat Light" panose="00000400000000000000"/>
              </a:rPr>
              <a:t>Research, Proof of Concept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A025C4-D721-4C91-B807-CEFDFD5C32FD}"/>
              </a:ext>
            </a:extLst>
          </p:cNvPr>
          <p:cNvSpPr txBox="1"/>
          <p:nvPr/>
        </p:nvSpPr>
        <p:spPr>
          <a:xfrm>
            <a:off x="2635815" y="2625433"/>
            <a:ext cx="8274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Montserrat" panose="02000505000000020004" pitchFamily="2" charset="0"/>
              </a:rPr>
              <a:t>Founded</a:t>
            </a:r>
            <a:endParaRPr lang="en-US" sz="900" dirty="0">
              <a:latin typeface="Montserrat" panose="02000505000000020004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090E3ED-7D6B-423D-B1FC-0BB3A4483B67}"/>
              </a:ext>
            </a:extLst>
          </p:cNvPr>
          <p:cNvCxnSpPr>
            <a:cxnSpLocks/>
          </p:cNvCxnSpPr>
          <p:nvPr/>
        </p:nvCxnSpPr>
        <p:spPr>
          <a:xfrm flipH="1" flipV="1">
            <a:off x="3046201" y="2831561"/>
            <a:ext cx="6632" cy="297322"/>
          </a:xfrm>
          <a:prstGeom prst="straightConnector1">
            <a:avLst/>
          </a:prstGeom>
          <a:ln w="12700">
            <a:solidFill>
              <a:srgbClr val="5933A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52C6F39-4336-4BAA-81EB-BD4C5765BBD2}"/>
              </a:ext>
            </a:extLst>
          </p:cNvPr>
          <p:cNvSpPr txBox="1"/>
          <p:nvPr/>
        </p:nvSpPr>
        <p:spPr>
          <a:xfrm>
            <a:off x="3396311" y="3626849"/>
            <a:ext cx="23334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Montserrat Light" panose="00000400000000000000"/>
              </a:rPr>
              <a:t>Prototype BIV; One week pilot at Kvarøy in Norway’s Arctic Circle. Successful acceptance test with live fish.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D7F2FC-5EB5-4CA1-B5C5-2924B27145A4}"/>
              </a:ext>
            </a:extLst>
          </p:cNvPr>
          <p:cNvCxnSpPr>
            <a:cxnSpLocks/>
          </p:cNvCxnSpPr>
          <p:nvPr/>
        </p:nvCxnSpPr>
        <p:spPr>
          <a:xfrm flipH="1">
            <a:off x="4559052" y="3286020"/>
            <a:ext cx="1" cy="295653"/>
          </a:xfrm>
          <a:prstGeom prst="straightConnector1">
            <a:avLst/>
          </a:prstGeom>
          <a:ln w="12700">
            <a:solidFill>
              <a:srgbClr val="0077BD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351BC6E-9580-4078-8820-4BDD518F2030}"/>
              </a:ext>
            </a:extLst>
          </p:cNvPr>
          <p:cNvSpPr txBox="1"/>
          <p:nvPr/>
        </p:nvSpPr>
        <p:spPr>
          <a:xfrm>
            <a:off x="4987467" y="1980316"/>
            <a:ext cx="2178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Montserrat Light" panose="00000400000000000000"/>
              </a:rPr>
              <a:t>R&amp;D; 8 </a:t>
            </a:r>
            <a:r>
              <a:rPr lang="en-US" sz="900" b="1" dirty="0" err="1">
                <a:latin typeface="Montserrat Light" panose="00000400000000000000"/>
              </a:rPr>
              <a:t>Nammu</a:t>
            </a:r>
            <a:r>
              <a:rPr lang="en-US" sz="900" dirty="0">
                <a:latin typeface="Montserrat Light" panose="00000400000000000000"/>
              </a:rPr>
              <a:t> platforms loaded with cameras &amp; sensors 3D printed &amp; assembled in 6 weeks on Kvarøy Island; 8-month pilot in fish cages 24 / 7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5419A4-C73A-46D7-9ACA-6001099FE66C}"/>
              </a:ext>
            </a:extLst>
          </p:cNvPr>
          <p:cNvCxnSpPr>
            <a:cxnSpLocks/>
          </p:cNvCxnSpPr>
          <p:nvPr/>
        </p:nvCxnSpPr>
        <p:spPr>
          <a:xfrm flipH="1">
            <a:off x="7571477" y="3286020"/>
            <a:ext cx="13084" cy="586580"/>
          </a:xfrm>
          <a:prstGeom prst="straightConnector1">
            <a:avLst/>
          </a:prstGeom>
          <a:ln w="12700">
            <a:solidFill>
              <a:srgbClr val="0077BD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8DB68ED-E122-40EF-94A0-E26465D2D12E}"/>
              </a:ext>
            </a:extLst>
          </p:cNvPr>
          <p:cNvSpPr txBox="1"/>
          <p:nvPr/>
        </p:nvSpPr>
        <p:spPr>
          <a:xfrm>
            <a:off x="6773472" y="3892147"/>
            <a:ext cx="16938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Montserrat" panose="02000505000000020004" pitchFamily="2" charset="0"/>
              </a:rPr>
              <a:t>Aquaai Norway AS founded, customer purchase orders obtained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AD32DD-E05F-47E6-9357-5DC62A61945A}"/>
              </a:ext>
            </a:extLst>
          </p:cNvPr>
          <p:cNvCxnSpPr>
            <a:cxnSpLocks/>
          </p:cNvCxnSpPr>
          <p:nvPr/>
        </p:nvCxnSpPr>
        <p:spPr>
          <a:xfrm flipV="1">
            <a:off x="6073562" y="2740849"/>
            <a:ext cx="0" cy="388034"/>
          </a:xfrm>
          <a:prstGeom prst="straightConnector1">
            <a:avLst/>
          </a:prstGeom>
          <a:ln w="12700">
            <a:solidFill>
              <a:srgbClr val="5933A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14975FE-B752-4A47-AFBA-8F44E946C1BD}"/>
              </a:ext>
            </a:extLst>
          </p:cNvPr>
          <p:cNvSpPr txBox="1"/>
          <p:nvPr/>
        </p:nvSpPr>
        <p:spPr>
          <a:xfrm>
            <a:off x="7837003" y="528888"/>
            <a:ext cx="28737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Montserrat Light" panose="00000400000000000000"/>
              </a:rPr>
              <a:t>Technology maturation to untethered  </a:t>
            </a:r>
            <a:r>
              <a:rPr lang="en-US" sz="900" b="1" dirty="0">
                <a:latin typeface="Montserrat Light" panose="00000400000000000000"/>
              </a:rPr>
              <a:t>Mazu</a:t>
            </a:r>
            <a:r>
              <a:rPr lang="en-US" sz="900" dirty="0">
                <a:latin typeface="Montserrat Light" panose="00000400000000000000"/>
              </a:rPr>
              <a:t>, integration, and development for multi use-case. Obtained purchase orders, plan trials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E931E7F-7FB4-4F11-BEBF-6D514A79CC94}"/>
              </a:ext>
            </a:extLst>
          </p:cNvPr>
          <p:cNvCxnSpPr>
            <a:cxnSpLocks/>
          </p:cNvCxnSpPr>
          <p:nvPr/>
        </p:nvCxnSpPr>
        <p:spPr>
          <a:xfrm flipV="1">
            <a:off x="9095267" y="2185221"/>
            <a:ext cx="56028" cy="1055257"/>
          </a:xfrm>
          <a:prstGeom prst="straightConnector1">
            <a:avLst/>
          </a:prstGeom>
          <a:ln w="12700">
            <a:solidFill>
              <a:srgbClr val="5933A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1F10847-34FB-4D48-AF80-F707CF2E7BD8}"/>
              </a:ext>
            </a:extLst>
          </p:cNvPr>
          <p:cNvSpPr txBox="1"/>
          <p:nvPr/>
        </p:nvSpPr>
        <p:spPr>
          <a:xfrm>
            <a:off x="9914318" y="3913352"/>
            <a:ext cx="1364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Montserrat" panose="02000505000000020004" pitchFamily="2" charset="0"/>
              </a:rPr>
              <a:t>Scale</a:t>
            </a:r>
            <a:endParaRPr lang="en-US" sz="1200" dirty="0">
              <a:latin typeface="Montserrat" panose="02000505000000020004" pitchFamily="2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95A4EC2-72EA-4799-8DFC-C49E7FCCFA86}"/>
              </a:ext>
            </a:extLst>
          </p:cNvPr>
          <p:cNvCxnSpPr>
            <a:cxnSpLocks/>
          </p:cNvCxnSpPr>
          <p:nvPr/>
        </p:nvCxnSpPr>
        <p:spPr>
          <a:xfrm flipH="1">
            <a:off x="10590047" y="3286020"/>
            <a:ext cx="13084" cy="586580"/>
          </a:xfrm>
          <a:prstGeom prst="straightConnector1">
            <a:avLst/>
          </a:prstGeom>
          <a:ln w="12700">
            <a:solidFill>
              <a:srgbClr val="0077BD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CAD031E-6C29-4A12-9DFB-58785773F81D}"/>
              </a:ext>
            </a:extLst>
          </p:cNvPr>
          <p:cNvGrpSpPr/>
          <p:nvPr/>
        </p:nvGrpSpPr>
        <p:grpSpPr>
          <a:xfrm flipV="1">
            <a:off x="10276620" y="1921737"/>
            <a:ext cx="659906" cy="1390286"/>
            <a:chOff x="-564657" y="2173399"/>
            <a:chExt cx="302107" cy="63647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3F3D401-FE1A-4A2C-8E20-8AB70B7BB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4657" y="2507350"/>
              <a:ext cx="302107" cy="302526"/>
            </a:xfrm>
            <a:prstGeom prst="ellipse">
              <a:avLst/>
            </a:prstGeom>
            <a:solidFill>
              <a:srgbClr val="0077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DFC3DD8-2F57-4792-8725-80F0D8FF6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33231" y="2538776"/>
              <a:ext cx="239255" cy="23967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766370F0-E774-4711-9EEB-7BFCC53EF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2168" y="2245888"/>
              <a:ext cx="157967" cy="284089"/>
            </a:xfrm>
            <a:custGeom>
              <a:avLst/>
              <a:gdLst>
                <a:gd name="T0" fmla="*/ 67 w 126"/>
                <a:gd name="T1" fmla="*/ 22 h 226"/>
                <a:gd name="T2" fmla="*/ 67 w 126"/>
                <a:gd name="T3" fmla="*/ 151 h 226"/>
                <a:gd name="T4" fmla="*/ 126 w 126"/>
                <a:gd name="T5" fmla="*/ 226 h 226"/>
                <a:gd name="T6" fmla="*/ 69 w 126"/>
                <a:gd name="T7" fmla="*/ 214 h 226"/>
                <a:gd name="T8" fmla="*/ 63 w 126"/>
                <a:gd name="T9" fmla="*/ 214 h 226"/>
                <a:gd name="T10" fmla="*/ 57 w 126"/>
                <a:gd name="T11" fmla="*/ 214 h 226"/>
                <a:gd name="T12" fmla="*/ 0 w 126"/>
                <a:gd name="T13" fmla="*/ 226 h 226"/>
                <a:gd name="T14" fmla="*/ 59 w 126"/>
                <a:gd name="T15" fmla="*/ 151 h 226"/>
                <a:gd name="T16" fmla="*/ 59 w 126"/>
                <a:gd name="T17" fmla="*/ 22 h 226"/>
                <a:gd name="T18" fmla="*/ 43 w 126"/>
                <a:gd name="T19" fmla="*/ 0 h 226"/>
                <a:gd name="T20" fmla="*/ 82 w 126"/>
                <a:gd name="T21" fmla="*/ 0 h 226"/>
                <a:gd name="T22" fmla="*/ 67 w 126"/>
                <a:gd name="T23" fmla="*/ 2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" h="226">
                  <a:moveTo>
                    <a:pt x="67" y="22"/>
                  </a:moveTo>
                  <a:cubicBezTo>
                    <a:pt x="67" y="25"/>
                    <a:pt x="67" y="151"/>
                    <a:pt x="67" y="151"/>
                  </a:cubicBezTo>
                  <a:cubicBezTo>
                    <a:pt x="67" y="205"/>
                    <a:pt x="87" y="207"/>
                    <a:pt x="126" y="226"/>
                  </a:cubicBezTo>
                  <a:cubicBezTo>
                    <a:pt x="108" y="219"/>
                    <a:pt x="89" y="215"/>
                    <a:pt x="69" y="214"/>
                  </a:cubicBezTo>
                  <a:cubicBezTo>
                    <a:pt x="67" y="214"/>
                    <a:pt x="65" y="214"/>
                    <a:pt x="63" y="214"/>
                  </a:cubicBezTo>
                  <a:cubicBezTo>
                    <a:pt x="61" y="214"/>
                    <a:pt x="59" y="214"/>
                    <a:pt x="57" y="214"/>
                  </a:cubicBezTo>
                  <a:cubicBezTo>
                    <a:pt x="37" y="215"/>
                    <a:pt x="17" y="219"/>
                    <a:pt x="0" y="226"/>
                  </a:cubicBezTo>
                  <a:cubicBezTo>
                    <a:pt x="39" y="207"/>
                    <a:pt x="59" y="205"/>
                    <a:pt x="59" y="151"/>
                  </a:cubicBezTo>
                  <a:cubicBezTo>
                    <a:pt x="59" y="151"/>
                    <a:pt x="59" y="25"/>
                    <a:pt x="59" y="22"/>
                  </a:cubicBezTo>
                  <a:cubicBezTo>
                    <a:pt x="59" y="9"/>
                    <a:pt x="46" y="2"/>
                    <a:pt x="43" y="0"/>
                  </a:cubicBezTo>
                  <a:cubicBezTo>
                    <a:pt x="43" y="0"/>
                    <a:pt x="82" y="0"/>
                    <a:pt x="82" y="0"/>
                  </a:cubicBezTo>
                  <a:cubicBezTo>
                    <a:pt x="80" y="2"/>
                    <a:pt x="67" y="9"/>
                    <a:pt x="67" y="22"/>
                  </a:cubicBezTo>
                  <a:close/>
                </a:path>
              </a:pathLst>
            </a:custGeom>
            <a:solidFill>
              <a:srgbClr val="0077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C5CD3CE-E829-43DB-958C-D06A0A978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54457" y="2173399"/>
              <a:ext cx="81288" cy="81288"/>
            </a:xfrm>
            <a:prstGeom prst="ellipse">
              <a:avLst/>
            </a:prstGeom>
            <a:solidFill>
              <a:srgbClr val="0077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718B8A8-055D-4540-B55B-EC9CC1FF3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36859" y="2189740"/>
              <a:ext cx="47767" cy="473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CE2DE96-FBC0-478D-9AE7-35F137EA0590}"/>
              </a:ext>
            </a:extLst>
          </p:cNvPr>
          <p:cNvSpPr txBox="1"/>
          <p:nvPr/>
        </p:nvSpPr>
        <p:spPr>
          <a:xfrm>
            <a:off x="10219950" y="2045798"/>
            <a:ext cx="7165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Montserrat" panose="02000505000000020004" pitchFamily="2" charset="0"/>
              </a:rPr>
              <a:t>2022-</a:t>
            </a:r>
          </a:p>
          <a:p>
            <a:pPr algn="ctr"/>
            <a:r>
              <a:rPr lang="en-US" sz="1050" b="1" dirty="0">
                <a:latin typeface="Montserrat" panose="02000505000000020004" pitchFamily="2" charset="0"/>
              </a:rPr>
              <a:t>2023</a:t>
            </a:r>
            <a:endParaRPr lang="en-US" sz="1050" dirty="0">
              <a:latin typeface="Montserrat" panose="02000505000000020004" pitchFamily="2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04CB2A4-9A9A-490A-B398-E77924368BC4}"/>
              </a:ext>
            </a:extLst>
          </p:cNvPr>
          <p:cNvGrpSpPr/>
          <p:nvPr/>
        </p:nvGrpSpPr>
        <p:grpSpPr>
          <a:xfrm rot="10800000" flipV="1">
            <a:off x="8766189" y="3134462"/>
            <a:ext cx="659906" cy="1390286"/>
            <a:chOff x="-564657" y="2173399"/>
            <a:chExt cx="302107" cy="636477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B4071A8-B8A2-40EB-8B2B-2B24CD2F2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4657" y="2507350"/>
              <a:ext cx="302107" cy="302526"/>
            </a:xfrm>
            <a:prstGeom prst="ellipse">
              <a:avLst/>
            </a:prstGeom>
            <a:solidFill>
              <a:srgbClr val="5933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892FF8F-C29A-42D4-827B-8A30AB738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33231" y="2538776"/>
              <a:ext cx="239255" cy="23967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CFE43DB2-E8C7-44CC-8474-842098233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2168" y="2245888"/>
              <a:ext cx="157967" cy="284089"/>
            </a:xfrm>
            <a:custGeom>
              <a:avLst/>
              <a:gdLst>
                <a:gd name="T0" fmla="*/ 67 w 126"/>
                <a:gd name="T1" fmla="*/ 22 h 226"/>
                <a:gd name="T2" fmla="*/ 67 w 126"/>
                <a:gd name="T3" fmla="*/ 151 h 226"/>
                <a:gd name="T4" fmla="*/ 126 w 126"/>
                <a:gd name="T5" fmla="*/ 226 h 226"/>
                <a:gd name="T6" fmla="*/ 69 w 126"/>
                <a:gd name="T7" fmla="*/ 214 h 226"/>
                <a:gd name="T8" fmla="*/ 63 w 126"/>
                <a:gd name="T9" fmla="*/ 214 h 226"/>
                <a:gd name="T10" fmla="*/ 57 w 126"/>
                <a:gd name="T11" fmla="*/ 214 h 226"/>
                <a:gd name="T12" fmla="*/ 0 w 126"/>
                <a:gd name="T13" fmla="*/ 226 h 226"/>
                <a:gd name="T14" fmla="*/ 59 w 126"/>
                <a:gd name="T15" fmla="*/ 151 h 226"/>
                <a:gd name="T16" fmla="*/ 59 w 126"/>
                <a:gd name="T17" fmla="*/ 22 h 226"/>
                <a:gd name="T18" fmla="*/ 43 w 126"/>
                <a:gd name="T19" fmla="*/ 0 h 226"/>
                <a:gd name="T20" fmla="*/ 82 w 126"/>
                <a:gd name="T21" fmla="*/ 0 h 226"/>
                <a:gd name="T22" fmla="*/ 67 w 126"/>
                <a:gd name="T23" fmla="*/ 2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" h="226">
                  <a:moveTo>
                    <a:pt x="67" y="22"/>
                  </a:moveTo>
                  <a:cubicBezTo>
                    <a:pt x="67" y="25"/>
                    <a:pt x="67" y="151"/>
                    <a:pt x="67" y="151"/>
                  </a:cubicBezTo>
                  <a:cubicBezTo>
                    <a:pt x="67" y="205"/>
                    <a:pt x="87" y="207"/>
                    <a:pt x="126" y="226"/>
                  </a:cubicBezTo>
                  <a:cubicBezTo>
                    <a:pt x="108" y="219"/>
                    <a:pt x="89" y="215"/>
                    <a:pt x="69" y="214"/>
                  </a:cubicBezTo>
                  <a:cubicBezTo>
                    <a:pt x="67" y="214"/>
                    <a:pt x="65" y="214"/>
                    <a:pt x="63" y="214"/>
                  </a:cubicBezTo>
                  <a:cubicBezTo>
                    <a:pt x="61" y="214"/>
                    <a:pt x="59" y="214"/>
                    <a:pt x="57" y="214"/>
                  </a:cubicBezTo>
                  <a:cubicBezTo>
                    <a:pt x="37" y="215"/>
                    <a:pt x="17" y="219"/>
                    <a:pt x="0" y="226"/>
                  </a:cubicBezTo>
                  <a:cubicBezTo>
                    <a:pt x="39" y="207"/>
                    <a:pt x="59" y="205"/>
                    <a:pt x="59" y="151"/>
                  </a:cubicBezTo>
                  <a:cubicBezTo>
                    <a:pt x="59" y="151"/>
                    <a:pt x="59" y="25"/>
                    <a:pt x="59" y="22"/>
                  </a:cubicBezTo>
                  <a:cubicBezTo>
                    <a:pt x="59" y="9"/>
                    <a:pt x="46" y="2"/>
                    <a:pt x="43" y="0"/>
                  </a:cubicBezTo>
                  <a:cubicBezTo>
                    <a:pt x="43" y="0"/>
                    <a:pt x="82" y="0"/>
                    <a:pt x="82" y="0"/>
                  </a:cubicBezTo>
                  <a:cubicBezTo>
                    <a:pt x="80" y="2"/>
                    <a:pt x="67" y="9"/>
                    <a:pt x="67" y="22"/>
                  </a:cubicBezTo>
                  <a:close/>
                </a:path>
              </a:pathLst>
            </a:custGeom>
            <a:solidFill>
              <a:srgbClr val="5933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7A1771-EFDF-4AE7-880F-316FDB8E6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54457" y="2173399"/>
              <a:ext cx="81288" cy="81288"/>
            </a:xfrm>
            <a:prstGeom prst="ellipse">
              <a:avLst/>
            </a:prstGeom>
            <a:solidFill>
              <a:srgbClr val="5933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922E1F8-DA68-4221-AC0D-349B6E0E1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36859" y="2189740"/>
              <a:ext cx="47767" cy="473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795D9EFB-35B3-4031-B5D6-EA798372826F}"/>
              </a:ext>
            </a:extLst>
          </p:cNvPr>
          <p:cNvSpPr txBox="1"/>
          <p:nvPr/>
        </p:nvSpPr>
        <p:spPr>
          <a:xfrm>
            <a:off x="8766189" y="4038642"/>
            <a:ext cx="6599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Montserrat" panose="02000505000000020004" pitchFamily="2" charset="0"/>
              </a:rPr>
              <a:t>2021</a:t>
            </a:r>
            <a:endParaRPr lang="en-US" sz="1050" dirty="0">
              <a:latin typeface="Montserrat" panose="02000505000000020004" pitchFamily="2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0F9A44D-AA8E-44EF-99E2-2CE2DA6E8C77}"/>
              </a:ext>
            </a:extLst>
          </p:cNvPr>
          <p:cNvGrpSpPr/>
          <p:nvPr/>
        </p:nvGrpSpPr>
        <p:grpSpPr>
          <a:xfrm flipV="1">
            <a:off x="7255758" y="1921737"/>
            <a:ext cx="659906" cy="1390286"/>
            <a:chOff x="-564657" y="2173399"/>
            <a:chExt cx="302107" cy="636477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33E235E-AD48-4268-A999-8305AB643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4657" y="2507350"/>
              <a:ext cx="302107" cy="302526"/>
            </a:xfrm>
            <a:prstGeom prst="ellipse">
              <a:avLst/>
            </a:prstGeom>
            <a:solidFill>
              <a:srgbClr val="0077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465086F-DFF9-4F4C-99E1-63866ADF7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33231" y="2538776"/>
              <a:ext cx="239255" cy="23967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704B8BD3-4E2C-4423-83E4-F8421D1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2168" y="2245888"/>
              <a:ext cx="157967" cy="284089"/>
            </a:xfrm>
            <a:custGeom>
              <a:avLst/>
              <a:gdLst>
                <a:gd name="T0" fmla="*/ 67 w 126"/>
                <a:gd name="T1" fmla="*/ 22 h 226"/>
                <a:gd name="T2" fmla="*/ 67 w 126"/>
                <a:gd name="T3" fmla="*/ 151 h 226"/>
                <a:gd name="T4" fmla="*/ 126 w 126"/>
                <a:gd name="T5" fmla="*/ 226 h 226"/>
                <a:gd name="T6" fmla="*/ 69 w 126"/>
                <a:gd name="T7" fmla="*/ 214 h 226"/>
                <a:gd name="T8" fmla="*/ 63 w 126"/>
                <a:gd name="T9" fmla="*/ 214 h 226"/>
                <a:gd name="T10" fmla="*/ 57 w 126"/>
                <a:gd name="T11" fmla="*/ 214 h 226"/>
                <a:gd name="T12" fmla="*/ 0 w 126"/>
                <a:gd name="T13" fmla="*/ 226 h 226"/>
                <a:gd name="T14" fmla="*/ 59 w 126"/>
                <a:gd name="T15" fmla="*/ 151 h 226"/>
                <a:gd name="T16" fmla="*/ 59 w 126"/>
                <a:gd name="T17" fmla="*/ 22 h 226"/>
                <a:gd name="T18" fmla="*/ 43 w 126"/>
                <a:gd name="T19" fmla="*/ 0 h 226"/>
                <a:gd name="T20" fmla="*/ 82 w 126"/>
                <a:gd name="T21" fmla="*/ 0 h 226"/>
                <a:gd name="T22" fmla="*/ 67 w 126"/>
                <a:gd name="T23" fmla="*/ 2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" h="226">
                  <a:moveTo>
                    <a:pt x="67" y="22"/>
                  </a:moveTo>
                  <a:cubicBezTo>
                    <a:pt x="67" y="25"/>
                    <a:pt x="67" y="151"/>
                    <a:pt x="67" y="151"/>
                  </a:cubicBezTo>
                  <a:cubicBezTo>
                    <a:pt x="67" y="205"/>
                    <a:pt x="87" y="207"/>
                    <a:pt x="126" y="226"/>
                  </a:cubicBezTo>
                  <a:cubicBezTo>
                    <a:pt x="108" y="219"/>
                    <a:pt x="89" y="215"/>
                    <a:pt x="69" y="214"/>
                  </a:cubicBezTo>
                  <a:cubicBezTo>
                    <a:pt x="67" y="214"/>
                    <a:pt x="65" y="214"/>
                    <a:pt x="63" y="214"/>
                  </a:cubicBezTo>
                  <a:cubicBezTo>
                    <a:pt x="61" y="214"/>
                    <a:pt x="59" y="214"/>
                    <a:pt x="57" y="214"/>
                  </a:cubicBezTo>
                  <a:cubicBezTo>
                    <a:pt x="37" y="215"/>
                    <a:pt x="17" y="219"/>
                    <a:pt x="0" y="226"/>
                  </a:cubicBezTo>
                  <a:cubicBezTo>
                    <a:pt x="39" y="207"/>
                    <a:pt x="59" y="205"/>
                    <a:pt x="59" y="151"/>
                  </a:cubicBezTo>
                  <a:cubicBezTo>
                    <a:pt x="59" y="151"/>
                    <a:pt x="59" y="25"/>
                    <a:pt x="59" y="22"/>
                  </a:cubicBezTo>
                  <a:cubicBezTo>
                    <a:pt x="59" y="9"/>
                    <a:pt x="46" y="2"/>
                    <a:pt x="43" y="0"/>
                  </a:cubicBezTo>
                  <a:cubicBezTo>
                    <a:pt x="43" y="0"/>
                    <a:pt x="82" y="0"/>
                    <a:pt x="82" y="0"/>
                  </a:cubicBezTo>
                  <a:cubicBezTo>
                    <a:pt x="80" y="2"/>
                    <a:pt x="67" y="9"/>
                    <a:pt x="67" y="22"/>
                  </a:cubicBezTo>
                  <a:close/>
                </a:path>
              </a:pathLst>
            </a:custGeom>
            <a:solidFill>
              <a:srgbClr val="0077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C1CB235-5911-4DB1-8C2B-0912302A3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54457" y="2173399"/>
              <a:ext cx="81288" cy="81288"/>
            </a:xfrm>
            <a:prstGeom prst="ellipse">
              <a:avLst/>
            </a:prstGeom>
            <a:solidFill>
              <a:srgbClr val="0077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3938009-F302-4C05-9E4D-FF76E54EA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36859" y="2189740"/>
              <a:ext cx="47767" cy="473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C275B56-11C8-47A2-91B6-AA04E0BBD684}"/>
              </a:ext>
            </a:extLst>
          </p:cNvPr>
          <p:cNvGrpSpPr/>
          <p:nvPr/>
        </p:nvGrpSpPr>
        <p:grpSpPr>
          <a:xfrm rot="10800000" flipV="1">
            <a:off x="5745327" y="3134462"/>
            <a:ext cx="659906" cy="1390286"/>
            <a:chOff x="-564657" y="2173399"/>
            <a:chExt cx="302107" cy="63647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D79BC05-FDFC-4E93-A17A-996F26CA6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4657" y="2507350"/>
              <a:ext cx="302107" cy="302526"/>
            </a:xfrm>
            <a:prstGeom prst="ellipse">
              <a:avLst/>
            </a:prstGeom>
            <a:solidFill>
              <a:srgbClr val="5933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DEB83E3-61CD-4222-AB32-A40FD072C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33231" y="2538776"/>
              <a:ext cx="239255" cy="23967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EFC0F188-7E81-4D6D-ADC4-86889566F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2168" y="2245888"/>
              <a:ext cx="157967" cy="284089"/>
            </a:xfrm>
            <a:custGeom>
              <a:avLst/>
              <a:gdLst>
                <a:gd name="T0" fmla="*/ 67 w 126"/>
                <a:gd name="T1" fmla="*/ 22 h 226"/>
                <a:gd name="T2" fmla="*/ 67 w 126"/>
                <a:gd name="T3" fmla="*/ 151 h 226"/>
                <a:gd name="T4" fmla="*/ 126 w 126"/>
                <a:gd name="T5" fmla="*/ 226 h 226"/>
                <a:gd name="T6" fmla="*/ 69 w 126"/>
                <a:gd name="T7" fmla="*/ 214 h 226"/>
                <a:gd name="T8" fmla="*/ 63 w 126"/>
                <a:gd name="T9" fmla="*/ 214 h 226"/>
                <a:gd name="T10" fmla="*/ 57 w 126"/>
                <a:gd name="T11" fmla="*/ 214 h 226"/>
                <a:gd name="T12" fmla="*/ 0 w 126"/>
                <a:gd name="T13" fmla="*/ 226 h 226"/>
                <a:gd name="T14" fmla="*/ 59 w 126"/>
                <a:gd name="T15" fmla="*/ 151 h 226"/>
                <a:gd name="T16" fmla="*/ 59 w 126"/>
                <a:gd name="T17" fmla="*/ 22 h 226"/>
                <a:gd name="T18" fmla="*/ 43 w 126"/>
                <a:gd name="T19" fmla="*/ 0 h 226"/>
                <a:gd name="T20" fmla="*/ 82 w 126"/>
                <a:gd name="T21" fmla="*/ 0 h 226"/>
                <a:gd name="T22" fmla="*/ 67 w 126"/>
                <a:gd name="T23" fmla="*/ 2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" h="226">
                  <a:moveTo>
                    <a:pt x="67" y="22"/>
                  </a:moveTo>
                  <a:cubicBezTo>
                    <a:pt x="67" y="25"/>
                    <a:pt x="67" y="151"/>
                    <a:pt x="67" y="151"/>
                  </a:cubicBezTo>
                  <a:cubicBezTo>
                    <a:pt x="67" y="205"/>
                    <a:pt x="87" y="207"/>
                    <a:pt x="126" y="226"/>
                  </a:cubicBezTo>
                  <a:cubicBezTo>
                    <a:pt x="108" y="219"/>
                    <a:pt x="89" y="215"/>
                    <a:pt x="69" y="214"/>
                  </a:cubicBezTo>
                  <a:cubicBezTo>
                    <a:pt x="67" y="214"/>
                    <a:pt x="65" y="214"/>
                    <a:pt x="63" y="214"/>
                  </a:cubicBezTo>
                  <a:cubicBezTo>
                    <a:pt x="61" y="214"/>
                    <a:pt x="59" y="214"/>
                    <a:pt x="57" y="214"/>
                  </a:cubicBezTo>
                  <a:cubicBezTo>
                    <a:pt x="37" y="215"/>
                    <a:pt x="17" y="219"/>
                    <a:pt x="0" y="226"/>
                  </a:cubicBezTo>
                  <a:cubicBezTo>
                    <a:pt x="39" y="207"/>
                    <a:pt x="59" y="205"/>
                    <a:pt x="59" y="151"/>
                  </a:cubicBezTo>
                  <a:cubicBezTo>
                    <a:pt x="59" y="151"/>
                    <a:pt x="59" y="25"/>
                    <a:pt x="59" y="22"/>
                  </a:cubicBezTo>
                  <a:cubicBezTo>
                    <a:pt x="59" y="9"/>
                    <a:pt x="46" y="2"/>
                    <a:pt x="43" y="0"/>
                  </a:cubicBezTo>
                  <a:cubicBezTo>
                    <a:pt x="43" y="0"/>
                    <a:pt x="82" y="0"/>
                    <a:pt x="82" y="0"/>
                  </a:cubicBezTo>
                  <a:cubicBezTo>
                    <a:pt x="80" y="2"/>
                    <a:pt x="67" y="9"/>
                    <a:pt x="67" y="22"/>
                  </a:cubicBezTo>
                  <a:close/>
                </a:path>
              </a:pathLst>
            </a:custGeom>
            <a:solidFill>
              <a:srgbClr val="5933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40B61BC-9CFC-488C-A1AE-08830FDBD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54457" y="2173399"/>
              <a:ext cx="81288" cy="81288"/>
            </a:xfrm>
            <a:prstGeom prst="ellipse">
              <a:avLst/>
            </a:prstGeom>
            <a:solidFill>
              <a:srgbClr val="5933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607DE34-1A6E-4563-8E48-3B8A77191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36859" y="2189740"/>
              <a:ext cx="47767" cy="473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3CB9FF5F-FA30-4F40-9683-CE188C616614}"/>
              </a:ext>
            </a:extLst>
          </p:cNvPr>
          <p:cNvSpPr txBox="1"/>
          <p:nvPr/>
        </p:nvSpPr>
        <p:spPr>
          <a:xfrm>
            <a:off x="7184306" y="2062295"/>
            <a:ext cx="8274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Montserrat" panose="02000505000000020004" pitchFamily="2" charset="0"/>
              </a:rPr>
              <a:t>2019 - 2020</a:t>
            </a:r>
            <a:endParaRPr lang="en-US" sz="1050" dirty="0">
              <a:latin typeface="Montserrat" panose="02000505000000020004" pitchFamily="2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FFD1D44-ECCC-4D7F-9664-239BDF3987CC}"/>
              </a:ext>
            </a:extLst>
          </p:cNvPr>
          <p:cNvGrpSpPr/>
          <p:nvPr/>
        </p:nvGrpSpPr>
        <p:grpSpPr>
          <a:xfrm flipV="1">
            <a:off x="4234896" y="1921737"/>
            <a:ext cx="659906" cy="1390286"/>
            <a:chOff x="-564657" y="2173399"/>
            <a:chExt cx="302107" cy="636477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59A9C34-D9C0-4BF1-A3AF-244F497C3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4657" y="2507350"/>
              <a:ext cx="302107" cy="302526"/>
            </a:xfrm>
            <a:prstGeom prst="ellipse">
              <a:avLst/>
            </a:prstGeom>
            <a:solidFill>
              <a:srgbClr val="0077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476A0E0-F053-4EAD-A60E-34C47FB79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33231" y="2538776"/>
              <a:ext cx="239255" cy="23967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D5EF3FAD-47FF-4DAB-A4A0-EB9A4AD7F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2168" y="2245888"/>
              <a:ext cx="157967" cy="284089"/>
            </a:xfrm>
            <a:custGeom>
              <a:avLst/>
              <a:gdLst>
                <a:gd name="T0" fmla="*/ 67 w 126"/>
                <a:gd name="T1" fmla="*/ 22 h 226"/>
                <a:gd name="T2" fmla="*/ 67 w 126"/>
                <a:gd name="T3" fmla="*/ 151 h 226"/>
                <a:gd name="T4" fmla="*/ 126 w 126"/>
                <a:gd name="T5" fmla="*/ 226 h 226"/>
                <a:gd name="T6" fmla="*/ 69 w 126"/>
                <a:gd name="T7" fmla="*/ 214 h 226"/>
                <a:gd name="T8" fmla="*/ 63 w 126"/>
                <a:gd name="T9" fmla="*/ 214 h 226"/>
                <a:gd name="T10" fmla="*/ 57 w 126"/>
                <a:gd name="T11" fmla="*/ 214 h 226"/>
                <a:gd name="T12" fmla="*/ 0 w 126"/>
                <a:gd name="T13" fmla="*/ 226 h 226"/>
                <a:gd name="T14" fmla="*/ 59 w 126"/>
                <a:gd name="T15" fmla="*/ 151 h 226"/>
                <a:gd name="T16" fmla="*/ 59 w 126"/>
                <a:gd name="T17" fmla="*/ 22 h 226"/>
                <a:gd name="T18" fmla="*/ 43 w 126"/>
                <a:gd name="T19" fmla="*/ 0 h 226"/>
                <a:gd name="T20" fmla="*/ 82 w 126"/>
                <a:gd name="T21" fmla="*/ 0 h 226"/>
                <a:gd name="T22" fmla="*/ 67 w 126"/>
                <a:gd name="T23" fmla="*/ 2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" h="226">
                  <a:moveTo>
                    <a:pt x="67" y="22"/>
                  </a:moveTo>
                  <a:cubicBezTo>
                    <a:pt x="67" y="25"/>
                    <a:pt x="67" y="151"/>
                    <a:pt x="67" y="151"/>
                  </a:cubicBezTo>
                  <a:cubicBezTo>
                    <a:pt x="67" y="205"/>
                    <a:pt x="87" y="207"/>
                    <a:pt x="126" y="226"/>
                  </a:cubicBezTo>
                  <a:cubicBezTo>
                    <a:pt x="108" y="219"/>
                    <a:pt x="89" y="215"/>
                    <a:pt x="69" y="214"/>
                  </a:cubicBezTo>
                  <a:cubicBezTo>
                    <a:pt x="67" y="214"/>
                    <a:pt x="65" y="214"/>
                    <a:pt x="63" y="214"/>
                  </a:cubicBezTo>
                  <a:cubicBezTo>
                    <a:pt x="61" y="214"/>
                    <a:pt x="59" y="214"/>
                    <a:pt x="57" y="214"/>
                  </a:cubicBezTo>
                  <a:cubicBezTo>
                    <a:pt x="37" y="215"/>
                    <a:pt x="17" y="219"/>
                    <a:pt x="0" y="226"/>
                  </a:cubicBezTo>
                  <a:cubicBezTo>
                    <a:pt x="39" y="207"/>
                    <a:pt x="59" y="205"/>
                    <a:pt x="59" y="151"/>
                  </a:cubicBezTo>
                  <a:cubicBezTo>
                    <a:pt x="59" y="151"/>
                    <a:pt x="59" y="25"/>
                    <a:pt x="59" y="22"/>
                  </a:cubicBezTo>
                  <a:cubicBezTo>
                    <a:pt x="59" y="9"/>
                    <a:pt x="46" y="2"/>
                    <a:pt x="43" y="0"/>
                  </a:cubicBezTo>
                  <a:cubicBezTo>
                    <a:pt x="43" y="0"/>
                    <a:pt x="82" y="0"/>
                    <a:pt x="82" y="0"/>
                  </a:cubicBezTo>
                  <a:cubicBezTo>
                    <a:pt x="80" y="2"/>
                    <a:pt x="67" y="9"/>
                    <a:pt x="67" y="22"/>
                  </a:cubicBezTo>
                  <a:close/>
                </a:path>
              </a:pathLst>
            </a:custGeom>
            <a:solidFill>
              <a:srgbClr val="0077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0B61160-83AC-4C7E-8054-B98AAF04D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54457" y="2173399"/>
              <a:ext cx="81288" cy="81288"/>
            </a:xfrm>
            <a:prstGeom prst="ellipse">
              <a:avLst/>
            </a:prstGeom>
            <a:solidFill>
              <a:srgbClr val="0077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1C49681-D6B4-4392-AF0A-8C3D63841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36859" y="2189740"/>
              <a:ext cx="47767" cy="473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65A6BD47-8953-429B-A0DF-CF0F96070BA6}"/>
              </a:ext>
            </a:extLst>
          </p:cNvPr>
          <p:cNvSpPr txBox="1"/>
          <p:nvPr/>
        </p:nvSpPr>
        <p:spPr>
          <a:xfrm>
            <a:off x="4198920" y="2064740"/>
            <a:ext cx="7309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Montserrat" panose="02000505000000020004" pitchFamily="2" charset="0"/>
              </a:rPr>
              <a:t>2016-</a:t>
            </a:r>
          </a:p>
          <a:p>
            <a:pPr algn="ctr"/>
            <a:r>
              <a:rPr lang="en-US" sz="1050" b="1" dirty="0">
                <a:latin typeface="Montserrat" panose="02000505000000020004" pitchFamily="2" charset="0"/>
              </a:rPr>
              <a:t>2017</a:t>
            </a:r>
            <a:endParaRPr lang="en-US" sz="1050" dirty="0">
              <a:latin typeface="Montserrat" panose="02000505000000020004" pitchFamily="2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9B12163-D31C-4047-A91E-C3B2EE3FA7B9}"/>
              </a:ext>
            </a:extLst>
          </p:cNvPr>
          <p:cNvGrpSpPr/>
          <p:nvPr/>
        </p:nvGrpSpPr>
        <p:grpSpPr>
          <a:xfrm rot="10800000" flipV="1">
            <a:off x="2724465" y="3134462"/>
            <a:ext cx="659906" cy="1390286"/>
            <a:chOff x="-564657" y="2173399"/>
            <a:chExt cx="302107" cy="636477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C593080-5FE1-4D5E-B7D9-03716C890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4657" y="2507350"/>
              <a:ext cx="302107" cy="302526"/>
            </a:xfrm>
            <a:prstGeom prst="ellipse">
              <a:avLst/>
            </a:prstGeom>
            <a:solidFill>
              <a:srgbClr val="5933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8C08ACE-3BF6-4235-9794-2547A2C8C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33231" y="2538776"/>
              <a:ext cx="239255" cy="23967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71" name="Freeform 24">
              <a:extLst>
                <a:ext uri="{FF2B5EF4-FFF2-40B4-BE49-F238E27FC236}">
                  <a16:creationId xmlns:a16="http://schemas.microsoft.com/office/drawing/2014/main" id="{08375DF0-A486-4213-9326-7762E208B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2168" y="2245888"/>
              <a:ext cx="157967" cy="284089"/>
            </a:xfrm>
            <a:custGeom>
              <a:avLst/>
              <a:gdLst>
                <a:gd name="T0" fmla="*/ 67 w 126"/>
                <a:gd name="T1" fmla="*/ 22 h 226"/>
                <a:gd name="T2" fmla="*/ 67 w 126"/>
                <a:gd name="T3" fmla="*/ 151 h 226"/>
                <a:gd name="T4" fmla="*/ 126 w 126"/>
                <a:gd name="T5" fmla="*/ 226 h 226"/>
                <a:gd name="T6" fmla="*/ 69 w 126"/>
                <a:gd name="T7" fmla="*/ 214 h 226"/>
                <a:gd name="T8" fmla="*/ 63 w 126"/>
                <a:gd name="T9" fmla="*/ 214 h 226"/>
                <a:gd name="T10" fmla="*/ 57 w 126"/>
                <a:gd name="T11" fmla="*/ 214 h 226"/>
                <a:gd name="T12" fmla="*/ 0 w 126"/>
                <a:gd name="T13" fmla="*/ 226 h 226"/>
                <a:gd name="T14" fmla="*/ 59 w 126"/>
                <a:gd name="T15" fmla="*/ 151 h 226"/>
                <a:gd name="T16" fmla="*/ 59 w 126"/>
                <a:gd name="T17" fmla="*/ 22 h 226"/>
                <a:gd name="T18" fmla="*/ 43 w 126"/>
                <a:gd name="T19" fmla="*/ 0 h 226"/>
                <a:gd name="T20" fmla="*/ 82 w 126"/>
                <a:gd name="T21" fmla="*/ 0 h 226"/>
                <a:gd name="T22" fmla="*/ 67 w 126"/>
                <a:gd name="T23" fmla="*/ 2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" h="226">
                  <a:moveTo>
                    <a:pt x="67" y="22"/>
                  </a:moveTo>
                  <a:cubicBezTo>
                    <a:pt x="67" y="25"/>
                    <a:pt x="67" y="151"/>
                    <a:pt x="67" y="151"/>
                  </a:cubicBezTo>
                  <a:cubicBezTo>
                    <a:pt x="67" y="205"/>
                    <a:pt x="87" y="207"/>
                    <a:pt x="126" y="226"/>
                  </a:cubicBezTo>
                  <a:cubicBezTo>
                    <a:pt x="108" y="219"/>
                    <a:pt x="89" y="215"/>
                    <a:pt x="69" y="214"/>
                  </a:cubicBezTo>
                  <a:cubicBezTo>
                    <a:pt x="67" y="214"/>
                    <a:pt x="65" y="214"/>
                    <a:pt x="63" y="214"/>
                  </a:cubicBezTo>
                  <a:cubicBezTo>
                    <a:pt x="61" y="214"/>
                    <a:pt x="59" y="214"/>
                    <a:pt x="57" y="214"/>
                  </a:cubicBezTo>
                  <a:cubicBezTo>
                    <a:pt x="37" y="215"/>
                    <a:pt x="17" y="219"/>
                    <a:pt x="0" y="226"/>
                  </a:cubicBezTo>
                  <a:cubicBezTo>
                    <a:pt x="39" y="207"/>
                    <a:pt x="59" y="205"/>
                    <a:pt x="59" y="151"/>
                  </a:cubicBezTo>
                  <a:cubicBezTo>
                    <a:pt x="59" y="151"/>
                    <a:pt x="59" y="25"/>
                    <a:pt x="59" y="22"/>
                  </a:cubicBezTo>
                  <a:cubicBezTo>
                    <a:pt x="59" y="9"/>
                    <a:pt x="46" y="2"/>
                    <a:pt x="43" y="0"/>
                  </a:cubicBezTo>
                  <a:cubicBezTo>
                    <a:pt x="43" y="0"/>
                    <a:pt x="82" y="0"/>
                    <a:pt x="82" y="0"/>
                  </a:cubicBezTo>
                  <a:cubicBezTo>
                    <a:pt x="80" y="2"/>
                    <a:pt x="67" y="9"/>
                    <a:pt x="67" y="22"/>
                  </a:cubicBezTo>
                  <a:close/>
                </a:path>
              </a:pathLst>
            </a:custGeom>
            <a:solidFill>
              <a:srgbClr val="5933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703992B-C935-4C9E-B43D-258AD104D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54457" y="2173399"/>
              <a:ext cx="81288" cy="81288"/>
            </a:xfrm>
            <a:prstGeom prst="ellipse">
              <a:avLst/>
            </a:prstGeom>
            <a:solidFill>
              <a:srgbClr val="5933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E94D1C7-E7DC-42F9-8E1B-3924DC658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36859" y="2189740"/>
              <a:ext cx="47767" cy="473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46E4936-7EDE-4085-8A4C-D19E8EE885E4}"/>
              </a:ext>
            </a:extLst>
          </p:cNvPr>
          <p:cNvSpPr txBox="1"/>
          <p:nvPr/>
        </p:nvSpPr>
        <p:spPr>
          <a:xfrm>
            <a:off x="2639131" y="3998301"/>
            <a:ext cx="8274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Montserrat" panose="02000505000000020004" pitchFamily="2" charset="0"/>
              </a:rPr>
              <a:t>2015</a:t>
            </a:r>
            <a:endParaRPr lang="en-US" sz="1050" dirty="0">
              <a:latin typeface="Montserrat" panose="02000505000000020004" pitchFamily="2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88DF4EB-BA64-43B3-8DA9-F7290930C0D0}"/>
              </a:ext>
            </a:extLst>
          </p:cNvPr>
          <p:cNvGrpSpPr/>
          <p:nvPr/>
        </p:nvGrpSpPr>
        <p:grpSpPr>
          <a:xfrm>
            <a:off x="1129827" y="1962489"/>
            <a:ext cx="827404" cy="1950863"/>
            <a:chOff x="1129827" y="1921737"/>
            <a:chExt cx="827404" cy="1950863"/>
          </a:xfrm>
        </p:grpSpPr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419386E8-4918-41AF-8B64-5DFE7F69EE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7834" y="3286020"/>
              <a:ext cx="13084" cy="586580"/>
            </a:xfrm>
            <a:prstGeom prst="straightConnector1">
              <a:avLst/>
            </a:prstGeom>
            <a:ln w="12700">
              <a:solidFill>
                <a:srgbClr val="0077BD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6190A0F-A620-4B79-97FE-C5A0920176E1}"/>
                </a:ext>
              </a:extLst>
            </p:cNvPr>
            <p:cNvGrpSpPr/>
            <p:nvPr/>
          </p:nvGrpSpPr>
          <p:grpSpPr>
            <a:xfrm flipV="1">
              <a:off x="1214034" y="1921737"/>
              <a:ext cx="659906" cy="1390286"/>
              <a:chOff x="-564657" y="2173399"/>
              <a:chExt cx="302107" cy="636477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310F14E6-03E8-4A79-A815-2EFA9FBE1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64657" y="2507350"/>
                <a:ext cx="302107" cy="302526"/>
              </a:xfrm>
              <a:prstGeom prst="ellipse">
                <a:avLst/>
              </a:prstGeom>
              <a:solidFill>
                <a:srgbClr val="0077B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4EBD867C-7FC3-46B6-B4CB-6186230318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33231" y="2538776"/>
                <a:ext cx="239255" cy="23967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81" name="Freeform 24">
                <a:extLst>
                  <a:ext uri="{FF2B5EF4-FFF2-40B4-BE49-F238E27FC236}">
                    <a16:creationId xmlns:a16="http://schemas.microsoft.com/office/drawing/2014/main" id="{FD3BE5BA-775E-4E14-93D3-E37D052C7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92168" y="2245888"/>
                <a:ext cx="157967" cy="284089"/>
              </a:xfrm>
              <a:custGeom>
                <a:avLst/>
                <a:gdLst>
                  <a:gd name="T0" fmla="*/ 67 w 126"/>
                  <a:gd name="T1" fmla="*/ 22 h 226"/>
                  <a:gd name="T2" fmla="*/ 67 w 126"/>
                  <a:gd name="T3" fmla="*/ 151 h 226"/>
                  <a:gd name="T4" fmla="*/ 126 w 126"/>
                  <a:gd name="T5" fmla="*/ 226 h 226"/>
                  <a:gd name="T6" fmla="*/ 69 w 126"/>
                  <a:gd name="T7" fmla="*/ 214 h 226"/>
                  <a:gd name="T8" fmla="*/ 63 w 126"/>
                  <a:gd name="T9" fmla="*/ 214 h 226"/>
                  <a:gd name="T10" fmla="*/ 57 w 126"/>
                  <a:gd name="T11" fmla="*/ 214 h 226"/>
                  <a:gd name="T12" fmla="*/ 0 w 126"/>
                  <a:gd name="T13" fmla="*/ 226 h 226"/>
                  <a:gd name="T14" fmla="*/ 59 w 126"/>
                  <a:gd name="T15" fmla="*/ 151 h 226"/>
                  <a:gd name="T16" fmla="*/ 59 w 126"/>
                  <a:gd name="T17" fmla="*/ 22 h 226"/>
                  <a:gd name="T18" fmla="*/ 43 w 126"/>
                  <a:gd name="T19" fmla="*/ 0 h 226"/>
                  <a:gd name="T20" fmla="*/ 82 w 126"/>
                  <a:gd name="T21" fmla="*/ 0 h 226"/>
                  <a:gd name="T22" fmla="*/ 67 w 126"/>
                  <a:gd name="T23" fmla="*/ 2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6" h="226">
                    <a:moveTo>
                      <a:pt x="67" y="22"/>
                    </a:moveTo>
                    <a:cubicBezTo>
                      <a:pt x="67" y="25"/>
                      <a:pt x="67" y="151"/>
                      <a:pt x="67" y="151"/>
                    </a:cubicBezTo>
                    <a:cubicBezTo>
                      <a:pt x="67" y="205"/>
                      <a:pt x="87" y="207"/>
                      <a:pt x="126" y="226"/>
                    </a:cubicBezTo>
                    <a:cubicBezTo>
                      <a:pt x="108" y="219"/>
                      <a:pt x="89" y="215"/>
                      <a:pt x="69" y="214"/>
                    </a:cubicBezTo>
                    <a:cubicBezTo>
                      <a:pt x="67" y="214"/>
                      <a:pt x="65" y="214"/>
                      <a:pt x="63" y="214"/>
                    </a:cubicBezTo>
                    <a:cubicBezTo>
                      <a:pt x="61" y="214"/>
                      <a:pt x="59" y="214"/>
                      <a:pt x="57" y="214"/>
                    </a:cubicBezTo>
                    <a:cubicBezTo>
                      <a:pt x="37" y="215"/>
                      <a:pt x="17" y="219"/>
                      <a:pt x="0" y="226"/>
                    </a:cubicBezTo>
                    <a:cubicBezTo>
                      <a:pt x="39" y="207"/>
                      <a:pt x="59" y="205"/>
                      <a:pt x="59" y="151"/>
                    </a:cubicBezTo>
                    <a:cubicBezTo>
                      <a:pt x="59" y="151"/>
                      <a:pt x="59" y="25"/>
                      <a:pt x="59" y="22"/>
                    </a:cubicBezTo>
                    <a:cubicBezTo>
                      <a:pt x="59" y="9"/>
                      <a:pt x="46" y="2"/>
                      <a:pt x="43" y="0"/>
                    </a:cubicBezTo>
                    <a:cubicBezTo>
                      <a:pt x="43" y="0"/>
                      <a:pt x="82" y="0"/>
                      <a:pt x="82" y="0"/>
                    </a:cubicBezTo>
                    <a:cubicBezTo>
                      <a:pt x="80" y="2"/>
                      <a:pt x="67" y="9"/>
                      <a:pt x="67" y="22"/>
                    </a:cubicBezTo>
                    <a:close/>
                  </a:path>
                </a:pathLst>
              </a:custGeom>
              <a:solidFill>
                <a:srgbClr val="0077B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E4ACDC27-5AB4-44B6-8E63-BD8FA7185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54457" y="2173399"/>
                <a:ext cx="81288" cy="81288"/>
              </a:xfrm>
              <a:prstGeom prst="ellipse">
                <a:avLst/>
              </a:prstGeom>
              <a:solidFill>
                <a:srgbClr val="0077B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F0D34446-E8BD-4FCE-9B75-6AB72E7BD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6859" y="2189740"/>
                <a:ext cx="47767" cy="473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F0E74F4-88B9-4B4D-AE77-6F9766533A47}"/>
                </a:ext>
              </a:extLst>
            </p:cNvPr>
            <p:cNvSpPr txBox="1"/>
            <p:nvPr/>
          </p:nvSpPr>
          <p:spPr>
            <a:xfrm>
              <a:off x="1129827" y="2114545"/>
              <a:ext cx="8274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Montserrat" panose="02000505000000020004" pitchFamily="2" charset="0"/>
                </a:rPr>
                <a:t>2014</a:t>
              </a:r>
              <a:endParaRPr lang="en-US" sz="1050" dirty="0">
                <a:latin typeface="Montserrat" panose="02000505000000020004" pitchFamily="2" charset="0"/>
              </a:endParaRPr>
            </a:p>
          </p:txBody>
        </p:sp>
      </p:grpSp>
      <p:pic>
        <p:nvPicPr>
          <p:cNvPr id="84" name="Picture 83" descr="Timeline&#10;&#10;Description automatically generated">
            <a:extLst>
              <a:ext uri="{FF2B5EF4-FFF2-40B4-BE49-F238E27FC236}">
                <a16:creationId xmlns:a16="http://schemas.microsoft.com/office/drawing/2014/main" id="{7BBAAF01-90D4-4AB8-819A-823B294A30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245" y="4391504"/>
            <a:ext cx="1454509" cy="818991"/>
          </a:xfrm>
          <a:prstGeom prst="rect">
            <a:avLst/>
          </a:prstGeom>
        </p:spPr>
      </p:pic>
      <p:pic>
        <p:nvPicPr>
          <p:cNvPr id="85" name="Picture 84" descr="Timeline&#10;&#10;Description automatically generated">
            <a:extLst>
              <a:ext uri="{FF2B5EF4-FFF2-40B4-BE49-F238E27FC236}">
                <a16:creationId xmlns:a16="http://schemas.microsoft.com/office/drawing/2014/main" id="{91BA0861-3BE0-483A-BBF9-E83B008B86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2300" y="4335513"/>
            <a:ext cx="1553121" cy="881846"/>
          </a:xfrm>
          <a:prstGeom prst="rect">
            <a:avLst/>
          </a:prstGeom>
        </p:spPr>
      </p:pic>
      <p:pic>
        <p:nvPicPr>
          <p:cNvPr id="86" name="Picture 85" descr="Timeline&#10;&#10;Description automatically generated">
            <a:extLst>
              <a:ext uri="{FF2B5EF4-FFF2-40B4-BE49-F238E27FC236}">
                <a16:creationId xmlns:a16="http://schemas.microsoft.com/office/drawing/2014/main" id="{641F1AA8-4875-4564-92B2-E8BCE39823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302" y="4390801"/>
            <a:ext cx="1452517" cy="819694"/>
          </a:xfrm>
          <a:prstGeom prst="rect">
            <a:avLst/>
          </a:prstGeom>
        </p:spPr>
      </p:pic>
      <p:pic>
        <p:nvPicPr>
          <p:cNvPr id="87" name="Picture 86" descr="Timeline&#10;&#10;Description automatically generated">
            <a:extLst>
              <a:ext uri="{FF2B5EF4-FFF2-40B4-BE49-F238E27FC236}">
                <a16:creationId xmlns:a16="http://schemas.microsoft.com/office/drawing/2014/main" id="{D4A39FE4-C3EF-4E4F-9291-D80DAC2075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1815" y="1104966"/>
            <a:ext cx="1391656" cy="756165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0BA460AA-FB35-43F7-A160-94E7FF7238AC}"/>
              </a:ext>
            </a:extLst>
          </p:cNvPr>
          <p:cNvSpPr txBox="1"/>
          <p:nvPr/>
        </p:nvSpPr>
        <p:spPr>
          <a:xfrm>
            <a:off x="5720289" y="4079092"/>
            <a:ext cx="713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Montserrat" panose="02000505000000020004" pitchFamily="2" charset="0"/>
              </a:rPr>
              <a:t>2018</a:t>
            </a:r>
          </a:p>
        </p:txBody>
      </p:sp>
      <p:sp>
        <p:nvSpPr>
          <p:cNvPr id="90" name="Arrow: Pentagon 89">
            <a:extLst>
              <a:ext uri="{FF2B5EF4-FFF2-40B4-BE49-F238E27FC236}">
                <a16:creationId xmlns:a16="http://schemas.microsoft.com/office/drawing/2014/main" id="{A79691B1-B22E-4F08-9D70-C8938492CD30}"/>
              </a:ext>
            </a:extLst>
          </p:cNvPr>
          <p:cNvSpPr/>
          <p:nvPr/>
        </p:nvSpPr>
        <p:spPr>
          <a:xfrm>
            <a:off x="493261" y="5467531"/>
            <a:ext cx="8932834" cy="315714"/>
          </a:xfrm>
          <a:prstGeom prst="homePlate">
            <a:avLst>
              <a:gd name="adj" fmla="val 29833"/>
            </a:avLst>
          </a:prstGeom>
          <a:solidFill>
            <a:srgbClr val="007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Montserrat" panose="02000505000000020004" pitchFamily="2" charset="0"/>
              </a:rPr>
              <a:t>Aquaai Corporation Investment and Funding Milestones 2014-2021</a:t>
            </a:r>
            <a:endParaRPr lang="en-US" sz="900" dirty="0">
              <a:latin typeface="Montserrat" panose="02000505000000020004" pitchFamily="2" charset="0"/>
            </a:endParaRPr>
          </a:p>
        </p:txBody>
      </p:sp>
      <p:sp>
        <p:nvSpPr>
          <p:cNvPr id="93" name="Arrow: Pentagon 92">
            <a:extLst>
              <a:ext uri="{FF2B5EF4-FFF2-40B4-BE49-F238E27FC236}">
                <a16:creationId xmlns:a16="http://schemas.microsoft.com/office/drawing/2014/main" id="{D6A806BC-CCC2-4FE6-98C9-DAD93905283B}"/>
              </a:ext>
            </a:extLst>
          </p:cNvPr>
          <p:cNvSpPr/>
          <p:nvPr/>
        </p:nvSpPr>
        <p:spPr>
          <a:xfrm>
            <a:off x="5901837" y="5811717"/>
            <a:ext cx="2109873" cy="355747"/>
          </a:xfrm>
          <a:prstGeom prst="homePlate">
            <a:avLst>
              <a:gd name="adj" fmla="val 29645"/>
            </a:avLst>
          </a:prstGeom>
          <a:solidFill>
            <a:srgbClr val="0077B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b="1" dirty="0">
                <a:latin typeface="Montserrat" panose="02000505000000020004" pitchFamily="2" charset="0"/>
              </a:rPr>
              <a:t>Debt-VC $520k raised on $12.5m Cap</a:t>
            </a:r>
          </a:p>
        </p:txBody>
      </p:sp>
      <p:sp>
        <p:nvSpPr>
          <p:cNvPr id="91" name="Arrow: Pentagon 90">
            <a:extLst>
              <a:ext uri="{FF2B5EF4-FFF2-40B4-BE49-F238E27FC236}">
                <a16:creationId xmlns:a16="http://schemas.microsoft.com/office/drawing/2014/main" id="{C7874C44-6DED-4283-AAFC-6BD75233140A}"/>
              </a:ext>
            </a:extLst>
          </p:cNvPr>
          <p:cNvSpPr/>
          <p:nvPr/>
        </p:nvSpPr>
        <p:spPr>
          <a:xfrm>
            <a:off x="493259" y="5811717"/>
            <a:ext cx="3061102" cy="355747"/>
          </a:xfrm>
          <a:prstGeom prst="homePlate">
            <a:avLst>
              <a:gd name="adj" fmla="val 15566"/>
            </a:avLst>
          </a:prstGeom>
          <a:solidFill>
            <a:srgbClr val="0077B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b="1" dirty="0">
                <a:latin typeface="Montserrat" panose="02000505000000020004" pitchFamily="2" charset="0"/>
              </a:rPr>
              <a:t>Debt-Angel $515k raised on $5m Cap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91BA0861-3BE0-483A-BBF9-E83B008B8699}"/>
              </a:ext>
            </a:extLst>
          </p:cNvPr>
          <p:cNvPicPr>
            <a:picLocks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4234" y="1104966"/>
            <a:ext cx="1358632" cy="749870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8351BC6E-9580-4078-8820-4BDD518F2030}"/>
              </a:ext>
            </a:extLst>
          </p:cNvPr>
          <p:cNvSpPr txBox="1"/>
          <p:nvPr/>
        </p:nvSpPr>
        <p:spPr>
          <a:xfrm>
            <a:off x="1990352" y="1980316"/>
            <a:ext cx="2024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Montserrat Light" panose="00000400000000000000"/>
              </a:rPr>
              <a:t>Silicon Valley Founded overlooking Monterrey Bay; unveiled clownfish prototype at Think BIG; mimics movements of a fish &amp; tweets picture</a:t>
            </a:r>
          </a:p>
        </p:txBody>
      </p:sp>
      <p:pic>
        <p:nvPicPr>
          <p:cNvPr id="94" name="Google Shape;236;p4">
            <a:extLst>
              <a:ext uri="{FF2B5EF4-FFF2-40B4-BE49-F238E27FC236}">
                <a16:creationId xmlns:a16="http://schemas.microsoft.com/office/drawing/2014/main" id="{22FA7114-FBCB-4068-B371-1643DCC2A267}"/>
              </a:ext>
            </a:extLst>
          </p:cNvPr>
          <p:cNvPicPr preferRelativeResize="0"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420" y="1022733"/>
            <a:ext cx="1684076" cy="1162488"/>
          </a:xfrm>
          <a:prstGeom prst="rect">
            <a:avLst/>
          </a:prstGeom>
        </p:spPr>
      </p:pic>
      <p:sp>
        <p:nvSpPr>
          <p:cNvPr id="96" name="Arrow: Pentagon 90">
            <a:extLst>
              <a:ext uri="{FF2B5EF4-FFF2-40B4-BE49-F238E27FC236}">
                <a16:creationId xmlns:a16="http://schemas.microsoft.com/office/drawing/2014/main" id="{CA91E1CA-785F-B740-BA20-633A415ADC38}"/>
              </a:ext>
            </a:extLst>
          </p:cNvPr>
          <p:cNvSpPr/>
          <p:nvPr/>
        </p:nvSpPr>
        <p:spPr>
          <a:xfrm>
            <a:off x="8011710" y="5797530"/>
            <a:ext cx="1378588" cy="355747"/>
          </a:xfrm>
          <a:prstGeom prst="homePlate">
            <a:avLst>
              <a:gd name="adj" fmla="val 15566"/>
            </a:avLst>
          </a:prstGeom>
          <a:solidFill>
            <a:srgbClr val="0077B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b="1" dirty="0">
                <a:latin typeface="Montserrat" panose="02000505000000020004" pitchFamily="2" charset="0"/>
              </a:rPr>
              <a:t>Debt-Angel/VC $200k raised Uncapped</a:t>
            </a:r>
          </a:p>
        </p:txBody>
      </p:sp>
      <p:sp>
        <p:nvSpPr>
          <p:cNvPr id="97" name="Arrow: Pentagon 90">
            <a:extLst>
              <a:ext uri="{FF2B5EF4-FFF2-40B4-BE49-F238E27FC236}">
                <a16:creationId xmlns:a16="http://schemas.microsoft.com/office/drawing/2014/main" id="{A5A70F4A-55ED-0142-97EF-B2A89B1D397F}"/>
              </a:ext>
            </a:extLst>
          </p:cNvPr>
          <p:cNvSpPr/>
          <p:nvPr/>
        </p:nvSpPr>
        <p:spPr>
          <a:xfrm>
            <a:off x="3554362" y="5804393"/>
            <a:ext cx="2347476" cy="355747"/>
          </a:xfrm>
          <a:prstGeom prst="homePlate">
            <a:avLst>
              <a:gd name="adj" fmla="val 15566"/>
            </a:avLst>
          </a:prstGeom>
          <a:solidFill>
            <a:srgbClr val="0077B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b="1" dirty="0">
                <a:latin typeface="Montserrat" panose="02000505000000020004" pitchFamily="2" charset="0"/>
              </a:rPr>
              <a:t>Debt-Angel/VC $225k raised on $11m Cap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7547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download.png">
            <a:extLst>
              <a:ext uri="{FF2B5EF4-FFF2-40B4-BE49-F238E27FC236}">
                <a16:creationId xmlns:a16="http://schemas.microsoft.com/office/drawing/2014/main" id="{DFBDB298-A8A8-5248-A441-5ED6E88C45EF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8522" y="4000799"/>
            <a:ext cx="1800624" cy="10920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DADA70-3C52-3445-A255-5E567A9A7F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0527" y="3440391"/>
            <a:ext cx="1458039" cy="1458039"/>
          </a:xfrm>
          <a:prstGeom prst="rect">
            <a:avLst/>
          </a:prstGeom>
        </p:spPr>
      </p:pic>
      <p:cxnSp>
        <p:nvCxnSpPr>
          <p:cNvPr id="5" name="Lige pilforbindelse 5">
            <a:extLst>
              <a:ext uri="{FF2B5EF4-FFF2-40B4-BE49-F238E27FC236}">
                <a16:creationId xmlns:a16="http://schemas.microsoft.com/office/drawing/2014/main" id="{5A011697-FC24-7C4D-A991-886986F17E68}"/>
              </a:ext>
            </a:extLst>
          </p:cNvPr>
          <p:cNvCxnSpPr>
            <a:cxnSpLocks/>
          </p:cNvCxnSpPr>
          <p:nvPr/>
        </p:nvCxnSpPr>
        <p:spPr>
          <a:xfrm flipV="1">
            <a:off x="744512" y="2402249"/>
            <a:ext cx="15092" cy="41836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ge pilforbindelse 6">
            <a:extLst>
              <a:ext uri="{FF2B5EF4-FFF2-40B4-BE49-F238E27FC236}">
                <a16:creationId xmlns:a16="http://schemas.microsoft.com/office/drawing/2014/main" id="{021081AB-D196-E54D-AC4F-03B8E8E83653}"/>
              </a:ext>
            </a:extLst>
          </p:cNvPr>
          <p:cNvCxnSpPr>
            <a:cxnSpLocks/>
          </p:cNvCxnSpPr>
          <p:nvPr/>
        </p:nvCxnSpPr>
        <p:spPr>
          <a:xfrm>
            <a:off x="722077" y="6596649"/>
            <a:ext cx="965271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felt 9">
            <a:extLst>
              <a:ext uri="{FF2B5EF4-FFF2-40B4-BE49-F238E27FC236}">
                <a16:creationId xmlns:a16="http://schemas.microsoft.com/office/drawing/2014/main" id="{46C83019-43DB-8F4A-9A71-31D16FD1DA9A}"/>
              </a:ext>
            </a:extLst>
          </p:cNvPr>
          <p:cNvSpPr txBox="1"/>
          <p:nvPr/>
        </p:nvSpPr>
        <p:spPr>
          <a:xfrm>
            <a:off x="1028468" y="1332602"/>
            <a:ext cx="7530677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anose="02000505000000020004"/>
              </a:rPr>
              <a:t>     2021-2022                                </a:t>
            </a:r>
            <a:r>
              <a:rPr lang="en-GB" b="1" dirty="0">
                <a:solidFill>
                  <a:schemeClr val="accent1"/>
                </a:solidFill>
                <a:latin typeface="Montserrat" panose="02000505000000020004"/>
              </a:rPr>
              <a:t>    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anose="02000505000000020004"/>
              </a:rPr>
              <a:t>2023-2025	</a:t>
            </a:r>
            <a:r>
              <a:rPr lang="en-GB" b="1" dirty="0">
                <a:solidFill>
                  <a:schemeClr val="accent1"/>
                </a:solidFill>
                <a:latin typeface="Montserrat" panose="02000505000000020004"/>
              </a:rPr>
              <a:t>	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anose="02000505000000020004"/>
              </a:rPr>
              <a:t>2026-2027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" panose="02000505000000020004"/>
              <a:ea typeface="Verdana"/>
              <a:cs typeface="Verdana"/>
            </a:endParaRPr>
          </a:p>
        </p:txBody>
      </p:sp>
      <p:sp>
        <p:nvSpPr>
          <p:cNvPr id="8" name="Tekstfelt 3">
            <a:extLst>
              <a:ext uri="{FF2B5EF4-FFF2-40B4-BE49-F238E27FC236}">
                <a16:creationId xmlns:a16="http://schemas.microsoft.com/office/drawing/2014/main" id="{B0B9E3CB-2893-EA49-B174-8827D9862642}"/>
              </a:ext>
            </a:extLst>
          </p:cNvPr>
          <p:cNvSpPr txBox="1"/>
          <p:nvPr/>
        </p:nvSpPr>
        <p:spPr>
          <a:xfrm rot="16200000">
            <a:off x="-294607" y="2282890"/>
            <a:ext cx="172499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2000505000000020004"/>
              </a:rPr>
              <a:t>Volume</a:t>
            </a:r>
          </a:p>
        </p:txBody>
      </p:sp>
      <p:sp>
        <p:nvSpPr>
          <p:cNvPr id="9" name="Tekstfelt 3">
            <a:extLst>
              <a:ext uri="{FF2B5EF4-FFF2-40B4-BE49-F238E27FC236}">
                <a16:creationId xmlns:a16="http://schemas.microsoft.com/office/drawing/2014/main" id="{6B71610D-DF88-344D-9035-427A6715B9C3}"/>
              </a:ext>
            </a:extLst>
          </p:cNvPr>
          <p:cNvSpPr txBox="1"/>
          <p:nvPr/>
        </p:nvSpPr>
        <p:spPr>
          <a:xfrm>
            <a:off x="9631123" y="6603902"/>
            <a:ext cx="172484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2000505000000020004"/>
              </a:rPr>
              <a:t>Time</a:t>
            </a:r>
          </a:p>
        </p:txBody>
      </p:sp>
      <p:sp>
        <p:nvSpPr>
          <p:cNvPr id="26" name="Kombinationstegning: figur 19">
            <a:extLst>
              <a:ext uri="{FF2B5EF4-FFF2-40B4-BE49-F238E27FC236}">
                <a16:creationId xmlns:a16="http://schemas.microsoft.com/office/drawing/2014/main" id="{3C04F914-7956-2247-BE24-25A2F95513B7}"/>
              </a:ext>
            </a:extLst>
          </p:cNvPr>
          <p:cNvSpPr/>
          <p:nvPr/>
        </p:nvSpPr>
        <p:spPr>
          <a:xfrm>
            <a:off x="907374" y="2754199"/>
            <a:ext cx="8553544" cy="3590575"/>
          </a:xfrm>
          <a:custGeom>
            <a:avLst/>
            <a:gdLst>
              <a:gd name="connsiteX0" fmla="*/ 0 w 9929446"/>
              <a:gd name="connsiteY0" fmla="*/ 4255476 h 4255476"/>
              <a:gd name="connsiteX1" fmla="*/ 3376246 w 9929446"/>
              <a:gd name="connsiteY1" fmla="*/ 3880338 h 4255476"/>
              <a:gd name="connsiteX2" fmla="*/ 5627077 w 9929446"/>
              <a:gd name="connsiteY2" fmla="*/ 3118338 h 4255476"/>
              <a:gd name="connsiteX3" fmla="*/ 7092461 w 9929446"/>
              <a:gd name="connsiteY3" fmla="*/ 1207476 h 4255476"/>
              <a:gd name="connsiteX4" fmla="*/ 9929446 w 9929446"/>
              <a:gd name="connsiteY4" fmla="*/ 0 h 4255476"/>
              <a:gd name="connsiteX0" fmla="*/ 0 w 9929446"/>
              <a:gd name="connsiteY0" fmla="*/ 4255476 h 4255476"/>
              <a:gd name="connsiteX1" fmla="*/ 3376246 w 9929446"/>
              <a:gd name="connsiteY1" fmla="*/ 3880338 h 4255476"/>
              <a:gd name="connsiteX2" fmla="*/ 5627077 w 9929446"/>
              <a:gd name="connsiteY2" fmla="*/ 3118338 h 4255476"/>
              <a:gd name="connsiteX3" fmla="*/ 7170839 w 9929446"/>
              <a:gd name="connsiteY3" fmla="*/ 1089911 h 4255476"/>
              <a:gd name="connsiteX4" fmla="*/ 9929446 w 9929446"/>
              <a:gd name="connsiteY4" fmla="*/ 0 h 4255476"/>
              <a:gd name="connsiteX0" fmla="*/ 0 w 9929446"/>
              <a:gd name="connsiteY0" fmla="*/ 4255476 h 4255476"/>
              <a:gd name="connsiteX1" fmla="*/ 3376246 w 9929446"/>
              <a:gd name="connsiteY1" fmla="*/ 3880338 h 4255476"/>
              <a:gd name="connsiteX2" fmla="*/ 5627077 w 9929446"/>
              <a:gd name="connsiteY2" fmla="*/ 3118338 h 4255476"/>
              <a:gd name="connsiteX3" fmla="*/ 7170839 w 9929446"/>
              <a:gd name="connsiteY3" fmla="*/ 1024596 h 4255476"/>
              <a:gd name="connsiteX4" fmla="*/ 9929446 w 9929446"/>
              <a:gd name="connsiteY4" fmla="*/ 0 h 4255476"/>
              <a:gd name="connsiteX0" fmla="*/ 0 w 9944383"/>
              <a:gd name="connsiteY0" fmla="*/ 3882036 h 3921332"/>
              <a:gd name="connsiteX1" fmla="*/ 3391183 w 9944383"/>
              <a:gd name="connsiteY1" fmla="*/ 3880338 h 3921332"/>
              <a:gd name="connsiteX2" fmla="*/ 5642014 w 9944383"/>
              <a:gd name="connsiteY2" fmla="*/ 3118338 h 3921332"/>
              <a:gd name="connsiteX3" fmla="*/ 7185776 w 9944383"/>
              <a:gd name="connsiteY3" fmla="*/ 1024596 h 3921332"/>
              <a:gd name="connsiteX4" fmla="*/ 9944383 w 9944383"/>
              <a:gd name="connsiteY4" fmla="*/ 0 h 3921332"/>
              <a:gd name="connsiteX0" fmla="*/ 0 w 9944383"/>
              <a:gd name="connsiteY0" fmla="*/ 3882036 h 3882036"/>
              <a:gd name="connsiteX1" fmla="*/ 3794498 w 9944383"/>
              <a:gd name="connsiteY1" fmla="*/ 3701086 h 3882036"/>
              <a:gd name="connsiteX2" fmla="*/ 5642014 w 9944383"/>
              <a:gd name="connsiteY2" fmla="*/ 3118338 h 3882036"/>
              <a:gd name="connsiteX3" fmla="*/ 7185776 w 9944383"/>
              <a:gd name="connsiteY3" fmla="*/ 1024596 h 3882036"/>
              <a:gd name="connsiteX4" fmla="*/ 9944383 w 9944383"/>
              <a:gd name="connsiteY4" fmla="*/ 0 h 3882036"/>
              <a:gd name="connsiteX0" fmla="*/ 0 w 9944383"/>
              <a:gd name="connsiteY0" fmla="*/ 3882036 h 3882036"/>
              <a:gd name="connsiteX1" fmla="*/ 3794498 w 9944383"/>
              <a:gd name="connsiteY1" fmla="*/ 3626398 h 3882036"/>
              <a:gd name="connsiteX2" fmla="*/ 5642014 w 9944383"/>
              <a:gd name="connsiteY2" fmla="*/ 3118338 h 3882036"/>
              <a:gd name="connsiteX3" fmla="*/ 7185776 w 9944383"/>
              <a:gd name="connsiteY3" fmla="*/ 1024596 h 3882036"/>
              <a:gd name="connsiteX4" fmla="*/ 9944383 w 9944383"/>
              <a:gd name="connsiteY4" fmla="*/ 0 h 3882036"/>
              <a:gd name="connsiteX0" fmla="*/ 0 w 9944383"/>
              <a:gd name="connsiteY0" fmla="*/ 3882036 h 3882036"/>
              <a:gd name="connsiteX1" fmla="*/ 3794498 w 9944383"/>
              <a:gd name="connsiteY1" fmla="*/ 3626398 h 3882036"/>
              <a:gd name="connsiteX2" fmla="*/ 5701764 w 9944383"/>
              <a:gd name="connsiteY2" fmla="*/ 2924148 h 3882036"/>
              <a:gd name="connsiteX3" fmla="*/ 7185776 w 9944383"/>
              <a:gd name="connsiteY3" fmla="*/ 1024596 h 3882036"/>
              <a:gd name="connsiteX4" fmla="*/ 9944383 w 9944383"/>
              <a:gd name="connsiteY4" fmla="*/ 0 h 3882036"/>
              <a:gd name="connsiteX0" fmla="*/ 0 w 9944383"/>
              <a:gd name="connsiteY0" fmla="*/ 3882036 h 3882036"/>
              <a:gd name="connsiteX1" fmla="*/ 3794498 w 9944383"/>
              <a:gd name="connsiteY1" fmla="*/ 3626398 h 3882036"/>
              <a:gd name="connsiteX2" fmla="*/ 5701764 w 9944383"/>
              <a:gd name="connsiteY2" fmla="*/ 2924148 h 3882036"/>
              <a:gd name="connsiteX3" fmla="*/ 7185776 w 9944383"/>
              <a:gd name="connsiteY3" fmla="*/ 1024596 h 3882036"/>
              <a:gd name="connsiteX4" fmla="*/ 8703873 w 9944383"/>
              <a:gd name="connsiteY4" fmla="*/ 376716 h 3882036"/>
              <a:gd name="connsiteX5" fmla="*/ 9944383 w 9944383"/>
              <a:gd name="connsiteY5" fmla="*/ 0 h 3882036"/>
              <a:gd name="connsiteX0" fmla="*/ 0 w 10422386"/>
              <a:gd name="connsiteY0" fmla="*/ 4793231 h 4793231"/>
              <a:gd name="connsiteX1" fmla="*/ 3794498 w 10422386"/>
              <a:gd name="connsiteY1" fmla="*/ 4537593 h 4793231"/>
              <a:gd name="connsiteX2" fmla="*/ 5701764 w 10422386"/>
              <a:gd name="connsiteY2" fmla="*/ 3835343 h 4793231"/>
              <a:gd name="connsiteX3" fmla="*/ 7185776 w 10422386"/>
              <a:gd name="connsiteY3" fmla="*/ 1935791 h 4793231"/>
              <a:gd name="connsiteX4" fmla="*/ 8703873 w 10422386"/>
              <a:gd name="connsiteY4" fmla="*/ 1287911 h 4793231"/>
              <a:gd name="connsiteX5" fmla="*/ 10422386 w 10422386"/>
              <a:gd name="connsiteY5" fmla="*/ 0 h 4793231"/>
              <a:gd name="connsiteX0" fmla="*/ 0 w 10422386"/>
              <a:gd name="connsiteY0" fmla="*/ 4793231 h 4793231"/>
              <a:gd name="connsiteX1" fmla="*/ 3794498 w 10422386"/>
              <a:gd name="connsiteY1" fmla="*/ 4537593 h 4793231"/>
              <a:gd name="connsiteX2" fmla="*/ 5701764 w 10422386"/>
              <a:gd name="connsiteY2" fmla="*/ 3835343 h 4793231"/>
              <a:gd name="connsiteX3" fmla="*/ 7185776 w 10422386"/>
              <a:gd name="connsiteY3" fmla="*/ 1935791 h 4793231"/>
              <a:gd name="connsiteX4" fmla="*/ 8703873 w 10422386"/>
              <a:gd name="connsiteY4" fmla="*/ 1287911 h 4793231"/>
              <a:gd name="connsiteX5" fmla="*/ 9600130 w 10422386"/>
              <a:gd name="connsiteY5" fmla="*/ 959284 h 4793231"/>
              <a:gd name="connsiteX6" fmla="*/ 10422386 w 10422386"/>
              <a:gd name="connsiteY6" fmla="*/ 0 h 4793231"/>
              <a:gd name="connsiteX0" fmla="*/ 0 w 10422386"/>
              <a:gd name="connsiteY0" fmla="*/ 4793231 h 4793231"/>
              <a:gd name="connsiteX1" fmla="*/ 3794498 w 10422386"/>
              <a:gd name="connsiteY1" fmla="*/ 4537593 h 4793231"/>
              <a:gd name="connsiteX2" fmla="*/ 5701764 w 10422386"/>
              <a:gd name="connsiteY2" fmla="*/ 3835343 h 4793231"/>
              <a:gd name="connsiteX3" fmla="*/ 7185776 w 10422386"/>
              <a:gd name="connsiteY3" fmla="*/ 1935791 h 4793231"/>
              <a:gd name="connsiteX4" fmla="*/ 8479808 w 10422386"/>
              <a:gd name="connsiteY4" fmla="*/ 1332724 h 4793231"/>
              <a:gd name="connsiteX5" fmla="*/ 9600130 w 10422386"/>
              <a:gd name="connsiteY5" fmla="*/ 959284 h 4793231"/>
              <a:gd name="connsiteX6" fmla="*/ 10422386 w 10422386"/>
              <a:gd name="connsiteY6" fmla="*/ 0 h 4793231"/>
              <a:gd name="connsiteX0" fmla="*/ 0 w 10422386"/>
              <a:gd name="connsiteY0" fmla="*/ 4793231 h 4793231"/>
              <a:gd name="connsiteX1" fmla="*/ 3794498 w 10422386"/>
              <a:gd name="connsiteY1" fmla="*/ 4537593 h 4793231"/>
              <a:gd name="connsiteX2" fmla="*/ 5701764 w 10422386"/>
              <a:gd name="connsiteY2" fmla="*/ 3835343 h 4793231"/>
              <a:gd name="connsiteX3" fmla="*/ 7185776 w 10422386"/>
              <a:gd name="connsiteY3" fmla="*/ 1935791 h 4793231"/>
              <a:gd name="connsiteX4" fmla="*/ 8479808 w 10422386"/>
              <a:gd name="connsiteY4" fmla="*/ 1332724 h 4793231"/>
              <a:gd name="connsiteX5" fmla="*/ 9600130 w 10422386"/>
              <a:gd name="connsiteY5" fmla="*/ 959284 h 4793231"/>
              <a:gd name="connsiteX6" fmla="*/ 10422386 w 10422386"/>
              <a:gd name="connsiteY6" fmla="*/ 0 h 4793231"/>
              <a:gd name="connsiteX0" fmla="*/ 0 w 10422386"/>
              <a:gd name="connsiteY0" fmla="*/ 4793231 h 4793231"/>
              <a:gd name="connsiteX1" fmla="*/ 3794498 w 10422386"/>
              <a:gd name="connsiteY1" fmla="*/ 4537593 h 4793231"/>
              <a:gd name="connsiteX2" fmla="*/ 5701764 w 10422386"/>
              <a:gd name="connsiteY2" fmla="*/ 3835343 h 4793231"/>
              <a:gd name="connsiteX3" fmla="*/ 7185776 w 10422386"/>
              <a:gd name="connsiteY3" fmla="*/ 1935791 h 4793231"/>
              <a:gd name="connsiteX4" fmla="*/ 8479808 w 10422386"/>
              <a:gd name="connsiteY4" fmla="*/ 1332724 h 4793231"/>
              <a:gd name="connsiteX5" fmla="*/ 9600130 w 10422386"/>
              <a:gd name="connsiteY5" fmla="*/ 959284 h 4793231"/>
              <a:gd name="connsiteX6" fmla="*/ 10422386 w 10422386"/>
              <a:gd name="connsiteY6" fmla="*/ 0 h 4793231"/>
              <a:gd name="connsiteX0" fmla="*/ 0 w 10422386"/>
              <a:gd name="connsiteY0" fmla="*/ 4793231 h 4793231"/>
              <a:gd name="connsiteX1" fmla="*/ 3794498 w 10422386"/>
              <a:gd name="connsiteY1" fmla="*/ 4537593 h 4793231"/>
              <a:gd name="connsiteX2" fmla="*/ 5701764 w 10422386"/>
              <a:gd name="connsiteY2" fmla="*/ 3835343 h 4793231"/>
              <a:gd name="connsiteX3" fmla="*/ 7185776 w 10422386"/>
              <a:gd name="connsiteY3" fmla="*/ 1935791 h 4793231"/>
              <a:gd name="connsiteX4" fmla="*/ 8479808 w 10422386"/>
              <a:gd name="connsiteY4" fmla="*/ 1332724 h 4793231"/>
              <a:gd name="connsiteX5" fmla="*/ 9600130 w 10422386"/>
              <a:gd name="connsiteY5" fmla="*/ 959284 h 4793231"/>
              <a:gd name="connsiteX6" fmla="*/ 10422386 w 10422386"/>
              <a:gd name="connsiteY6" fmla="*/ 0 h 4793231"/>
              <a:gd name="connsiteX0" fmla="*/ 0 w 10422386"/>
              <a:gd name="connsiteY0" fmla="*/ 4793231 h 4793231"/>
              <a:gd name="connsiteX1" fmla="*/ 3794498 w 10422386"/>
              <a:gd name="connsiteY1" fmla="*/ 4537593 h 4793231"/>
              <a:gd name="connsiteX2" fmla="*/ 5701764 w 10422386"/>
              <a:gd name="connsiteY2" fmla="*/ 3835343 h 4793231"/>
              <a:gd name="connsiteX3" fmla="*/ 7185776 w 10422386"/>
              <a:gd name="connsiteY3" fmla="*/ 1935791 h 4793231"/>
              <a:gd name="connsiteX4" fmla="*/ 8479808 w 10422386"/>
              <a:gd name="connsiteY4" fmla="*/ 1332724 h 4793231"/>
              <a:gd name="connsiteX5" fmla="*/ 9600130 w 10422386"/>
              <a:gd name="connsiteY5" fmla="*/ 959284 h 4793231"/>
              <a:gd name="connsiteX6" fmla="*/ 10278131 w 10422386"/>
              <a:gd name="connsiteY6" fmla="*/ 297050 h 4793231"/>
              <a:gd name="connsiteX7" fmla="*/ 10422386 w 10422386"/>
              <a:gd name="connsiteY7" fmla="*/ 0 h 479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22386" h="4793231">
                <a:moveTo>
                  <a:pt x="0" y="4793231"/>
                </a:moveTo>
                <a:cubicBezTo>
                  <a:pt x="1219200" y="4700423"/>
                  <a:pt x="2844204" y="4697241"/>
                  <a:pt x="3794498" y="4537593"/>
                </a:cubicBezTo>
                <a:cubicBezTo>
                  <a:pt x="4744792" y="4377945"/>
                  <a:pt x="5136551" y="4268977"/>
                  <a:pt x="5701764" y="3835343"/>
                </a:cubicBezTo>
                <a:cubicBezTo>
                  <a:pt x="6266977" y="3401709"/>
                  <a:pt x="6702852" y="2355384"/>
                  <a:pt x="7185776" y="1935791"/>
                </a:cubicBezTo>
                <a:cubicBezTo>
                  <a:pt x="7668700" y="1516198"/>
                  <a:pt x="7990280" y="1515392"/>
                  <a:pt x="8479808" y="1332724"/>
                </a:cubicBezTo>
                <a:cubicBezTo>
                  <a:pt x="8999211" y="1164994"/>
                  <a:pt x="9313711" y="1173936"/>
                  <a:pt x="9600130" y="959284"/>
                </a:cubicBezTo>
                <a:cubicBezTo>
                  <a:pt x="9886711" y="778788"/>
                  <a:pt x="10141088" y="456931"/>
                  <a:pt x="10278131" y="297050"/>
                </a:cubicBezTo>
                <a:cubicBezTo>
                  <a:pt x="10415174" y="137169"/>
                  <a:pt x="10385204" y="41625"/>
                  <a:pt x="10422386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5" name="Google Shape;245;p34">
            <a:extLst>
              <a:ext uri="{FF2B5EF4-FFF2-40B4-BE49-F238E27FC236}">
                <a16:creationId xmlns:a16="http://schemas.microsoft.com/office/drawing/2014/main" id="{1F9F5C43-97C2-4AB0-B941-6CA684C812CF}"/>
              </a:ext>
            </a:extLst>
          </p:cNvPr>
          <p:cNvSpPr txBox="1">
            <a:spLocks/>
          </p:cNvSpPr>
          <p:nvPr/>
        </p:nvSpPr>
        <p:spPr>
          <a:xfrm>
            <a:off x="461950" y="183315"/>
            <a:ext cx="6603868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3200"/>
              <a:buFont typeface="Century Gothic"/>
              <a:buNone/>
            </a:pPr>
            <a:r>
              <a:rPr lang="es-ES" sz="3200" dirty="0" err="1">
                <a:latin typeface="Montserrat" panose="02000505000000020004"/>
              </a:rPr>
              <a:t>Future</a:t>
            </a:r>
            <a:r>
              <a:rPr lang="es-ES" sz="3200" dirty="0">
                <a:latin typeface="Montserrat" panose="02000505000000020004"/>
              </a:rPr>
              <a:t> </a:t>
            </a:r>
            <a:r>
              <a:rPr lang="es-ES" sz="3200" dirty="0" err="1">
                <a:latin typeface="Montserrat" panose="02000505000000020004"/>
              </a:rPr>
              <a:t>Growth</a:t>
            </a:r>
            <a:r>
              <a:rPr lang="es-ES" sz="3200" dirty="0">
                <a:latin typeface="Montserrat" panose="02000505000000020004"/>
              </a:rPr>
              <a:t> </a:t>
            </a:r>
            <a:r>
              <a:rPr lang="es-ES" sz="3200" dirty="0" err="1">
                <a:latin typeface="Montserrat" panose="02000505000000020004"/>
              </a:rPr>
              <a:t>Strategy</a:t>
            </a:r>
            <a:endParaRPr lang="es-ES" dirty="0">
              <a:latin typeface="Montserrat" panose="02000505000000020004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D6E6986-5B88-4D3A-8C6E-9D7BC8764769}"/>
              </a:ext>
            </a:extLst>
          </p:cNvPr>
          <p:cNvGrpSpPr/>
          <p:nvPr/>
        </p:nvGrpSpPr>
        <p:grpSpPr>
          <a:xfrm>
            <a:off x="2044691" y="3492058"/>
            <a:ext cx="970543" cy="912734"/>
            <a:chOff x="6069117" y="3686175"/>
            <a:chExt cx="2165716" cy="2165716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1137732-E8BE-4F32-84F6-1944DC771CF1}"/>
                </a:ext>
              </a:extLst>
            </p:cNvPr>
            <p:cNvSpPr/>
            <p:nvPr/>
          </p:nvSpPr>
          <p:spPr>
            <a:xfrm>
              <a:off x="6069117" y="3686175"/>
              <a:ext cx="2165716" cy="2165716"/>
            </a:xfrm>
            <a:prstGeom prst="ellipse">
              <a:avLst/>
            </a:prstGeom>
            <a:solidFill>
              <a:schemeClr val="bg1"/>
            </a:solidFill>
            <a:ln w="12700" cap="flat" cmpd="sng">
              <a:solidFill>
                <a:srgbClr val="0A41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F901164-2DE8-4D94-954B-11818C7409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60100" y="4467570"/>
              <a:ext cx="1583750" cy="759558"/>
            </a:xfrm>
            <a:prstGeom prst="rect">
              <a:avLst/>
            </a:prstGeom>
          </p:spPr>
        </p:pic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46DCF17D-0158-4E4A-B104-DBFF1FFB1C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7625" y="4583810"/>
            <a:ext cx="1840655" cy="48321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0C2C0AE-726D-42A8-97E2-58DF45DD63F2}"/>
              </a:ext>
            </a:extLst>
          </p:cNvPr>
          <p:cNvSpPr txBox="1"/>
          <p:nvPr/>
        </p:nvSpPr>
        <p:spPr>
          <a:xfrm>
            <a:off x="1113041" y="2721982"/>
            <a:ext cx="4606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solidFill>
                  <a:srgbClr val="FF0000"/>
                </a:solidFill>
                <a:latin typeface="Montserrat" panose="02000505000000020004"/>
                <a:ea typeface="Arial Narrow" panose="020B0606020202030204" pitchFamily="34" charset="0"/>
                <a:cs typeface="Arial Narrow" panose="020B0606020202030204" pitchFamily="34" charset="0"/>
              </a:rPr>
              <a:t>Current Customers, Trial </a:t>
            </a:r>
            <a:r>
              <a:rPr lang="en-GB" b="1" dirty="0">
                <a:solidFill>
                  <a:srgbClr val="FF0000"/>
                </a:solidFill>
                <a:latin typeface="Montserrat" panose="02000505000000020004"/>
                <a:ea typeface="Arial Narrow" panose="020B0606020202030204" pitchFamily="34" charset="0"/>
                <a:cs typeface="Arial Narrow" panose="020B0606020202030204" pitchFamily="34" charset="0"/>
              </a:rPr>
              <a:t>Partners</a:t>
            </a:r>
            <a:r>
              <a:rPr lang="en-GB" sz="1600" b="1" dirty="0">
                <a:solidFill>
                  <a:srgbClr val="FF0000"/>
                </a:solidFill>
                <a:latin typeface="Montserrat" panose="02000505000000020004"/>
                <a:ea typeface="Arial Narrow" panose="020B0606020202030204" pitchFamily="34" charset="0"/>
                <a:cs typeface="Arial Narrow" panose="020B0606020202030204" pitchFamily="34" charset="0"/>
              </a:rPr>
              <a:t>, Supporters</a:t>
            </a:r>
          </a:p>
        </p:txBody>
      </p:sp>
      <p:pic>
        <p:nvPicPr>
          <p:cNvPr id="53" name="Picture 4" descr="Saker | Nofima">
            <a:extLst>
              <a:ext uri="{FF2B5EF4-FFF2-40B4-BE49-F238E27FC236}">
                <a16:creationId xmlns:a16="http://schemas.microsoft.com/office/drawing/2014/main" id="{C5CE6302-F0EE-4EB7-9558-A658412CD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3973" y="4621760"/>
            <a:ext cx="1364220" cy="43439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4" name="Picture 2" descr="ESA - European Space Agency (ESA)">
            <a:extLst>
              <a:ext uri="{FF2B5EF4-FFF2-40B4-BE49-F238E27FC236}">
                <a16:creationId xmlns:a16="http://schemas.microsoft.com/office/drawing/2014/main" id="{7C1AD70C-312B-455F-A21C-3B835D119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59274" y="3547982"/>
            <a:ext cx="1154522" cy="57183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48185AE-E2F1-486B-8E0E-1BAE37366257}"/>
              </a:ext>
            </a:extLst>
          </p:cNvPr>
          <p:cNvSpPr txBox="1"/>
          <p:nvPr/>
        </p:nvSpPr>
        <p:spPr>
          <a:xfrm>
            <a:off x="955199" y="1740644"/>
            <a:ext cx="41385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200" b="1" dirty="0">
                <a:latin typeface="Montserrat" panose="02000505000000020004"/>
                <a:ea typeface="Arial Narrow" panose="020B0606020202030204" pitchFamily="34" charset="0"/>
                <a:cs typeface="Arial Narrow" panose="020B0606020202030204" pitchFamily="34" charset="0"/>
              </a:rPr>
              <a:t>Sustainable underwater farming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200" b="1" dirty="0">
                <a:latin typeface="Montserrat" panose="02000505000000020004"/>
                <a:ea typeface="Arial Narrow" panose="020B0606020202030204" pitchFamily="34" charset="0"/>
                <a:cs typeface="Arial Narrow" panose="020B0606020202030204" pitchFamily="34" charset="0"/>
              </a:rPr>
              <a:t>Subsurface ocean plastic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200" b="1" dirty="0" err="1">
                <a:latin typeface="Montserrat" panose="02000505000000020004"/>
                <a:ea typeface="Arial Narrow" panose="020B0606020202030204" pitchFamily="34" charset="0"/>
                <a:cs typeface="Arial Narrow" panose="020B0606020202030204" pitchFamily="34" charset="0"/>
              </a:rPr>
              <a:t>Ghostnet</a:t>
            </a:r>
            <a:r>
              <a:rPr lang="en-GB" sz="1200" b="1" dirty="0">
                <a:latin typeface="Montserrat" panose="02000505000000020004"/>
                <a:ea typeface="Arial Narrow" panose="020B0606020202030204" pitchFamily="34" charset="0"/>
                <a:cs typeface="Arial Narrow" panose="020B0606020202030204" pitchFamily="34" charset="0"/>
              </a:rPr>
              <a:t> detection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200" b="1" dirty="0">
                <a:latin typeface="Montserrat" panose="02000505000000020004"/>
                <a:ea typeface="Arial Narrow" panose="020B0606020202030204" pitchFamily="34" charset="0"/>
                <a:cs typeface="Arial Narrow" panose="020B0606020202030204" pitchFamily="34" charset="0"/>
              </a:rPr>
              <a:t>Oceanographic and scientific research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1200" b="1" dirty="0">
              <a:latin typeface="Montserrat" panose="02000505000000020004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D8E4729-5467-4A79-8EE7-325F2654ED98}"/>
              </a:ext>
            </a:extLst>
          </p:cNvPr>
          <p:cNvSpPr txBox="1"/>
          <p:nvPr/>
        </p:nvSpPr>
        <p:spPr>
          <a:xfrm>
            <a:off x="3916132" y="1639205"/>
            <a:ext cx="2982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200" b="1" dirty="0">
                <a:latin typeface="Montserrat" panose="02000505000000020004"/>
                <a:ea typeface="Arial Narrow" panose="020B0606020202030204" pitchFamily="34" charset="0"/>
                <a:cs typeface="Arial Narrow" panose="020B0606020202030204" pitchFamily="34" charset="0"/>
              </a:rPr>
              <a:t>Ports and harbours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200" b="1" dirty="0">
                <a:latin typeface="Montserrat" panose="02000505000000020004"/>
                <a:ea typeface="Arial Narrow" panose="020B0606020202030204" pitchFamily="34" charset="0"/>
                <a:cs typeface="Arial Narrow" panose="020B0606020202030204" pitchFamily="34" charset="0"/>
              </a:rPr>
              <a:t>Shipping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200" b="1" dirty="0">
                <a:latin typeface="Montserrat" panose="02000505000000020004"/>
                <a:ea typeface="Arial Narrow" panose="020B0606020202030204" pitchFamily="34" charset="0"/>
                <a:cs typeface="Arial Narrow" panose="020B0606020202030204" pitchFamily="34" charset="0"/>
              </a:rPr>
              <a:t>Insurance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D3A097EB-87FD-41E1-ADA9-81B117F1F4D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466" y="5776874"/>
            <a:ext cx="1713352" cy="69383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75502FB-9505-45E3-BF18-5EC6D7A17609}"/>
              </a:ext>
            </a:extLst>
          </p:cNvPr>
          <p:cNvSpPr/>
          <p:nvPr/>
        </p:nvSpPr>
        <p:spPr>
          <a:xfrm>
            <a:off x="8559307" y="153675"/>
            <a:ext cx="2143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  <a:latin typeface="Montserrat" panose="02000505000000020004"/>
              </a:rPr>
              <a:t>Business model</a:t>
            </a:r>
          </a:p>
          <a:p>
            <a:r>
              <a:rPr lang="es-ES" sz="1400" b="1" dirty="0">
                <a:solidFill>
                  <a:schemeClr val="accent1"/>
                </a:solidFill>
                <a:latin typeface="Montserrat" panose="02000505000000020004"/>
                <a:ea typeface="Century Gothic"/>
                <a:cs typeface="Century Gothic"/>
                <a:sym typeface="Century Gothic"/>
              </a:rPr>
              <a:t>Fish-as-a-</a:t>
            </a:r>
            <a:r>
              <a:rPr lang="es-ES" sz="1400" b="1" dirty="0" err="1">
                <a:solidFill>
                  <a:schemeClr val="accent1"/>
                </a:solidFill>
                <a:latin typeface="Montserrat" panose="02000505000000020004"/>
                <a:ea typeface="Century Gothic"/>
                <a:cs typeface="Century Gothic"/>
                <a:sym typeface="Century Gothic"/>
              </a:rPr>
              <a:t>Service</a:t>
            </a:r>
            <a:r>
              <a:rPr lang="es-ES" sz="1400" b="1" dirty="0">
                <a:solidFill>
                  <a:schemeClr val="accent1"/>
                </a:solidFill>
                <a:latin typeface="Montserrat" panose="02000505000000020004"/>
                <a:ea typeface="Century Gothic"/>
                <a:cs typeface="Century Gothic"/>
                <a:sym typeface="Century Gothic"/>
              </a:rPr>
              <a:t> (</a:t>
            </a:r>
            <a:r>
              <a:rPr lang="es-ES" sz="1400" b="1" dirty="0" err="1">
                <a:solidFill>
                  <a:schemeClr val="accent1"/>
                </a:solidFill>
                <a:latin typeface="Montserrat" panose="02000505000000020004"/>
                <a:ea typeface="Century Gothic"/>
                <a:cs typeface="Century Gothic"/>
                <a:sym typeface="Century Gothic"/>
              </a:rPr>
              <a:t>FaaS</a:t>
            </a:r>
            <a:r>
              <a:rPr lang="es-ES" sz="1400" b="1" dirty="0">
                <a:solidFill>
                  <a:schemeClr val="accent1"/>
                </a:solidFill>
                <a:latin typeface="Montserrat" panose="02000505000000020004"/>
                <a:ea typeface="Century Gothic"/>
                <a:cs typeface="Century Gothic"/>
                <a:sym typeface="Century Gothic"/>
              </a:rPr>
              <a:t>™):</a:t>
            </a:r>
            <a:endParaRPr lang="en-GB" sz="1400" b="1" dirty="0">
              <a:solidFill>
                <a:schemeClr val="accent1"/>
              </a:solidFill>
              <a:latin typeface="Montserrat" panose="02000505000000020004"/>
            </a:endParaRPr>
          </a:p>
        </p:txBody>
      </p:sp>
      <p:sp>
        <p:nvSpPr>
          <p:cNvPr id="24" name="Google Shape;441;p40">
            <a:extLst>
              <a:ext uri="{FF2B5EF4-FFF2-40B4-BE49-F238E27FC236}">
                <a16:creationId xmlns:a16="http://schemas.microsoft.com/office/drawing/2014/main" id="{436EEABA-6C02-4702-AFAC-F16704525781}"/>
              </a:ext>
            </a:extLst>
          </p:cNvPr>
          <p:cNvSpPr txBox="1"/>
          <p:nvPr/>
        </p:nvSpPr>
        <p:spPr>
          <a:xfrm>
            <a:off x="8540027" y="689355"/>
            <a:ext cx="3450384" cy="946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>
                <a:latin typeface="Montserrat" panose="02000505000000020004"/>
                <a:ea typeface="Century Gothic"/>
                <a:cs typeface="Century Gothic"/>
                <a:sym typeface="Century Gothic"/>
              </a:rPr>
              <a:t>Hardware: </a:t>
            </a:r>
            <a:r>
              <a:rPr lang="es-ES" sz="1400" b="1" dirty="0" err="1">
                <a:latin typeface="Montserrat" panose="02000505000000020004"/>
                <a:ea typeface="Century Gothic"/>
                <a:cs typeface="Century Gothic"/>
                <a:sym typeface="Century Gothic"/>
              </a:rPr>
              <a:t>leases</a:t>
            </a:r>
            <a:r>
              <a:rPr lang="es-ES" sz="1400" b="1" dirty="0">
                <a:latin typeface="Montserrat" panose="02000505000000020004"/>
                <a:ea typeface="Century Gothic"/>
                <a:cs typeface="Century Gothic"/>
                <a:sym typeface="Century Gothic"/>
              </a:rPr>
              <a:t> - $20,000 / </a:t>
            </a:r>
            <a:r>
              <a:rPr lang="es-ES" sz="1400" b="1" dirty="0" err="1">
                <a:latin typeface="Montserrat" panose="02000505000000020004"/>
                <a:ea typeface="Century Gothic"/>
                <a:cs typeface="Century Gothic"/>
                <a:sym typeface="Century Gothic"/>
              </a:rPr>
              <a:t>year</a:t>
            </a:r>
            <a:br>
              <a:rPr lang="es-ES" sz="1400" dirty="0">
                <a:latin typeface="Montserrat" panose="02000505000000020004"/>
                <a:ea typeface="Century Gothic"/>
                <a:cs typeface="Century Gothic"/>
                <a:sym typeface="Century Gothic"/>
              </a:rPr>
            </a:br>
            <a:r>
              <a:rPr lang="es-ES" sz="1400" dirty="0">
                <a:latin typeface="Montserrat" panose="02000505000000020004"/>
                <a:ea typeface="Century Gothic"/>
                <a:cs typeface="Century Gothic"/>
                <a:sym typeface="Century Gothic"/>
              </a:rPr>
              <a:t>Software: </a:t>
            </a:r>
            <a:r>
              <a:rPr lang="es-ES" sz="1400" b="1" dirty="0" err="1">
                <a:latin typeface="Montserrat" panose="02000505000000020004"/>
                <a:ea typeface="Century Gothic"/>
                <a:cs typeface="Century Gothic"/>
                <a:sym typeface="Century Gothic"/>
              </a:rPr>
              <a:t>subscription</a:t>
            </a:r>
            <a:r>
              <a:rPr lang="es-ES" sz="1400" b="1" dirty="0">
                <a:latin typeface="Montserrat" panose="02000505000000020004"/>
                <a:ea typeface="Century Gothic"/>
                <a:cs typeface="Century Gothic"/>
                <a:sym typeface="Century Gothic"/>
              </a:rPr>
              <a:t> - $250 / </a:t>
            </a:r>
            <a:r>
              <a:rPr lang="es-ES" sz="1400" b="1" dirty="0" err="1">
                <a:latin typeface="Montserrat" panose="02000505000000020004"/>
                <a:ea typeface="Century Gothic"/>
                <a:cs typeface="Century Gothic"/>
                <a:sym typeface="Century Gothic"/>
              </a:rPr>
              <a:t>month</a:t>
            </a:r>
            <a:endParaRPr sz="1400" dirty="0">
              <a:latin typeface="Montserrat" panose="02000505000000020004"/>
            </a:endParaRPr>
          </a:p>
        </p:txBody>
      </p:sp>
      <p:pic>
        <p:nvPicPr>
          <p:cNvPr id="1026" name="Picture 2" descr="SeaForester - Restoring the forgotten Forests in our Ocean">
            <a:extLst>
              <a:ext uri="{FF2B5EF4-FFF2-40B4-BE49-F238E27FC236}">
                <a16:creationId xmlns:a16="http://schemas.microsoft.com/office/drawing/2014/main" id="{12CCAF7A-3FAF-43A2-9090-F74544028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7787" y="5202152"/>
            <a:ext cx="917065" cy="91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CE Seafood Innovation — Mobilizes industry innovation">
            <a:extLst>
              <a:ext uri="{FF2B5EF4-FFF2-40B4-BE49-F238E27FC236}">
                <a16:creationId xmlns:a16="http://schemas.microsoft.com/office/drawing/2014/main" id="{229E4302-0853-4E35-9951-5F3DCBB81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7702" y="4031720"/>
            <a:ext cx="1376716" cy="47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aAhead">
            <a:extLst>
              <a:ext uri="{FF2B5EF4-FFF2-40B4-BE49-F238E27FC236}">
                <a16:creationId xmlns:a16="http://schemas.microsoft.com/office/drawing/2014/main" id="{FA0032E3-475A-48F4-9206-D00753477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703" y="5179312"/>
            <a:ext cx="1683951" cy="43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63717A0-1EC7-4A55-847B-9E58060CCAEA}"/>
              </a:ext>
            </a:extLst>
          </p:cNvPr>
          <p:cNvSpPr txBox="1"/>
          <p:nvPr/>
        </p:nvSpPr>
        <p:spPr>
          <a:xfrm>
            <a:off x="6414823" y="1705959"/>
            <a:ext cx="3216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200" b="1" dirty="0">
                <a:latin typeface="Montserrat" panose="02000505000000020004"/>
                <a:ea typeface="Arial Narrow" panose="020B0606020202030204" pitchFamily="34" charset="0"/>
                <a:cs typeface="Arial Narrow" panose="020B0606020202030204" pitchFamily="34" charset="0"/>
              </a:rPr>
              <a:t>Marine species preservation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200" b="1" dirty="0">
                <a:latin typeface="Montserrat" panose="02000505000000020004"/>
                <a:ea typeface="Arial Narrow" panose="020B0606020202030204" pitchFamily="34" charset="0"/>
                <a:cs typeface="Arial Narrow" panose="020B0606020202030204" pitchFamily="34" charset="0"/>
              </a:rPr>
              <a:t>Prevention of illegal fishing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DF77F7-B786-4DEB-B367-CCACCE5B32DE}"/>
              </a:ext>
            </a:extLst>
          </p:cNvPr>
          <p:cNvSpPr txBox="1"/>
          <p:nvPr/>
        </p:nvSpPr>
        <p:spPr>
          <a:xfrm flipH="1">
            <a:off x="9055009" y="1696569"/>
            <a:ext cx="21132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latin typeface="Montserrat" panose="02000505000000020004"/>
                <a:ea typeface="Arial Narrow" panose="020B0606020202030204" pitchFamily="34" charset="0"/>
                <a:cs typeface="Arial Narrow" panose="020B0606020202030204" pitchFamily="34" charset="0"/>
              </a:rPr>
              <a:t>Marine archaeology investigation and  rehabilitation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6D2AF27-A983-A344-B701-78196B7BCB3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953" y="5217180"/>
            <a:ext cx="1404854" cy="73675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30ADA82-F73D-9846-B6D2-C2F82B0C3A3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424" y="5174921"/>
            <a:ext cx="1058686" cy="110255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66D1490-F74A-B14C-8FF0-B245E2F130D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2832" y="3131918"/>
            <a:ext cx="1202986" cy="6691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08E9A3-93A8-BF47-8464-C99F06BF8B7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0067" y="4250923"/>
            <a:ext cx="958574" cy="8756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5D9AE6-2A75-0346-8CC3-7C3CE6316B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694" y="2850222"/>
            <a:ext cx="2001414" cy="100589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FBEB3FB-D745-7D46-B811-8D04046DD075}"/>
              </a:ext>
            </a:extLst>
          </p:cNvPr>
          <p:cNvPicPr>
            <a:picLocks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859" y="2672084"/>
            <a:ext cx="1178764" cy="9133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DF7B01-5167-BE40-BC07-6807B8C38AC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56" y="5442365"/>
            <a:ext cx="924428" cy="92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60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49BFDED5-8212-4F0F-9DC4-E9AA7F968F1B}"/>
              </a:ext>
            </a:extLst>
          </p:cNvPr>
          <p:cNvSpPr/>
          <p:nvPr/>
        </p:nvSpPr>
        <p:spPr>
          <a:xfrm>
            <a:off x="3321805" y="1412507"/>
            <a:ext cx="2751378" cy="23924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008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568C4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  <a:sym typeface="Century Gothic"/>
              </a:rPr>
              <a:t>Simeon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1568C4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  <a:sym typeface="Century Gothic"/>
              </a:rPr>
              <a:t> </a:t>
            </a:r>
            <a:r>
              <a:rPr kumimoji="0" lang="es-E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568C4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  <a:sym typeface="Century Gothic"/>
              </a:rPr>
              <a:t>Pieterkosky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1568C4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lack" panose="00000A00000000000000" pitchFamily="50" charset="0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50" charset="0"/>
                <a:ea typeface="Century Gothic"/>
                <a:cs typeface="Century Gothic"/>
                <a:sym typeface="Century Gothic"/>
              </a:rPr>
              <a:t>CVO &amp; Founder; </a:t>
            </a: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  <a:sym typeface="Century Gothic"/>
              </a:rPr>
              <a:t>Inventor</a:t>
            </a: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50" charset="0"/>
                <a:ea typeface="Century Gothic"/>
                <a:cs typeface="Century Gothic"/>
                <a:sym typeface="Century Gothic"/>
              </a:rPr>
              <a:t>; 2x owner of robotics company; 25 yrs. In robotics, animatronics, mechanical design, bio-mimicry &amp; climate change technologies. South African / Israeli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C65AC561-587C-4A57-A848-262B74EAF5C0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7637" y="1521619"/>
            <a:ext cx="839714" cy="839426"/>
          </a:xfrm>
          <a:custGeom>
            <a:avLst/>
            <a:gdLst>
              <a:gd name="connsiteX0" fmla="*/ 419857 w 839714"/>
              <a:gd name="connsiteY0" fmla="*/ 0 h 839426"/>
              <a:gd name="connsiteX1" fmla="*/ 839714 w 839714"/>
              <a:gd name="connsiteY1" fmla="*/ 419713 h 839426"/>
              <a:gd name="connsiteX2" fmla="*/ 419857 w 839714"/>
              <a:gd name="connsiteY2" fmla="*/ 839426 h 839426"/>
              <a:gd name="connsiteX3" fmla="*/ 0 w 839714"/>
              <a:gd name="connsiteY3" fmla="*/ 419713 h 839426"/>
              <a:gd name="connsiteX4" fmla="*/ 419857 w 839714"/>
              <a:gd name="connsiteY4" fmla="*/ 0 h 83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714" h="839426">
                <a:moveTo>
                  <a:pt x="419857" y="0"/>
                </a:moveTo>
                <a:cubicBezTo>
                  <a:pt x="651738" y="0"/>
                  <a:pt x="839714" y="187912"/>
                  <a:pt x="839714" y="419713"/>
                </a:cubicBezTo>
                <a:cubicBezTo>
                  <a:pt x="839714" y="651514"/>
                  <a:pt x="651738" y="839426"/>
                  <a:pt x="419857" y="839426"/>
                </a:cubicBezTo>
                <a:cubicBezTo>
                  <a:pt x="187976" y="839426"/>
                  <a:pt x="0" y="651514"/>
                  <a:pt x="0" y="419713"/>
                </a:cubicBezTo>
                <a:cubicBezTo>
                  <a:pt x="0" y="187912"/>
                  <a:pt x="187976" y="0"/>
                  <a:pt x="419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56652FF5-F841-486A-8CD8-BFAB8DD6CEE3}"/>
              </a:ext>
            </a:extLst>
          </p:cNvPr>
          <p:cNvSpPr/>
          <p:nvPr/>
        </p:nvSpPr>
        <p:spPr>
          <a:xfrm>
            <a:off x="479426" y="1412507"/>
            <a:ext cx="2751378" cy="23924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008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568C4"/>
                </a:solidFill>
                <a:effectLst/>
                <a:uLnTx/>
                <a:uFillTx/>
                <a:latin typeface="Montserrat" panose="02000505000000020004" pitchFamily="2" charset="0"/>
                <a:ea typeface="Century Gothic"/>
                <a:cs typeface="Century Gothic"/>
                <a:sym typeface="Century Gothic"/>
              </a:rPr>
              <a:t>Liané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1568C4"/>
                </a:solidFill>
                <a:effectLst/>
                <a:uLnTx/>
                <a:uFillTx/>
                <a:latin typeface="Montserrat" panose="02000505000000020004" pitchFamily="2" charset="0"/>
                <a:ea typeface="Century Gothic"/>
                <a:cs typeface="Century Gothic"/>
                <a:sym typeface="Century Gothic"/>
              </a:rPr>
              <a:t> Thompson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lack" panose="00000A00000000000000" pitchFamily="50" charset="0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50" charset="0"/>
                <a:ea typeface="Century Gothic"/>
                <a:cs typeface="Century Gothic"/>
                <a:sym typeface="Century Gothic"/>
              </a:rPr>
              <a:t>CEO &amp; Founder; 3x entrepreneur; Quick growth skilled; Frmr global reporter &amp; </a:t>
            </a: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  <a:sym typeface="Century Gothic"/>
              </a:rPr>
              <a:t>New York Times </a:t>
            </a: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50" charset="0"/>
                <a:ea typeface="Century Gothic"/>
                <a:cs typeface="Century Gothic"/>
                <a:sym typeface="Century Gothic"/>
              </a:rPr>
              <a:t>executive; Management of 200+ personnel: 3 </a:t>
            </a:r>
            <a:r>
              <a:rPr kumimoji="0" lang="en-I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50" charset="0"/>
                <a:ea typeface="Century Gothic"/>
                <a:cs typeface="Century Gothic"/>
                <a:sym typeface="Century Gothic"/>
              </a:rPr>
              <a:t>PrimeTime</a:t>
            </a: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50" charset="0"/>
                <a:ea typeface="Century Gothic"/>
                <a:cs typeface="Century Gothic"/>
                <a:sym typeface="Century Gothic"/>
              </a:rPr>
              <a:t> Emmy Nominations; German / American 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04873443-E0D1-4AB1-8FD6-7B5A8AE26C64}"/>
              </a:ext>
            </a:extLst>
          </p:cNvPr>
          <p:cNvSpPr txBox="1">
            <a:spLocks/>
          </p:cNvSpPr>
          <p:nvPr/>
        </p:nvSpPr>
        <p:spPr>
          <a:xfrm>
            <a:off x="349927" y="231961"/>
            <a:ext cx="5723256" cy="1177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00505000000020004" pitchFamily="2" charset="0"/>
                <a:ea typeface="+mj-ea"/>
                <a:cs typeface="+mj-cs"/>
              </a:rPr>
              <a:t>Experienced International Team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00505000000020004" pitchFamily="2" charset="0"/>
              <a:ea typeface="+mj-ea"/>
              <a:cs typeface="+mj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5D422CF-B087-4564-96C1-83C7A3FF6185}"/>
              </a:ext>
            </a:extLst>
          </p:cNvPr>
          <p:cNvSpPr/>
          <p:nvPr/>
        </p:nvSpPr>
        <p:spPr>
          <a:xfrm>
            <a:off x="8995060" y="1412507"/>
            <a:ext cx="2751378" cy="23924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008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568C4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  <a:sym typeface="Century Gothic"/>
              </a:rPr>
              <a:t>Matteo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1568C4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  <a:sym typeface="Century Gothic"/>
              </a:rPr>
              <a:t> </a:t>
            </a:r>
            <a:r>
              <a:rPr kumimoji="0" lang="es-E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568C4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  <a:sym typeface="Century Gothic"/>
              </a:rPr>
              <a:t>Borri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1568C4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lack" panose="00000A00000000000000" pitchFamily="50" charset="0"/>
                <a:ea typeface="Century Gothic"/>
                <a:cs typeface="Century Gothic"/>
                <a:sym typeface="Century Gothic"/>
              </a:rPr>
              <a:t> </a:t>
            </a:r>
          </a:p>
          <a:p>
            <a:pPr lvl="0" algn="ctr">
              <a:buClrTx/>
              <a:defRPr/>
            </a:pPr>
            <a:r>
              <a:rPr lang="en-IN" sz="1200" dirty="0">
                <a:solidFill>
                  <a:prstClr val="black"/>
                </a:solidFill>
                <a:latin typeface="Montserrat Light" panose="00000400000000000000" pitchFamily="50" charset="0"/>
                <a:ea typeface="Century Gothic"/>
                <a:cs typeface="Century Gothic"/>
                <a:sym typeface="Century Gothic"/>
              </a:rPr>
              <a:t>Hardware, firmware Engineer and </a:t>
            </a: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50" charset="0"/>
                <a:ea typeface="Century Gothic"/>
                <a:cs typeface="Century Gothic"/>
                <a:sym typeface="Century Gothic"/>
              </a:rPr>
              <a:t>autonomous vehicle specialist having worked with systems for land, space and sea; </a:t>
            </a:r>
            <a:r>
              <a:rPr lang="en-IN" sz="1200" dirty="0">
                <a:solidFill>
                  <a:prstClr val="black"/>
                </a:solidFill>
                <a:latin typeface="Montserrat Light" panose="00000400000000000000" pitchFamily="50" charset="0"/>
                <a:ea typeface="Century Gothic"/>
                <a:cs typeface="Century Gothic"/>
                <a:sym typeface="Century Gothic"/>
              </a:rPr>
              <a:t>20</a:t>
            </a: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50" charset="0"/>
                <a:ea typeface="Century Gothic"/>
                <a:cs typeface="Century Gothic"/>
                <a:sym typeface="Century Gothic"/>
              </a:rPr>
              <a:t> yrs. in </a:t>
            </a:r>
            <a:r>
              <a:rPr kumimoji="0" lang="en-IN" sz="1200" b="0" i="0" u="none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50" charset="0"/>
                <a:ea typeface="Century Gothic"/>
                <a:cs typeface="Century Gothic"/>
                <a:sym typeface="Century Gothic"/>
              </a:rPr>
              <a:t>a</a:t>
            </a:r>
            <a:r>
              <a:rPr lang="en-IN" sz="1200" kern="1200" dirty="0" err="1">
                <a:solidFill>
                  <a:prstClr val="black"/>
                </a:solidFill>
                <a:latin typeface="Montserrat Light" panose="00000400000000000000" pitchFamily="50" charset="0"/>
                <a:ea typeface="Century Gothic"/>
                <a:cs typeface="Century Gothic"/>
                <a:sym typeface="Century Gothic"/>
              </a:rPr>
              <a:t>utomation</a:t>
            </a:r>
            <a:r>
              <a:rPr lang="en-IN" sz="1200" kern="1200" dirty="0">
                <a:solidFill>
                  <a:prstClr val="black"/>
                </a:solidFill>
                <a:latin typeface="Montserrat Light" panose="00000400000000000000" pitchFamily="50" charset="0"/>
                <a:ea typeface="Century Gothic"/>
                <a:cs typeface="Century Gothic"/>
                <a:sym typeface="Century Gothic"/>
              </a:rPr>
              <a:t>; </a:t>
            </a: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  <a:sym typeface="Century Gothic"/>
              </a:rPr>
              <a:t>NASA Mars Rover</a:t>
            </a: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50" charset="0"/>
                <a:ea typeface="Century Gothic"/>
                <a:cs typeface="Century Gothic"/>
                <a:sym typeface="Century Gothic"/>
              </a:rPr>
              <a:t> engineer. </a:t>
            </a:r>
            <a:r>
              <a:rPr lang="en-IN" sz="1200" dirty="0">
                <a:solidFill>
                  <a:prstClr val="black"/>
                </a:solidFill>
                <a:latin typeface="Montserrat Light" panose="00000400000000000000" pitchFamily="50" charset="0"/>
                <a:ea typeface="Century Gothic"/>
                <a:cs typeface="Century Gothic"/>
                <a:sym typeface="Century Gothic"/>
              </a:rPr>
              <a:t>Italian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50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66D973E-547B-4EAA-B1F7-7D6547BEE916}"/>
              </a:ext>
            </a:extLst>
          </p:cNvPr>
          <p:cNvSpPr/>
          <p:nvPr/>
        </p:nvSpPr>
        <p:spPr>
          <a:xfrm>
            <a:off x="6163160" y="1425033"/>
            <a:ext cx="2751378" cy="23924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008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1568C4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  <a:sym typeface="Century Gothic"/>
              </a:rPr>
              <a:t>Filipe Pinto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lack" panose="00000A00000000000000" pitchFamily="50" charset="0"/>
                <a:ea typeface="Century Gothic"/>
                <a:cs typeface="Century Gothic"/>
                <a:sym typeface="Century Gothic"/>
              </a:rPr>
              <a:t> </a:t>
            </a:r>
          </a:p>
          <a:p>
            <a:pPr lvl="0" algn="ctr">
              <a:buClrTx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50" charset="0"/>
                <a:ea typeface="Century Gothic"/>
                <a:cs typeface="Century Gothic"/>
                <a:sym typeface="Century Gothic"/>
              </a:rPr>
              <a:t>Senior Robotics Engineer; </a:t>
            </a:r>
            <a:r>
              <a:rPr lang="en-IN" sz="1200" b="1" kern="1200" dirty="0">
                <a:solidFill>
                  <a:prstClr val="black"/>
                </a:solidFill>
                <a:latin typeface="Montserrat" panose="02000505000000020004" pitchFamily="2" charset="0"/>
                <a:sym typeface="Century Gothic"/>
              </a:rPr>
              <a:t>Automation expert; </a:t>
            </a: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50" charset="0"/>
                <a:ea typeface="Century Gothic"/>
                <a:cs typeface="Century Gothic"/>
                <a:sym typeface="Century Gothic"/>
              </a:rPr>
              <a:t>Fond of a good challenge; MSc, Electrical &amp; Computer Engineering, </a:t>
            </a:r>
            <a:r>
              <a:rPr kumimoji="0" lang="en-IN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  <a:sym typeface="Century Gothic"/>
              </a:rPr>
              <a:t>Automation</a:t>
            </a:r>
            <a:r>
              <a:rPr kumimoji="0" lang="en-IN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50" charset="0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50" charset="0"/>
                <a:ea typeface="Century Gothic"/>
                <a:cs typeface="Century Gothic"/>
                <a:sym typeface="Century Gothic"/>
              </a:rPr>
              <a:t>&amp; Robotics; University of Coimbra, Portugal. Portuguese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9E6DF09-CFB8-4845-B1C0-90A2AE0C3CF8}"/>
              </a:ext>
            </a:extLst>
          </p:cNvPr>
          <p:cNvSpPr/>
          <p:nvPr/>
        </p:nvSpPr>
        <p:spPr>
          <a:xfrm>
            <a:off x="3322828" y="3881308"/>
            <a:ext cx="2751378" cy="23924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008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1568C4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  <a:sym typeface="Century Gothic"/>
              </a:rPr>
              <a:t>Mickie French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lack" panose="00000A00000000000000" pitchFamily="50" charset="0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50" charset="0"/>
                <a:ea typeface="Century Gothic"/>
                <a:cs typeface="Century Gothic"/>
                <a:sym typeface="Century Gothic"/>
              </a:rPr>
              <a:t>Global Marketing &amp; Sustainability Director; 18+ years driving growth; </a:t>
            </a: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50" charset="0"/>
                <a:ea typeface="Century Gothic"/>
                <a:cs typeface="Century Gothic"/>
                <a:sym typeface="Century Gothic"/>
              </a:rPr>
              <a:t>MBA</a:t>
            </a: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50" charset="0"/>
                <a:ea typeface="Century Gothic"/>
                <a:cs typeface="Century Gothic"/>
                <a:sym typeface="Century Gothic"/>
              </a:rPr>
              <a:t>, Creator of </a:t>
            </a: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  <a:sym typeface="Century Gothic"/>
              </a:rPr>
              <a:t>Tate &amp; Lyle’s </a:t>
            </a: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50" charset="0"/>
                <a:ea typeface="Century Gothic"/>
                <a:cs typeface="Century Gothic"/>
                <a:sym typeface="Century Gothic"/>
              </a:rPr>
              <a:t>sustainability strategy; Multi-lingual, leading teams in 40 countries. American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B71873F-2663-498F-9E26-9F26CF9235E0}"/>
              </a:ext>
            </a:extLst>
          </p:cNvPr>
          <p:cNvSpPr/>
          <p:nvPr/>
        </p:nvSpPr>
        <p:spPr>
          <a:xfrm>
            <a:off x="6164184" y="3881308"/>
            <a:ext cx="2751378" cy="23924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008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1568C4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  <a:sym typeface="Century Gothic"/>
              </a:rPr>
              <a:t>Michel </a:t>
            </a:r>
            <a:r>
              <a:rPr kumimoji="0" lang="es-E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568C4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  <a:sym typeface="Century Gothic"/>
              </a:rPr>
              <a:t>Arditti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1568C4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  <a:sym typeface="Century Gothic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000" kern="1200" dirty="0">
              <a:solidFill>
                <a:prstClr val="black"/>
              </a:solidFill>
              <a:latin typeface="Montserrat Black" panose="00000A00000000000000" pitchFamily="50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lack" panose="00000A00000000000000" pitchFamily="50" charset="0"/>
                <a:ea typeface="Century Gothic"/>
                <a:cs typeface="Century Gothic"/>
                <a:sym typeface="Century Gothic"/>
              </a:rPr>
              <a:t>Head of Security; </a:t>
            </a: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50" charset="0"/>
                <a:ea typeface="Century Gothic"/>
                <a:cs typeface="Century Gothic"/>
                <a:sym typeface="Century Gothic"/>
              </a:rPr>
              <a:t>IT expertise securing cloud / big data solutions; VP of </a:t>
            </a: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  <a:sym typeface="Century Gothic"/>
              </a:rPr>
              <a:t>Circle for Strategic Security Studies </a:t>
            </a: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50" charset="0"/>
                <a:ea typeface="Century Gothic"/>
                <a:cs typeface="Century Gothic"/>
                <a:sym typeface="Century Gothic"/>
              </a:rPr>
              <a:t>- int’l network of tech innovation experts promoting sustainable practice. French</a:t>
            </a:r>
          </a:p>
        </p:txBody>
      </p:sp>
      <p:pic>
        <p:nvPicPr>
          <p:cNvPr id="73" name="Picture Placeholder 68">
            <a:extLst>
              <a:ext uri="{FF2B5EF4-FFF2-40B4-BE49-F238E27FC236}">
                <a16:creationId xmlns:a16="http://schemas.microsoft.com/office/drawing/2014/main" id="{D6604E5A-78E3-4EE3-B3A5-FD241CC6952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0016" y="3990420"/>
            <a:ext cx="839714" cy="839426"/>
          </a:xfrm>
          <a:custGeom>
            <a:avLst/>
            <a:gdLst>
              <a:gd name="connsiteX0" fmla="*/ 732663 w 1465326"/>
              <a:gd name="connsiteY0" fmla="*/ 0 h 1440416"/>
              <a:gd name="connsiteX1" fmla="*/ 1465326 w 1465326"/>
              <a:gd name="connsiteY1" fmla="*/ 720208 h 1440416"/>
              <a:gd name="connsiteX2" fmla="*/ 732663 w 1465326"/>
              <a:gd name="connsiteY2" fmla="*/ 1440416 h 1440416"/>
              <a:gd name="connsiteX3" fmla="*/ 0 w 1465326"/>
              <a:gd name="connsiteY3" fmla="*/ 720208 h 1440416"/>
              <a:gd name="connsiteX4" fmla="*/ 732663 w 1465326"/>
              <a:gd name="connsiteY4" fmla="*/ 0 h 144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326" h="1440416">
                <a:moveTo>
                  <a:pt x="732663" y="0"/>
                </a:moveTo>
                <a:cubicBezTo>
                  <a:pt x="1137302" y="0"/>
                  <a:pt x="1465326" y="322448"/>
                  <a:pt x="1465326" y="720208"/>
                </a:cubicBezTo>
                <a:cubicBezTo>
                  <a:pt x="1465326" y="1117968"/>
                  <a:pt x="1137302" y="1440416"/>
                  <a:pt x="732663" y="1440416"/>
                </a:cubicBezTo>
                <a:cubicBezTo>
                  <a:pt x="328024" y="1440416"/>
                  <a:pt x="0" y="1117968"/>
                  <a:pt x="0" y="720208"/>
                </a:cubicBezTo>
                <a:cubicBezTo>
                  <a:pt x="0" y="322448"/>
                  <a:pt x="328024" y="0"/>
                  <a:pt x="7326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C4AD934E-4570-4D7B-903F-C4B8361102F1}"/>
              </a:ext>
            </a:extLst>
          </p:cNvPr>
          <p:cNvSpPr/>
          <p:nvPr/>
        </p:nvSpPr>
        <p:spPr>
          <a:xfrm>
            <a:off x="476356" y="3881308"/>
            <a:ext cx="2751378" cy="23924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008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1568C4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  <a:sym typeface="Century Gothic"/>
              </a:rPr>
              <a:t>Mohammad </a:t>
            </a:r>
            <a:r>
              <a:rPr kumimoji="0" lang="es-E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568C4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  <a:sym typeface="Century Gothic"/>
              </a:rPr>
              <a:t>Asif</a:t>
            </a:r>
            <a:r>
              <a: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lack" panose="00000A00000000000000" pitchFamily="50" charset="0"/>
                <a:ea typeface="Century Gothic"/>
                <a:cs typeface="Century Gothic"/>
                <a:sym typeface="Century Gothic"/>
              </a:rPr>
              <a:t> </a:t>
            </a:r>
          </a:p>
          <a:p>
            <a:pPr lvl="0" algn="just">
              <a:buClrTx/>
              <a:defRPr/>
            </a:pP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  <a:sym typeface="Century Gothic"/>
            </a:endParaRPr>
          </a:p>
          <a:p>
            <a:pPr lvl="0" algn="ctr">
              <a:buClrTx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  <a:sym typeface="Century Gothic"/>
              </a:rPr>
              <a:t>Financial </a:t>
            </a:r>
            <a:r>
              <a:rPr lang="en-GB" sz="1200" kern="1200" dirty="0">
                <a:solidFill>
                  <a:prstClr val="black"/>
                </a:solidFill>
                <a:latin typeface="Montserrat" panose="02000505000000020004" pitchFamily="2" charset="0"/>
                <a:sym typeface="Century Gothic"/>
              </a:rPr>
              <a:t>Strategist, </a:t>
            </a:r>
            <a:r>
              <a:rPr lang="en-GB" sz="1200" b="1" kern="1200" dirty="0">
                <a:solidFill>
                  <a:prstClr val="black"/>
                </a:solidFill>
                <a:latin typeface="Montserrat" panose="02000505000000020004" pitchFamily="2" charset="0"/>
                <a:sym typeface="Century Gothic"/>
              </a:rPr>
              <a:t>MBA,  Certified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  <a:sym typeface="Century Gothic"/>
              </a:rPr>
              <a:t>Management Accountant, 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  <a:sym typeface="Century Gothic"/>
              </a:rPr>
              <a:t>&amp; Mechanical Engineer; Financial Analysis and Business Modelling; 10+ years experience in building and promoting </a:t>
            </a:r>
            <a:r>
              <a:rPr kumimoji="0" lang="en-GB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  <a:sym typeface="Century Gothic"/>
              </a:rPr>
              <a:t>Startups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  <a:sym typeface="Century Gothic"/>
              </a:rPr>
              <a:t>; Indian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  <a:sym typeface="Century Gothic"/>
            </a:endParaRP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68604D81-65E6-46B6-AB16-0997B0948CF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5257" y="1521618"/>
            <a:ext cx="839714" cy="839426"/>
          </a:xfrm>
          <a:custGeom>
            <a:avLst/>
            <a:gdLst>
              <a:gd name="connsiteX0" fmla="*/ 419857 w 839714"/>
              <a:gd name="connsiteY0" fmla="*/ 0 h 839426"/>
              <a:gd name="connsiteX1" fmla="*/ 839714 w 839714"/>
              <a:gd name="connsiteY1" fmla="*/ 419713 h 839426"/>
              <a:gd name="connsiteX2" fmla="*/ 419857 w 839714"/>
              <a:gd name="connsiteY2" fmla="*/ 839426 h 839426"/>
              <a:gd name="connsiteX3" fmla="*/ 0 w 839714"/>
              <a:gd name="connsiteY3" fmla="*/ 419713 h 839426"/>
              <a:gd name="connsiteX4" fmla="*/ 419857 w 839714"/>
              <a:gd name="connsiteY4" fmla="*/ 0 h 83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714" h="839426">
                <a:moveTo>
                  <a:pt x="419857" y="0"/>
                </a:moveTo>
                <a:cubicBezTo>
                  <a:pt x="651738" y="0"/>
                  <a:pt x="839714" y="187912"/>
                  <a:pt x="839714" y="419713"/>
                </a:cubicBezTo>
                <a:cubicBezTo>
                  <a:pt x="839714" y="651514"/>
                  <a:pt x="651738" y="839426"/>
                  <a:pt x="419857" y="839426"/>
                </a:cubicBezTo>
                <a:cubicBezTo>
                  <a:pt x="187976" y="839426"/>
                  <a:pt x="0" y="651514"/>
                  <a:pt x="0" y="419713"/>
                </a:cubicBezTo>
                <a:cubicBezTo>
                  <a:pt x="0" y="187912"/>
                  <a:pt x="187976" y="0"/>
                  <a:pt x="419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CB465084-1E4E-4B7E-9C4A-76D672CDC86A}"/>
              </a:ext>
            </a:extLst>
          </p:cNvPr>
          <p:cNvPicPr preferRelativeResize="0"/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4584" y="1527719"/>
            <a:ext cx="841248" cy="841248"/>
          </a:xfrm>
          <a:custGeom>
            <a:avLst/>
            <a:gdLst>
              <a:gd name="connsiteX0" fmla="*/ 419857 w 839714"/>
              <a:gd name="connsiteY0" fmla="*/ 0 h 839426"/>
              <a:gd name="connsiteX1" fmla="*/ 839714 w 839714"/>
              <a:gd name="connsiteY1" fmla="*/ 419713 h 839426"/>
              <a:gd name="connsiteX2" fmla="*/ 419857 w 839714"/>
              <a:gd name="connsiteY2" fmla="*/ 839426 h 839426"/>
              <a:gd name="connsiteX3" fmla="*/ 0 w 839714"/>
              <a:gd name="connsiteY3" fmla="*/ 419713 h 839426"/>
              <a:gd name="connsiteX4" fmla="*/ 419857 w 839714"/>
              <a:gd name="connsiteY4" fmla="*/ 0 h 83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714" h="839426">
                <a:moveTo>
                  <a:pt x="419857" y="0"/>
                </a:moveTo>
                <a:cubicBezTo>
                  <a:pt x="651738" y="0"/>
                  <a:pt x="839714" y="187912"/>
                  <a:pt x="839714" y="419713"/>
                </a:cubicBezTo>
                <a:cubicBezTo>
                  <a:pt x="839714" y="651514"/>
                  <a:pt x="651738" y="839426"/>
                  <a:pt x="419857" y="839426"/>
                </a:cubicBezTo>
                <a:cubicBezTo>
                  <a:pt x="187976" y="839426"/>
                  <a:pt x="0" y="651514"/>
                  <a:pt x="0" y="419713"/>
                </a:cubicBezTo>
                <a:cubicBezTo>
                  <a:pt x="0" y="187912"/>
                  <a:pt x="187976" y="0"/>
                  <a:pt x="419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697A706A-C775-4996-A180-726925CD8701}"/>
              </a:ext>
            </a:extLst>
          </p:cNvPr>
          <p:cNvPicPr preferRelativeResize="0"/>
          <p:nvPr/>
        </p:nvPicPr>
        <p:blipFill rotWithShape="1">
          <a:blip r:embed="rId8" cstate="email">
            <a:alphaModFix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8992" y="1534145"/>
            <a:ext cx="839714" cy="839426"/>
          </a:xfrm>
          <a:custGeom>
            <a:avLst/>
            <a:gdLst>
              <a:gd name="connsiteX0" fmla="*/ 419857 w 839714"/>
              <a:gd name="connsiteY0" fmla="*/ 0 h 839426"/>
              <a:gd name="connsiteX1" fmla="*/ 839714 w 839714"/>
              <a:gd name="connsiteY1" fmla="*/ 419713 h 839426"/>
              <a:gd name="connsiteX2" fmla="*/ 419857 w 839714"/>
              <a:gd name="connsiteY2" fmla="*/ 839426 h 839426"/>
              <a:gd name="connsiteX3" fmla="*/ 0 w 839714"/>
              <a:gd name="connsiteY3" fmla="*/ 419713 h 839426"/>
              <a:gd name="connsiteX4" fmla="*/ 419857 w 839714"/>
              <a:gd name="connsiteY4" fmla="*/ 0 h 83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714" h="839426">
                <a:moveTo>
                  <a:pt x="419857" y="0"/>
                </a:moveTo>
                <a:cubicBezTo>
                  <a:pt x="651738" y="0"/>
                  <a:pt x="839714" y="187912"/>
                  <a:pt x="839714" y="419713"/>
                </a:cubicBezTo>
                <a:cubicBezTo>
                  <a:pt x="839714" y="651514"/>
                  <a:pt x="651738" y="839426"/>
                  <a:pt x="419857" y="839426"/>
                </a:cubicBezTo>
                <a:cubicBezTo>
                  <a:pt x="187976" y="839426"/>
                  <a:pt x="0" y="651514"/>
                  <a:pt x="0" y="419713"/>
                </a:cubicBezTo>
                <a:cubicBezTo>
                  <a:pt x="0" y="187912"/>
                  <a:pt x="187976" y="0"/>
                  <a:pt x="419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C5BA88B-AD86-4509-A8F0-64D302D9BEE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8660" y="3990420"/>
            <a:ext cx="839714" cy="839426"/>
          </a:xfrm>
          <a:custGeom>
            <a:avLst/>
            <a:gdLst>
              <a:gd name="connsiteX0" fmla="*/ 419857 w 839714"/>
              <a:gd name="connsiteY0" fmla="*/ 0 h 839426"/>
              <a:gd name="connsiteX1" fmla="*/ 839714 w 839714"/>
              <a:gd name="connsiteY1" fmla="*/ 419713 h 839426"/>
              <a:gd name="connsiteX2" fmla="*/ 419857 w 839714"/>
              <a:gd name="connsiteY2" fmla="*/ 839426 h 839426"/>
              <a:gd name="connsiteX3" fmla="*/ 0 w 839714"/>
              <a:gd name="connsiteY3" fmla="*/ 419713 h 839426"/>
              <a:gd name="connsiteX4" fmla="*/ 419857 w 839714"/>
              <a:gd name="connsiteY4" fmla="*/ 0 h 83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714" h="839426">
                <a:moveTo>
                  <a:pt x="419857" y="0"/>
                </a:moveTo>
                <a:cubicBezTo>
                  <a:pt x="651738" y="0"/>
                  <a:pt x="839714" y="187912"/>
                  <a:pt x="839714" y="419713"/>
                </a:cubicBezTo>
                <a:cubicBezTo>
                  <a:pt x="839714" y="651514"/>
                  <a:pt x="651738" y="839426"/>
                  <a:pt x="419857" y="839426"/>
                </a:cubicBezTo>
                <a:cubicBezTo>
                  <a:pt x="187976" y="839426"/>
                  <a:pt x="0" y="651514"/>
                  <a:pt x="0" y="419713"/>
                </a:cubicBezTo>
                <a:cubicBezTo>
                  <a:pt x="0" y="187912"/>
                  <a:pt x="187976" y="0"/>
                  <a:pt x="419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4FDA0E54-9F40-4A15-B852-FE9D2102F5E6}"/>
              </a:ext>
            </a:extLst>
          </p:cNvPr>
          <p:cNvSpPr/>
          <p:nvPr/>
        </p:nvSpPr>
        <p:spPr>
          <a:xfrm>
            <a:off x="8996083" y="3881308"/>
            <a:ext cx="2750355" cy="23924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008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1200" dirty="0">
                <a:solidFill>
                  <a:srgbClr val="1568C4"/>
                </a:solidFill>
                <a:latin typeface="Montserrat" panose="02000505000000020004" pitchFamily="2" charset="0"/>
                <a:sym typeface="Century Gothic"/>
              </a:rPr>
              <a:t>Dr. Craig </a:t>
            </a:r>
            <a:r>
              <a:rPr lang="es-ES" sz="1200" b="1" kern="1200" dirty="0" err="1">
                <a:solidFill>
                  <a:srgbClr val="1568C4"/>
                </a:solidFill>
                <a:latin typeface="Montserrat" panose="02000505000000020004" pitchFamily="2" charset="0"/>
                <a:sym typeface="Century Gothic"/>
              </a:rPr>
              <a:t>Cavanaugh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1568C4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lack" panose="00000A00000000000000" pitchFamily="50" charset="0"/>
                <a:ea typeface="Century Gothic"/>
                <a:cs typeface="Century Gothic"/>
                <a:sym typeface="Century Gothic"/>
              </a:rPr>
              <a:t> </a:t>
            </a:r>
          </a:p>
          <a:p>
            <a:pPr algn="just">
              <a:buClrTx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50" charset="0"/>
                <a:ea typeface="Century Gothic"/>
                <a:cs typeface="Century Gothic"/>
                <a:sym typeface="Century Gothic"/>
              </a:rPr>
              <a:t>Materials Scientist. Applied physicist; </a:t>
            </a:r>
          </a:p>
          <a:p>
            <a:pPr algn="ctr">
              <a:buClrTx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50" charset="0"/>
                <a:ea typeface="Century Gothic"/>
                <a:cs typeface="Century Gothic"/>
                <a:sym typeface="Century Gothic"/>
              </a:rPr>
              <a:t>Ion expert; skilled in </a:t>
            </a: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50" charset="0"/>
                <a:ea typeface="Century Gothic"/>
                <a:cs typeface="Century Gothic"/>
                <a:sym typeface="Century Gothic"/>
              </a:rPr>
              <a:t>Micro-Electromechanical systems</a:t>
            </a: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50" charset="0"/>
                <a:ea typeface="Century Gothic"/>
                <a:cs typeface="Century Gothic"/>
                <a:sym typeface="Century Gothic"/>
              </a:rPr>
              <a:t>, analytical  chemistry and project management. </a:t>
            </a: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50" charset="0"/>
                <a:ea typeface="Century Gothic"/>
                <a:cs typeface="Century Gothic"/>
                <a:sym typeface="Century Gothic"/>
              </a:rPr>
              <a:t>PhD</a:t>
            </a: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50" charset="0"/>
                <a:ea typeface="Century Gothic"/>
                <a:cs typeface="Century Gothic"/>
                <a:sym typeface="Century Gothic"/>
              </a:rPr>
              <a:t> material science. American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5776A69B-38CF-48E9-9D2E-B2F93565C6A0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0101" y="3984324"/>
            <a:ext cx="841248" cy="84124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Placeholder 65">
            <a:extLst>
              <a:ext uri="{FF2B5EF4-FFF2-40B4-BE49-F238E27FC236}">
                <a16:creationId xmlns:a16="http://schemas.microsoft.com/office/drawing/2014/main" id="{D8F1F4F4-2A02-204E-9E13-8A76D1BDAB8E}"/>
              </a:ext>
            </a:extLst>
          </p:cNvPr>
          <p:cNvPicPr>
            <a:picLocks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1394" y="3981844"/>
            <a:ext cx="841248" cy="841248"/>
          </a:xfrm>
          <a:custGeom>
            <a:avLst/>
            <a:gdLst>
              <a:gd name="connsiteX0" fmla="*/ 1216959 w 2433918"/>
              <a:gd name="connsiteY0" fmla="*/ 0 h 2433918"/>
              <a:gd name="connsiteX1" fmla="*/ 2433918 w 2433918"/>
              <a:gd name="connsiteY1" fmla="*/ 1216959 h 2433918"/>
              <a:gd name="connsiteX2" fmla="*/ 1216959 w 2433918"/>
              <a:gd name="connsiteY2" fmla="*/ 2433918 h 2433918"/>
              <a:gd name="connsiteX3" fmla="*/ 0 w 2433918"/>
              <a:gd name="connsiteY3" fmla="*/ 1216959 h 2433918"/>
              <a:gd name="connsiteX4" fmla="*/ 1216959 w 2433918"/>
              <a:gd name="connsiteY4" fmla="*/ 0 h 243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3918" h="2433918">
                <a:moveTo>
                  <a:pt x="1216959" y="0"/>
                </a:moveTo>
                <a:cubicBezTo>
                  <a:pt x="1889067" y="0"/>
                  <a:pt x="2433918" y="544851"/>
                  <a:pt x="2433918" y="1216959"/>
                </a:cubicBezTo>
                <a:cubicBezTo>
                  <a:pt x="2433918" y="1889067"/>
                  <a:pt x="1889067" y="2433918"/>
                  <a:pt x="1216959" y="2433918"/>
                </a:cubicBezTo>
                <a:cubicBezTo>
                  <a:pt x="544851" y="2433918"/>
                  <a:pt x="0" y="1889067"/>
                  <a:pt x="0" y="1216959"/>
                </a:cubicBezTo>
                <a:cubicBezTo>
                  <a:pt x="0" y="544851"/>
                  <a:pt x="544851" y="0"/>
                  <a:pt x="1216959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012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88D5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33;p2">
            <a:extLst>
              <a:ext uri="{FF2B5EF4-FFF2-40B4-BE49-F238E27FC236}">
                <a16:creationId xmlns:a16="http://schemas.microsoft.com/office/drawing/2014/main" id="{06704C35-478E-044D-87FF-E6D1F29ED88D}"/>
              </a:ext>
            </a:extLst>
          </p:cNvPr>
          <p:cNvSpPr/>
          <p:nvPr/>
        </p:nvSpPr>
        <p:spPr>
          <a:xfrm>
            <a:off x="1" y="1906218"/>
            <a:ext cx="5266398" cy="1631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Monserrat"/>
                <a:cs typeface="Monserrat"/>
              </a:rPr>
              <a:t> To fight the Climate Crisis we must protect our life source WATER!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796F3B-377D-F446-B24B-EB70701D82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398" y="-11132"/>
            <a:ext cx="6902919" cy="686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29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ED57C7-95EF-4D68-84E6-89A5C3FBDABD}"/>
              </a:ext>
            </a:extLst>
          </p:cNvPr>
          <p:cNvSpPr/>
          <p:nvPr/>
        </p:nvSpPr>
        <p:spPr>
          <a:xfrm>
            <a:off x="479424" y="1288115"/>
            <a:ext cx="2770090" cy="247051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50" charset="0"/>
              <a:ea typeface="+mn-ea"/>
              <a:cs typeface="Latha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AEB2-DCC7-446A-9F3C-0106D7230C6E}"/>
              </a:ext>
            </a:extLst>
          </p:cNvPr>
          <p:cNvSpPr/>
          <p:nvPr/>
        </p:nvSpPr>
        <p:spPr>
          <a:xfrm>
            <a:off x="3282452" y="1288115"/>
            <a:ext cx="2770090" cy="247051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50" charset="0"/>
              <a:ea typeface="+mn-ea"/>
              <a:cs typeface="Latha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B0A2B9-247E-4DB5-A41E-B19AC088FED4}"/>
              </a:ext>
            </a:extLst>
          </p:cNvPr>
          <p:cNvSpPr/>
          <p:nvPr/>
        </p:nvSpPr>
        <p:spPr>
          <a:xfrm>
            <a:off x="6085481" y="1288115"/>
            <a:ext cx="2770090" cy="247051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50" charset="0"/>
              <a:ea typeface="+mn-ea"/>
              <a:cs typeface="Latha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4628F3-9046-48A6-8F2C-B3C555687992}"/>
              </a:ext>
            </a:extLst>
          </p:cNvPr>
          <p:cNvSpPr/>
          <p:nvPr/>
        </p:nvSpPr>
        <p:spPr>
          <a:xfrm>
            <a:off x="8888509" y="1288115"/>
            <a:ext cx="2770090" cy="247051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50" charset="0"/>
              <a:ea typeface="+mn-ea"/>
              <a:cs typeface="Latha" panose="020B0502040204020203" pitchFamily="34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3BAEBA3-49C4-4DDD-BB6B-C48565B70E14}"/>
              </a:ext>
            </a:extLst>
          </p:cNvPr>
          <p:cNvSpPr/>
          <p:nvPr/>
        </p:nvSpPr>
        <p:spPr>
          <a:xfrm>
            <a:off x="479424" y="3786571"/>
            <a:ext cx="2770090" cy="247051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08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50" charset="0"/>
              <a:ea typeface="+mn-ea"/>
              <a:cs typeface="Latha" panose="020B0502040204020203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7AB16F0-2388-41FF-9C76-BEC18650F2D4}"/>
              </a:ext>
            </a:extLst>
          </p:cNvPr>
          <p:cNvSpPr/>
          <p:nvPr/>
        </p:nvSpPr>
        <p:spPr>
          <a:xfrm>
            <a:off x="8888509" y="3786571"/>
            <a:ext cx="2770090" cy="247051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08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50" charset="0"/>
              <a:ea typeface="+mn-ea"/>
              <a:cs typeface="Latha" panose="020B0502040204020203" pitchFamily="34" charset="0"/>
            </a:endParaRPr>
          </a:p>
        </p:txBody>
      </p:sp>
      <p:sp>
        <p:nvSpPr>
          <p:cNvPr id="33" name="Google Shape;582;p45"/>
          <p:cNvSpPr txBox="1"/>
          <p:nvPr/>
        </p:nvSpPr>
        <p:spPr>
          <a:xfrm>
            <a:off x="8968942" y="2893959"/>
            <a:ext cx="2658193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90500"/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1568C4"/>
                </a:solidFill>
                <a:latin typeface="Montserrat" panose="02000505000000020004" pitchFamily="2" charset="0"/>
                <a:sym typeface="Century Gothic"/>
              </a:rPr>
              <a:t>Will Bunker</a:t>
            </a:r>
          </a:p>
          <a:p>
            <a:pPr algn="ctr">
              <a:defRPr/>
            </a:pPr>
            <a:r>
              <a:rPr lang="es-ES" sz="1200" b="1" dirty="0">
                <a:solidFill>
                  <a:srgbClr val="1568C4"/>
                </a:solidFill>
                <a:latin typeface="Montserrat" panose="02000505000000020004" pitchFamily="2" charset="0"/>
                <a:sym typeface="Century Gothic"/>
              </a:rPr>
              <a:t>Sean Sheppard</a:t>
            </a:r>
          </a:p>
          <a:p>
            <a:pPr algn="ctr">
              <a:buClr>
                <a:srgbClr val="000000"/>
              </a:buClr>
              <a:buSzPts val="1400"/>
            </a:pPr>
            <a:r>
              <a:rPr lang="es-ES" sz="1400" dirty="0" err="1">
                <a:solidFill>
                  <a:srgbClr val="000000"/>
                </a:solidFill>
                <a:latin typeface="Monserrat Light"/>
                <a:sym typeface="Century Gothic"/>
              </a:rPr>
              <a:t>GrowthX</a:t>
            </a:r>
            <a:endParaRPr sz="1400" dirty="0">
              <a:solidFill>
                <a:srgbClr val="000000"/>
              </a:solidFill>
              <a:latin typeface="Monserrat Light"/>
              <a:sym typeface="Century Gothic"/>
            </a:endParaRPr>
          </a:p>
        </p:txBody>
      </p:sp>
      <p:sp>
        <p:nvSpPr>
          <p:cNvPr id="38" name="Google Shape;579;p45"/>
          <p:cNvSpPr txBox="1"/>
          <p:nvPr/>
        </p:nvSpPr>
        <p:spPr>
          <a:xfrm>
            <a:off x="3307974" y="5479929"/>
            <a:ext cx="2736955" cy="791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lang="es-ES" sz="900" dirty="0">
              <a:solidFill>
                <a:srgbClr val="000000"/>
              </a:solidFill>
              <a:latin typeface="Monserrat Light"/>
              <a:sym typeface="Century Gothic"/>
            </a:endParaRPr>
          </a:p>
        </p:txBody>
      </p:sp>
      <p:sp>
        <p:nvSpPr>
          <p:cNvPr id="44" name="Google Shape;583;p45">
            <a:extLst>
              <a:ext uri="{FF2B5EF4-FFF2-40B4-BE49-F238E27FC236}">
                <a16:creationId xmlns:a16="http://schemas.microsoft.com/office/drawing/2014/main" id="{F1DBE8A2-0304-4441-9FD1-07E6CC17A206}"/>
              </a:ext>
            </a:extLst>
          </p:cNvPr>
          <p:cNvSpPr txBox="1"/>
          <p:nvPr/>
        </p:nvSpPr>
        <p:spPr>
          <a:xfrm>
            <a:off x="9217749" y="5470563"/>
            <a:ext cx="2055092" cy="54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serrat"/>
                <a:ea typeface="Century Gothic"/>
                <a:cs typeface="Monserrat"/>
                <a:sym typeface="Century Gothic"/>
              </a:rPr>
              <a:t>Aquaculture </a:t>
            </a:r>
            <a:r>
              <a:rPr kumimoji="0" lang="es-E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serrat"/>
                <a:ea typeface="Century Gothic"/>
                <a:cs typeface="Monserrat"/>
                <a:sym typeface="Century Gothic"/>
              </a:rPr>
              <a:t>Expert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serrat"/>
                <a:ea typeface="Century Gothic"/>
                <a:cs typeface="Monserrat"/>
                <a:sym typeface="Century Gothic"/>
              </a:rPr>
              <a:t>; </a:t>
            </a:r>
            <a:r>
              <a:rPr kumimoji="0" lang="es-E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serrat"/>
                <a:ea typeface="Century Gothic"/>
                <a:cs typeface="Monserrat"/>
                <a:sym typeface="Century Gothic"/>
              </a:rPr>
              <a:t>Economist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serrat"/>
                <a:ea typeface="Century Gothic"/>
                <a:cs typeface="Monserrat"/>
                <a:sym typeface="Century Gothic"/>
              </a:rPr>
              <a:t>; </a:t>
            </a:r>
            <a:r>
              <a:rPr kumimoji="0" lang="es-E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serrat"/>
                <a:ea typeface="Century Gothic"/>
                <a:cs typeface="Monserrat"/>
                <a:sym typeface="Century Gothic"/>
              </a:rPr>
              <a:t>Managing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serrat"/>
                <a:ea typeface="Century Gothic"/>
                <a:cs typeface="Monserrat"/>
                <a:sym typeface="Century Gothic"/>
              </a:rPr>
              <a:t> Director </a:t>
            </a:r>
            <a:r>
              <a:rPr kumimoji="0" lang="es-E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serrat"/>
                <a:ea typeface="Century Gothic"/>
                <a:cs typeface="Monserrat"/>
                <a:sym typeface="Century Gothic"/>
              </a:rPr>
              <a:t>Kvarøy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serrat"/>
                <a:ea typeface="Century Gothic"/>
                <a:cs typeface="Monserrat"/>
                <a:sym typeface="Century Gothic"/>
              </a:rPr>
              <a:t> </a:t>
            </a:r>
            <a:r>
              <a:rPr kumimoji="0" lang="es-E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serrat"/>
                <a:ea typeface="Century Gothic"/>
                <a:cs typeface="Monserrat"/>
                <a:sym typeface="Century Gothic"/>
              </a:rPr>
              <a:t>Fiskeoppdrett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serrat"/>
                <a:ea typeface="Century Gothic"/>
                <a:cs typeface="Monserrat"/>
                <a:sym typeface="Century Gothic"/>
              </a:rPr>
              <a:t> AS &amp; CEO  </a:t>
            </a:r>
            <a:r>
              <a:rPr kumimoji="0" lang="es-E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serrat"/>
                <a:ea typeface="Century Gothic"/>
                <a:cs typeface="Monserrat"/>
                <a:sym typeface="Century Gothic"/>
              </a:rPr>
              <a:t>Kvarøy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serrat"/>
                <a:ea typeface="Century Gothic"/>
                <a:cs typeface="Monserrat"/>
                <a:sym typeface="Century Gothic"/>
              </a:rPr>
              <a:t> </a:t>
            </a:r>
            <a:r>
              <a:rPr kumimoji="0" lang="es-E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serrat"/>
                <a:ea typeface="Century Gothic"/>
                <a:cs typeface="Monserrat"/>
                <a:sym typeface="Century Gothic"/>
              </a:rPr>
              <a:t>Arctic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serrat"/>
                <a:ea typeface="Century Gothic"/>
                <a:cs typeface="Monserrat"/>
                <a:sym typeface="Century Gothic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serrat"/>
                <a:ea typeface="Century Gothic"/>
                <a:cs typeface="Monserrat"/>
                <a:sym typeface="Century Gothic"/>
              </a:rPr>
              <a:t>Norwegian</a:t>
            </a:r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serrat"/>
              <a:ea typeface="Century Gothic"/>
              <a:cs typeface="Monserrat"/>
              <a:sym typeface="Century Gothic"/>
            </a:endParaRPr>
          </a:p>
        </p:txBody>
      </p:sp>
      <p:sp>
        <p:nvSpPr>
          <p:cNvPr id="46" name="Google Shape;582;p45"/>
          <p:cNvSpPr txBox="1"/>
          <p:nvPr/>
        </p:nvSpPr>
        <p:spPr>
          <a:xfrm>
            <a:off x="9224155" y="5202298"/>
            <a:ext cx="20780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1568C4"/>
                </a:solidFill>
                <a:latin typeface="Montserrat" panose="02000505000000020004" pitchFamily="2" charset="0"/>
                <a:sym typeface="Century Gothic"/>
              </a:rPr>
              <a:t>Alf-</a:t>
            </a:r>
            <a:r>
              <a:rPr lang="es-ES" sz="1200" b="1" dirty="0" err="1">
                <a:solidFill>
                  <a:srgbClr val="1568C4"/>
                </a:solidFill>
                <a:latin typeface="Montserrat" panose="02000505000000020004" pitchFamily="2" charset="0"/>
                <a:sym typeface="Century Gothic"/>
              </a:rPr>
              <a:t>Gøran</a:t>
            </a:r>
            <a:r>
              <a:rPr lang="es-ES" sz="1200" b="1" dirty="0">
                <a:solidFill>
                  <a:srgbClr val="1568C4"/>
                </a:solidFill>
                <a:latin typeface="Montserrat" panose="02000505000000020004" pitchFamily="2" charset="0"/>
                <a:sym typeface="Century Gothic"/>
              </a:rPr>
              <a:t> </a:t>
            </a:r>
            <a:r>
              <a:rPr lang="es-ES" sz="1200" b="1" dirty="0" err="1">
                <a:solidFill>
                  <a:srgbClr val="1568C4"/>
                </a:solidFill>
                <a:latin typeface="Montserrat" panose="02000505000000020004" pitchFamily="2" charset="0"/>
                <a:sym typeface="Century Gothic"/>
              </a:rPr>
              <a:t>Knutsen</a:t>
            </a:r>
            <a:endParaRPr sz="1200" b="1" dirty="0">
              <a:solidFill>
                <a:srgbClr val="1568C4"/>
              </a:solidFill>
              <a:latin typeface="Montserrat" panose="02000505000000020004" pitchFamily="2" charset="0"/>
              <a:sym typeface="Century Gothic"/>
            </a:endParaRPr>
          </a:p>
        </p:txBody>
      </p:sp>
      <p:pic>
        <p:nvPicPr>
          <p:cNvPr id="47" name="Google Shape;606;p46"/>
          <p:cNvPicPr preferRelativeResize="0">
            <a:picLocks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5782" y="1707964"/>
            <a:ext cx="990495" cy="99049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48" name="Google Shape;613;p46"/>
          <p:cNvSpPr txBox="1"/>
          <p:nvPr/>
        </p:nvSpPr>
        <p:spPr>
          <a:xfrm>
            <a:off x="908292" y="2893959"/>
            <a:ext cx="1917109" cy="524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1568C4"/>
                </a:solidFill>
                <a:latin typeface="Montserrat" panose="02000505000000020004" pitchFamily="2" charset="0"/>
                <a:sym typeface="Century Gothic"/>
              </a:rPr>
              <a:t>Arlan Hamilton </a:t>
            </a:r>
            <a:endParaRPr sz="1200" b="1" dirty="0">
              <a:solidFill>
                <a:srgbClr val="1568C4"/>
              </a:solidFill>
              <a:latin typeface="Montserrat" panose="0200050500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s-E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serrat Light"/>
                <a:ea typeface="Century Gothic"/>
                <a:cs typeface="Monserrat"/>
                <a:sym typeface="Century Gothic"/>
              </a:rPr>
              <a:t>Backstage Capital</a:t>
            </a:r>
            <a:endParaRPr kumimoji="0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serrat Light"/>
              <a:ea typeface="Century Gothic"/>
              <a:cs typeface="Monserrat"/>
              <a:sym typeface="Century Gothic"/>
            </a:endParaRPr>
          </a:p>
        </p:txBody>
      </p:sp>
      <p:sp>
        <p:nvSpPr>
          <p:cNvPr id="27" name="Google Shape;552;p45"/>
          <p:cNvSpPr txBox="1"/>
          <p:nvPr/>
        </p:nvSpPr>
        <p:spPr>
          <a:xfrm>
            <a:off x="3658356" y="2893959"/>
            <a:ext cx="2023301" cy="5317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0"/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1568C4"/>
                </a:solidFill>
                <a:latin typeface="Montserrat" panose="02000505000000020004" pitchFamily="2" charset="0"/>
                <a:sym typeface="Century Gothic"/>
              </a:rPr>
              <a:t>Adam Draper</a:t>
            </a:r>
          </a:p>
          <a:p>
            <a:pPr algn="ctr">
              <a:buClr>
                <a:srgbClr val="000000"/>
              </a:buClr>
              <a:buSzPts val="1400"/>
            </a:pPr>
            <a:r>
              <a:rPr lang="es-ES" sz="1400" dirty="0" err="1">
                <a:solidFill>
                  <a:srgbClr val="000000"/>
                </a:solidFill>
                <a:latin typeface="Monserrat Light"/>
                <a:sym typeface="Century Gothic"/>
              </a:rPr>
              <a:t>Boost</a:t>
            </a:r>
            <a:r>
              <a:rPr lang="es-ES" sz="1400" dirty="0">
                <a:solidFill>
                  <a:srgbClr val="000000"/>
                </a:solidFill>
                <a:latin typeface="Monserrat Light"/>
                <a:sym typeface="Century Gothic"/>
              </a:rPr>
              <a:t> VC</a:t>
            </a:r>
          </a:p>
        </p:txBody>
      </p:sp>
      <p:pic>
        <p:nvPicPr>
          <p:cNvPr id="49" name="Google Shape;607;p46"/>
          <p:cNvPicPr preferRelativeResize="0">
            <a:picLocks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7459" y="1707964"/>
            <a:ext cx="990495" cy="99049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0" name="Google Shape;561;p45"/>
          <p:cNvSpPr txBox="1"/>
          <p:nvPr/>
        </p:nvSpPr>
        <p:spPr>
          <a:xfrm>
            <a:off x="6406391" y="2822519"/>
            <a:ext cx="2162212" cy="78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defRPr/>
            </a:pPr>
            <a:r>
              <a:rPr lang="es-ES" sz="1200" b="1" dirty="0" err="1">
                <a:solidFill>
                  <a:srgbClr val="1568C4"/>
                </a:solidFill>
                <a:latin typeface="Montserrat" panose="02000505000000020004" pitchFamily="2" charset="0"/>
                <a:sym typeface="Century Gothic"/>
              </a:rPr>
              <a:t>Vidya</a:t>
            </a:r>
            <a:r>
              <a:rPr lang="es-ES" sz="1200" b="1" dirty="0">
                <a:solidFill>
                  <a:srgbClr val="1568C4"/>
                </a:solidFill>
                <a:latin typeface="Montserrat" panose="02000505000000020004" pitchFamily="2" charset="0"/>
                <a:sym typeface="Century Gothic"/>
              </a:rPr>
              <a:t> </a:t>
            </a:r>
            <a:r>
              <a:rPr lang="es-ES" sz="1200" b="1" dirty="0" err="1">
                <a:solidFill>
                  <a:srgbClr val="1568C4"/>
                </a:solidFill>
                <a:latin typeface="Montserrat" panose="02000505000000020004" pitchFamily="2" charset="0"/>
                <a:sym typeface="Century Gothic"/>
              </a:rPr>
              <a:t>Dinamani</a:t>
            </a:r>
            <a:endParaRPr lang="es-ES" sz="1200" b="1" dirty="0">
              <a:solidFill>
                <a:srgbClr val="1568C4"/>
              </a:solidFill>
              <a:latin typeface="Montserrat" panose="02000505000000020004" pitchFamily="2" charset="0"/>
              <a:sym typeface="Century Gothic"/>
            </a:endParaRPr>
          </a:p>
          <a:p>
            <a:pPr algn="ctr">
              <a:defRPr/>
            </a:pPr>
            <a:r>
              <a:rPr lang="es-ES" sz="1200" b="1" dirty="0">
                <a:solidFill>
                  <a:srgbClr val="1568C4"/>
                </a:solidFill>
                <a:latin typeface="Montserrat" panose="02000505000000020004" pitchFamily="2" charset="0"/>
                <a:sym typeface="Century Gothic"/>
              </a:rPr>
              <a:t>Allison Long </a:t>
            </a:r>
            <a:r>
              <a:rPr lang="es-ES" sz="1200" b="1" dirty="0" err="1">
                <a:solidFill>
                  <a:srgbClr val="1568C4"/>
                </a:solidFill>
                <a:latin typeface="Montserrat" panose="02000505000000020004" pitchFamily="2" charset="0"/>
                <a:sym typeface="Century Gothic"/>
              </a:rPr>
              <a:t>Pettine</a:t>
            </a:r>
            <a:endParaRPr lang="es-ES" sz="1200" b="1" dirty="0">
              <a:solidFill>
                <a:srgbClr val="1568C4"/>
              </a:solidFill>
              <a:latin typeface="Montserrat" panose="02000505000000020004" pitchFamily="2" charset="0"/>
              <a:sym typeface="Century Gothic"/>
            </a:endParaRPr>
          </a:p>
          <a:p>
            <a:pPr algn="ctr">
              <a:defRPr/>
            </a:pPr>
            <a:r>
              <a:rPr lang="es-ES" sz="1200" b="1" dirty="0">
                <a:solidFill>
                  <a:srgbClr val="1568C4"/>
                </a:solidFill>
                <a:latin typeface="Montserrat" panose="02000505000000020004" pitchFamily="2" charset="0"/>
                <a:sym typeface="Century Gothic"/>
              </a:rPr>
              <a:t>Silvia </a:t>
            </a:r>
            <a:r>
              <a:rPr lang="es-ES" sz="1200" b="1" dirty="0" err="1">
                <a:solidFill>
                  <a:srgbClr val="1568C4"/>
                </a:solidFill>
                <a:latin typeface="Montserrat" panose="02000505000000020004" pitchFamily="2" charset="0"/>
                <a:sym typeface="Century Gothic"/>
              </a:rPr>
              <a:t>Mah</a:t>
            </a:r>
            <a:endParaRPr lang="es-ES" sz="1200" b="1" dirty="0">
              <a:solidFill>
                <a:srgbClr val="1568C4"/>
              </a:solidFill>
              <a:latin typeface="Montserrat" panose="02000505000000020004" pitchFamily="2" charset="0"/>
              <a:sym typeface="Century Gothic"/>
            </a:endParaRPr>
          </a:p>
          <a:p>
            <a:pPr algn="ctr">
              <a:buClr>
                <a:srgbClr val="000000"/>
              </a:buClr>
              <a:buSzPts val="1400"/>
            </a:pPr>
            <a:r>
              <a:rPr lang="es-ES" sz="1400" dirty="0">
                <a:solidFill>
                  <a:srgbClr val="000000"/>
                </a:solidFill>
                <a:latin typeface="Monserrat Light"/>
                <a:sym typeface="Century Gothic"/>
              </a:rPr>
              <a:t>Ad Astra Ventures</a:t>
            </a:r>
            <a:endParaRPr sz="1400" dirty="0">
              <a:solidFill>
                <a:srgbClr val="000000"/>
              </a:solidFill>
              <a:latin typeface="Monserrat Light"/>
              <a:sym typeface="Century Gothic"/>
            </a:endParaRPr>
          </a:p>
        </p:txBody>
      </p:sp>
      <p:pic>
        <p:nvPicPr>
          <p:cNvPr id="50" name="Google Shape;612;p46">
            <a:extLst>
              <a:ext uri="{FF2B5EF4-FFF2-40B4-BE49-F238E27FC236}">
                <a16:creationId xmlns:a16="http://schemas.microsoft.com/office/drawing/2014/main" id="{23C4E221-D08A-A542-B146-22E495AE9ADD}"/>
              </a:ext>
            </a:extLst>
          </p:cNvPr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52" y="1491416"/>
            <a:ext cx="1545635" cy="126156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1" name="Google Shape;637;p46"/>
          <p:cNvPicPr preferRelativeResize="0"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82" y="1707964"/>
            <a:ext cx="987552" cy="990495"/>
          </a:xfrm>
          <a:custGeom>
            <a:avLst/>
            <a:gdLst/>
            <a:ahLst/>
            <a:cxnLst/>
            <a:rect l="l" t="t" r="r" b="b"/>
            <a:pathLst>
              <a:path w="2433918" h="2433918" extrusionOk="0">
                <a:moveTo>
                  <a:pt x="1216959" y="0"/>
                </a:moveTo>
                <a:cubicBezTo>
                  <a:pt x="1889067" y="0"/>
                  <a:pt x="2433918" y="544851"/>
                  <a:pt x="2433918" y="1216959"/>
                </a:cubicBezTo>
                <a:cubicBezTo>
                  <a:pt x="2433918" y="1889067"/>
                  <a:pt x="1889067" y="2433918"/>
                  <a:pt x="1216959" y="2433918"/>
                </a:cubicBezTo>
                <a:cubicBezTo>
                  <a:pt x="544851" y="2433918"/>
                  <a:pt x="0" y="1889067"/>
                  <a:pt x="0" y="1216959"/>
                </a:cubicBezTo>
                <a:cubicBezTo>
                  <a:pt x="0" y="544851"/>
                  <a:pt x="544851" y="0"/>
                  <a:pt x="12169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pic>
      <p:pic>
        <p:nvPicPr>
          <p:cNvPr id="52" name="Google Shape;638;p46"/>
          <p:cNvPicPr preferRelativeResize="0"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0" r="15770"/>
          <a:stretch/>
        </p:blipFill>
        <p:spPr>
          <a:xfrm>
            <a:off x="10425807" y="1491416"/>
            <a:ext cx="987552" cy="987552"/>
          </a:xfrm>
          <a:custGeom>
            <a:avLst/>
            <a:gdLst/>
            <a:ahLst/>
            <a:cxnLst/>
            <a:rect l="l" t="t" r="r" b="b"/>
            <a:pathLst>
              <a:path w="2433918" h="2433918" extrusionOk="0">
                <a:moveTo>
                  <a:pt x="1216959" y="0"/>
                </a:moveTo>
                <a:cubicBezTo>
                  <a:pt x="1889067" y="0"/>
                  <a:pt x="2433918" y="544851"/>
                  <a:pt x="2433918" y="1216959"/>
                </a:cubicBezTo>
                <a:cubicBezTo>
                  <a:pt x="2433918" y="1889067"/>
                  <a:pt x="1889067" y="2433918"/>
                  <a:pt x="1216959" y="2433918"/>
                </a:cubicBezTo>
                <a:cubicBezTo>
                  <a:pt x="544851" y="2433918"/>
                  <a:pt x="0" y="1889067"/>
                  <a:pt x="0" y="1216959"/>
                </a:cubicBezTo>
                <a:cubicBezTo>
                  <a:pt x="0" y="544851"/>
                  <a:pt x="544851" y="0"/>
                  <a:pt x="12169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pic>
      <p:pic>
        <p:nvPicPr>
          <p:cNvPr id="53" name="Google Shape;612;p46"/>
          <p:cNvPicPr preferRelativeResize="0"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2553" y="4099645"/>
            <a:ext cx="991544" cy="990495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" name="Google Shape;621;p46"/>
          <p:cNvSpPr txBox="1"/>
          <p:nvPr/>
        </p:nvSpPr>
        <p:spPr>
          <a:xfrm>
            <a:off x="1007129" y="5241996"/>
            <a:ext cx="17902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defRPr/>
            </a:pPr>
            <a:r>
              <a:rPr lang="es-ES" sz="1200" b="1" dirty="0" err="1">
                <a:solidFill>
                  <a:srgbClr val="1568C4"/>
                </a:solidFill>
                <a:latin typeface="Montserrat" panose="02000505000000020004" pitchFamily="2" charset="0"/>
                <a:sym typeface="Century Gothic"/>
              </a:rPr>
              <a:t>Pálmi</a:t>
            </a:r>
            <a:r>
              <a:rPr lang="es-ES" sz="1200" b="1" dirty="0">
                <a:solidFill>
                  <a:srgbClr val="1568C4"/>
                </a:solidFill>
                <a:latin typeface="Montserrat" panose="02000505000000020004" pitchFamily="2" charset="0"/>
                <a:sym typeface="Century Gothic"/>
              </a:rPr>
              <a:t> </a:t>
            </a:r>
            <a:r>
              <a:rPr lang="es-ES" sz="1200" b="1" dirty="0" err="1">
                <a:solidFill>
                  <a:srgbClr val="1568C4"/>
                </a:solidFill>
                <a:latin typeface="Montserrat" panose="02000505000000020004" pitchFamily="2" charset="0"/>
                <a:sym typeface="Century Gothic"/>
              </a:rPr>
              <a:t>Pálmason</a:t>
            </a:r>
            <a:endParaRPr sz="1200" b="1" dirty="0">
              <a:solidFill>
                <a:srgbClr val="1568C4"/>
              </a:solidFill>
              <a:latin typeface="Montserrat" panose="02000505000000020004" pitchFamily="2" charset="0"/>
              <a:sym typeface="Century Gothic"/>
            </a:endParaRPr>
          </a:p>
        </p:txBody>
      </p:sp>
      <p:sp>
        <p:nvSpPr>
          <p:cNvPr id="55" name="Google Shape;579;p45"/>
          <p:cNvSpPr txBox="1"/>
          <p:nvPr/>
        </p:nvSpPr>
        <p:spPr>
          <a:xfrm>
            <a:off x="562843" y="5456216"/>
            <a:ext cx="2586714" cy="791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US" sz="900" dirty="0">
                <a:solidFill>
                  <a:srgbClr val="000000"/>
                </a:solidFill>
                <a:latin typeface="Monserrat Light"/>
                <a:sym typeface="Century Gothic"/>
              </a:rPr>
              <a:t>Serial entrepreneur; Strong int’l M&amp;A, </a:t>
            </a:r>
          </a:p>
          <a:p>
            <a:pPr algn="ctr">
              <a:buClr>
                <a:srgbClr val="000000"/>
              </a:buClr>
              <a:buSzPts val="1400"/>
            </a:pPr>
            <a:r>
              <a:rPr lang="en-US" sz="900" dirty="0">
                <a:solidFill>
                  <a:srgbClr val="000000"/>
                </a:solidFill>
                <a:latin typeface="Monserrat Light"/>
                <a:sym typeface="Century Gothic"/>
              </a:rPr>
              <a:t>global finance &amp; deal structuring background; </a:t>
            </a:r>
          </a:p>
          <a:p>
            <a:pPr algn="ctr">
              <a:buClr>
                <a:srgbClr val="000000"/>
              </a:buClr>
              <a:buSzPts val="1400"/>
            </a:pPr>
            <a:r>
              <a:rPr lang="en-US" sz="900" dirty="0">
                <a:solidFill>
                  <a:srgbClr val="000000"/>
                </a:solidFill>
                <a:latin typeface="Monserrat Light"/>
                <a:sym typeface="Century Gothic"/>
              </a:rPr>
              <a:t>20+ years in global Ag-tech, aquaculture, renewable energy &amp; real estate;</a:t>
            </a:r>
          </a:p>
          <a:p>
            <a:pPr algn="ctr">
              <a:buClr>
                <a:srgbClr val="000000"/>
              </a:buClr>
              <a:buSzPts val="1400"/>
            </a:pPr>
            <a:r>
              <a:rPr lang="en-US" sz="900" dirty="0">
                <a:solidFill>
                  <a:srgbClr val="000000"/>
                </a:solidFill>
                <a:latin typeface="Monserrat Light"/>
                <a:sym typeface="Century Gothic"/>
              </a:rPr>
              <a:t> Icelandic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0F83EB-13E7-4944-A95D-D1A1E8DD3883}"/>
              </a:ext>
            </a:extLst>
          </p:cNvPr>
          <p:cNvGrpSpPr/>
          <p:nvPr/>
        </p:nvGrpSpPr>
        <p:grpSpPr>
          <a:xfrm>
            <a:off x="3279657" y="3786571"/>
            <a:ext cx="2770090" cy="2470517"/>
            <a:chOff x="6085481" y="3786571"/>
            <a:chExt cx="2770090" cy="2470517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6652FF5-F841-486A-8CD8-BFAB8DD6CEE3}"/>
                </a:ext>
              </a:extLst>
            </p:cNvPr>
            <p:cNvSpPr/>
            <p:nvPr/>
          </p:nvSpPr>
          <p:spPr>
            <a:xfrm>
              <a:off x="6085481" y="3786571"/>
              <a:ext cx="2770090" cy="247051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108000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50" charset="0"/>
                <a:ea typeface="+mn-ea"/>
                <a:cs typeface="Latha" panose="020B0502040204020203" pitchFamily="34" charset="0"/>
              </a:endParaRPr>
            </a:p>
          </p:txBody>
        </p:sp>
        <p:sp>
          <p:nvSpPr>
            <p:cNvPr id="42" name="Google Shape;554;p45"/>
            <p:cNvSpPr txBox="1"/>
            <p:nvPr/>
          </p:nvSpPr>
          <p:spPr>
            <a:xfrm>
              <a:off x="6899667" y="5193339"/>
              <a:ext cx="1094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defRPr/>
              </a:pPr>
              <a:r>
                <a:rPr lang="es-ES" sz="1200" b="1" dirty="0">
                  <a:solidFill>
                    <a:srgbClr val="1568C4"/>
                  </a:solidFill>
                  <a:latin typeface="Montserrat" panose="02000505000000020004" pitchFamily="2" charset="0"/>
                  <a:sym typeface="Century Gothic"/>
                </a:rPr>
                <a:t>Phil Straw</a:t>
              </a:r>
              <a:endParaRPr sz="1200" b="1" dirty="0">
                <a:solidFill>
                  <a:srgbClr val="1568C4"/>
                </a:solidFill>
                <a:latin typeface="Montserrat" panose="02000505000000020004" pitchFamily="2" charset="0"/>
                <a:sym typeface="Century Gothic"/>
              </a:endParaRPr>
            </a:p>
          </p:txBody>
        </p:sp>
        <p:sp>
          <p:nvSpPr>
            <p:cNvPr id="43" name="Google Shape;555;p45"/>
            <p:cNvSpPr txBox="1"/>
            <p:nvPr/>
          </p:nvSpPr>
          <p:spPr>
            <a:xfrm>
              <a:off x="6265122" y="5469919"/>
              <a:ext cx="2272581" cy="71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Tx/>
                <a:buNone/>
                <a:tabLst/>
                <a:defRPr/>
              </a:pPr>
              <a:r>
                <a:rPr kumimoji="0" lang="es-E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serrat"/>
                  <a:ea typeface="Century Gothic"/>
                  <a:cs typeface="Monserrat"/>
                  <a:sym typeface="Century Gothic"/>
                </a:rPr>
                <a:t>Frogman</a:t>
              </a:r>
              <a:r>
                <a:rPr kumimoji="0" lang="es-E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serrat"/>
                  <a:ea typeface="Century Gothic"/>
                  <a:cs typeface="Monserrat"/>
                  <a:sym typeface="Century Gothic"/>
                </a:rPr>
                <a:t>; CEO </a:t>
              </a:r>
              <a:r>
                <a:rPr kumimoji="0" lang="es-E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serrat"/>
                  <a:ea typeface="Century Gothic"/>
                  <a:cs typeface="Monserrat"/>
                  <a:sym typeface="Century Gothic"/>
                </a:rPr>
                <a:t>SoftIron</a:t>
              </a:r>
              <a:r>
                <a:rPr kumimoji="0" lang="es-E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serrat"/>
                  <a:ea typeface="Century Gothic"/>
                  <a:cs typeface="Monserrat"/>
                  <a:sym typeface="Century Gothic"/>
                </a:rPr>
                <a:t>, 5x </a:t>
              </a:r>
              <a:r>
                <a:rPr kumimoji="0" lang="es-E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serrat"/>
                  <a:ea typeface="Century Gothic"/>
                  <a:cs typeface="Monserrat"/>
                  <a:sym typeface="Century Gothic"/>
                </a:rPr>
                <a:t>Silicon</a:t>
              </a:r>
              <a:r>
                <a:rPr kumimoji="0" lang="es-E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serrat"/>
                  <a:ea typeface="Century Gothic"/>
                  <a:cs typeface="Monserrat"/>
                  <a:sym typeface="Century Gothic"/>
                </a:rPr>
                <a:t> Valley CTO; </a:t>
              </a:r>
              <a:r>
                <a:rPr kumimoji="0" lang="es-E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serrat"/>
                  <a:ea typeface="Century Gothic"/>
                  <a:cs typeface="Monserrat"/>
                  <a:sym typeface="Century Gothic"/>
                </a:rPr>
                <a:t>Product</a:t>
              </a:r>
              <a:r>
                <a:rPr kumimoji="0" lang="es-E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serrat"/>
                  <a:ea typeface="Century Gothic"/>
                  <a:cs typeface="Monserrat"/>
                  <a:sym typeface="Century Gothic"/>
                </a:rPr>
                <a:t> </a:t>
              </a:r>
              <a:r>
                <a:rPr kumimoji="0" lang="es-E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serrat"/>
                  <a:ea typeface="Century Gothic"/>
                  <a:cs typeface="Monserrat"/>
                  <a:sym typeface="Century Gothic"/>
                </a:rPr>
                <a:t>development</a:t>
              </a:r>
              <a:r>
                <a:rPr kumimoji="0" lang="es-E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serrat"/>
                  <a:ea typeface="Century Gothic"/>
                  <a:cs typeface="Monserrat"/>
                  <a:sym typeface="Century Gothic"/>
                </a:rPr>
                <a:t> of 50% of SCUBA </a:t>
              </a:r>
              <a:r>
                <a:rPr kumimoji="0" lang="es-E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serrat"/>
                  <a:ea typeface="Century Gothic"/>
                  <a:cs typeface="Monserrat"/>
                  <a:sym typeface="Century Gothic"/>
                </a:rPr>
                <a:t>diving</a:t>
              </a:r>
              <a:r>
                <a:rPr kumimoji="0" lang="es-E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serrat"/>
                  <a:ea typeface="Century Gothic"/>
                  <a:cs typeface="Monserrat"/>
                  <a:sym typeface="Century Gothic"/>
                </a:rPr>
                <a:t> </a:t>
              </a:r>
              <a:r>
                <a:rPr kumimoji="0" lang="es-E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serrat"/>
                  <a:ea typeface="Century Gothic"/>
                  <a:cs typeface="Monserrat"/>
                  <a:sym typeface="Century Gothic"/>
                </a:rPr>
                <a:t>electronic</a:t>
              </a:r>
              <a:r>
                <a:rPr kumimoji="0" lang="es-E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serrat"/>
                  <a:ea typeface="Century Gothic"/>
                  <a:cs typeface="Monserrat"/>
                  <a:sym typeface="Century Gothic"/>
                </a:rPr>
                <a:t> market. </a:t>
              </a:r>
              <a:r>
                <a:rPr kumimoji="0" lang="es-E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serrat"/>
                  <a:ea typeface="Century Gothic"/>
                  <a:cs typeface="Monserrat"/>
                  <a:sym typeface="Century Gothic"/>
                </a:rPr>
                <a:t>Tooling</a:t>
              </a:r>
              <a:r>
                <a:rPr kumimoji="0" lang="es-E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serrat"/>
                  <a:ea typeface="Century Gothic"/>
                  <a:cs typeface="Monserrat"/>
                  <a:sym typeface="Century Gothic"/>
                </a:rPr>
                <a:t> &amp; Manufacture </a:t>
              </a:r>
              <a:r>
                <a:rPr kumimoji="0" lang="es-E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serrat"/>
                  <a:ea typeface="Century Gothic"/>
                  <a:cs typeface="Monserrat"/>
                  <a:sym typeface="Century Gothic"/>
                </a:rPr>
                <a:t>expert</a:t>
              </a:r>
              <a:r>
                <a:rPr kumimoji="0" lang="es-E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serrat"/>
                  <a:ea typeface="Century Gothic"/>
                  <a:cs typeface="Monserrat"/>
                  <a:sym typeface="Century Gothic"/>
                </a:rPr>
                <a:t>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Tx/>
                <a:buNone/>
                <a:tabLst/>
                <a:defRPr/>
              </a:pPr>
              <a:r>
                <a:rPr kumimoji="0" lang="es-E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serrat"/>
                  <a:ea typeface="Century Gothic"/>
                  <a:cs typeface="Monserrat"/>
                  <a:sym typeface="Century Gothic"/>
                </a:rPr>
                <a:t>British</a:t>
              </a:r>
              <a:endPara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serrat"/>
                <a:ea typeface="Century Gothic"/>
                <a:cs typeface="Monserrat"/>
                <a:sym typeface="Century Gothic"/>
              </a:endParaRPr>
            </a:p>
          </p:txBody>
        </p:sp>
        <p:pic>
          <p:nvPicPr>
            <p:cNvPr id="57" name="Google Shape;612;p46"/>
            <p:cNvPicPr preferRelativeResize="0"/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58525" y="4099645"/>
              <a:ext cx="990495" cy="990495"/>
            </a:xfrm>
            <a:prstGeom prst="ellipse">
              <a:avLst/>
            </a:prstGeom>
            <a:noFill/>
            <a:ln>
              <a:noFill/>
            </a:ln>
          </p:spPr>
        </p:pic>
      </p:grpSp>
      <p:pic>
        <p:nvPicPr>
          <p:cNvPr id="58" name="Google Shape;620;p46"/>
          <p:cNvPicPr preferRelativeResize="0">
            <a:picLocks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661553" y="4099645"/>
            <a:ext cx="990495" cy="990495"/>
          </a:xfrm>
          <a:prstGeom prst="ellipse">
            <a:avLst/>
          </a:prstGeom>
          <a:noFill/>
          <a:ln>
            <a:noFill/>
          </a:ln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C06F54C9-2EDD-49CC-87D3-A1A41A72F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27" y="231961"/>
            <a:ext cx="11362647" cy="806727"/>
          </a:xfrm>
        </p:spPr>
        <p:txBody>
          <a:bodyPr/>
          <a:lstStyle/>
          <a:p>
            <a:r>
              <a:rPr lang="en-US" b="0" dirty="0">
                <a:solidFill>
                  <a:schemeClr val="bg1"/>
                </a:solidFill>
              </a:rPr>
              <a:t>Partners &amp; Advisors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A289F0F-E525-4B1C-89E3-348D59484004}"/>
              </a:ext>
            </a:extLst>
          </p:cNvPr>
          <p:cNvSpPr/>
          <p:nvPr/>
        </p:nvSpPr>
        <p:spPr>
          <a:xfrm>
            <a:off x="6088276" y="3786571"/>
            <a:ext cx="2770090" cy="247051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08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50" charset="0"/>
              <a:ea typeface="+mn-ea"/>
              <a:cs typeface="Latha" panose="020B0502040204020203" pitchFamily="34" charset="0"/>
            </a:endParaRPr>
          </a:p>
        </p:txBody>
      </p:sp>
      <p:pic>
        <p:nvPicPr>
          <p:cNvPr id="32" name="Google Shape;612;p46">
            <a:extLst>
              <a:ext uri="{FF2B5EF4-FFF2-40B4-BE49-F238E27FC236}">
                <a16:creationId xmlns:a16="http://schemas.microsoft.com/office/drawing/2014/main" id="{2D94DA45-1FB5-8849-88A1-9689D8DC40B2}"/>
              </a:ext>
            </a:extLst>
          </p:cNvPr>
          <p:cNvPicPr preferRelativeResize="0"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829" y="4093676"/>
            <a:ext cx="950740" cy="9436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34" name="Google Shape;621;p46">
            <a:extLst>
              <a:ext uri="{FF2B5EF4-FFF2-40B4-BE49-F238E27FC236}">
                <a16:creationId xmlns:a16="http://schemas.microsoft.com/office/drawing/2014/main" id="{2E9ACEFE-5920-B646-A5D6-9BFCD36F64BC}"/>
              </a:ext>
            </a:extLst>
          </p:cNvPr>
          <p:cNvSpPr txBox="1"/>
          <p:nvPr/>
        </p:nvSpPr>
        <p:spPr>
          <a:xfrm>
            <a:off x="6520657" y="5180229"/>
            <a:ext cx="17902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defRPr/>
            </a:pPr>
            <a:r>
              <a:rPr lang="es-ES" sz="1200" b="1" dirty="0" err="1">
                <a:solidFill>
                  <a:srgbClr val="1568C4"/>
                </a:solidFill>
                <a:latin typeface="Montserrat" panose="02000505000000020004" pitchFamily="2" charset="0"/>
                <a:sym typeface="Century Gothic"/>
              </a:rPr>
              <a:t>Guy</a:t>
            </a:r>
            <a:r>
              <a:rPr lang="es-ES" sz="1200" b="1" dirty="0">
                <a:solidFill>
                  <a:srgbClr val="1568C4"/>
                </a:solidFill>
                <a:latin typeface="Montserrat" panose="02000505000000020004" pitchFamily="2" charset="0"/>
                <a:sym typeface="Century Gothic"/>
              </a:rPr>
              <a:t> </a:t>
            </a:r>
            <a:r>
              <a:rPr lang="es-ES" sz="1200" b="1" dirty="0" err="1">
                <a:solidFill>
                  <a:srgbClr val="1568C4"/>
                </a:solidFill>
                <a:latin typeface="Montserrat" panose="02000505000000020004" pitchFamily="2" charset="0"/>
                <a:sym typeface="Century Gothic"/>
              </a:rPr>
              <a:t>Fraker</a:t>
            </a:r>
            <a:endParaRPr sz="1200" b="1" dirty="0">
              <a:solidFill>
                <a:srgbClr val="1568C4"/>
              </a:solidFill>
              <a:latin typeface="Montserrat" panose="02000505000000020004" pitchFamily="2" charset="0"/>
              <a:sym typeface="Century Gothic"/>
            </a:endParaRPr>
          </a:p>
        </p:txBody>
      </p:sp>
      <p:sp>
        <p:nvSpPr>
          <p:cNvPr id="35" name="Google Shape;579;p45">
            <a:extLst>
              <a:ext uri="{FF2B5EF4-FFF2-40B4-BE49-F238E27FC236}">
                <a16:creationId xmlns:a16="http://schemas.microsoft.com/office/drawing/2014/main" id="{A40BF485-8F95-0446-A115-13EDE076B094}"/>
              </a:ext>
            </a:extLst>
          </p:cNvPr>
          <p:cNvSpPr txBox="1"/>
          <p:nvPr/>
        </p:nvSpPr>
        <p:spPr>
          <a:xfrm>
            <a:off x="6076371" y="5458304"/>
            <a:ext cx="2586714" cy="791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US" sz="900" dirty="0">
                <a:solidFill>
                  <a:srgbClr val="000000"/>
                </a:solidFill>
                <a:latin typeface="Monserrat Light"/>
                <a:sym typeface="Century Gothic"/>
              </a:rPr>
              <a:t>Insurance sector &amp; insurtech expert; 15 launches &amp;/or turn-arounds </a:t>
            </a:r>
            <a:r>
              <a:rPr lang="en-US" sz="900" dirty="0">
                <a:latin typeface="Monserrat Light"/>
                <a:sym typeface="Century Gothic"/>
              </a:rPr>
              <a:t>in </a:t>
            </a:r>
            <a:r>
              <a:rPr lang="en-US" sz="900" dirty="0">
                <a:solidFill>
                  <a:srgbClr val="000000"/>
                </a:solidFill>
                <a:latin typeface="Monserrat Light"/>
                <a:sym typeface="Century Gothic"/>
              </a:rPr>
              <a:t>private, nonprof</a:t>
            </a:r>
            <a:r>
              <a:rPr lang="en-US" sz="900" dirty="0">
                <a:latin typeface="Monserrat Light"/>
                <a:sym typeface="Century Gothic"/>
              </a:rPr>
              <a:t>it</a:t>
            </a:r>
            <a:r>
              <a:rPr lang="en-US" sz="900" dirty="0">
                <a:solidFill>
                  <a:srgbClr val="000000"/>
                </a:solidFill>
                <a:latin typeface="Monserrat Light"/>
                <a:sym typeface="Century Gothic"/>
              </a:rPr>
              <a:t> &amp; gov’t. 2 market creations, 13 insurance product inventions &amp; $400m in capital created.</a:t>
            </a:r>
          </a:p>
          <a:p>
            <a:pPr algn="ctr">
              <a:buClr>
                <a:srgbClr val="000000"/>
              </a:buClr>
              <a:buSzPts val="1400"/>
            </a:pPr>
            <a:r>
              <a:rPr lang="en-US" sz="900" dirty="0">
                <a:latin typeface="Monserrat Light"/>
                <a:sym typeface="Century Gothic"/>
              </a:rPr>
              <a:t>US  (Florida Keys)</a:t>
            </a:r>
            <a:r>
              <a:rPr lang="en-US" sz="900" dirty="0">
                <a:solidFill>
                  <a:srgbClr val="000000"/>
                </a:solidFill>
                <a:latin typeface="Monserrat Light"/>
                <a:sym typeface="Century Gothic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0969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1ECF47-29AB-574F-8403-090290CDD8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390" y="201726"/>
            <a:ext cx="1241135" cy="12411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B941F0-0B38-3E49-AB4A-C9BD0059A4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576" y="6290933"/>
            <a:ext cx="2776911" cy="3195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61CF02-3D1C-1A44-8405-1E4F88E3EB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4910" y="163206"/>
            <a:ext cx="1698691" cy="6590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8D6A69-85F7-5446-A84F-1218A420327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151" y="1793626"/>
            <a:ext cx="1270724" cy="12707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6347C6-EAE2-C14F-99D1-E6CC7A10DB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1890" y="3044582"/>
            <a:ext cx="2184133" cy="10412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07A9CE-5A5C-CC46-BA0C-0B92520962A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6221" y="4715603"/>
            <a:ext cx="1578235" cy="9544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340937-B09B-9F41-BCAF-75B6CE62D14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047" y="3033085"/>
            <a:ext cx="1912761" cy="5877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F97EC1-DC01-B34D-B1C5-CA26BEB6268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029" y="3596489"/>
            <a:ext cx="1533947" cy="12548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BB37C39-6934-014A-AB7A-D3F6E24CB16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875" y="4374465"/>
            <a:ext cx="1241983" cy="11566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45BD11-D37C-3044-B247-FD6009DC7AF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6643" y="4561072"/>
            <a:ext cx="2246273" cy="3959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32F68FE-EEAF-0744-9F39-ED3C4B2596A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26" y="6306477"/>
            <a:ext cx="2555807" cy="4708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9816D92-7B84-D14C-AED4-3A8BBC2FCAC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508" y="3417311"/>
            <a:ext cx="1876899" cy="17787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2DC1DF2-8CBA-1744-A36E-B293761524D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8976" y="853269"/>
            <a:ext cx="1030783" cy="10307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C74050B-457F-854E-8B63-B55ED3EF74F7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58" y="1063199"/>
            <a:ext cx="1339993" cy="13399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BEDFFA8-4291-C640-A1FD-64C1B68461D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763" y="147100"/>
            <a:ext cx="2231503" cy="6611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EEE52A0-AFE4-7C48-A88C-BDBF10A82BA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578" y="2956967"/>
            <a:ext cx="1938927" cy="9214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1829A9-6A20-F846-9FCB-C2A059EDFEA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898" y="5033515"/>
            <a:ext cx="1654629" cy="11673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9897406-C5C0-204D-89CC-43F787ABDBB6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4754" y="5013051"/>
            <a:ext cx="2944229" cy="11776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02C9797-2D64-4546-9064-9BD6905891AC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2689" y="971876"/>
            <a:ext cx="1923131" cy="7284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C06DE2F-6F66-C140-A44F-81180D292D0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570" y="5019877"/>
            <a:ext cx="2020439" cy="116721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B0DD062-4BE4-3140-8E83-558D49E35EF5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2474" y="4084126"/>
            <a:ext cx="2346509" cy="90075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B305B10-7A9E-A64B-8989-3F43B2DCDB3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975623" y="2042951"/>
            <a:ext cx="1066800" cy="10668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B1FE8AF-41B8-9546-B4C8-F87CC99A9574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90" t="27353" r="9066" b="36003"/>
          <a:stretch/>
        </p:blipFill>
        <p:spPr>
          <a:xfrm>
            <a:off x="8197430" y="1058601"/>
            <a:ext cx="2675007" cy="62000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8810226-FD84-A649-B12B-697CE2E3C85F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427" b="-8192"/>
          <a:stretch/>
        </p:blipFill>
        <p:spPr>
          <a:xfrm>
            <a:off x="5534901" y="5753136"/>
            <a:ext cx="2909751" cy="67331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1BBEA32-4131-C149-873D-46F4C6AAD39C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8248" y="2914438"/>
            <a:ext cx="1371671" cy="10067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C25ED85-63CC-F144-9BE2-935E994FDB78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892" y="1024087"/>
            <a:ext cx="2242244" cy="7063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0EA7C31-4BCB-7640-A5D1-9CA1C174DBD9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572" y="3256013"/>
            <a:ext cx="1853305" cy="86046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241FE19-9595-EB40-A34C-404BD40B5AF8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3289" y="4807481"/>
            <a:ext cx="1387787" cy="92465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249A54F-3B5A-334E-8F63-F5AF2B95C022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4178" y="1850387"/>
            <a:ext cx="1769741" cy="99105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CE0D05A-C975-214B-8CB2-D58ED99D2D5D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159" y="3315862"/>
            <a:ext cx="1707647" cy="59648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464FA07-8F74-CE43-99A7-89BBDE639E86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3265" y="1792653"/>
            <a:ext cx="2059851" cy="99745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05F879D-1AEF-6347-AD11-19A6B2947E92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1755" y="5033514"/>
            <a:ext cx="1163357" cy="3165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808427A-C078-AE4F-A1FF-32826A00C123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405" y="3953772"/>
            <a:ext cx="1707419" cy="853709"/>
          </a:xfrm>
          <a:prstGeom prst="rect">
            <a:avLst/>
          </a:prstGeom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C70FE0EB-0C4A-4D3B-8696-ADD82CDBBD6A}"/>
              </a:ext>
            </a:extLst>
          </p:cNvPr>
          <p:cNvSpPr txBox="1">
            <a:spLocks/>
          </p:cNvSpPr>
          <p:nvPr/>
        </p:nvSpPr>
        <p:spPr>
          <a:xfrm>
            <a:off x="225029" y="124953"/>
            <a:ext cx="2181543" cy="80672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 err="1">
                <a:latin typeface="Monserrat"/>
                <a:cs typeface="Monserrat"/>
              </a:rPr>
              <a:t>Aquaai</a:t>
            </a:r>
            <a:endParaRPr lang="en-US" sz="3200" dirty="0">
              <a:latin typeface="Monserrat"/>
              <a:cs typeface="Monserrat"/>
            </a:endParaRPr>
          </a:p>
          <a:p>
            <a:r>
              <a:rPr lang="en-US" sz="3200" dirty="0">
                <a:latin typeface="Monserrat"/>
                <a:cs typeface="Monserrat"/>
              </a:rPr>
              <a:t>Media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AECD8-D650-F348-87ED-38C873B547E6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737" y="22274"/>
            <a:ext cx="3424887" cy="93613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5BC41D3-A05F-844D-9880-8546F585849E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221" y="6290933"/>
            <a:ext cx="4881963" cy="3574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3B97F1-AD39-3C4F-BE2A-03909BC1908A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302" y="1861894"/>
            <a:ext cx="3773589" cy="10250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29A4D3-779B-A64C-AA10-229D76447C7C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0" y="2221370"/>
            <a:ext cx="1461689" cy="81204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BB24981-D1EE-E940-BF51-DD0D7DC2B24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664158" y="188165"/>
            <a:ext cx="1576540" cy="56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81491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FE0EB-0C4A-4D3B-8696-ADD82CDB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86" y="0"/>
            <a:ext cx="11362647" cy="806727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ONLY Drone for Surface </a:t>
            </a:r>
            <a:r>
              <a:rPr lang="en-US" dirty="0"/>
              <a:t>&amp; Subsurface, 1/3 the Cost of Closest Competitors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806AC1-663B-46CF-ADAD-9F11CCB74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757752"/>
              </p:ext>
            </p:extLst>
          </p:nvPr>
        </p:nvGraphicFramePr>
        <p:xfrm>
          <a:off x="479425" y="806726"/>
          <a:ext cx="11407772" cy="5783643"/>
        </p:xfrm>
        <a:graphic>
          <a:graphicData uri="http://schemas.openxmlformats.org/drawingml/2006/table">
            <a:tbl>
              <a:tblPr/>
              <a:tblGrid>
                <a:gridCol w="1365112">
                  <a:extLst>
                    <a:ext uri="{9D8B030D-6E8A-4147-A177-3AD203B41FA5}">
                      <a16:colId xmlns:a16="http://schemas.microsoft.com/office/drawing/2014/main" val="1742741938"/>
                    </a:ext>
                  </a:extLst>
                </a:gridCol>
                <a:gridCol w="1456385">
                  <a:extLst>
                    <a:ext uri="{9D8B030D-6E8A-4147-A177-3AD203B41FA5}">
                      <a16:colId xmlns:a16="http://schemas.microsoft.com/office/drawing/2014/main" val="2579212816"/>
                    </a:ext>
                  </a:extLst>
                </a:gridCol>
                <a:gridCol w="1412945">
                  <a:extLst>
                    <a:ext uri="{9D8B030D-6E8A-4147-A177-3AD203B41FA5}">
                      <a16:colId xmlns:a16="http://schemas.microsoft.com/office/drawing/2014/main" val="2111187215"/>
                    </a:ext>
                  </a:extLst>
                </a:gridCol>
                <a:gridCol w="1434666">
                  <a:extLst>
                    <a:ext uri="{9D8B030D-6E8A-4147-A177-3AD203B41FA5}">
                      <a16:colId xmlns:a16="http://schemas.microsoft.com/office/drawing/2014/main" val="1190186840"/>
                    </a:ext>
                  </a:extLst>
                </a:gridCol>
                <a:gridCol w="1434666">
                  <a:extLst>
                    <a:ext uri="{9D8B030D-6E8A-4147-A177-3AD203B41FA5}">
                      <a16:colId xmlns:a16="http://schemas.microsoft.com/office/drawing/2014/main" val="206638421"/>
                    </a:ext>
                  </a:extLst>
                </a:gridCol>
                <a:gridCol w="1434666">
                  <a:extLst>
                    <a:ext uri="{9D8B030D-6E8A-4147-A177-3AD203B41FA5}">
                      <a16:colId xmlns:a16="http://schemas.microsoft.com/office/drawing/2014/main" val="3029755488"/>
                    </a:ext>
                  </a:extLst>
                </a:gridCol>
                <a:gridCol w="1434666">
                  <a:extLst>
                    <a:ext uri="{9D8B030D-6E8A-4147-A177-3AD203B41FA5}">
                      <a16:colId xmlns:a16="http://schemas.microsoft.com/office/drawing/2014/main" val="2971933860"/>
                    </a:ext>
                  </a:extLst>
                </a:gridCol>
                <a:gridCol w="1434666">
                  <a:extLst>
                    <a:ext uri="{9D8B030D-6E8A-4147-A177-3AD203B41FA5}">
                      <a16:colId xmlns:a16="http://schemas.microsoft.com/office/drawing/2014/main" val="2911156618"/>
                    </a:ext>
                  </a:extLst>
                </a:gridCol>
              </a:tblGrid>
              <a:tr h="8297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Company</a:t>
                      </a:r>
                      <a:endParaRPr lang="en-IN" sz="1050" dirty="0">
                        <a:solidFill>
                          <a:schemeClr val="bg1"/>
                        </a:solidFill>
                        <a:effectLst/>
                        <a:latin typeface="Montserrat" panose="02000505000000020004" pitchFamily="2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Name of product </a:t>
                      </a:r>
                      <a:endParaRPr lang="en-IN" sz="1050" dirty="0">
                        <a:solidFill>
                          <a:schemeClr val="bg1"/>
                        </a:solidFill>
                        <a:effectLst/>
                        <a:latin typeface="Montserrat" panose="02000505000000020004" pitchFamily="2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Industry</a:t>
                      </a:r>
                      <a:endParaRPr lang="en-IN" sz="1050" dirty="0">
                        <a:solidFill>
                          <a:schemeClr val="bg1"/>
                        </a:solidFill>
                        <a:effectLst/>
                        <a:latin typeface="Montserrat" panose="02000505000000020004" pitchFamily="2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Battery life(hrs)</a:t>
                      </a:r>
                      <a:endParaRPr lang="en-IN" sz="1050" dirty="0">
                        <a:solidFill>
                          <a:schemeClr val="bg1"/>
                        </a:solidFill>
                        <a:effectLst/>
                        <a:latin typeface="Montserrat" panose="02000505000000020004" pitchFamily="2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Shape</a:t>
                      </a:r>
                      <a:endParaRPr lang="en-IN" sz="1050" dirty="0">
                        <a:solidFill>
                          <a:schemeClr val="bg1"/>
                        </a:solidFill>
                        <a:effectLst/>
                        <a:latin typeface="Montserrat" panose="02000505000000020004" pitchFamily="2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Size</a:t>
                      </a:r>
                      <a:endParaRPr lang="en-IN" sz="1050">
                        <a:solidFill>
                          <a:schemeClr val="bg1"/>
                        </a:solidFill>
                        <a:effectLst/>
                        <a:latin typeface="Montserrat" panose="02000505000000020004" pitchFamily="2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Kg</a:t>
                      </a:r>
                      <a:endParaRPr lang="en-IN" sz="1050" dirty="0">
                        <a:solidFill>
                          <a:schemeClr val="bg1"/>
                        </a:solidFill>
                        <a:effectLst/>
                        <a:latin typeface="Montserrat" panose="02000505000000020004" pitchFamily="2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Depth</a:t>
                      </a:r>
                      <a:endParaRPr lang="en-IN" sz="1050" dirty="0">
                        <a:solidFill>
                          <a:schemeClr val="bg1"/>
                        </a:solidFill>
                        <a:effectLst/>
                        <a:latin typeface="Montserrat" panose="02000505000000020004" pitchFamily="2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(Shallow, medium and deep)</a:t>
                      </a:r>
                      <a:endParaRPr lang="en-IN" sz="1050" dirty="0">
                        <a:solidFill>
                          <a:schemeClr val="bg1"/>
                        </a:solidFill>
                        <a:effectLst/>
                        <a:latin typeface="Montserrat" panose="02000505000000020004" pitchFamily="2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599590"/>
                  </a:ext>
                </a:extLst>
              </a:tr>
              <a:tr h="7076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Aquaai</a:t>
                      </a:r>
                      <a:endParaRPr lang="en-IN" sz="1200" b="1" dirty="0">
                        <a:effectLst/>
                        <a:latin typeface="Montserrat Light" panose="0000040000000000000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77BD"/>
                          </a:solidFill>
                          <a:effectLst/>
                          <a:latin typeface="Montserrat Light" panose="0000040000000000000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MFAAS </a:t>
                      </a:r>
                      <a:endParaRPr lang="en-IN" sz="1200" b="1" dirty="0">
                        <a:solidFill>
                          <a:srgbClr val="0077BD"/>
                        </a:solidFill>
                        <a:effectLst/>
                        <a:latin typeface="Montserrat Light" panose="0000040000000000000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Commercial, Scientific</a:t>
                      </a:r>
                      <a:endParaRPr lang="en-IN" sz="1200" b="1" dirty="0">
                        <a:effectLst/>
                        <a:latin typeface="Montserrat Light" panose="0000040000000000000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8-12</a:t>
                      </a:r>
                      <a:endParaRPr lang="en-IN" sz="1200" b="1" dirty="0">
                        <a:effectLst/>
                        <a:latin typeface="Montserrat Light" panose="0000040000000000000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200" b="1" dirty="0">
                        <a:effectLst/>
                        <a:latin typeface="Montserrat Light" panose="0000040000000000000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1.5m x 20cm x 30cm</a:t>
                      </a:r>
                      <a:endParaRPr lang="en-IN" sz="1200" b="1" dirty="0">
                        <a:effectLst/>
                        <a:latin typeface="Montserrat Light" panose="0000040000000000000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30</a:t>
                      </a:r>
                      <a:endParaRPr lang="en-IN" sz="1200" b="1" dirty="0">
                        <a:effectLst/>
                        <a:latin typeface="Montserrat Light" panose="0000040000000000000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Shallow, Medium, Surface</a:t>
                      </a:r>
                      <a:endParaRPr lang="en-IN" sz="1200" b="1" dirty="0">
                        <a:effectLst/>
                        <a:latin typeface="Montserrat Light" panose="0000040000000000000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220138"/>
                  </a:ext>
                </a:extLst>
              </a:tr>
              <a:tr h="7076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Teledyne</a:t>
                      </a:r>
                      <a:endParaRPr lang="en-IN" sz="1400" dirty="0"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77BD"/>
                          </a:solidFill>
                          <a:effectLst/>
                          <a:latin typeface="Montserrat Light" panose="00000400000000000000" pitchFamily="50" charset="0"/>
                          <a:ea typeface="Arial Narrow" panose="020B0606020202030204" pitchFamily="34" charset="0"/>
                          <a:cs typeface="Arial Narrow" panose="020B0606020202030204" pitchFamily="34" charset="0"/>
                          <a:hlinkClick r:id="rId3"/>
                        </a:rPr>
                        <a:t>Gavia</a:t>
                      </a:r>
                      <a:endParaRPr lang="en-IN" sz="1400" dirty="0">
                        <a:solidFill>
                          <a:srgbClr val="0077BD"/>
                        </a:solidFill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Montserrat Light" panose="00000400000000000000" pitchFamily="50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Commercial, Defense</a:t>
                      </a:r>
                      <a:endParaRPr lang="en-IN" sz="1400" dirty="0"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Montserrat Light" panose="00000400000000000000" pitchFamily="50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5-6</a:t>
                      </a:r>
                      <a:endParaRPr lang="en-IN" sz="1400" dirty="0"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dirty="0"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Montserrat Light" panose="00000400000000000000" pitchFamily="50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1.8-4.5m x 200mm</a:t>
                      </a:r>
                      <a:endParaRPr lang="en-IN" sz="1400" dirty="0"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Montserrat Light" panose="00000400000000000000" pitchFamily="50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50-130</a:t>
                      </a:r>
                      <a:endParaRPr lang="en-IN" sz="1400" dirty="0"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 dirty="0">
                          <a:effectLst/>
                          <a:latin typeface="Montserrat Light" panose="00000400000000000000" pitchFamily="50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Medium</a:t>
                      </a:r>
                      <a:endParaRPr lang="en-IN" sz="1100" dirty="0"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39971"/>
                  </a:ext>
                </a:extLst>
              </a:tr>
              <a:tr h="7076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Boston Engineering</a:t>
                      </a:r>
                      <a:endParaRPr lang="en-IN" sz="1400" dirty="0"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solidFill>
                            <a:srgbClr val="0077BD"/>
                          </a:solidFill>
                          <a:effectLst/>
                          <a:latin typeface="Montserrat Light" panose="00000400000000000000" pitchFamily="50" charset="0"/>
                          <a:ea typeface="Arial Narrow" panose="020B0606020202030204" pitchFamily="34" charset="0"/>
                          <a:cs typeface="Arial Narrow" panose="020B0606020202030204" pitchFamily="34" charset="0"/>
                          <a:hlinkClick r:id="rId4"/>
                        </a:rPr>
                        <a:t>GhostSwimer</a:t>
                      </a:r>
                      <a:r>
                        <a:rPr lang="en-GB" sz="1000" dirty="0">
                          <a:solidFill>
                            <a:srgbClr val="0077BD"/>
                          </a:solidFill>
                          <a:effectLst/>
                          <a:latin typeface="Montserrat Light" panose="00000400000000000000" pitchFamily="50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 </a:t>
                      </a:r>
                      <a:endParaRPr lang="en-IN" sz="1400" dirty="0">
                        <a:solidFill>
                          <a:srgbClr val="0077BD"/>
                        </a:solidFill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Montserrat Light" panose="00000400000000000000" pitchFamily="50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Defense</a:t>
                      </a:r>
                      <a:endParaRPr lang="en-IN" sz="1400" dirty="0"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Montserrat Light" panose="00000400000000000000" pitchFamily="50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Tethered / battery</a:t>
                      </a:r>
                      <a:endParaRPr lang="en-IN" sz="1400" dirty="0"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dirty="0"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Montserrat Light" panose="00000400000000000000" pitchFamily="50" charset="0"/>
                          <a:ea typeface="Arial" panose="020B0604020202020204" pitchFamily="34" charset="0"/>
                          <a:cs typeface="Arial Narrow" panose="020B0606020202030204" pitchFamily="34" charset="0"/>
                        </a:rPr>
                        <a:t>1.52m x 0.36m x 0.46m</a:t>
                      </a:r>
                      <a:endParaRPr lang="en-IN" sz="1400" dirty="0"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Montserrat Light" panose="00000400000000000000" pitchFamily="50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40.80</a:t>
                      </a:r>
                      <a:endParaRPr lang="en-IN" sz="1400" dirty="0"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 dirty="0">
                          <a:effectLst/>
                          <a:latin typeface="Montserrat Light" panose="00000400000000000000" pitchFamily="50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Shallow</a:t>
                      </a:r>
                      <a:endParaRPr lang="en-IN" sz="1100" dirty="0"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252257"/>
                  </a:ext>
                </a:extLst>
              </a:tr>
              <a:tr h="7076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Bluefin Robotics</a:t>
                      </a:r>
                      <a:endParaRPr lang="en-IN" sz="1400" dirty="0"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77BD"/>
                          </a:solidFill>
                          <a:effectLst/>
                          <a:latin typeface="Montserrat Light" panose="00000400000000000000" pitchFamily="50" charset="0"/>
                          <a:ea typeface="Arial Narrow" panose="020B0606020202030204" pitchFamily="34" charset="0"/>
                          <a:cs typeface="Arial Narrow" panose="020B0606020202030204" pitchFamily="34" charset="0"/>
                          <a:hlinkClick r:id="rId5"/>
                        </a:rPr>
                        <a:t>Bluefin-12</a:t>
                      </a:r>
                      <a:endParaRPr lang="en-IN" sz="1400" dirty="0">
                        <a:solidFill>
                          <a:srgbClr val="0077BD"/>
                        </a:solidFill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Montserrat Light" panose="00000400000000000000" pitchFamily="50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Defense</a:t>
                      </a:r>
                      <a:endParaRPr lang="en-IN" sz="1400" dirty="0"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Montserrat Light" panose="00000400000000000000" pitchFamily="50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24</a:t>
                      </a:r>
                      <a:endParaRPr lang="en-IN" sz="1400" dirty="0"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dirty="0"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Montserrat Light" panose="00000400000000000000" pitchFamily="50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4.83m x</a:t>
                      </a:r>
                      <a:endParaRPr lang="en-IN" sz="1400" dirty="0"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Montserrat Light" panose="00000400000000000000" pitchFamily="50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32cm</a:t>
                      </a:r>
                      <a:endParaRPr lang="en-IN" sz="1400" dirty="0"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Montserrat Light" panose="00000400000000000000" pitchFamily="50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250</a:t>
                      </a:r>
                      <a:endParaRPr lang="en-IN" sz="1400" dirty="0"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 dirty="0">
                          <a:effectLst/>
                          <a:latin typeface="Montserrat Light" panose="00000400000000000000" pitchFamily="50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Medium</a:t>
                      </a:r>
                      <a:endParaRPr lang="en-IN" sz="1100" dirty="0"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321592"/>
                  </a:ext>
                </a:extLst>
              </a:tr>
              <a:tr h="7076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L3 Harris</a:t>
                      </a:r>
                      <a:endParaRPr lang="en-IN" sz="1400" dirty="0"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77BD"/>
                          </a:solidFill>
                          <a:effectLst/>
                          <a:latin typeface="Montserrat Light" panose="00000400000000000000" pitchFamily="50" charset="0"/>
                          <a:ea typeface="Arial Narrow" panose="020B0606020202030204" pitchFamily="34" charset="0"/>
                          <a:cs typeface="Arial Narrow" panose="020B0606020202030204" pitchFamily="34" charset="0"/>
                          <a:hlinkClick r:id="rId6"/>
                        </a:rPr>
                        <a:t>Iver3</a:t>
                      </a:r>
                      <a:endParaRPr lang="en-IN" sz="1100" dirty="0">
                        <a:solidFill>
                          <a:srgbClr val="0077BD"/>
                        </a:solidFill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Montserrat Light" panose="00000400000000000000" pitchFamily="50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Defense, Commercial</a:t>
                      </a:r>
                      <a:endParaRPr lang="en-IN" sz="1400" dirty="0"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Montserrat Light" panose="00000400000000000000" pitchFamily="50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8</a:t>
                      </a:r>
                      <a:endParaRPr lang="en-IN" sz="1400"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dirty="0"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Montserrat Light" panose="00000400000000000000" pitchFamily="50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2m x 147mm</a:t>
                      </a:r>
                      <a:endParaRPr lang="en-IN" sz="1400" dirty="0"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Montserrat Light" panose="00000400000000000000" pitchFamily="50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26-40</a:t>
                      </a:r>
                      <a:endParaRPr lang="en-IN" sz="1400" dirty="0"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100" dirty="0">
                          <a:effectLst/>
                          <a:latin typeface="Montserrat Light" panose="00000400000000000000" pitchFamily="50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Shallow</a:t>
                      </a:r>
                      <a:endParaRPr lang="en-IN" sz="1100" dirty="0">
                        <a:effectLst/>
                        <a:latin typeface="Montserrat Light" panose="00000400000000000000" pitchFamily="50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752573"/>
                  </a:ext>
                </a:extLst>
              </a:tr>
              <a:tr h="7076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dirty="0">
                          <a:effectLst/>
                          <a:latin typeface="Montserrat Light" panose="0000040000000000000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Hydromea</a:t>
                      </a:r>
                    </a:p>
                  </a:txBody>
                  <a:tcPr marL="90000" marR="90000" marT="46800" marB="468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dirty="0">
                          <a:solidFill>
                            <a:srgbClr val="0077BD"/>
                          </a:solidFill>
                          <a:effectLst/>
                          <a:latin typeface="Montserrat Light" panose="00000400000000000000"/>
                          <a:ea typeface="Arial Narrow" panose="020B0606020202030204" pitchFamily="34" charset="0"/>
                          <a:cs typeface="Arial Narrow" panose="020B0606020202030204" pitchFamily="34" charset="0"/>
                          <a:hlinkClick r:id="rId7"/>
                        </a:rPr>
                        <a:t>VERTEX™ AUV </a:t>
                      </a:r>
                      <a:endParaRPr lang="en-IN" sz="1050" dirty="0">
                        <a:solidFill>
                          <a:srgbClr val="0077BD"/>
                        </a:solidFill>
                        <a:effectLst/>
                        <a:latin typeface="Montserrat Light" panose="0000040000000000000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Commercial, Scientific</a:t>
                      </a:r>
                      <a:endParaRPr lang="en-IN" sz="1050" b="0" dirty="0">
                        <a:effectLst/>
                        <a:latin typeface="Montserrat Light" panose="0000040000000000000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b="0" dirty="0">
                          <a:effectLst/>
                          <a:latin typeface="Montserrat Light" panose="0000040000000000000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6-8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50" b="0" dirty="0">
                        <a:effectLst/>
                        <a:latin typeface="Montserrat Light" panose="0000040000000000000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70cm </a:t>
                      </a:r>
                      <a:endParaRPr lang="en-IN" sz="1050" b="0" dirty="0">
                        <a:effectLst/>
                        <a:latin typeface="Montserrat Light" panose="0000040000000000000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b="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6</a:t>
                      </a:r>
                      <a:r>
                        <a:rPr lang="en-GB" sz="1050" b="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.7</a:t>
                      </a:r>
                      <a:endParaRPr lang="en-IN" sz="1050" b="0" dirty="0">
                        <a:effectLst/>
                        <a:latin typeface="Montserrat Light" panose="0000040000000000000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Shallow</a:t>
                      </a:r>
                      <a:endParaRPr lang="en-IN" sz="1100" b="0" dirty="0">
                        <a:effectLst/>
                        <a:latin typeface="Montserrat Light" panose="0000040000000000000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720192"/>
                  </a:ext>
                </a:extLst>
              </a:tr>
              <a:tr h="7076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dirty="0">
                          <a:effectLst/>
                          <a:latin typeface="Montserrat Light" panose="0000040000000000000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Eelume</a:t>
                      </a:r>
                    </a:p>
                  </a:txBody>
                  <a:tcPr marL="90000" marR="90000" marT="46800" marB="468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dirty="0">
                          <a:solidFill>
                            <a:srgbClr val="0077BD"/>
                          </a:solidFill>
                          <a:effectLst/>
                          <a:latin typeface="Montserrat Light" panose="00000400000000000000"/>
                          <a:ea typeface="Arial Narrow" panose="020B0606020202030204" pitchFamily="34" charset="0"/>
                          <a:cs typeface="Arial Narrow" panose="020B0606020202030204" pitchFamily="34" charset="0"/>
                          <a:hlinkClick r:id="rId8"/>
                        </a:rPr>
                        <a:t>Eelume snake robot</a:t>
                      </a:r>
                      <a:endParaRPr lang="en-IN" sz="1050" dirty="0">
                        <a:solidFill>
                          <a:srgbClr val="0077BD"/>
                        </a:solidFill>
                        <a:effectLst/>
                        <a:latin typeface="Montserrat Light" panose="0000040000000000000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Commercial, Scientific</a:t>
                      </a:r>
                      <a:endParaRPr lang="en-IN" sz="1050" b="0" dirty="0">
                        <a:effectLst/>
                        <a:latin typeface="Montserrat Light" panose="0000040000000000000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dirty="0">
                          <a:effectLst/>
                          <a:latin typeface="Montserrat Light" panose="0000040000000000000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NA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50" dirty="0">
                        <a:effectLst/>
                        <a:latin typeface="Montserrat Light" panose="0000040000000000000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dirty="0">
                          <a:effectLst/>
                          <a:latin typeface="Montserrat Light" panose="0000040000000000000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6m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dirty="0">
                          <a:effectLst/>
                          <a:latin typeface="Montserrat Light" panose="0000040000000000000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NA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effectLst/>
                          <a:latin typeface="Montserrat Light" panose="0000040000000000000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Shallow, Medium</a:t>
                      </a:r>
                      <a:endParaRPr lang="en-IN" sz="1100" b="0" dirty="0">
                        <a:effectLst/>
                        <a:latin typeface="Montserrat Light" panose="0000040000000000000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500848"/>
                  </a:ext>
                </a:extLst>
              </a:tr>
            </a:tbl>
          </a:graphicData>
        </a:graphic>
      </p:graphicFrame>
      <p:pic>
        <p:nvPicPr>
          <p:cNvPr id="6" name="Google Shape;411;p39"/>
          <p:cNvPicPr preferRelativeResize="0"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1962" y="4565260"/>
            <a:ext cx="1261335" cy="420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13;p39"/>
          <p:cNvPicPr preferRelativeResize="0"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3981" y="3238549"/>
            <a:ext cx="1249421" cy="43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15;p39"/>
          <p:cNvPicPr preferRelativeResize="0"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1167" y="3867990"/>
            <a:ext cx="1245647" cy="41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5303" y="2530064"/>
            <a:ext cx="1368098" cy="299342"/>
          </a:xfrm>
          <a:prstGeom prst="rect">
            <a:avLst/>
          </a:prstGeom>
        </p:spPr>
      </p:pic>
      <p:pic>
        <p:nvPicPr>
          <p:cNvPr id="14" name="Picture 13" descr="A picture containing yellow, transport&#10;&#10;Description automatically generated">
            <a:extLst>
              <a:ext uri="{FF2B5EF4-FFF2-40B4-BE49-F238E27FC236}">
                <a16:creationId xmlns:a16="http://schemas.microsoft.com/office/drawing/2014/main" id="{875B547D-7B4D-4CEB-A995-5A1744BC705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981" y="5227668"/>
            <a:ext cx="1299524" cy="4803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489945-F008-40D9-A8E0-C4BBDB073BB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89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9712" y="5949027"/>
            <a:ext cx="1351996" cy="551259"/>
          </a:xfrm>
          <a:prstGeom prst="rect">
            <a:avLst/>
          </a:prstGeom>
        </p:spPr>
      </p:pic>
      <p:pic>
        <p:nvPicPr>
          <p:cNvPr id="13" name="Google Shape;577;p56">
            <a:extLst>
              <a:ext uri="{FF2B5EF4-FFF2-40B4-BE49-F238E27FC236}">
                <a16:creationId xmlns:a16="http://schemas.microsoft.com/office/drawing/2014/main" id="{D4603D87-1B04-FD4A-AE53-5CF9D6D43026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166808" y="1626785"/>
            <a:ext cx="1376593" cy="7145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4437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B334E0-31F4-4F2D-A6C9-2476E50E5BC6}"/>
              </a:ext>
            </a:extLst>
          </p:cNvPr>
          <p:cNvSpPr/>
          <p:nvPr/>
        </p:nvSpPr>
        <p:spPr>
          <a:xfrm>
            <a:off x="6495498" y="0"/>
            <a:ext cx="5696501" cy="68580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AD1E5F-6F16-4C5C-A9BC-0BA8F75CA316}"/>
              </a:ext>
            </a:extLst>
          </p:cNvPr>
          <p:cNvSpPr/>
          <p:nvPr/>
        </p:nvSpPr>
        <p:spPr>
          <a:xfrm>
            <a:off x="598473" y="324678"/>
            <a:ext cx="548272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lr>
                <a:schemeClr val="dk1"/>
              </a:buClr>
              <a:buSzPts val="1800"/>
            </a:pPr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0"/>
              </a:rPr>
              <a:t>Market</a:t>
            </a:r>
          </a:p>
          <a:p>
            <a:pPr>
              <a:spcAft>
                <a:spcPts val="300"/>
              </a:spcAft>
              <a:buClr>
                <a:schemeClr val="dk1"/>
              </a:buClr>
              <a:buSzPts val="1800"/>
            </a:pPr>
            <a:endParaRPr lang="en-IN" sz="1600" b="1" dirty="0">
              <a:solidFill>
                <a:schemeClr val="bg1"/>
              </a:solidFill>
              <a:latin typeface="Montserrat" panose="02000505000000020004" pitchFamily="2" charset="0"/>
              <a:sym typeface="Century Gothic"/>
            </a:endParaRPr>
          </a:p>
          <a:p>
            <a:pPr marL="285750" lvl="0" indent="-285750"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bg1"/>
                </a:solidFill>
                <a:latin typeface="Montserrat" panose="02000505000000020004" pitchFamily="2" charset="0"/>
                <a:ea typeface="Century Gothic"/>
                <a:cs typeface="Century Gothic"/>
                <a:sym typeface="Century Gothic"/>
              </a:rPr>
              <a:t>The Blue Economy - asset valuation = </a:t>
            </a:r>
            <a:r>
              <a:rPr lang="en-IN" sz="1600" b="1" dirty="0">
                <a:solidFill>
                  <a:schemeClr val="bg1"/>
                </a:solidFill>
                <a:latin typeface="Montserrat" panose="02000505000000020004" pitchFamily="2" charset="0"/>
                <a:ea typeface="Century Gothic"/>
                <a:cs typeface="Century Gothic"/>
                <a:sym typeface="Century Gothic"/>
              </a:rPr>
              <a:t>$25 trillion, </a:t>
            </a:r>
            <a:r>
              <a:rPr lang="en-IN" sz="1600" dirty="0">
                <a:solidFill>
                  <a:schemeClr val="bg1"/>
                </a:solidFill>
                <a:latin typeface="Montserrat" panose="02000505000000020004" pitchFamily="2" charset="0"/>
                <a:ea typeface="Century Gothic"/>
                <a:cs typeface="Century Gothic"/>
                <a:sym typeface="Century Gothic"/>
              </a:rPr>
              <a:t>annual GDP = $2.5 trillion</a:t>
            </a:r>
          </a:p>
          <a:p>
            <a:pPr marL="285750" lvl="0" indent="-285750"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lang="en-IN" sz="1600" dirty="0">
              <a:solidFill>
                <a:schemeClr val="bg1"/>
              </a:solidFill>
              <a:latin typeface="Montserrat" panose="02000505000000020004" pitchFamily="2" charset="0"/>
              <a:sym typeface="Arial"/>
            </a:endParaRPr>
          </a:p>
          <a:p>
            <a:pPr marL="285750" lvl="0" indent="-285750"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bg1"/>
                </a:solidFill>
                <a:latin typeface="Montserrat" panose="02000505000000020004" pitchFamily="2" charset="0"/>
                <a:ea typeface="Century Gothic"/>
                <a:cs typeface="Century Gothic"/>
                <a:sym typeface="Century Gothic"/>
              </a:rPr>
              <a:t>$3.7bn autonomous underwater vehicle (AUV) and remote operated vehicle (ROV) market (TAM) is projected to reach </a:t>
            </a:r>
            <a:r>
              <a:rPr lang="en-IN" sz="1600" b="1" dirty="0">
                <a:solidFill>
                  <a:schemeClr val="bg1"/>
                </a:solidFill>
                <a:latin typeface="Montserrat" panose="02000505000000020004" pitchFamily="2" charset="0"/>
                <a:ea typeface="Century Gothic"/>
                <a:cs typeface="Century Gothic"/>
                <a:sym typeface="Century Gothic"/>
              </a:rPr>
              <a:t>$15bn </a:t>
            </a:r>
            <a:r>
              <a:rPr lang="en-IN" sz="1600" dirty="0">
                <a:solidFill>
                  <a:schemeClr val="bg1"/>
                </a:solidFill>
                <a:latin typeface="Montserrat" panose="02000505000000020004" pitchFamily="2" charset="0"/>
                <a:ea typeface="Century Gothic"/>
                <a:cs typeface="Century Gothic"/>
                <a:sym typeface="Century Gothic"/>
              </a:rPr>
              <a:t>by 2027 (CAGR 18.2%)</a:t>
            </a:r>
          </a:p>
          <a:p>
            <a:pPr marL="285750" lvl="0" indent="-285750"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lang="en-IN" sz="1600" dirty="0">
              <a:solidFill>
                <a:schemeClr val="bg1"/>
              </a:solidFill>
              <a:latin typeface="Montserrat" panose="02000505000000020004" pitchFamily="2" charset="0"/>
              <a:sym typeface="Arial"/>
            </a:endParaRPr>
          </a:p>
          <a:p>
            <a:pPr marL="285750" lvl="0" indent="-285750"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bg1"/>
                </a:solidFill>
                <a:latin typeface="Montserrat" panose="02000505000000020004" pitchFamily="2" charset="0"/>
                <a:ea typeface="Century Gothic"/>
                <a:cs typeface="Century Gothic"/>
                <a:sym typeface="Century Gothic"/>
              </a:rPr>
              <a:t>$570m AUV market is projected to reach $2bn in 2024 at a CAGR of 22.8%</a:t>
            </a:r>
            <a:endParaRPr lang="en-IN" sz="1600" b="1" dirty="0">
              <a:solidFill>
                <a:schemeClr val="bg1"/>
              </a:solidFill>
              <a:latin typeface="Montserrat" panose="02000505000000020004" pitchFamily="2" charset="0"/>
              <a:ea typeface="Century Gothic"/>
              <a:cs typeface="Century Gothic"/>
              <a:sym typeface="Century Gothic"/>
            </a:endParaRPr>
          </a:p>
          <a:p>
            <a:pPr marL="285750" lvl="0" indent="-285750"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lang="en-IN" sz="1600" dirty="0">
              <a:solidFill>
                <a:schemeClr val="bg1"/>
              </a:solidFill>
              <a:latin typeface="Montserrat" panose="02000505000000020004" pitchFamily="2" charset="0"/>
              <a:sym typeface="Arial"/>
            </a:endParaRPr>
          </a:p>
          <a:p>
            <a:pPr marL="285750" lvl="0" indent="-285750"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bg1"/>
                </a:solidFill>
                <a:latin typeface="Montserrat" panose="02000505000000020004" pitchFamily="2" charset="0"/>
                <a:ea typeface="Century Gothic"/>
                <a:cs typeface="Century Gothic"/>
                <a:sym typeface="Century Gothic"/>
              </a:rPr>
              <a:t>Future growth in commercial market applications for AUVs is expected to be driven by rapid growth (6% per year) in the aquaculture industry</a:t>
            </a:r>
          </a:p>
          <a:p>
            <a:pPr marL="285750" lvl="0" indent="-285750"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lang="en-IN" sz="1600" dirty="0">
              <a:solidFill>
                <a:schemeClr val="bg1"/>
              </a:solidFill>
              <a:latin typeface="Montserrat" panose="02000505000000020004" pitchFamily="2" charset="0"/>
              <a:ea typeface="Century Gothic"/>
              <a:cs typeface="Century Gothic"/>
              <a:sym typeface="Century Gothic"/>
            </a:endParaRPr>
          </a:p>
          <a:p>
            <a:pPr marL="285750" lvl="0" indent="-285750"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bg1"/>
                </a:solidFill>
                <a:latin typeface="Montserrat" panose="02000505000000020004" pitchFamily="2" charset="0"/>
                <a:ea typeface="Century Gothic"/>
                <a:cs typeface="Century Gothic"/>
                <a:sym typeface="Century Gothic"/>
              </a:rPr>
              <a:t>The Global unmanned underwater vehicles market size is projected to reach </a:t>
            </a:r>
            <a:r>
              <a:rPr lang="en-IN" sz="1600" b="1" dirty="0">
                <a:solidFill>
                  <a:schemeClr val="bg1"/>
                </a:solidFill>
                <a:latin typeface="Montserrat" panose="02000505000000020004" pitchFamily="2" charset="0"/>
                <a:ea typeface="Century Gothic"/>
                <a:cs typeface="Century Gothic"/>
                <a:sym typeface="Century Gothic"/>
              </a:rPr>
              <a:t>$7.96 bn </a:t>
            </a:r>
            <a:r>
              <a:rPr lang="en-IN" sz="1600" dirty="0">
                <a:solidFill>
                  <a:schemeClr val="bg1"/>
                </a:solidFill>
                <a:latin typeface="Montserrat" panose="02000505000000020004" pitchFamily="2" charset="0"/>
                <a:ea typeface="Century Gothic"/>
                <a:cs typeface="Century Gothic"/>
                <a:sym typeface="Century Gothic"/>
              </a:rPr>
              <a:t>by 2026, exhibiting a </a:t>
            </a:r>
            <a:r>
              <a:rPr lang="en-IN" sz="1600" b="1" dirty="0">
                <a:solidFill>
                  <a:schemeClr val="bg1"/>
                </a:solidFill>
                <a:latin typeface="Montserrat" panose="02000505000000020004" pitchFamily="2" charset="0"/>
                <a:ea typeface="Century Gothic"/>
                <a:cs typeface="Century Gothic"/>
                <a:sym typeface="Century Gothic"/>
              </a:rPr>
              <a:t>CAGR of 12.8% </a:t>
            </a:r>
            <a:r>
              <a:rPr lang="en-IN" sz="1600" dirty="0">
                <a:solidFill>
                  <a:schemeClr val="bg1"/>
                </a:solidFill>
                <a:latin typeface="Montserrat" panose="02000505000000020004" pitchFamily="2" charset="0"/>
                <a:ea typeface="Century Gothic"/>
                <a:cs typeface="Century Gothic"/>
                <a:sym typeface="Century Gothic"/>
              </a:rPr>
              <a:t>during the forecasted period (2019-26)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3F51C8-3C57-4CA2-A20B-FF80C1452825}"/>
              </a:ext>
            </a:extLst>
          </p:cNvPr>
          <p:cNvGrpSpPr/>
          <p:nvPr/>
        </p:nvGrpSpPr>
        <p:grpSpPr>
          <a:xfrm>
            <a:off x="6867525" y="1282466"/>
            <a:ext cx="4845049" cy="4556359"/>
            <a:chOff x="6575425" y="1282466"/>
            <a:chExt cx="5137149" cy="4556359"/>
          </a:xfrm>
        </p:grpSpPr>
        <p:sp>
          <p:nvSpPr>
            <p:cNvPr id="10" name="Google Shape;381;p9">
              <a:extLst>
                <a:ext uri="{FF2B5EF4-FFF2-40B4-BE49-F238E27FC236}">
                  <a16:creationId xmlns:a16="http://schemas.microsoft.com/office/drawing/2014/main" id="{F33B7518-BB48-4B67-A0FD-318846ACF0BA}"/>
                </a:ext>
              </a:extLst>
            </p:cNvPr>
            <p:cNvSpPr/>
            <p:nvPr/>
          </p:nvSpPr>
          <p:spPr>
            <a:xfrm>
              <a:off x="6575425" y="1282466"/>
              <a:ext cx="5137149" cy="972193"/>
            </a:xfrm>
            <a:prstGeom prst="roundRect">
              <a:avLst>
                <a:gd name="adj" fmla="val 10686"/>
              </a:avLst>
            </a:prstGeom>
            <a:solidFill>
              <a:schemeClr val="bg1"/>
            </a:solidFill>
            <a:ln w="1905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800"/>
              </a:pPr>
              <a:r>
                <a:rPr lang="es-ES" sz="3200" dirty="0" err="1">
                  <a:latin typeface="Montserrat" panose="02000505000000020004" pitchFamily="2" charset="0"/>
                  <a:ea typeface="Calibri"/>
                  <a:cs typeface="Calibri"/>
                  <a:sym typeface="Calibri"/>
                </a:rPr>
                <a:t>Ocean</a:t>
              </a:r>
              <a:r>
                <a:rPr lang="es-ES" sz="3200" dirty="0">
                  <a:latin typeface="Montserrat" panose="02000505000000020004" pitchFamily="2" charset="0"/>
                  <a:ea typeface="Calibri"/>
                  <a:cs typeface="Calibri"/>
                  <a:sym typeface="Calibri"/>
                </a:rPr>
                <a:t> $2.5T</a:t>
              </a:r>
              <a:endParaRPr lang="es-ES" sz="1400" dirty="0">
                <a:latin typeface="Montserrat" panose="02000505000000020004" pitchFamily="2" charset="0"/>
                <a:sym typeface="Arial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1DD3042-A5AB-4087-9855-933544B52626}"/>
                </a:ext>
              </a:extLst>
            </p:cNvPr>
            <p:cNvGrpSpPr/>
            <p:nvPr/>
          </p:nvGrpSpPr>
          <p:grpSpPr>
            <a:xfrm>
              <a:off x="6575425" y="2995823"/>
              <a:ext cx="5137149" cy="2843002"/>
              <a:chOff x="6575425" y="4095827"/>
              <a:chExt cx="4820257" cy="1681161"/>
            </a:xfrm>
            <a:solidFill>
              <a:schemeClr val="bg1">
                <a:alpha val="10000"/>
              </a:schemeClr>
            </a:solidFill>
          </p:grpSpPr>
          <p:sp>
            <p:nvSpPr>
              <p:cNvPr id="13" name="Google Shape;384;p9">
                <a:extLst>
                  <a:ext uri="{FF2B5EF4-FFF2-40B4-BE49-F238E27FC236}">
                    <a16:creationId xmlns:a16="http://schemas.microsoft.com/office/drawing/2014/main" id="{0784C669-3AEE-4268-937A-B20A692735DE}"/>
                  </a:ext>
                </a:extLst>
              </p:cNvPr>
              <p:cNvSpPr/>
              <p:nvPr/>
            </p:nvSpPr>
            <p:spPr>
              <a:xfrm>
                <a:off x="6575425" y="4095827"/>
                <a:ext cx="1562072" cy="1681161"/>
              </a:xfrm>
              <a:prstGeom prst="roundRect">
                <a:avLst>
                  <a:gd name="adj" fmla="val 6174"/>
                </a:avLst>
              </a:prstGeom>
              <a:grpFill/>
              <a:ln w="19050" cap="flat" cmpd="sng">
                <a:noFill/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ctr">
                  <a:lnSpc>
                    <a:spcPct val="90000"/>
                  </a:lnSpc>
                  <a:buClr>
                    <a:srgbClr val="000000"/>
                  </a:buClr>
                  <a:buSzPts val="2800"/>
                </a:pPr>
                <a:r>
                  <a:rPr lang="es-ES" dirty="0">
                    <a:solidFill>
                      <a:schemeClr val="bg1"/>
                    </a:solidFill>
                    <a:latin typeface="Montserrat" panose="02000505000000020004" pitchFamily="2" charset="0"/>
                    <a:ea typeface="Calibri"/>
                    <a:cs typeface="Calibri"/>
                    <a:sym typeface="Calibri"/>
                  </a:rPr>
                  <a:t>TAM</a:t>
                </a:r>
              </a:p>
              <a:p>
                <a:pPr lvl="0" algn="ctr">
                  <a:lnSpc>
                    <a:spcPct val="90000"/>
                  </a:lnSpc>
                  <a:buClr>
                    <a:srgbClr val="000000"/>
                  </a:buClr>
                  <a:buSzPts val="2800"/>
                </a:pPr>
                <a:endParaRPr lang="es-ES" dirty="0">
                  <a:solidFill>
                    <a:schemeClr val="bg1"/>
                  </a:solidFill>
                  <a:latin typeface="Montserrat" panose="02000505000000020004" pitchFamily="2" charset="0"/>
                  <a:sym typeface="Arial"/>
                </a:endParaRPr>
              </a:p>
              <a:p>
                <a:pPr lvl="0" algn="ctr">
                  <a:lnSpc>
                    <a:spcPct val="90000"/>
                  </a:lnSpc>
                  <a:buClr>
                    <a:srgbClr val="000000"/>
                  </a:buClr>
                  <a:buSzPts val="2800"/>
                </a:pPr>
                <a:r>
                  <a:rPr lang="es-ES" dirty="0">
                    <a:solidFill>
                      <a:schemeClr val="bg1"/>
                    </a:solidFill>
                    <a:latin typeface="Montserrat" panose="02000505000000020004" pitchFamily="2" charset="0"/>
                    <a:ea typeface="Calibri"/>
                    <a:cs typeface="Calibri"/>
                    <a:sym typeface="Calibri"/>
                  </a:rPr>
                  <a:t>AUV / ROV      </a:t>
                </a:r>
                <a:r>
                  <a:rPr lang="es-ES" sz="2000" dirty="0">
                    <a:solidFill>
                      <a:schemeClr val="bg1"/>
                    </a:solidFill>
                    <a:latin typeface="Montserrat" panose="02000505000000020004" pitchFamily="2" charset="0"/>
                    <a:ea typeface="Calibri"/>
                    <a:cs typeface="Calibri"/>
                    <a:sym typeface="Calibri"/>
                  </a:rPr>
                  <a:t>$3.7bn</a:t>
                </a:r>
                <a:endParaRPr lang="es-ES" dirty="0">
                  <a:solidFill>
                    <a:schemeClr val="bg1"/>
                  </a:solidFill>
                  <a:latin typeface="Montserrat" panose="02000505000000020004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384;p9">
                <a:extLst>
                  <a:ext uri="{FF2B5EF4-FFF2-40B4-BE49-F238E27FC236}">
                    <a16:creationId xmlns:a16="http://schemas.microsoft.com/office/drawing/2014/main" id="{DED69516-F9C8-4CF8-ACF5-088AF6DFBA7D}"/>
                  </a:ext>
                </a:extLst>
              </p:cNvPr>
              <p:cNvSpPr/>
              <p:nvPr/>
            </p:nvSpPr>
            <p:spPr>
              <a:xfrm>
                <a:off x="8204518" y="4095827"/>
                <a:ext cx="1562072" cy="1681161"/>
              </a:xfrm>
              <a:prstGeom prst="roundRect">
                <a:avLst>
                  <a:gd name="adj" fmla="val 6174"/>
                </a:avLst>
              </a:prstGeom>
              <a:grpFill/>
              <a:ln w="19050" cap="flat" cmpd="sng">
                <a:noFill/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0000"/>
                  </a:buClr>
                  <a:buSzPts val="2800"/>
                </a:pPr>
                <a:r>
                  <a:rPr lang="es-ES" dirty="0">
                    <a:solidFill>
                      <a:schemeClr val="bg1"/>
                    </a:solidFill>
                    <a:latin typeface="Montserrat" panose="02000505000000020004" pitchFamily="2" charset="0"/>
                    <a:ea typeface="Calibri"/>
                    <a:cs typeface="Calibri"/>
                    <a:sym typeface="Calibri"/>
                  </a:rPr>
                  <a:t>SAM</a:t>
                </a:r>
              </a:p>
              <a:p>
                <a:pPr algn="ctr">
                  <a:lnSpc>
                    <a:spcPct val="90000"/>
                  </a:lnSpc>
                  <a:buClr>
                    <a:srgbClr val="000000"/>
                  </a:buClr>
                  <a:buSzPts val="2800"/>
                </a:pPr>
                <a:endParaRPr lang="es-ES" dirty="0">
                  <a:solidFill>
                    <a:schemeClr val="bg1"/>
                  </a:solidFill>
                  <a:latin typeface="Montserrat" panose="02000505000000020004" pitchFamily="2" charset="0"/>
                  <a:ea typeface="Calibri"/>
                  <a:cs typeface="Calibri"/>
                  <a:sym typeface="Calibri"/>
                </a:endParaRPr>
              </a:p>
              <a:p>
                <a:pPr lvl="0" algn="ctr">
                  <a:lnSpc>
                    <a:spcPct val="90000"/>
                  </a:lnSpc>
                  <a:buClr>
                    <a:srgbClr val="000000"/>
                  </a:buClr>
                  <a:buSzPts val="2800"/>
                </a:pPr>
                <a:r>
                  <a:rPr lang="es-ES" dirty="0">
                    <a:solidFill>
                      <a:schemeClr val="bg1"/>
                    </a:solidFill>
                    <a:latin typeface="Montserrat" panose="02000505000000020004" pitchFamily="2" charset="0"/>
                    <a:ea typeface="Calibri"/>
                    <a:cs typeface="Calibri"/>
                    <a:sym typeface="Calibri"/>
                  </a:rPr>
                  <a:t>AUV </a:t>
                </a:r>
              </a:p>
              <a:p>
                <a:pPr lvl="0" algn="ctr">
                  <a:lnSpc>
                    <a:spcPct val="90000"/>
                  </a:lnSpc>
                  <a:buClr>
                    <a:srgbClr val="000000"/>
                  </a:buClr>
                  <a:buSzPts val="2800"/>
                </a:pPr>
                <a:r>
                  <a:rPr lang="es-ES" sz="2000" dirty="0">
                    <a:solidFill>
                      <a:schemeClr val="bg1"/>
                    </a:solidFill>
                    <a:latin typeface="Montserrat" panose="02000505000000020004" pitchFamily="2" charset="0"/>
                    <a:ea typeface="Calibri"/>
                    <a:cs typeface="Calibri"/>
                    <a:sym typeface="Calibri"/>
                  </a:rPr>
                  <a:t>$570mn</a:t>
                </a:r>
                <a:endParaRPr lang="es-ES" dirty="0">
                  <a:solidFill>
                    <a:schemeClr val="bg1"/>
                  </a:solidFill>
                  <a:latin typeface="Montserrat" panose="02000505000000020004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384;p9">
                <a:extLst>
                  <a:ext uri="{FF2B5EF4-FFF2-40B4-BE49-F238E27FC236}">
                    <a16:creationId xmlns:a16="http://schemas.microsoft.com/office/drawing/2014/main" id="{AC5B5703-A07D-4477-9E6A-7AE1A558E524}"/>
                  </a:ext>
                </a:extLst>
              </p:cNvPr>
              <p:cNvSpPr/>
              <p:nvPr/>
            </p:nvSpPr>
            <p:spPr>
              <a:xfrm>
                <a:off x="9833610" y="4095827"/>
                <a:ext cx="1562072" cy="1681161"/>
              </a:xfrm>
              <a:prstGeom prst="roundRect">
                <a:avLst>
                  <a:gd name="adj" fmla="val 6174"/>
                </a:avLst>
              </a:prstGeom>
              <a:grpFill/>
              <a:ln w="19050" cap="flat" cmpd="sng">
                <a:noFill/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ctr">
                  <a:lnSpc>
                    <a:spcPct val="90000"/>
                  </a:lnSpc>
                  <a:buClr>
                    <a:srgbClr val="000000"/>
                  </a:buClr>
                  <a:buSzPts val="2800"/>
                </a:pPr>
                <a:endParaRPr lang="es-ES" dirty="0">
                  <a:solidFill>
                    <a:schemeClr val="bg1"/>
                  </a:solidFill>
                  <a:latin typeface="Montserrat" panose="02000505000000020004" pitchFamily="2" charset="0"/>
                  <a:ea typeface="Calibri"/>
                  <a:cs typeface="Calibri"/>
                  <a:sym typeface="Calibri"/>
                </a:endParaRPr>
              </a:p>
              <a:p>
                <a:pPr lvl="0" algn="ctr">
                  <a:lnSpc>
                    <a:spcPct val="90000"/>
                  </a:lnSpc>
                  <a:buClr>
                    <a:srgbClr val="000000"/>
                  </a:buClr>
                  <a:buSzPts val="2800"/>
                </a:pPr>
                <a:r>
                  <a:rPr lang="es-ES" dirty="0">
                    <a:solidFill>
                      <a:schemeClr val="bg1"/>
                    </a:solidFill>
                    <a:latin typeface="Montserrat" panose="02000505000000020004" pitchFamily="2" charset="0"/>
                    <a:ea typeface="Calibri"/>
                    <a:cs typeface="Calibri"/>
                    <a:sym typeface="Calibri"/>
                  </a:rPr>
                  <a:t>SOM</a:t>
                </a:r>
              </a:p>
              <a:p>
                <a:pPr lvl="0" algn="ctr">
                  <a:lnSpc>
                    <a:spcPct val="90000"/>
                  </a:lnSpc>
                  <a:buClr>
                    <a:srgbClr val="000000"/>
                  </a:buClr>
                  <a:buSzPts val="2800"/>
                </a:pPr>
                <a:endParaRPr lang="es-ES" dirty="0">
                  <a:solidFill>
                    <a:schemeClr val="bg1"/>
                  </a:solidFill>
                  <a:latin typeface="Montserrat" panose="02000505000000020004" pitchFamily="2" charset="0"/>
                  <a:ea typeface="Calibri"/>
                  <a:cs typeface="Calibri"/>
                  <a:sym typeface="Calibri"/>
                </a:endParaRPr>
              </a:p>
              <a:p>
                <a:pPr lvl="0" algn="ctr">
                  <a:lnSpc>
                    <a:spcPct val="90000"/>
                  </a:lnSpc>
                  <a:buClr>
                    <a:srgbClr val="000000"/>
                  </a:buClr>
                  <a:buSzPts val="2800"/>
                </a:pPr>
                <a:r>
                  <a:rPr lang="es-ES" dirty="0">
                    <a:solidFill>
                      <a:schemeClr val="bg1"/>
                    </a:solidFill>
                    <a:latin typeface="Montserrat" panose="02000505000000020004" pitchFamily="2" charset="0"/>
                    <a:ea typeface="Calibri"/>
                    <a:cs typeface="Calibri"/>
                    <a:sym typeface="Calibri"/>
                  </a:rPr>
                  <a:t>AUV        </a:t>
                </a:r>
                <a:r>
                  <a:rPr lang="es-ES" dirty="0" err="1">
                    <a:solidFill>
                      <a:schemeClr val="bg1"/>
                    </a:solidFill>
                    <a:latin typeface="Montserrat" panose="02000505000000020004" pitchFamily="2" charset="0"/>
                    <a:ea typeface="Calibri"/>
                    <a:cs typeface="Calibri"/>
                    <a:sym typeface="Calibri"/>
                  </a:rPr>
                  <a:t>aquaculture</a:t>
                </a:r>
                <a:r>
                  <a:rPr lang="es-ES" dirty="0">
                    <a:solidFill>
                      <a:schemeClr val="bg1"/>
                    </a:solidFill>
                    <a:latin typeface="Montserrat" panose="02000505000000020004" pitchFamily="2" charset="0"/>
                    <a:ea typeface="Calibri"/>
                    <a:cs typeface="Calibri"/>
                    <a:sym typeface="Calibri"/>
                  </a:rPr>
                  <a:t>    </a:t>
                </a:r>
                <a:r>
                  <a:rPr lang="es-ES" sz="2000" dirty="0">
                    <a:solidFill>
                      <a:schemeClr val="bg1"/>
                    </a:solidFill>
                    <a:latin typeface="Montserrat" panose="02000505000000020004" pitchFamily="2" charset="0"/>
                    <a:ea typeface="Calibri"/>
                    <a:cs typeface="Calibri"/>
                    <a:sym typeface="Calibri"/>
                  </a:rPr>
                  <a:t>$392m </a:t>
                </a:r>
                <a:endParaRPr lang="es-ES" dirty="0">
                  <a:solidFill>
                    <a:schemeClr val="bg1"/>
                  </a:solidFill>
                  <a:latin typeface="Montserrat" panose="02000505000000020004" pitchFamily="2" charset="0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7D0E6DD6-4EE5-4548-9449-83F1939C473C}"/>
                </a:ext>
              </a:extLst>
            </p:cNvPr>
            <p:cNvSpPr/>
            <p:nvPr/>
          </p:nvSpPr>
          <p:spPr>
            <a:xfrm rot="10800000">
              <a:off x="7235824" y="2557526"/>
              <a:ext cx="238125" cy="13543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B2F5E494-8296-4EAF-A24B-194EC00239DF}"/>
                </a:ext>
              </a:extLst>
            </p:cNvPr>
            <p:cNvSpPr/>
            <p:nvPr/>
          </p:nvSpPr>
          <p:spPr>
            <a:xfrm rot="10800000">
              <a:off x="9036709" y="2557526"/>
              <a:ext cx="238125" cy="13543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C73BC8FB-744B-4AA6-B6D6-3D35EAB2754F}"/>
                </a:ext>
              </a:extLst>
            </p:cNvPr>
            <p:cNvSpPr/>
            <p:nvPr/>
          </p:nvSpPr>
          <p:spPr>
            <a:xfrm rot="10800000">
              <a:off x="10718531" y="2557526"/>
              <a:ext cx="238125" cy="13543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65927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12863-BAA2-4948-B3BD-FB5EA046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76" y="54161"/>
            <a:ext cx="3663273" cy="806727"/>
          </a:xfrm>
        </p:spPr>
        <p:txBody>
          <a:bodyPr/>
          <a:lstStyle/>
          <a:p>
            <a:r>
              <a:rPr lang="en-US" b="0" dirty="0">
                <a:solidFill>
                  <a:schemeClr val="bg1"/>
                </a:solidFill>
              </a:rPr>
              <a:t>Financial Highlights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EA20A2-55C0-4651-A8CA-16F987259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258887"/>
              </p:ext>
            </p:extLst>
          </p:nvPr>
        </p:nvGraphicFramePr>
        <p:xfrm>
          <a:off x="540326" y="3910945"/>
          <a:ext cx="6278164" cy="2457679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117467">
                  <a:extLst>
                    <a:ext uri="{9D8B030D-6E8A-4147-A177-3AD203B41FA5}">
                      <a16:colId xmlns:a16="http://schemas.microsoft.com/office/drawing/2014/main" val="3973407186"/>
                    </a:ext>
                  </a:extLst>
                </a:gridCol>
                <a:gridCol w="849899">
                  <a:extLst>
                    <a:ext uri="{9D8B030D-6E8A-4147-A177-3AD203B41FA5}">
                      <a16:colId xmlns:a16="http://schemas.microsoft.com/office/drawing/2014/main" val="2020256330"/>
                    </a:ext>
                  </a:extLst>
                </a:gridCol>
                <a:gridCol w="824528">
                  <a:extLst>
                    <a:ext uri="{9D8B030D-6E8A-4147-A177-3AD203B41FA5}">
                      <a16:colId xmlns:a16="http://schemas.microsoft.com/office/drawing/2014/main" val="207379861"/>
                    </a:ext>
                  </a:extLst>
                </a:gridCol>
                <a:gridCol w="811843">
                  <a:extLst>
                    <a:ext uri="{9D8B030D-6E8A-4147-A177-3AD203B41FA5}">
                      <a16:colId xmlns:a16="http://schemas.microsoft.com/office/drawing/2014/main" val="3860162950"/>
                    </a:ext>
                  </a:extLst>
                </a:gridCol>
                <a:gridCol w="773788">
                  <a:extLst>
                    <a:ext uri="{9D8B030D-6E8A-4147-A177-3AD203B41FA5}">
                      <a16:colId xmlns:a16="http://schemas.microsoft.com/office/drawing/2014/main" val="2154101185"/>
                    </a:ext>
                  </a:extLst>
                </a:gridCol>
                <a:gridCol w="900639">
                  <a:extLst>
                    <a:ext uri="{9D8B030D-6E8A-4147-A177-3AD203B41FA5}">
                      <a16:colId xmlns:a16="http://schemas.microsoft.com/office/drawing/2014/main" val="1930557939"/>
                    </a:ext>
                  </a:extLst>
                </a:gridCol>
              </a:tblGrid>
              <a:tr h="596623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IN" sz="20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</a:rPr>
                        <a:t>Summary </a:t>
                      </a:r>
                    </a:p>
                    <a:p>
                      <a:pPr marL="91440" algn="ctr" fontAlgn="ctr"/>
                      <a:r>
                        <a:rPr lang="en-IN" sz="20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</a:rPr>
                        <a:t>(USD Million)</a:t>
                      </a:r>
                      <a:endParaRPr lang="en-IN" sz="2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00505000000020004" pitchFamily="2" charset="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</a:rPr>
                        <a:t>2022</a:t>
                      </a:r>
                      <a:endParaRPr lang="en-IN" sz="2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00505000000020004" pitchFamily="2" charset="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</a:rPr>
                        <a:t>2023</a:t>
                      </a:r>
                      <a:endParaRPr lang="en-IN" sz="2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00505000000020004" pitchFamily="2" charset="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</a:rPr>
                        <a:t>2024</a:t>
                      </a:r>
                      <a:endParaRPr lang="en-IN" sz="2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00505000000020004" pitchFamily="2" charset="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</a:rPr>
                        <a:t>2025</a:t>
                      </a:r>
                      <a:endParaRPr lang="en-IN" sz="2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00505000000020004" pitchFamily="2" charset="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</a:rPr>
                        <a:t>2026</a:t>
                      </a:r>
                      <a:endParaRPr lang="en-IN" sz="2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00505000000020004" pitchFamily="2" charset="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257795"/>
                  </a:ext>
                </a:extLst>
              </a:tr>
              <a:tr h="828241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IN" sz="2000" b="1" u="none" strike="noStrike" dirty="0">
                          <a:solidFill>
                            <a:schemeClr val="bg1"/>
                          </a:solidFill>
                          <a:effectLst/>
                          <a:latin typeface="Montserrat Light" panose="00000400000000000000"/>
                        </a:rPr>
                        <a:t>Total Revenue</a:t>
                      </a:r>
                      <a:endParaRPr lang="en-IN" sz="2000" b="1" i="0" u="none" strike="noStrike" dirty="0">
                        <a:solidFill>
                          <a:schemeClr val="bg1"/>
                        </a:solidFill>
                        <a:effectLst/>
                        <a:latin typeface="Montserrat Light" panose="0000040000000000000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solidFill>
                            <a:schemeClr val="bg1"/>
                          </a:solidFill>
                          <a:effectLst/>
                          <a:latin typeface="Montserrat Light" panose="00000400000000000000"/>
                        </a:rPr>
                        <a:t>3.08</a:t>
                      </a:r>
                      <a:endParaRPr lang="en-IN" sz="2000" b="1" i="0" u="none" strike="noStrike" dirty="0">
                        <a:solidFill>
                          <a:schemeClr val="bg1"/>
                        </a:solidFill>
                        <a:effectLst/>
                        <a:latin typeface="Montserrat Light" panose="0000040000000000000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Montserrat Light" panose="00000400000000000000"/>
                        </a:rPr>
                        <a:t>12.24</a:t>
                      </a:r>
                      <a:endParaRPr lang="en-IN" sz="2000" b="1" i="0" u="none" strike="noStrike" dirty="0">
                        <a:solidFill>
                          <a:schemeClr val="bg1"/>
                        </a:solidFill>
                        <a:effectLst/>
                        <a:latin typeface="Montserrat Light" panose="0000040000000000000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solidFill>
                            <a:schemeClr val="bg1"/>
                          </a:solidFill>
                          <a:effectLst/>
                          <a:latin typeface="Montserrat Light" panose="00000400000000000000"/>
                        </a:rPr>
                        <a:t>26.72</a:t>
                      </a:r>
                      <a:endParaRPr lang="en-IN" sz="2000" b="1" i="0" u="none" strike="noStrike" dirty="0">
                        <a:solidFill>
                          <a:schemeClr val="bg1"/>
                        </a:solidFill>
                        <a:effectLst/>
                        <a:latin typeface="Montserrat Light" panose="0000040000000000000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Montserrat Light" panose="00000400000000000000"/>
                        </a:rPr>
                        <a:t>73.46</a:t>
                      </a:r>
                      <a:endParaRPr lang="en-IN" sz="2000" b="0" i="0" u="none" strike="noStrike" dirty="0">
                        <a:solidFill>
                          <a:schemeClr val="bg1"/>
                        </a:solidFill>
                        <a:effectLst/>
                        <a:latin typeface="Montserrat Light" panose="0000040000000000000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 dirty="0">
                          <a:solidFill>
                            <a:schemeClr val="bg1"/>
                          </a:solidFill>
                          <a:effectLst/>
                          <a:latin typeface="Montserrat Light" panose="00000400000000000000"/>
                        </a:rPr>
                        <a:t>151.59</a:t>
                      </a:r>
                      <a:endParaRPr lang="en-IN" sz="2000" b="1" i="0" u="none" strike="noStrike" dirty="0">
                        <a:solidFill>
                          <a:schemeClr val="bg1"/>
                        </a:solidFill>
                        <a:effectLst/>
                        <a:latin typeface="Montserrat Light" panose="0000040000000000000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092600"/>
                  </a:ext>
                </a:extLst>
              </a:tr>
              <a:tr h="10198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Monserrat light"/>
                          <a:cs typeface="Monserrat light"/>
                        </a:rPr>
                        <a:t>Gross Profit Margin</a:t>
                      </a:r>
                    </a:p>
                  </a:txBody>
                  <a:tcPr marL="15240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33%</a:t>
                      </a: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42%</a:t>
                      </a: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48%</a:t>
                      </a: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55%</a:t>
                      </a: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57%</a:t>
                      </a: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437143"/>
                  </a:ext>
                </a:extLst>
              </a:tr>
            </a:tbl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468B7D3B-EE1D-4901-9178-6A22536BC523}"/>
              </a:ext>
            </a:extLst>
          </p:cNvPr>
          <p:cNvSpPr/>
          <p:nvPr/>
        </p:nvSpPr>
        <p:spPr>
          <a:xfrm>
            <a:off x="9412763" y="4541829"/>
            <a:ext cx="1019906" cy="1019906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1708384-E435-4351-A61F-940D1E1B02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982606"/>
              </p:ext>
            </p:extLst>
          </p:nvPr>
        </p:nvGraphicFramePr>
        <p:xfrm>
          <a:off x="7218218" y="997527"/>
          <a:ext cx="4779818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4689F4E3-EDD7-EF4E-9764-6DE69D406501}"/>
              </a:ext>
            </a:extLst>
          </p:cNvPr>
          <p:cNvSpPr txBox="1">
            <a:spLocks/>
          </p:cNvSpPr>
          <p:nvPr/>
        </p:nvSpPr>
        <p:spPr>
          <a:xfrm>
            <a:off x="7817521" y="68014"/>
            <a:ext cx="3663273" cy="806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Use of Funds Year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6ECE91-1205-B446-94EF-8A7DB9E326C8}"/>
              </a:ext>
            </a:extLst>
          </p:cNvPr>
          <p:cNvSpPr/>
          <p:nvPr/>
        </p:nvSpPr>
        <p:spPr>
          <a:xfrm>
            <a:off x="479424" y="1163641"/>
            <a:ext cx="2654440" cy="2470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24000" rIns="180000" bIns="1188000" rtlCol="0" anchor="t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Montserrat" panose="02000505000000020004"/>
                <a:ea typeface="Arial Narrow" panose="020B0606020202030204" pitchFamily="34" charset="0"/>
                <a:cs typeface="Arial Narrow" panose="020B0606020202030204" pitchFamily="34" charset="0"/>
              </a:rPr>
              <a:t>Purchase Orders</a:t>
            </a:r>
          </a:p>
          <a:p>
            <a:pPr algn="ctr"/>
            <a:endParaRPr lang="en-GB" sz="2400" b="1" dirty="0">
              <a:solidFill>
                <a:schemeClr val="tx1"/>
              </a:solidFill>
              <a:latin typeface="Montserrat" panose="02000505000000020004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/>
            <a:endParaRPr lang="en-GB" sz="2400" b="1" dirty="0">
              <a:solidFill>
                <a:schemeClr val="tx1"/>
              </a:solidFill>
              <a:latin typeface="Montserrat" panose="02000505000000020004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Montserrat" panose="02000505000000020004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Montserrat" panose="02000505000000020004"/>
                <a:ea typeface="Arial Narrow" panose="020B0606020202030204" pitchFamily="34" charset="0"/>
                <a:cs typeface="Arial Narrow" panose="020B0606020202030204" pitchFamily="34" charset="0"/>
              </a:rPr>
              <a:t>$</a:t>
            </a:r>
            <a:r>
              <a:rPr lang="en-US" sz="2400" b="1" dirty="0">
                <a:solidFill>
                  <a:schemeClr val="tx1"/>
                </a:solidFill>
                <a:latin typeface="Montserrat" panose="02000505000000020004"/>
                <a:ea typeface="Arial Narrow" panose="020B0606020202030204" pitchFamily="34" charset="0"/>
                <a:cs typeface="Arial Narrow" panose="020B0606020202030204" pitchFamily="34" charset="0"/>
              </a:rPr>
              <a:t>2.5m value</a:t>
            </a:r>
            <a:endParaRPr lang="en-IN" sz="2400" dirty="0">
              <a:solidFill>
                <a:schemeClr val="tx1"/>
              </a:solidFill>
              <a:latin typeface="Century Gothic" panose="020B0502020202020204" pitchFamily="34" charset="0"/>
              <a:cs typeface="Latha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141DDB-F3C3-E541-B591-5736B1571986}"/>
              </a:ext>
            </a:extLst>
          </p:cNvPr>
          <p:cNvGrpSpPr/>
          <p:nvPr/>
        </p:nvGrpSpPr>
        <p:grpSpPr>
          <a:xfrm>
            <a:off x="479424" y="1163641"/>
            <a:ext cx="2654440" cy="2470517"/>
            <a:chOff x="479424" y="1163641"/>
            <a:chExt cx="2654440" cy="247051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1220714-AFF7-3D48-B2EC-70F83378F99F}"/>
                </a:ext>
              </a:extLst>
            </p:cNvPr>
            <p:cNvSpPr/>
            <p:nvPr/>
          </p:nvSpPr>
          <p:spPr>
            <a:xfrm>
              <a:off x="479424" y="1163641"/>
              <a:ext cx="2654440" cy="2470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24000" rIns="180000" bIns="1188000" rtlCol="0" anchor="t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Montserrat" panose="02000505000000020004"/>
                  <a:ea typeface="Arial Narrow" panose="020B0606020202030204" pitchFamily="34" charset="0"/>
                  <a:cs typeface="Arial Narrow" panose="020B0606020202030204" pitchFamily="34" charset="0"/>
                </a:rPr>
                <a:t>Purchase Orders</a:t>
              </a:r>
            </a:p>
            <a:p>
              <a:pPr algn="ctr"/>
              <a:endParaRPr lang="en-GB" sz="2400" b="1" dirty="0">
                <a:solidFill>
                  <a:schemeClr val="tx1"/>
                </a:solidFill>
                <a:latin typeface="Montserrat" panose="02000505000000020004"/>
                <a:ea typeface="Arial Narrow" panose="020B0606020202030204" pitchFamily="34" charset="0"/>
                <a:cs typeface="Arial Narrow" panose="020B0606020202030204" pitchFamily="34" charset="0"/>
              </a:endParaRPr>
            </a:p>
            <a:p>
              <a:pPr algn="ctr"/>
              <a:endParaRPr lang="en-GB" sz="2400" b="1" dirty="0">
                <a:solidFill>
                  <a:schemeClr val="tx1"/>
                </a:solidFill>
                <a:latin typeface="Montserrat" panose="02000505000000020004"/>
                <a:ea typeface="Arial Narrow" panose="020B0606020202030204" pitchFamily="34" charset="0"/>
                <a:cs typeface="Arial Narrow" panose="020B0606020202030204" pitchFamily="34" charset="0"/>
              </a:endParaRPr>
            </a:p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Montserrat" panose="02000505000000020004"/>
                  <a:ea typeface="Arial Narrow" panose="020B0606020202030204" pitchFamily="34" charset="0"/>
                  <a:cs typeface="Arial Narrow" panose="020B0606020202030204" pitchFamily="34" charset="0"/>
                </a:rPr>
                <a:t> </a:t>
              </a:r>
            </a:p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Montserrat" panose="02000505000000020004"/>
                  <a:ea typeface="Arial Narrow" panose="020B0606020202030204" pitchFamily="34" charset="0"/>
                  <a:cs typeface="Arial Narrow" panose="020B0606020202030204" pitchFamily="34" charset="0"/>
                </a:rPr>
                <a:t>$</a:t>
              </a:r>
              <a:r>
                <a:rPr lang="en-US" sz="2400" b="1" dirty="0">
                  <a:solidFill>
                    <a:schemeClr val="tx1"/>
                  </a:solidFill>
                  <a:latin typeface="Montserrat" panose="02000505000000020004"/>
                  <a:ea typeface="Arial Narrow" panose="020B0606020202030204" pitchFamily="34" charset="0"/>
                  <a:cs typeface="Arial Narrow" panose="020B0606020202030204" pitchFamily="34" charset="0"/>
                </a:rPr>
                <a:t>2.5m value</a:t>
              </a:r>
              <a:endParaRPr lang="en-IN" sz="2400" dirty="0">
                <a:solidFill>
                  <a:schemeClr val="tx1"/>
                </a:solidFill>
                <a:latin typeface="Century Gothic" panose="020B0502020202020204" pitchFamily="34" charset="0"/>
                <a:cs typeface="Latha" panose="020B0502040204020203" pitchFamily="34" charset="0"/>
              </a:endParaRPr>
            </a:p>
          </p:txBody>
        </p:sp>
        <p:pic>
          <p:nvPicPr>
            <p:cNvPr id="11" name="Picture 4" descr="Saker | Nofima">
              <a:extLst>
                <a:ext uri="{FF2B5EF4-FFF2-40B4-BE49-F238E27FC236}">
                  <a16:creationId xmlns:a16="http://schemas.microsoft.com/office/drawing/2014/main" id="{2969CFDA-F4DF-5D4F-ABFC-191034164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424" y="2187499"/>
              <a:ext cx="776079" cy="405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DD1ECC-BDEE-6F42-B483-F4465BA51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49943" y="2258029"/>
              <a:ext cx="914400" cy="438541"/>
            </a:xfrm>
            <a:prstGeom prst="rect">
              <a:avLst/>
            </a:prstGeom>
            <a:ln w="12700" cap="flat" cmpd="sng">
              <a:noFill/>
            </a:ln>
            <a:effectLst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44500F9-C9A9-554E-81B0-3A4FBB210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3238" y="2290869"/>
              <a:ext cx="914400" cy="177800"/>
            </a:xfrm>
            <a:prstGeom prst="rect">
              <a:avLst/>
            </a:prstGeom>
            <a:ln w="12700" cap="flat" cmpd="sng">
              <a:noFill/>
            </a:ln>
            <a:effectLst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82437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>
            <a:extLst>
              <a:ext uri="{FF2B5EF4-FFF2-40B4-BE49-F238E27FC236}">
                <a16:creationId xmlns:a16="http://schemas.microsoft.com/office/drawing/2014/main" id="{E62C343A-B4DF-0B40-ABB2-3B55F7F2D8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4992" y="907749"/>
            <a:ext cx="5544132" cy="415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2" descr="download.png">
            <a:extLst>
              <a:ext uri="{FF2B5EF4-FFF2-40B4-BE49-F238E27FC236}">
                <a16:creationId xmlns:a16="http://schemas.microsoft.com/office/drawing/2014/main" id="{31DE9784-2934-D147-82E3-6C72FA5A2D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043" y="5468379"/>
            <a:ext cx="1131648" cy="11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download.png">
            <a:extLst>
              <a:ext uri="{FF2B5EF4-FFF2-40B4-BE49-F238E27FC236}">
                <a16:creationId xmlns:a16="http://schemas.microsoft.com/office/drawing/2014/main" id="{6A255349-BCFE-034B-83D6-226BB909A1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8579" y="5469832"/>
            <a:ext cx="1135899" cy="113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download.png">
            <a:extLst>
              <a:ext uri="{FF2B5EF4-FFF2-40B4-BE49-F238E27FC236}">
                <a16:creationId xmlns:a16="http://schemas.microsoft.com/office/drawing/2014/main" id="{067D1053-7C2C-A746-A7B8-ADF5AD280C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9057" y="5467719"/>
            <a:ext cx="1134540" cy="113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download.png">
            <a:extLst>
              <a:ext uri="{FF2B5EF4-FFF2-40B4-BE49-F238E27FC236}">
                <a16:creationId xmlns:a16="http://schemas.microsoft.com/office/drawing/2014/main" id="{DC4201C8-0CA4-7C4D-A9EC-00A192A7D5C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5619" y="5460825"/>
            <a:ext cx="1134540" cy="113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download.png">
            <a:extLst>
              <a:ext uri="{FF2B5EF4-FFF2-40B4-BE49-F238E27FC236}">
                <a16:creationId xmlns:a16="http://schemas.microsoft.com/office/drawing/2014/main" id="{A7AF6A3D-CA13-9E48-BF65-CF35BFF41FB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1951" y="5458712"/>
            <a:ext cx="1134540" cy="113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images.jpg">
            <a:extLst>
              <a:ext uri="{FF2B5EF4-FFF2-40B4-BE49-F238E27FC236}">
                <a16:creationId xmlns:a16="http://schemas.microsoft.com/office/drawing/2014/main" id="{F83C0285-8EE9-C74C-B968-39448045AA0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8441" y="5177359"/>
            <a:ext cx="1546052" cy="154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ownload.png">
            <a:extLst>
              <a:ext uri="{FF2B5EF4-FFF2-40B4-BE49-F238E27FC236}">
                <a16:creationId xmlns:a16="http://schemas.microsoft.com/office/drawing/2014/main" id="{0F918974-BBDC-994D-A29B-4A98EE5696D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710" y="5461304"/>
            <a:ext cx="1134811" cy="1134811"/>
          </a:xfrm>
          <a:prstGeom prst="rect">
            <a:avLst/>
          </a:prstGeom>
        </p:spPr>
      </p:pic>
      <p:pic>
        <p:nvPicPr>
          <p:cNvPr id="15" name="Picture 14" descr="download.png">
            <a:extLst>
              <a:ext uri="{FF2B5EF4-FFF2-40B4-BE49-F238E27FC236}">
                <a16:creationId xmlns:a16="http://schemas.microsoft.com/office/drawing/2014/main" id="{6DAEC2A9-45CB-3B45-AC53-B197FAFE5CE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140" y="5461305"/>
            <a:ext cx="1134811" cy="113481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59E9745-BCFA-448E-B6E6-91C6668B5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27" y="367558"/>
            <a:ext cx="11362647" cy="535531"/>
          </a:xfrm>
        </p:spPr>
        <p:txBody>
          <a:bodyPr/>
          <a:lstStyle/>
          <a:p>
            <a:r>
              <a:rPr lang="en-US" sz="3200" b="0" dirty="0">
                <a:solidFill>
                  <a:srgbClr val="000000"/>
                </a:solidFill>
                <a:latin typeface="Monserrat"/>
                <a:cs typeface="Monserrat"/>
              </a:rPr>
              <a:t>Raising: $</a:t>
            </a:r>
            <a:r>
              <a:rPr lang="en-US" sz="3200" dirty="0">
                <a:solidFill>
                  <a:srgbClr val="000000"/>
                </a:solidFill>
                <a:latin typeface="Monserrat"/>
                <a:cs typeface="Monserrat"/>
              </a:rPr>
              <a:t>3,0</a:t>
            </a:r>
            <a:r>
              <a:rPr lang="en-US" sz="3200" b="0" dirty="0">
                <a:solidFill>
                  <a:srgbClr val="000000"/>
                </a:solidFill>
                <a:latin typeface="Monserrat"/>
                <a:cs typeface="Monserrat"/>
              </a:rPr>
              <a:t>00,000					</a:t>
            </a:r>
            <a:r>
              <a:rPr lang="en-US" sz="3200" b="0" dirty="0" err="1">
                <a:solidFill>
                  <a:srgbClr val="000000"/>
                </a:solidFill>
                <a:latin typeface="Monserrat"/>
                <a:cs typeface="Monserrat"/>
              </a:rPr>
              <a:t>Liane@aquaai.com</a:t>
            </a:r>
            <a:endParaRPr lang="en-US" sz="3200" b="0" dirty="0">
              <a:solidFill>
                <a:srgbClr val="000000"/>
              </a:solidFill>
              <a:latin typeface="Monserrat"/>
              <a:cs typeface="Monserra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A78D32-031E-4046-A06A-6C13E966C63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733" y="5462260"/>
            <a:ext cx="1133856" cy="11338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FBA81F-E69F-E443-9593-2B703FCBC50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92" y="5468379"/>
            <a:ext cx="1133856" cy="11338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7FB40D-07CB-C44A-A8EE-21FC8FE48FB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7031" y="907193"/>
            <a:ext cx="5542057" cy="41565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3B8085-9423-864B-A7D7-6FB5F060B7AE}"/>
              </a:ext>
            </a:extLst>
          </p:cNvPr>
          <p:cNvSpPr txBox="1"/>
          <p:nvPr/>
        </p:nvSpPr>
        <p:spPr>
          <a:xfrm>
            <a:off x="1402080" y="5071872"/>
            <a:ext cx="245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untethered MAZU</a:t>
            </a:r>
          </a:p>
        </p:txBody>
      </p:sp>
    </p:spTree>
    <p:extLst>
      <p:ext uri="{BB962C8B-B14F-4D97-AF65-F5344CB8AC3E}">
        <p14:creationId xmlns:p14="http://schemas.microsoft.com/office/powerpoint/2010/main" val="76305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88D5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6023" y="3465495"/>
            <a:ext cx="3355848" cy="3182112"/>
          </a:xfrm>
          <a:prstGeom prst="ellipse">
            <a:avLst/>
          </a:prstGeom>
          <a:noFill/>
          <a:ln>
            <a:solidFill>
              <a:srgbClr val="0A4175"/>
            </a:solidFill>
          </a:ln>
        </p:spPr>
      </p:pic>
      <p:pic>
        <p:nvPicPr>
          <p:cNvPr id="209" name="Google Shape;209;p3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7877" y="3465496"/>
            <a:ext cx="3355848" cy="3182112"/>
          </a:xfrm>
          <a:prstGeom prst="ellipse">
            <a:avLst/>
          </a:prstGeom>
          <a:noFill/>
          <a:ln>
            <a:solidFill>
              <a:srgbClr val="0A4175"/>
            </a:solidFill>
          </a:ln>
        </p:spPr>
      </p:pic>
      <p:sp>
        <p:nvSpPr>
          <p:cNvPr id="12" name="Google Shape;133;p2">
            <a:extLst>
              <a:ext uri="{FF2B5EF4-FFF2-40B4-BE49-F238E27FC236}">
                <a16:creationId xmlns:a16="http://schemas.microsoft.com/office/drawing/2014/main" id="{97DECE2D-87AA-E94B-A8D5-60038E78C94D}"/>
              </a:ext>
            </a:extLst>
          </p:cNvPr>
          <p:cNvSpPr/>
          <p:nvPr/>
        </p:nvSpPr>
        <p:spPr>
          <a:xfrm>
            <a:off x="10425875" y="6192202"/>
            <a:ext cx="1605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Monserrat"/>
                <a:cs typeface="Monserrat"/>
                <a:sym typeface="Arial"/>
              </a:rPr>
              <a:t>Overfishing</a:t>
            </a:r>
            <a:endParaRPr sz="2400" dirty="0">
              <a:solidFill>
                <a:schemeClr val="bg1"/>
              </a:solidFill>
              <a:latin typeface="Monserrat"/>
              <a:cs typeface="Monserrat"/>
              <a:sym typeface="Arial"/>
            </a:endParaRPr>
          </a:p>
        </p:txBody>
      </p:sp>
      <p:sp>
        <p:nvSpPr>
          <p:cNvPr id="14" name="Google Shape;133;p2">
            <a:extLst>
              <a:ext uri="{FF2B5EF4-FFF2-40B4-BE49-F238E27FC236}">
                <a16:creationId xmlns:a16="http://schemas.microsoft.com/office/drawing/2014/main" id="{A50845BA-7C5F-ED40-87AE-DBCA151D9795}"/>
              </a:ext>
            </a:extLst>
          </p:cNvPr>
          <p:cNvSpPr/>
          <p:nvPr/>
        </p:nvSpPr>
        <p:spPr>
          <a:xfrm>
            <a:off x="5378901" y="4986564"/>
            <a:ext cx="18781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Monserrat"/>
                <a:cs typeface="Monserrat"/>
              </a:rPr>
              <a:t>Demands of a Growing Population</a:t>
            </a:r>
            <a:endParaRPr sz="2400" dirty="0">
              <a:solidFill>
                <a:schemeClr val="bg1"/>
              </a:solidFill>
              <a:latin typeface="Monserrat"/>
              <a:cs typeface="Monserrat"/>
              <a:sym typeface="Arial"/>
            </a:endParaRPr>
          </a:p>
        </p:txBody>
      </p:sp>
      <p:sp>
        <p:nvSpPr>
          <p:cNvPr id="15" name="Google Shape;133;p2">
            <a:extLst>
              <a:ext uri="{FF2B5EF4-FFF2-40B4-BE49-F238E27FC236}">
                <a16:creationId xmlns:a16="http://schemas.microsoft.com/office/drawing/2014/main" id="{34FDA35D-B9E0-D440-A669-79C234D370DA}"/>
              </a:ext>
            </a:extLst>
          </p:cNvPr>
          <p:cNvSpPr/>
          <p:nvPr/>
        </p:nvSpPr>
        <p:spPr>
          <a:xfrm>
            <a:off x="117643" y="5768583"/>
            <a:ext cx="150686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Monserrat"/>
                <a:cs typeface="Monserrat"/>
              </a:rPr>
              <a:t>Nutrient Imbalance</a:t>
            </a:r>
            <a:endParaRPr sz="2400" dirty="0">
              <a:solidFill>
                <a:schemeClr val="bg1"/>
              </a:solidFill>
              <a:latin typeface="Monserrat"/>
              <a:cs typeface="Monserrat"/>
              <a:sym typeface="Arial"/>
            </a:endParaRPr>
          </a:p>
        </p:txBody>
      </p:sp>
      <p:sp>
        <p:nvSpPr>
          <p:cNvPr id="16" name="Google Shape;133;p2">
            <a:extLst>
              <a:ext uri="{FF2B5EF4-FFF2-40B4-BE49-F238E27FC236}">
                <a16:creationId xmlns:a16="http://schemas.microsoft.com/office/drawing/2014/main" id="{0FD45F56-3213-BA41-9FAD-B4A9582027B3}"/>
              </a:ext>
            </a:extLst>
          </p:cNvPr>
          <p:cNvSpPr/>
          <p:nvPr/>
        </p:nvSpPr>
        <p:spPr>
          <a:xfrm>
            <a:off x="3695021" y="1379042"/>
            <a:ext cx="161627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Monserrat"/>
                <a:cs typeface="Monserrat"/>
                <a:sym typeface="Arial"/>
              </a:rPr>
              <a:t>Flooding</a:t>
            </a:r>
            <a:endParaRPr sz="2400" dirty="0">
              <a:solidFill>
                <a:schemeClr val="bg1"/>
              </a:solidFill>
              <a:latin typeface="Monserrat"/>
              <a:cs typeface="Monserrat"/>
              <a:sym typeface="Arial"/>
            </a:endParaRPr>
          </a:p>
        </p:txBody>
      </p:sp>
      <p:pic>
        <p:nvPicPr>
          <p:cNvPr id="18" name="Google Shape;222;p33">
            <a:extLst>
              <a:ext uri="{FF2B5EF4-FFF2-40B4-BE49-F238E27FC236}">
                <a16:creationId xmlns:a16="http://schemas.microsoft.com/office/drawing/2014/main" id="{3BAA1CC2-0A29-6142-84B8-E39724CE9AB9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047" y="147952"/>
            <a:ext cx="3353552" cy="3178911"/>
          </a:xfrm>
          <a:prstGeom prst="ellipse">
            <a:avLst/>
          </a:prstGeom>
          <a:noFill/>
          <a:ln>
            <a:solidFill>
              <a:srgbClr val="0A4175"/>
            </a:solidFill>
          </a:ln>
        </p:spPr>
      </p:pic>
      <p:pic>
        <p:nvPicPr>
          <p:cNvPr id="19" name="Google Shape;224;p33">
            <a:extLst>
              <a:ext uri="{FF2B5EF4-FFF2-40B4-BE49-F238E27FC236}">
                <a16:creationId xmlns:a16="http://schemas.microsoft.com/office/drawing/2014/main" id="{E759F89D-E963-7F4E-A2C1-5058E4D96554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1902" y="73631"/>
            <a:ext cx="3355848" cy="3182112"/>
          </a:xfrm>
          <a:prstGeom prst="ellipse">
            <a:avLst/>
          </a:prstGeom>
          <a:noFill/>
          <a:ln>
            <a:solidFill>
              <a:srgbClr val="0A4175"/>
            </a:solidFill>
          </a:ln>
        </p:spPr>
      </p:pic>
      <p:sp>
        <p:nvSpPr>
          <p:cNvPr id="20" name="Google Shape;133;p2">
            <a:extLst>
              <a:ext uri="{FF2B5EF4-FFF2-40B4-BE49-F238E27FC236}">
                <a16:creationId xmlns:a16="http://schemas.microsoft.com/office/drawing/2014/main" id="{103C5060-7887-FD4A-9702-9021AF2AC255}"/>
              </a:ext>
            </a:extLst>
          </p:cNvPr>
          <p:cNvSpPr/>
          <p:nvPr/>
        </p:nvSpPr>
        <p:spPr>
          <a:xfrm>
            <a:off x="11036624" y="2883333"/>
            <a:ext cx="118131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Monserrat"/>
                <a:cs typeface="Monserrat"/>
                <a:sym typeface="Arial"/>
              </a:rPr>
              <a:t>Algae Blooms</a:t>
            </a:r>
            <a:endParaRPr sz="2400" dirty="0">
              <a:solidFill>
                <a:schemeClr val="bg1"/>
              </a:solidFill>
              <a:latin typeface="Monserrat"/>
              <a:cs typeface="Monserrat"/>
              <a:sym typeface="Arial"/>
            </a:endParaRPr>
          </a:p>
        </p:txBody>
      </p:sp>
      <p:pic>
        <p:nvPicPr>
          <p:cNvPr id="13" name="Google Shape;209;p32"/>
          <p:cNvPicPr preferRelativeResize="0"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4807" y="1502310"/>
            <a:ext cx="3355848" cy="3182112"/>
          </a:xfrm>
          <a:prstGeom prst="ellipse">
            <a:avLst/>
          </a:prstGeom>
          <a:noFill/>
          <a:ln>
            <a:solidFill>
              <a:srgbClr val="0A4175"/>
            </a:solidFill>
          </a:ln>
        </p:spPr>
      </p:pic>
      <p:sp>
        <p:nvSpPr>
          <p:cNvPr id="17" name="Google Shape;133;p2">
            <a:extLst>
              <a:ext uri="{FF2B5EF4-FFF2-40B4-BE49-F238E27FC236}">
                <a16:creationId xmlns:a16="http://schemas.microsoft.com/office/drawing/2014/main" id="{FDF83627-6903-FD4F-978E-178EC25DBE88}"/>
              </a:ext>
            </a:extLst>
          </p:cNvPr>
          <p:cNvSpPr/>
          <p:nvPr/>
        </p:nvSpPr>
        <p:spPr>
          <a:xfrm>
            <a:off x="3356043" y="9319"/>
            <a:ext cx="5369668" cy="5847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Monserrat"/>
                <a:cs typeface="Monserrat"/>
              </a:rPr>
              <a:t>Disaster in Waterways is Daily</a:t>
            </a:r>
            <a:endParaRPr sz="3200" dirty="0">
              <a:solidFill>
                <a:schemeClr val="tx1"/>
              </a:solidFill>
              <a:latin typeface="Monserrat"/>
              <a:cs typeface="Monserra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973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E69EA68-6DEF-2040-AF5D-9A30E5CAA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687" y="1469174"/>
            <a:ext cx="9918268" cy="4557042"/>
          </a:xfrm>
          <a:prstGeom prst="rect">
            <a:avLst/>
          </a:prstGeom>
        </p:spPr>
      </p:pic>
      <p:sp>
        <p:nvSpPr>
          <p:cNvPr id="4" name="Google Shape;133;p2">
            <a:extLst>
              <a:ext uri="{FF2B5EF4-FFF2-40B4-BE49-F238E27FC236}">
                <a16:creationId xmlns:a16="http://schemas.microsoft.com/office/drawing/2014/main" id="{BC882FDD-FC9E-A745-BE05-1671107DF8D1}"/>
              </a:ext>
            </a:extLst>
          </p:cNvPr>
          <p:cNvSpPr/>
          <p:nvPr/>
        </p:nvSpPr>
        <p:spPr>
          <a:xfrm>
            <a:off x="0" y="369244"/>
            <a:ext cx="12192000" cy="10771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Monserrat"/>
                <a:cs typeface="Monserrat"/>
              </a:rPr>
              <a:t>Data helps decrease risks, but there are NO affordable</a:t>
            </a:r>
          </a:p>
          <a:p>
            <a:pPr lvl="0" algn="ctr"/>
            <a:r>
              <a:rPr lang="en-US" sz="3200" dirty="0">
                <a:solidFill>
                  <a:schemeClr val="bg1"/>
                </a:solidFill>
                <a:latin typeface="Monserrat"/>
                <a:cs typeface="Monserrat"/>
              </a:rPr>
              <a:t>autonomous data gathering tools.</a:t>
            </a:r>
            <a:endParaRPr lang="en-US" sz="3200" dirty="0">
              <a:solidFill>
                <a:schemeClr val="bg1"/>
              </a:solidFill>
              <a:latin typeface="Monserrat"/>
              <a:cs typeface="Monserra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3005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2C9B336-D98D-4E41-A26C-3CA9E43E26DC}"/>
              </a:ext>
            </a:extLst>
          </p:cNvPr>
          <p:cNvSpPr/>
          <p:nvPr/>
        </p:nvSpPr>
        <p:spPr>
          <a:xfrm>
            <a:off x="1" y="0"/>
            <a:ext cx="12162818" cy="6858000"/>
          </a:xfrm>
          <a:prstGeom prst="rect">
            <a:avLst/>
          </a:prstGeom>
          <a:solidFill>
            <a:srgbClr val="2B635B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serrat"/>
              <a:ea typeface="+mn-ea"/>
              <a:cs typeface="Monserra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F0712-46EC-4CE8-BF1C-0622C7BB7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27" y="366541"/>
            <a:ext cx="3551513" cy="806727"/>
          </a:xfrm>
        </p:spPr>
        <p:txBody>
          <a:bodyPr>
            <a:noAutofit/>
          </a:bodyPr>
          <a:lstStyle/>
          <a:p>
            <a:pPr lvl="0" algn="ctr"/>
            <a:r>
              <a:rPr lang="en-IN" b="0" dirty="0">
                <a:solidFill>
                  <a:schemeClr val="bg1"/>
                </a:solidFill>
                <a:latin typeface="Monserrat"/>
                <a:cs typeface="Monserrat"/>
              </a:rPr>
              <a:t>Until NOW!</a:t>
            </a:r>
            <a:endParaRPr lang="en-US" b="0" dirty="0">
              <a:solidFill>
                <a:schemeClr val="bg1"/>
              </a:solidFill>
              <a:latin typeface="Monserrat"/>
              <a:cs typeface="Monserrat"/>
            </a:endParaRPr>
          </a:p>
        </p:txBody>
      </p:sp>
      <p:pic>
        <p:nvPicPr>
          <p:cNvPr id="5" name="Google Shape;219;p4">
            <a:extLst>
              <a:ext uri="{FF2B5EF4-FFF2-40B4-BE49-F238E27FC236}">
                <a16:creationId xmlns:a16="http://schemas.microsoft.com/office/drawing/2014/main" id="{55B984B6-2AC1-4653-B497-85B76E4441B7}"/>
              </a:ext>
            </a:extLst>
          </p:cNvPr>
          <p:cNvPicPr preferRelativeResize="0"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9462" y="2196086"/>
            <a:ext cx="7622538" cy="410110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ED758BF-CC3D-48F3-B063-0F82C7320344}"/>
              </a:ext>
            </a:extLst>
          </p:cNvPr>
          <p:cNvSpPr txBox="1"/>
          <p:nvPr/>
        </p:nvSpPr>
        <p:spPr>
          <a:xfrm>
            <a:off x="134112" y="1694081"/>
            <a:ext cx="431596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defRPr/>
            </a:pPr>
            <a:r>
              <a:rPr lang="es-ES" sz="2400" dirty="0" err="1">
                <a:solidFill>
                  <a:schemeClr val="bg1"/>
                </a:solidFill>
                <a:latin typeface="Monserrat"/>
                <a:cs typeface="Monserrat"/>
              </a:rPr>
              <a:t>Fish</a:t>
            </a:r>
            <a:r>
              <a:rPr lang="es-ES" sz="2400" dirty="0">
                <a:solidFill>
                  <a:schemeClr val="bg1"/>
                </a:solidFill>
                <a:latin typeface="Monserrat"/>
                <a:cs typeface="Monserrat"/>
              </a:rPr>
              <a:t>-as-a-</a:t>
            </a:r>
            <a:r>
              <a:rPr lang="es-ES" sz="2400" dirty="0" err="1">
                <a:solidFill>
                  <a:schemeClr val="bg1"/>
                </a:solidFill>
                <a:latin typeface="Monserrat"/>
                <a:cs typeface="Monserrat"/>
              </a:rPr>
              <a:t>Service</a:t>
            </a:r>
            <a:r>
              <a:rPr lang="es-ES" sz="2400" dirty="0">
                <a:solidFill>
                  <a:schemeClr val="bg1"/>
                </a:solidFill>
                <a:latin typeface="Monserrat"/>
                <a:cs typeface="Monserrat"/>
              </a:rPr>
              <a:t> (</a:t>
            </a:r>
            <a:r>
              <a:rPr lang="es-ES" sz="2400" dirty="0" err="1">
                <a:solidFill>
                  <a:schemeClr val="bg1"/>
                </a:solidFill>
                <a:latin typeface="Monserrat"/>
                <a:cs typeface="Monserrat"/>
              </a:rPr>
              <a:t>FaaS</a:t>
            </a:r>
            <a:r>
              <a:rPr lang="es-ES" sz="2400" dirty="0">
                <a:solidFill>
                  <a:schemeClr val="bg1"/>
                </a:solidFill>
                <a:latin typeface="Monserrat"/>
                <a:cs typeface="Monserrat"/>
              </a:rPr>
              <a:t>™) </a:t>
            </a:r>
            <a:r>
              <a:rPr lang="es-ES" sz="2400" dirty="0" err="1">
                <a:solidFill>
                  <a:schemeClr val="bg1"/>
                </a:solidFill>
                <a:latin typeface="Monserrat"/>
                <a:cs typeface="Monserrat"/>
              </a:rPr>
              <a:t>provides</a:t>
            </a:r>
            <a:r>
              <a:rPr lang="es-ES" sz="2400" dirty="0">
                <a:solidFill>
                  <a:schemeClr val="bg1"/>
                </a:solidFill>
                <a:latin typeface="Monserrat"/>
                <a:cs typeface="Monserrat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Monserrat"/>
                <a:cs typeface="Monserrat"/>
              </a:rPr>
              <a:t>affordable</a:t>
            </a:r>
            <a:r>
              <a:rPr lang="es-ES" sz="2400" dirty="0">
                <a:solidFill>
                  <a:schemeClr val="bg1"/>
                </a:solidFill>
                <a:latin typeface="Monserrat"/>
                <a:cs typeface="Monserrat"/>
              </a:rPr>
              <a:t> data to Blue </a:t>
            </a:r>
            <a:r>
              <a:rPr lang="es-ES" sz="2400" dirty="0" err="1">
                <a:solidFill>
                  <a:schemeClr val="bg1"/>
                </a:solidFill>
                <a:latin typeface="Monserrat"/>
                <a:cs typeface="Monserrat"/>
              </a:rPr>
              <a:t>Economy</a:t>
            </a:r>
            <a:r>
              <a:rPr lang="es-ES" sz="2400" dirty="0">
                <a:solidFill>
                  <a:schemeClr val="bg1"/>
                </a:solidFill>
                <a:latin typeface="Monserrat"/>
                <a:cs typeface="Monserrat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Monserrat"/>
                <a:cs typeface="Monserrat"/>
              </a:rPr>
              <a:t>business</a:t>
            </a:r>
            <a:r>
              <a:rPr lang="es-ES" sz="2400" dirty="0">
                <a:solidFill>
                  <a:schemeClr val="bg1"/>
                </a:solidFill>
                <a:latin typeface="Monserrat"/>
                <a:cs typeface="Monserrat"/>
              </a:rPr>
              <a:t>, </a:t>
            </a:r>
            <a:r>
              <a:rPr lang="es-ES" sz="2400" dirty="0" err="1">
                <a:solidFill>
                  <a:schemeClr val="bg1"/>
                </a:solidFill>
                <a:latin typeface="Monserrat"/>
                <a:cs typeface="Monserrat"/>
              </a:rPr>
              <a:t>scientific</a:t>
            </a:r>
            <a:r>
              <a:rPr lang="es-ES" sz="2400" dirty="0">
                <a:solidFill>
                  <a:schemeClr val="bg1"/>
                </a:solidFill>
                <a:latin typeface="Monserrat"/>
                <a:cs typeface="Monserrat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Monserrat"/>
                <a:cs typeface="Monserrat"/>
              </a:rPr>
              <a:t>research</a:t>
            </a:r>
            <a:r>
              <a:rPr lang="es-ES" sz="2400" dirty="0">
                <a:solidFill>
                  <a:schemeClr val="bg1"/>
                </a:solidFill>
                <a:latin typeface="Monserrat"/>
                <a:cs typeface="Monserrat"/>
              </a:rPr>
              <a:t> &amp; </a:t>
            </a:r>
            <a:r>
              <a:rPr lang="es-ES" sz="2400" dirty="0" err="1">
                <a:solidFill>
                  <a:schemeClr val="bg1"/>
                </a:solidFill>
                <a:latin typeface="Monserrat"/>
                <a:cs typeface="Monserrat"/>
              </a:rPr>
              <a:t>governments</a:t>
            </a:r>
            <a:r>
              <a:rPr lang="es-ES" sz="2400" dirty="0">
                <a:solidFill>
                  <a:schemeClr val="bg1"/>
                </a:solidFill>
                <a:latin typeface="Monserrat"/>
                <a:cs typeface="Monserrat"/>
              </a:rPr>
              <a:t>. </a:t>
            </a:r>
          </a:p>
          <a:p>
            <a:pPr>
              <a:buClrTx/>
              <a:defRPr/>
            </a:pPr>
            <a:endParaRPr lang="es-ES" sz="2400" dirty="0">
              <a:solidFill>
                <a:schemeClr val="bg1"/>
              </a:solidFill>
              <a:latin typeface="Monserrat"/>
              <a:cs typeface="Monserrat"/>
            </a:endParaRPr>
          </a:p>
          <a:p>
            <a:pPr>
              <a:buClrTx/>
              <a:defRPr/>
            </a:pPr>
            <a:endParaRPr lang="es-ES" sz="2400" dirty="0">
              <a:solidFill>
                <a:schemeClr val="bg1"/>
              </a:solidFill>
              <a:latin typeface="Monserrat"/>
              <a:cs typeface="Monserrat"/>
            </a:endParaRPr>
          </a:p>
          <a:p>
            <a:pPr marL="342900" lvl="0" indent="-342900">
              <a:buClrTx/>
              <a:buFont typeface="Arial"/>
              <a:buChar char="•"/>
              <a:defRPr/>
            </a:pPr>
            <a:r>
              <a:rPr lang="es-ES" sz="2400" dirty="0" err="1">
                <a:solidFill>
                  <a:schemeClr val="bg1"/>
                </a:solidFill>
                <a:latin typeface="Monserrat"/>
                <a:cs typeface="Monserrat"/>
              </a:rPr>
              <a:t>Optimized</a:t>
            </a:r>
            <a:r>
              <a:rPr lang="es-ES" sz="2400" dirty="0">
                <a:solidFill>
                  <a:schemeClr val="bg1"/>
                </a:solidFill>
                <a:latin typeface="Monserrat"/>
                <a:cs typeface="Monserrat"/>
              </a:rPr>
              <a:t> web </a:t>
            </a:r>
            <a:r>
              <a:rPr lang="es-ES" sz="2400" dirty="0" err="1">
                <a:solidFill>
                  <a:schemeClr val="bg1"/>
                </a:solidFill>
                <a:latin typeface="Monserrat"/>
                <a:cs typeface="Monserrat"/>
              </a:rPr>
              <a:t>dashboard</a:t>
            </a:r>
            <a:r>
              <a:rPr lang="es-ES" sz="2400" dirty="0">
                <a:solidFill>
                  <a:schemeClr val="bg1"/>
                </a:solidFill>
                <a:latin typeface="Monserrat"/>
                <a:cs typeface="Monserrat"/>
              </a:rPr>
              <a:t> </a:t>
            </a:r>
          </a:p>
          <a:p>
            <a:pPr marL="342900" indent="-342900">
              <a:buClrTx/>
              <a:buFont typeface="Arial"/>
              <a:buChar char="•"/>
              <a:defRPr/>
            </a:pPr>
            <a:r>
              <a:rPr lang="es-ES" sz="2400" dirty="0" err="1">
                <a:solidFill>
                  <a:schemeClr val="bg1"/>
                </a:solidFill>
                <a:latin typeface="Monserrat"/>
                <a:cs typeface="Monserrat"/>
              </a:rPr>
              <a:t>Patented</a:t>
            </a:r>
            <a:r>
              <a:rPr lang="es-ES" sz="2400" dirty="0">
                <a:solidFill>
                  <a:schemeClr val="bg1"/>
                </a:solidFill>
                <a:latin typeface="Monserrat"/>
                <a:cs typeface="Monserrat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Monserrat"/>
                <a:cs typeface="Monserrat"/>
              </a:rPr>
              <a:t>fishlike</a:t>
            </a:r>
            <a:r>
              <a:rPr lang="es-ES" sz="2400" dirty="0">
                <a:solidFill>
                  <a:schemeClr val="bg1"/>
                </a:solidFill>
                <a:latin typeface="Monserrat"/>
                <a:cs typeface="Monserrat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Monserrat"/>
                <a:cs typeface="Monserrat"/>
              </a:rPr>
              <a:t>drone</a:t>
            </a:r>
            <a:endParaRPr lang="es-ES" sz="2400" dirty="0">
              <a:solidFill>
                <a:schemeClr val="bg1"/>
              </a:solidFill>
              <a:latin typeface="Monserrat"/>
              <a:cs typeface="Monserrat"/>
            </a:endParaRPr>
          </a:p>
          <a:p>
            <a:pPr marL="342900" indent="-342900">
              <a:buClrTx/>
              <a:buFont typeface="Arial"/>
              <a:buChar char="•"/>
              <a:defRPr/>
            </a:pPr>
            <a:r>
              <a:rPr lang="es-ES" sz="2400" dirty="0">
                <a:solidFill>
                  <a:schemeClr val="bg1"/>
                </a:solidFill>
                <a:latin typeface="Monserrat"/>
                <a:cs typeface="Monserrat"/>
              </a:rPr>
              <a:t>Data (</a:t>
            </a:r>
            <a:r>
              <a:rPr lang="es-ES" sz="2400" dirty="0" err="1">
                <a:solidFill>
                  <a:schemeClr val="bg1"/>
                </a:solidFill>
                <a:latin typeface="Monserrat"/>
                <a:cs typeface="Monserrat"/>
              </a:rPr>
              <a:t>raw</a:t>
            </a:r>
            <a:r>
              <a:rPr lang="es-ES" sz="2400" dirty="0">
                <a:solidFill>
                  <a:schemeClr val="bg1"/>
                </a:solidFill>
                <a:latin typeface="Monserrat"/>
                <a:cs typeface="Monserrat"/>
              </a:rPr>
              <a:t> &amp; </a:t>
            </a:r>
            <a:r>
              <a:rPr lang="es-ES" sz="2400" dirty="0" err="1">
                <a:solidFill>
                  <a:schemeClr val="bg1"/>
                </a:solidFill>
                <a:latin typeface="Monserrat"/>
                <a:cs typeface="Monserrat"/>
              </a:rPr>
              <a:t>predictive</a:t>
            </a:r>
            <a:r>
              <a:rPr lang="es-ES" sz="2400" dirty="0">
                <a:solidFill>
                  <a:schemeClr val="bg1"/>
                </a:solidFill>
                <a:latin typeface="Monserrat"/>
                <a:cs typeface="Monserrat"/>
              </a:rPr>
              <a:t>)</a:t>
            </a:r>
          </a:p>
          <a:p>
            <a:pPr>
              <a:buClrTx/>
              <a:defRPr/>
            </a:pPr>
            <a:endParaRPr lang="es-ES" sz="2400" dirty="0">
              <a:solidFill>
                <a:schemeClr val="bg1"/>
              </a:solidFill>
              <a:latin typeface="Monserrat"/>
              <a:cs typeface="Monserrat"/>
            </a:endParaRPr>
          </a:p>
        </p:txBody>
      </p:sp>
      <p:pic>
        <p:nvPicPr>
          <p:cNvPr id="24" name="Picture Placeholder 14">
            <a:extLst>
              <a:ext uri="{FF2B5EF4-FFF2-40B4-BE49-F238E27FC236}">
                <a16:creationId xmlns:a16="http://schemas.microsoft.com/office/drawing/2014/main" id="{6C077E97-940D-0F48-872B-1D82FC27ED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9" r="-235"/>
          <a:stretch/>
        </p:blipFill>
        <p:spPr>
          <a:xfrm>
            <a:off x="8860175" y="4930815"/>
            <a:ext cx="3302644" cy="1834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36;p40"/>
          <p:cNvPicPr preferRelativeResize="0">
            <a:picLocks noChangeAspect="1"/>
          </p:cNvPicPr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4191" y="0"/>
            <a:ext cx="5100529" cy="254864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DDEDE6-B403-7F40-9598-3144EB0BB2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099" y="-1"/>
            <a:ext cx="5175340" cy="25486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0951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58FAE51-1D97-46D1-9BC3-38B4CA41EAF7}"/>
              </a:ext>
            </a:extLst>
          </p:cNvPr>
          <p:cNvSpPr/>
          <p:nvPr/>
        </p:nvSpPr>
        <p:spPr>
          <a:xfrm>
            <a:off x="7275104" y="-372777"/>
            <a:ext cx="4655232" cy="5942147"/>
          </a:xfrm>
          <a:custGeom>
            <a:avLst/>
            <a:gdLst>
              <a:gd name="connsiteX0" fmla="*/ 1996 w 4655232"/>
              <a:gd name="connsiteY0" fmla="*/ 125127 h 5942147"/>
              <a:gd name="connsiteX1" fmla="*/ 3192871 w 4655232"/>
              <a:gd name="connsiteY1" fmla="*/ 2049177 h 5942147"/>
              <a:gd name="connsiteX2" fmla="*/ 4640671 w 4655232"/>
              <a:gd name="connsiteY2" fmla="*/ 4439952 h 5942147"/>
              <a:gd name="connsiteX3" fmla="*/ 3688171 w 4655232"/>
              <a:gd name="connsiteY3" fmla="*/ 5744877 h 5942147"/>
              <a:gd name="connsiteX4" fmla="*/ 1996 w 4655232"/>
              <a:gd name="connsiteY4" fmla="*/ 125127 h 594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5232" h="5942147">
                <a:moveTo>
                  <a:pt x="1996" y="125127"/>
                </a:moveTo>
                <a:cubicBezTo>
                  <a:pt x="-80554" y="-490823"/>
                  <a:pt x="2419759" y="1330040"/>
                  <a:pt x="3192871" y="2049177"/>
                </a:cubicBezTo>
                <a:cubicBezTo>
                  <a:pt x="3965983" y="2768314"/>
                  <a:pt x="4558121" y="3824002"/>
                  <a:pt x="4640671" y="4439952"/>
                </a:cubicBezTo>
                <a:cubicBezTo>
                  <a:pt x="4723221" y="5055902"/>
                  <a:pt x="4461284" y="6457665"/>
                  <a:pt x="3688171" y="5744877"/>
                </a:cubicBezTo>
                <a:cubicBezTo>
                  <a:pt x="2915059" y="5032090"/>
                  <a:pt x="84546" y="741077"/>
                  <a:pt x="1996" y="125127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02725D4-A664-497F-AE91-08DA3DAC28F9}"/>
              </a:ext>
            </a:extLst>
          </p:cNvPr>
          <p:cNvSpPr/>
          <p:nvPr/>
        </p:nvSpPr>
        <p:spPr>
          <a:xfrm>
            <a:off x="6492321" y="-339335"/>
            <a:ext cx="5490392" cy="6728351"/>
          </a:xfrm>
          <a:custGeom>
            <a:avLst/>
            <a:gdLst>
              <a:gd name="connsiteX0" fmla="*/ 3327954 w 5490392"/>
              <a:gd name="connsiteY0" fmla="*/ 5960 h 6728351"/>
              <a:gd name="connsiteX1" fmla="*/ 3023154 w 5490392"/>
              <a:gd name="connsiteY1" fmla="*/ 2377685 h 6728351"/>
              <a:gd name="connsiteX2" fmla="*/ 260904 w 5490392"/>
              <a:gd name="connsiteY2" fmla="*/ 5378060 h 6728351"/>
              <a:gd name="connsiteX3" fmla="*/ 479979 w 5490392"/>
              <a:gd name="connsiteY3" fmla="*/ 6416285 h 6728351"/>
              <a:gd name="connsiteX4" fmla="*/ 3480354 w 5490392"/>
              <a:gd name="connsiteY4" fmla="*/ 6321035 h 6728351"/>
              <a:gd name="connsiteX5" fmla="*/ 5490129 w 5490392"/>
              <a:gd name="connsiteY5" fmla="*/ 1853810 h 6728351"/>
              <a:gd name="connsiteX6" fmla="*/ 3327954 w 5490392"/>
              <a:gd name="connsiteY6" fmla="*/ 5960 h 672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0392" h="6728351">
                <a:moveTo>
                  <a:pt x="3327954" y="5960"/>
                </a:moveTo>
                <a:cubicBezTo>
                  <a:pt x="2916791" y="93273"/>
                  <a:pt x="3534329" y="1482335"/>
                  <a:pt x="3023154" y="2377685"/>
                </a:cubicBezTo>
                <a:cubicBezTo>
                  <a:pt x="2511979" y="3273035"/>
                  <a:pt x="684766" y="4704960"/>
                  <a:pt x="260904" y="5378060"/>
                </a:cubicBezTo>
                <a:cubicBezTo>
                  <a:pt x="-162959" y="6051160"/>
                  <a:pt x="-56596" y="6259122"/>
                  <a:pt x="479979" y="6416285"/>
                </a:cubicBezTo>
                <a:cubicBezTo>
                  <a:pt x="1016554" y="6573448"/>
                  <a:pt x="2645329" y="7081447"/>
                  <a:pt x="3480354" y="6321035"/>
                </a:cubicBezTo>
                <a:cubicBezTo>
                  <a:pt x="4315379" y="5560623"/>
                  <a:pt x="5510767" y="2904735"/>
                  <a:pt x="5490129" y="1853810"/>
                </a:cubicBezTo>
                <a:cubicBezTo>
                  <a:pt x="5469492" y="802885"/>
                  <a:pt x="3739117" y="-81353"/>
                  <a:pt x="3327954" y="596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F08080F-287F-48AC-B9C6-39F1DFBC2484}"/>
              </a:ext>
            </a:extLst>
          </p:cNvPr>
          <p:cNvSpPr/>
          <p:nvPr/>
        </p:nvSpPr>
        <p:spPr>
          <a:xfrm>
            <a:off x="2905053" y="-468022"/>
            <a:ext cx="3880140" cy="4251653"/>
          </a:xfrm>
          <a:custGeom>
            <a:avLst/>
            <a:gdLst>
              <a:gd name="connsiteX0" fmla="*/ 114372 w 3880140"/>
              <a:gd name="connsiteY0" fmla="*/ 229897 h 4251653"/>
              <a:gd name="connsiteX1" fmla="*/ 2305122 w 3880140"/>
              <a:gd name="connsiteY1" fmla="*/ 3058822 h 4251653"/>
              <a:gd name="connsiteX2" fmla="*/ 2628972 w 3880140"/>
              <a:gd name="connsiteY2" fmla="*/ 4211347 h 4251653"/>
              <a:gd name="connsiteX3" fmla="*/ 3876747 w 3880140"/>
              <a:gd name="connsiteY3" fmla="*/ 3744622 h 4251653"/>
              <a:gd name="connsiteX4" fmla="*/ 2914722 w 3880140"/>
              <a:gd name="connsiteY4" fmla="*/ 1449097 h 4251653"/>
              <a:gd name="connsiteX5" fmla="*/ 581097 w 3880140"/>
              <a:gd name="connsiteY5" fmla="*/ 306097 h 4251653"/>
              <a:gd name="connsiteX6" fmla="*/ 114372 w 3880140"/>
              <a:gd name="connsiteY6" fmla="*/ 229897 h 425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0140" h="4251653">
                <a:moveTo>
                  <a:pt x="114372" y="229897"/>
                </a:moveTo>
                <a:cubicBezTo>
                  <a:pt x="401710" y="688685"/>
                  <a:pt x="1886022" y="2395247"/>
                  <a:pt x="2305122" y="3058822"/>
                </a:cubicBezTo>
                <a:cubicBezTo>
                  <a:pt x="2724222" y="3722397"/>
                  <a:pt x="2367035" y="4097047"/>
                  <a:pt x="2628972" y="4211347"/>
                </a:cubicBezTo>
                <a:cubicBezTo>
                  <a:pt x="2890910" y="4325647"/>
                  <a:pt x="3829122" y="4204997"/>
                  <a:pt x="3876747" y="3744622"/>
                </a:cubicBezTo>
                <a:cubicBezTo>
                  <a:pt x="3924372" y="3284247"/>
                  <a:pt x="3463997" y="2022184"/>
                  <a:pt x="2914722" y="1449097"/>
                </a:cubicBezTo>
                <a:cubicBezTo>
                  <a:pt x="2365447" y="876010"/>
                  <a:pt x="1044647" y="504535"/>
                  <a:pt x="581097" y="306097"/>
                </a:cubicBezTo>
                <a:cubicBezTo>
                  <a:pt x="117547" y="107659"/>
                  <a:pt x="-172966" y="-228891"/>
                  <a:pt x="114372" y="229897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4" name="Picture 203"/>
          <p:cNvPicPr>
            <a:picLocks/>
          </p:cNvPicPr>
          <p:nvPr/>
        </p:nvPicPr>
        <p:blipFill rotWithShape="1">
          <a:blip r:embed="rId2" cstate="email">
            <a:alphaModFix amt="6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6" y="502"/>
            <a:ext cx="12191999" cy="6857497"/>
          </a:xfrm>
          <a:prstGeom prst="rect">
            <a:avLst/>
          </a:prstGeom>
          <a:solidFill>
            <a:srgbClr val="176FD1">
              <a:alpha val="85000"/>
            </a:srgb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78FE95-F5DE-450E-B30F-9DA12EF22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558" y="231961"/>
            <a:ext cx="3487555" cy="806727"/>
          </a:xfrm>
        </p:spPr>
        <p:txBody>
          <a:bodyPr/>
          <a:lstStyle/>
          <a:p>
            <a:r>
              <a:rPr lang="en-US" b="0" dirty="0">
                <a:solidFill>
                  <a:schemeClr val="bg1"/>
                </a:solidFill>
              </a:rPr>
              <a:t>Why a Fish?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3685280-3409-457D-8111-DE9EF110F4B8}"/>
              </a:ext>
            </a:extLst>
          </p:cNvPr>
          <p:cNvGrpSpPr/>
          <p:nvPr/>
        </p:nvGrpSpPr>
        <p:grpSpPr>
          <a:xfrm>
            <a:off x="6992852" y="2021867"/>
            <a:ext cx="2736614" cy="3215022"/>
            <a:chOff x="7007514" y="1435100"/>
            <a:chExt cx="3019136" cy="3350937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8752FB90-A549-4A8F-B258-8D740393E3C3}"/>
                </a:ext>
              </a:extLst>
            </p:cNvPr>
            <p:cNvSpPr/>
            <p:nvPr/>
          </p:nvSpPr>
          <p:spPr>
            <a:xfrm>
              <a:off x="7607300" y="1435100"/>
              <a:ext cx="2419350" cy="530225"/>
            </a:xfrm>
            <a:custGeom>
              <a:avLst/>
              <a:gdLst>
                <a:gd name="connsiteX0" fmla="*/ 0 w 2419350"/>
                <a:gd name="connsiteY0" fmla="*/ 0 h 530225"/>
                <a:gd name="connsiteX1" fmla="*/ 1889125 w 2419350"/>
                <a:gd name="connsiteY1" fmla="*/ 0 h 530225"/>
                <a:gd name="connsiteX2" fmla="*/ 2419350 w 2419350"/>
                <a:gd name="connsiteY2" fmla="*/ 530225 h 530225"/>
                <a:gd name="connsiteX0" fmla="*/ 0 w 2419350"/>
                <a:gd name="connsiteY0" fmla="*/ 0 h 530225"/>
                <a:gd name="connsiteX1" fmla="*/ 1889125 w 2419350"/>
                <a:gd name="connsiteY1" fmla="*/ 0 h 530225"/>
                <a:gd name="connsiteX2" fmla="*/ 2419350 w 2419350"/>
                <a:gd name="connsiteY2" fmla="*/ 530225 h 530225"/>
                <a:gd name="connsiteX0" fmla="*/ 0 w 2419350"/>
                <a:gd name="connsiteY0" fmla="*/ 0 h 530225"/>
                <a:gd name="connsiteX1" fmla="*/ 1889125 w 2419350"/>
                <a:gd name="connsiteY1" fmla="*/ 0 h 530225"/>
                <a:gd name="connsiteX2" fmla="*/ 2419350 w 2419350"/>
                <a:gd name="connsiteY2" fmla="*/ 530225 h 53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9350" h="530225">
                  <a:moveTo>
                    <a:pt x="0" y="0"/>
                  </a:moveTo>
                  <a:lnTo>
                    <a:pt x="1889125" y="0"/>
                  </a:lnTo>
                  <a:cubicBezTo>
                    <a:pt x="2205567" y="14817"/>
                    <a:pt x="2410883" y="343958"/>
                    <a:pt x="2419350" y="530225"/>
                  </a:cubicBezTo>
                </a:path>
              </a:pathLst>
            </a:custGeom>
            <a:noFill/>
            <a:ln w="15875">
              <a:solidFill>
                <a:schemeClr val="bg1">
                  <a:lumMod val="85000"/>
                </a:schemeClr>
              </a:solidFill>
              <a:head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2D08DBF-092D-405D-8FB6-49135BD8AA1C}"/>
                </a:ext>
              </a:extLst>
            </p:cNvPr>
            <p:cNvSpPr/>
            <p:nvPr/>
          </p:nvSpPr>
          <p:spPr>
            <a:xfrm>
              <a:off x="7679531" y="2385474"/>
              <a:ext cx="1364457" cy="733964"/>
            </a:xfrm>
            <a:custGeom>
              <a:avLst/>
              <a:gdLst>
                <a:gd name="connsiteX0" fmla="*/ 1364457 w 1364457"/>
                <a:gd name="connsiteY0" fmla="*/ 733425 h 733425"/>
                <a:gd name="connsiteX1" fmla="*/ 585788 w 1364457"/>
                <a:gd name="connsiteY1" fmla="*/ 95250 h 733425"/>
                <a:gd name="connsiteX2" fmla="*/ 345282 w 1364457"/>
                <a:gd name="connsiteY2" fmla="*/ 0 h 733425"/>
                <a:gd name="connsiteX3" fmla="*/ 0 w 1364457"/>
                <a:gd name="connsiteY3" fmla="*/ 0 h 733425"/>
                <a:gd name="connsiteX0" fmla="*/ 1364457 w 1364457"/>
                <a:gd name="connsiteY0" fmla="*/ 733830 h 733830"/>
                <a:gd name="connsiteX1" fmla="*/ 585788 w 1364457"/>
                <a:gd name="connsiteY1" fmla="*/ 95655 h 733830"/>
                <a:gd name="connsiteX2" fmla="*/ 345282 w 1364457"/>
                <a:gd name="connsiteY2" fmla="*/ 405 h 733830"/>
                <a:gd name="connsiteX3" fmla="*/ 0 w 1364457"/>
                <a:gd name="connsiteY3" fmla="*/ 405 h 733830"/>
                <a:gd name="connsiteX0" fmla="*/ 1364457 w 1364457"/>
                <a:gd name="connsiteY0" fmla="*/ 733964 h 733964"/>
                <a:gd name="connsiteX1" fmla="*/ 585788 w 1364457"/>
                <a:gd name="connsiteY1" fmla="*/ 95789 h 733964"/>
                <a:gd name="connsiteX2" fmla="*/ 345282 w 1364457"/>
                <a:gd name="connsiteY2" fmla="*/ 539 h 733964"/>
                <a:gd name="connsiteX3" fmla="*/ 0 w 1364457"/>
                <a:gd name="connsiteY3" fmla="*/ 539 h 73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4457" h="733964">
                  <a:moveTo>
                    <a:pt x="1364457" y="733964"/>
                  </a:moveTo>
                  <a:lnTo>
                    <a:pt x="585788" y="95789"/>
                  </a:lnTo>
                  <a:cubicBezTo>
                    <a:pt x="522288" y="44989"/>
                    <a:pt x="465932" y="-5811"/>
                    <a:pt x="345282" y="539"/>
                  </a:cubicBezTo>
                  <a:lnTo>
                    <a:pt x="0" y="539"/>
                  </a:lnTo>
                </a:path>
              </a:pathLst>
            </a:custGeom>
            <a:noFill/>
            <a:ln w="15875">
              <a:solidFill>
                <a:schemeClr val="bg1">
                  <a:lumMod val="85000"/>
                </a:schemeClr>
              </a:solidFill>
              <a:headEnd type="none" w="lg" len="lg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69ACD37-2F1A-4DCE-876C-473C510E8F5C}"/>
                </a:ext>
              </a:extLst>
            </p:cNvPr>
            <p:cNvSpPr/>
            <p:nvPr/>
          </p:nvSpPr>
          <p:spPr>
            <a:xfrm>
              <a:off x="7007514" y="3757337"/>
              <a:ext cx="790575" cy="1028700"/>
            </a:xfrm>
            <a:custGeom>
              <a:avLst/>
              <a:gdLst>
                <a:gd name="connsiteX0" fmla="*/ 0 w 790575"/>
                <a:gd name="connsiteY0" fmla="*/ 0 h 1028700"/>
                <a:gd name="connsiteX1" fmla="*/ 0 w 790575"/>
                <a:gd name="connsiteY1" fmla="*/ 273050 h 1028700"/>
                <a:gd name="connsiteX2" fmla="*/ 133350 w 790575"/>
                <a:gd name="connsiteY2" fmla="*/ 511175 h 1028700"/>
                <a:gd name="connsiteX3" fmla="*/ 790575 w 790575"/>
                <a:gd name="connsiteY3" fmla="*/ 1028700 h 1028700"/>
                <a:gd name="connsiteX0" fmla="*/ 0 w 790575"/>
                <a:gd name="connsiteY0" fmla="*/ 0 h 1028700"/>
                <a:gd name="connsiteX1" fmla="*/ 0 w 790575"/>
                <a:gd name="connsiteY1" fmla="*/ 273050 h 1028700"/>
                <a:gd name="connsiteX2" fmla="*/ 133350 w 790575"/>
                <a:gd name="connsiteY2" fmla="*/ 511175 h 1028700"/>
                <a:gd name="connsiteX3" fmla="*/ 790575 w 790575"/>
                <a:gd name="connsiteY3" fmla="*/ 1028700 h 1028700"/>
                <a:gd name="connsiteX0" fmla="*/ 0 w 790575"/>
                <a:gd name="connsiteY0" fmla="*/ 0 h 1028700"/>
                <a:gd name="connsiteX1" fmla="*/ 0 w 790575"/>
                <a:gd name="connsiteY1" fmla="*/ 273050 h 1028700"/>
                <a:gd name="connsiteX2" fmla="*/ 133350 w 790575"/>
                <a:gd name="connsiteY2" fmla="*/ 511175 h 1028700"/>
                <a:gd name="connsiteX3" fmla="*/ 790575 w 790575"/>
                <a:gd name="connsiteY3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575" h="1028700">
                  <a:moveTo>
                    <a:pt x="0" y="0"/>
                  </a:moveTo>
                  <a:lnTo>
                    <a:pt x="0" y="273050"/>
                  </a:lnTo>
                  <a:cubicBezTo>
                    <a:pt x="6350" y="390525"/>
                    <a:pt x="76200" y="441325"/>
                    <a:pt x="133350" y="511175"/>
                  </a:cubicBezTo>
                  <a:lnTo>
                    <a:pt x="790575" y="1028700"/>
                  </a:lnTo>
                </a:path>
              </a:pathLst>
            </a:custGeom>
            <a:noFill/>
            <a:ln w="15875">
              <a:solidFill>
                <a:schemeClr val="bg1">
                  <a:lumMod val="85000"/>
                </a:schemeClr>
              </a:solidFill>
              <a:headEnd type="oval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F2DE3F0-2522-4407-BC2C-EF6ACFE26F5C}"/>
              </a:ext>
            </a:extLst>
          </p:cNvPr>
          <p:cNvGrpSpPr/>
          <p:nvPr/>
        </p:nvGrpSpPr>
        <p:grpSpPr>
          <a:xfrm flipH="1">
            <a:off x="2430298" y="2112234"/>
            <a:ext cx="2740736" cy="3149913"/>
            <a:chOff x="7047369" y="1435100"/>
            <a:chExt cx="2979281" cy="3424074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2D6B9394-D1D2-4CDD-8653-839094DB259B}"/>
                </a:ext>
              </a:extLst>
            </p:cNvPr>
            <p:cNvSpPr/>
            <p:nvPr/>
          </p:nvSpPr>
          <p:spPr>
            <a:xfrm>
              <a:off x="7607300" y="1435100"/>
              <a:ext cx="2419350" cy="530225"/>
            </a:xfrm>
            <a:custGeom>
              <a:avLst/>
              <a:gdLst>
                <a:gd name="connsiteX0" fmla="*/ 0 w 2419350"/>
                <a:gd name="connsiteY0" fmla="*/ 0 h 530225"/>
                <a:gd name="connsiteX1" fmla="*/ 1889125 w 2419350"/>
                <a:gd name="connsiteY1" fmla="*/ 0 h 530225"/>
                <a:gd name="connsiteX2" fmla="*/ 2419350 w 2419350"/>
                <a:gd name="connsiteY2" fmla="*/ 530225 h 530225"/>
                <a:gd name="connsiteX0" fmla="*/ 0 w 2419350"/>
                <a:gd name="connsiteY0" fmla="*/ 0 h 530225"/>
                <a:gd name="connsiteX1" fmla="*/ 1889125 w 2419350"/>
                <a:gd name="connsiteY1" fmla="*/ 0 h 530225"/>
                <a:gd name="connsiteX2" fmla="*/ 2419350 w 2419350"/>
                <a:gd name="connsiteY2" fmla="*/ 530225 h 530225"/>
                <a:gd name="connsiteX0" fmla="*/ 0 w 2419350"/>
                <a:gd name="connsiteY0" fmla="*/ 0 h 530225"/>
                <a:gd name="connsiteX1" fmla="*/ 1889125 w 2419350"/>
                <a:gd name="connsiteY1" fmla="*/ 0 h 530225"/>
                <a:gd name="connsiteX2" fmla="*/ 2419350 w 2419350"/>
                <a:gd name="connsiteY2" fmla="*/ 530225 h 53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9350" h="530225">
                  <a:moveTo>
                    <a:pt x="0" y="0"/>
                  </a:moveTo>
                  <a:lnTo>
                    <a:pt x="1889125" y="0"/>
                  </a:lnTo>
                  <a:cubicBezTo>
                    <a:pt x="2205567" y="14817"/>
                    <a:pt x="2410883" y="343958"/>
                    <a:pt x="2419350" y="530225"/>
                  </a:cubicBezTo>
                </a:path>
              </a:pathLst>
            </a:custGeom>
            <a:noFill/>
            <a:ln w="15875">
              <a:solidFill>
                <a:schemeClr val="bg1">
                  <a:lumMod val="85000"/>
                </a:schemeClr>
              </a:solidFill>
              <a:head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6D727936-33A6-41D9-892A-A7A3C1C3C36F}"/>
                </a:ext>
              </a:extLst>
            </p:cNvPr>
            <p:cNvSpPr/>
            <p:nvPr/>
          </p:nvSpPr>
          <p:spPr>
            <a:xfrm>
              <a:off x="7733622" y="2567207"/>
              <a:ext cx="1364457" cy="733964"/>
            </a:xfrm>
            <a:custGeom>
              <a:avLst/>
              <a:gdLst>
                <a:gd name="connsiteX0" fmla="*/ 1364457 w 1364457"/>
                <a:gd name="connsiteY0" fmla="*/ 733425 h 733425"/>
                <a:gd name="connsiteX1" fmla="*/ 585788 w 1364457"/>
                <a:gd name="connsiteY1" fmla="*/ 95250 h 733425"/>
                <a:gd name="connsiteX2" fmla="*/ 345282 w 1364457"/>
                <a:gd name="connsiteY2" fmla="*/ 0 h 733425"/>
                <a:gd name="connsiteX3" fmla="*/ 0 w 1364457"/>
                <a:gd name="connsiteY3" fmla="*/ 0 h 733425"/>
                <a:gd name="connsiteX0" fmla="*/ 1364457 w 1364457"/>
                <a:gd name="connsiteY0" fmla="*/ 733830 h 733830"/>
                <a:gd name="connsiteX1" fmla="*/ 585788 w 1364457"/>
                <a:gd name="connsiteY1" fmla="*/ 95655 h 733830"/>
                <a:gd name="connsiteX2" fmla="*/ 345282 w 1364457"/>
                <a:gd name="connsiteY2" fmla="*/ 405 h 733830"/>
                <a:gd name="connsiteX3" fmla="*/ 0 w 1364457"/>
                <a:gd name="connsiteY3" fmla="*/ 405 h 733830"/>
                <a:gd name="connsiteX0" fmla="*/ 1364457 w 1364457"/>
                <a:gd name="connsiteY0" fmla="*/ 733964 h 733964"/>
                <a:gd name="connsiteX1" fmla="*/ 585788 w 1364457"/>
                <a:gd name="connsiteY1" fmla="*/ 95789 h 733964"/>
                <a:gd name="connsiteX2" fmla="*/ 345282 w 1364457"/>
                <a:gd name="connsiteY2" fmla="*/ 539 h 733964"/>
                <a:gd name="connsiteX3" fmla="*/ 0 w 1364457"/>
                <a:gd name="connsiteY3" fmla="*/ 539 h 73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4457" h="733964">
                  <a:moveTo>
                    <a:pt x="1364457" y="733964"/>
                  </a:moveTo>
                  <a:lnTo>
                    <a:pt x="585788" y="95789"/>
                  </a:lnTo>
                  <a:cubicBezTo>
                    <a:pt x="522288" y="44989"/>
                    <a:pt x="465932" y="-5811"/>
                    <a:pt x="345282" y="539"/>
                  </a:cubicBezTo>
                  <a:lnTo>
                    <a:pt x="0" y="539"/>
                  </a:lnTo>
                </a:path>
              </a:pathLst>
            </a:custGeom>
            <a:noFill/>
            <a:ln w="15875">
              <a:solidFill>
                <a:schemeClr val="bg1">
                  <a:lumMod val="85000"/>
                </a:schemeClr>
              </a:solidFill>
              <a:headEnd type="none" w="lg" len="lg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5D7592C-CC90-4497-B2D0-F1C4873BA9B8}"/>
                </a:ext>
              </a:extLst>
            </p:cNvPr>
            <p:cNvSpPr/>
            <p:nvPr/>
          </p:nvSpPr>
          <p:spPr>
            <a:xfrm>
              <a:off x="7047369" y="3830474"/>
              <a:ext cx="790575" cy="1028700"/>
            </a:xfrm>
            <a:custGeom>
              <a:avLst/>
              <a:gdLst>
                <a:gd name="connsiteX0" fmla="*/ 0 w 790575"/>
                <a:gd name="connsiteY0" fmla="*/ 0 h 1028700"/>
                <a:gd name="connsiteX1" fmla="*/ 0 w 790575"/>
                <a:gd name="connsiteY1" fmla="*/ 273050 h 1028700"/>
                <a:gd name="connsiteX2" fmla="*/ 133350 w 790575"/>
                <a:gd name="connsiteY2" fmla="*/ 511175 h 1028700"/>
                <a:gd name="connsiteX3" fmla="*/ 790575 w 790575"/>
                <a:gd name="connsiteY3" fmla="*/ 1028700 h 1028700"/>
                <a:gd name="connsiteX0" fmla="*/ 0 w 790575"/>
                <a:gd name="connsiteY0" fmla="*/ 0 h 1028700"/>
                <a:gd name="connsiteX1" fmla="*/ 0 w 790575"/>
                <a:gd name="connsiteY1" fmla="*/ 273050 h 1028700"/>
                <a:gd name="connsiteX2" fmla="*/ 133350 w 790575"/>
                <a:gd name="connsiteY2" fmla="*/ 511175 h 1028700"/>
                <a:gd name="connsiteX3" fmla="*/ 790575 w 790575"/>
                <a:gd name="connsiteY3" fmla="*/ 1028700 h 1028700"/>
                <a:gd name="connsiteX0" fmla="*/ 0 w 790575"/>
                <a:gd name="connsiteY0" fmla="*/ 0 h 1028700"/>
                <a:gd name="connsiteX1" fmla="*/ 0 w 790575"/>
                <a:gd name="connsiteY1" fmla="*/ 273050 h 1028700"/>
                <a:gd name="connsiteX2" fmla="*/ 133350 w 790575"/>
                <a:gd name="connsiteY2" fmla="*/ 511175 h 1028700"/>
                <a:gd name="connsiteX3" fmla="*/ 790575 w 790575"/>
                <a:gd name="connsiteY3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575" h="1028700">
                  <a:moveTo>
                    <a:pt x="0" y="0"/>
                  </a:moveTo>
                  <a:lnTo>
                    <a:pt x="0" y="273050"/>
                  </a:lnTo>
                  <a:cubicBezTo>
                    <a:pt x="6350" y="390525"/>
                    <a:pt x="76200" y="441325"/>
                    <a:pt x="133350" y="511175"/>
                  </a:cubicBezTo>
                  <a:lnTo>
                    <a:pt x="790575" y="1028700"/>
                  </a:lnTo>
                </a:path>
              </a:pathLst>
            </a:custGeom>
            <a:noFill/>
            <a:ln w="15875">
              <a:solidFill>
                <a:schemeClr val="bg1">
                  <a:lumMod val="85000"/>
                </a:schemeClr>
              </a:solidFill>
              <a:headEnd type="oval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BBE9E26A-CBC6-4DB3-B9A4-3F5002749D43}"/>
              </a:ext>
            </a:extLst>
          </p:cNvPr>
          <p:cNvSpPr/>
          <p:nvPr/>
        </p:nvSpPr>
        <p:spPr>
          <a:xfrm>
            <a:off x="734311" y="2355189"/>
            <a:ext cx="2450538" cy="83461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ctr"/>
          <a:lstStyle/>
          <a:p>
            <a:r>
              <a:rPr lang="en-IN" sz="1200" dirty="0">
                <a:solidFill>
                  <a:schemeClr val="tx1"/>
                </a:solidFill>
                <a:latin typeface="Montserrat" panose="02000505000000020004" pitchFamily="2" charset="0"/>
                <a:ea typeface="Roboto Light" pitchFamily="2" charset="0"/>
              </a:rPr>
              <a:t>Manoeuvrability around Objects</a:t>
            </a:r>
            <a:endParaRPr lang="en-IN" sz="1200" dirty="0">
              <a:solidFill>
                <a:schemeClr val="tx1"/>
              </a:solidFill>
              <a:latin typeface="Montserrat Light" panose="00000400000000000000" pitchFamily="50" charset="0"/>
              <a:ea typeface="Roboto Light" pitchFamily="2" charset="0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74324398-40F1-42ED-9185-532DBC1B1BC8}"/>
              </a:ext>
            </a:extLst>
          </p:cNvPr>
          <p:cNvSpPr/>
          <p:nvPr/>
        </p:nvSpPr>
        <p:spPr>
          <a:xfrm>
            <a:off x="827907" y="2437704"/>
            <a:ext cx="684924" cy="6849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FDA7F0E-0F8C-4F19-8361-F0A9F3E8DB07}"/>
              </a:ext>
            </a:extLst>
          </p:cNvPr>
          <p:cNvSpPr/>
          <p:nvPr/>
        </p:nvSpPr>
        <p:spPr>
          <a:xfrm>
            <a:off x="3587686" y="4959422"/>
            <a:ext cx="2450538" cy="83461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ctr"/>
          <a:lstStyle/>
          <a:p>
            <a:r>
              <a:rPr lang="en-IN" sz="1200" dirty="0">
                <a:solidFill>
                  <a:schemeClr val="tx1"/>
                </a:solidFill>
                <a:latin typeface="Montserrat" panose="02000505000000020004" pitchFamily="2" charset="0"/>
                <a:ea typeface="Roboto Light" pitchFamily="2" charset="0"/>
              </a:rPr>
              <a:t>Energy Efficient</a:t>
            </a: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1527578A-A561-4A9A-A1E9-BF4168FDC8D5}"/>
              </a:ext>
            </a:extLst>
          </p:cNvPr>
          <p:cNvSpPr/>
          <p:nvPr/>
        </p:nvSpPr>
        <p:spPr>
          <a:xfrm>
            <a:off x="3681281" y="5041936"/>
            <a:ext cx="684924" cy="6849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7" name="Freeform 19">
            <a:extLst>
              <a:ext uri="{FF2B5EF4-FFF2-40B4-BE49-F238E27FC236}">
                <a16:creationId xmlns:a16="http://schemas.microsoft.com/office/drawing/2014/main" id="{F6F891CF-918E-48D2-9E90-231F8989346B}"/>
              </a:ext>
            </a:extLst>
          </p:cNvPr>
          <p:cNvSpPr>
            <a:spLocks noEditPoints="1"/>
          </p:cNvSpPr>
          <p:nvPr/>
        </p:nvSpPr>
        <p:spPr bwMode="auto">
          <a:xfrm>
            <a:off x="978752" y="2624627"/>
            <a:ext cx="383233" cy="377197"/>
          </a:xfrm>
          <a:custGeom>
            <a:avLst/>
            <a:gdLst>
              <a:gd name="T0" fmla="*/ 1397 w 1524"/>
              <a:gd name="T1" fmla="*/ 1006 h 1500"/>
              <a:gd name="T2" fmla="*/ 1328 w 1524"/>
              <a:gd name="T3" fmla="*/ 823 h 1500"/>
              <a:gd name="T4" fmla="*/ 1080 w 1524"/>
              <a:gd name="T5" fmla="*/ 796 h 1500"/>
              <a:gd name="T6" fmla="*/ 876 w 1524"/>
              <a:gd name="T7" fmla="*/ 934 h 1500"/>
              <a:gd name="T8" fmla="*/ 810 w 1524"/>
              <a:gd name="T9" fmla="*/ 1152 h 1500"/>
              <a:gd name="T10" fmla="*/ 921 w 1524"/>
              <a:gd name="T11" fmla="*/ 1401 h 1500"/>
              <a:gd name="T12" fmla="*/ 1115 w 1524"/>
              <a:gd name="T13" fmla="*/ 1410 h 1500"/>
              <a:gd name="T14" fmla="*/ 1304 w 1524"/>
              <a:gd name="T15" fmla="*/ 1377 h 1500"/>
              <a:gd name="T16" fmla="*/ 1495 w 1524"/>
              <a:gd name="T17" fmla="*/ 1284 h 1500"/>
              <a:gd name="T18" fmla="*/ 1309 w 1524"/>
              <a:gd name="T19" fmla="*/ 1292 h 1500"/>
              <a:gd name="T20" fmla="*/ 1163 w 1524"/>
              <a:gd name="T21" fmla="*/ 1349 h 1500"/>
              <a:gd name="T22" fmla="*/ 984 w 1524"/>
              <a:gd name="T23" fmla="*/ 1369 h 1500"/>
              <a:gd name="T24" fmla="*/ 878 w 1524"/>
              <a:gd name="T25" fmla="*/ 1173 h 1500"/>
              <a:gd name="T26" fmla="*/ 931 w 1524"/>
              <a:gd name="T27" fmla="*/ 972 h 1500"/>
              <a:gd name="T28" fmla="*/ 1117 w 1524"/>
              <a:gd name="T29" fmla="*/ 855 h 1500"/>
              <a:gd name="T30" fmla="*/ 1336 w 1524"/>
              <a:gd name="T31" fmla="*/ 905 h 1500"/>
              <a:gd name="T32" fmla="*/ 1450 w 1524"/>
              <a:gd name="T33" fmla="*/ 1073 h 1500"/>
              <a:gd name="T34" fmla="*/ 775 w 1524"/>
              <a:gd name="T35" fmla="*/ 828 h 1500"/>
              <a:gd name="T36" fmla="*/ 895 w 1524"/>
              <a:gd name="T37" fmla="*/ 660 h 1500"/>
              <a:gd name="T38" fmla="*/ 1032 w 1524"/>
              <a:gd name="T39" fmla="*/ 510 h 1500"/>
              <a:gd name="T40" fmla="*/ 974 w 1524"/>
              <a:gd name="T41" fmla="*/ 276 h 1500"/>
              <a:gd name="T42" fmla="*/ 814 w 1524"/>
              <a:gd name="T43" fmla="*/ 95 h 1500"/>
              <a:gd name="T44" fmla="*/ 619 w 1524"/>
              <a:gd name="T45" fmla="*/ 10 h 1500"/>
              <a:gd name="T46" fmla="*/ 449 w 1524"/>
              <a:gd name="T47" fmla="*/ 116 h 1500"/>
              <a:gd name="T48" fmla="*/ 260 w 1524"/>
              <a:gd name="T49" fmla="*/ 201 h 1500"/>
              <a:gd name="T50" fmla="*/ 55 w 1524"/>
              <a:gd name="T51" fmla="*/ 286 h 1500"/>
              <a:gd name="T52" fmla="*/ 0 w 1524"/>
              <a:gd name="T53" fmla="*/ 519 h 1500"/>
              <a:gd name="T54" fmla="*/ 36 w 1524"/>
              <a:gd name="T55" fmla="*/ 705 h 1500"/>
              <a:gd name="T56" fmla="*/ 174 w 1524"/>
              <a:gd name="T57" fmla="*/ 902 h 1500"/>
              <a:gd name="T58" fmla="*/ 389 w 1524"/>
              <a:gd name="T59" fmla="*/ 1016 h 1500"/>
              <a:gd name="T60" fmla="*/ 581 w 1524"/>
              <a:gd name="T61" fmla="*/ 916 h 1500"/>
              <a:gd name="T62" fmla="*/ 773 w 1524"/>
              <a:gd name="T63" fmla="*/ 831 h 1500"/>
              <a:gd name="T64" fmla="*/ 725 w 1524"/>
              <a:gd name="T65" fmla="*/ 915 h 1500"/>
              <a:gd name="T66" fmla="*/ 498 w 1524"/>
              <a:gd name="T67" fmla="*/ 966 h 1500"/>
              <a:gd name="T68" fmla="*/ 276 w 1524"/>
              <a:gd name="T69" fmla="*/ 895 h 1500"/>
              <a:gd name="T70" fmla="*/ 117 w 1524"/>
              <a:gd name="T71" fmla="*/ 725 h 1500"/>
              <a:gd name="T72" fmla="*/ 68 w 1524"/>
              <a:gd name="T73" fmla="*/ 498 h 1500"/>
              <a:gd name="T74" fmla="*/ 137 w 1524"/>
              <a:gd name="T75" fmla="*/ 276 h 1500"/>
              <a:gd name="T76" fmla="*/ 334 w 1524"/>
              <a:gd name="T77" fmla="*/ 228 h 1500"/>
              <a:gd name="T78" fmla="*/ 502 w 1524"/>
              <a:gd name="T79" fmla="*/ 175 h 1500"/>
              <a:gd name="T80" fmla="*/ 674 w 1524"/>
              <a:gd name="T81" fmla="*/ 215 h 1500"/>
              <a:gd name="T82" fmla="*/ 791 w 1524"/>
              <a:gd name="T83" fmla="*/ 316 h 1500"/>
              <a:gd name="T84" fmla="*/ 857 w 1524"/>
              <a:gd name="T85" fmla="*/ 502 h 1500"/>
              <a:gd name="T86" fmla="*/ 817 w 1524"/>
              <a:gd name="T87" fmla="*/ 674 h 1500"/>
              <a:gd name="T88" fmla="*/ 498 w 1524"/>
              <a:gd name="T89" fmla="*/ 337 h 1500"/>
              <a:gd name="T90" fmla="*/ 358 w 1524"/>
              <a:gd name="T91" fmla="*/ 430 h 1500"/>
              <a:gd name="T92" fmla="*/ 352 w 1524"/>
              <a:gd name="T93" fmla="*/ 586 h 1500"/>
              <a:gd name="T94" fmla="*/ 480 w 1524"/>
              <a:gd name="T95" fmla="*/ 692 h 1500"/>
              <a:gd name="T96" fmla="*/ 631 w 1524"/>
              <a:gd name="T97" fmla="*/ 655 h 1500"/>
              <a:gd name="T98" fmla="*/ 695 w 1524"/>
              <a:gd name="T99" fmla="*/ 517 h 1500"/>
              <a:gd name="T100" fmla="*/ 616 w 1524"/>
              <a:gd name="T101" fmla="*/ 368 h 1500"/>
              <a:gd name="T102" fmla="*/ 504 w 1524"/>
              <a:gd name="T103" fmla="*/ 629 h 1500"/>
              <a:gd name="T104" fmla="*/ 417 w 1524"/>
              <a:gd name="T105" fmla="*/ 570 h 1500"/>
              <a:gd name="T106" fmla="*/ 413 w 1524"/>
              <a:gd name="T107" fmla="*/ 472 h 1500"/>
              <a:gd name="T108" fmla="*/ 493 w 1524"/>
              <a:gd name="T109" fmla="*/ 405 h 1500"/>
              <a:gd name="T110" fmla="*/ 589 w 1524"/>
              <a:gd name="T111" fmla="*/ 429 h 1500"/>
              <a:gd name="T112" fmla="*/ 629 w 1524"/>
              <a:gd name="T113" fmla="*/ 517 h 1500"/>
              <a:gd name="T114" fmla="*/ 579 w 1524"/>
              <a:gd name="T115" fmla="*/ 610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24" h="1500">
                <a:moveTo>
                  <a:pt x="1431" y="1195"/>
                </a:moveTo>
                <a:lnTo>
                  <a:pt x="1524" y="1160"/>
                </a:lnTo>
                <a:lnTo>
                  <a:pt x="1524" y="1136"/>
                </a:lnTo>
                <a:lnTo>
                  <a:pt x="1524" y="1136"/>
                </a:lnTo>
                <a:lnTo>
                  <a:pt x="1522" y="1110"/>
                </a:lnTo>
                <a:lnTo>
                  <a:pt x="1519" y="1083"/>
                </a:lnTo>
                <a:lnTo>
                  <a:pt x="1513" y="1057"/>
                </a:lnTo>
                <a:lnTo>
                  <a:pt x="1506" y="1032"/>
                </a:lnTo>
                <a:lnTo>
                  <a:pt x="1498" y="1009"/>
                </a:lnTo>
                <a:lnTo>
                  <a:pt x="1397" y="1006"/>
                </a:lnTo>
                <a:lnTo>
                  <a:pt x="1397" y="1006"/>
                </a:lnTo>
                <a:lnTo>
                  <a:pt x="1389" y="995"/>
                </a:lnTo>
                <a:lnTo>
                  <a:pt x="1431" y="900"/>
                </a:lnTo>
                <a:lnTo>
                  <a:pt x="1413" y="884"/>
                </a:lnTo>
                <a:lnTo>
                  <a:pt x="1413" y="884"/>
                </a:lnTo>
                <a:lnTo>
                  <a:pt x="1396" y="868"/>
                </a:lnTo>
                <a:lnTo>
                  <a:pt x="1375" y="852"/>
                </a:lnTo>
                <a:lnTo>
                  <a:pt x="1375" y="852"/>
                </a:lnTo>
                <a:lnTo>
                  <a:pt x="1352" y="838"/>
                </a:lnTo>
                <a:lnTo>
                  <a:pt x="1328" y="823"/>
                </a:lnTo>
                <a:lnTo>
                  <a:pt x="1308" y="814"/>
                </a:lnTo>
                <a:lnTo>
                  <a:pt x="1232" y="884"/>
                </a:lnTo>
                <a:lnTo>
                  <a:pt x="1232" y="884"/>
                </a:lnTo>
                <a:lnTo>
                  <a:pt x="1219" y="881"/>
                </a:lnTo>
                <a:lnTo>
                  <a:pt x="1181" y="785"/>
                </a:lnTo>
                <a:lnTo>
                  <a:pt x="1158" y="785"/>
                </a:lnTo>
                <a:lnTo>
                  <a:pt x="1158" y="785"/>
                </a:lnTo>
                <a:lnTo>
                  <a:pt x="1131" y="786"/>
                </a:lnTo>
                <a:lnTo>
                  <a:pt x="1105" y="791"/>
                </a:lnTo>
                <a:lnTo>
                  <a:pt x="1080" y="796"/>
                </a:lnTo>
                <a:lnTo>
                  <a:pt x="1054" y="802"/>
                </a:lnTo>
                <a:lnTo>
                  <a:pt x="1032" y="810"/>
                </a:lnTo>
                <a:lnTo>
                  <a:pt x="1028" y="913"/>
                </a:lnTo>
                <a:lnTo>
                  <a:pt x="1028" y="913"/>
                </a:lnTo>
                <a:lnTo>
                  <a:pt x="1017" y="921"/>
                </a:lnTo>
                <a:lnTo>
                  <a:pt x="924" y="881"/>
                </a:lnTo>
                <a:lnTo>
                  <a:pt x="908" y="897"/>
                </a:lnTo>
                <a:lnTo>
                  <a:pt x="908" y="897"/>
                </a:lnTo>
                <a:lnTo>
                  <a:pt x="892" y="915"/>
                </a:lnTo>
                <a:lnTo>
                  <a:pt x="876" y="934"/>
                </a:lnTo>
                <a:lnTo>
                  <a:pt x="876" y="934"/>
                </a:lnTo>
                <a:lnTo>
                  <a:pt x="860" y="958"/>
                </a:lnTo>
                <a:lnTo>
                  <a:pt x="847" y="984"/>
                </a:lnTo>
                <a:lnTo>
                  <a:pt x="836" y="1003"/>
                </a:lnTo>
                <a:lnTo>
                  <a:pt x="905" y="1078"/>
                </a:lnTo>
                <a:lnTo>
                  <a:pt x="905" y="1078"/>
                </a:lnTo>
                <a:lnTo>
                  <a:pt x="902" y="1093"/>
                </a:lnTo>
                <a:lnTo>
                  <a:pt x="809" y="1128"/>
                </a:lnTo>
                <a:lnTo>
                  <a:pt x="810" y="1152"/>
                </a:lnTo>
                <a:lnTo>
                  <a:pt x="810" y="1152"/>
                </a:lnTo>
                <a:lnTo>
                  <a:pt x="812" y="1179"/>
                </a:lnTo>
                <a:lnTo>
                  <a:pt x="815" y="1205"/>
                </a:lnTo>
                <a:lnTo>
                  <a:pt x="822" y="1231"/>
                </a:lnTo>
                <a:lnTo>
                  <a:pt x="828" y="1256"/>
                </a:lnTo>
                <a:lnTo>
                  <a:pt x="836" y="1279"/>
                </a:lnTo>
                <a:lnTo>
                  <a:pt x="934" y="1282"/>
                </a:lnTo>
                <a:lnTo>
                  <a:pt x="934" y="1282"/>
                </a:lnTo>
                <a:lnTo>
                  <a:pt x="943" y="1295"/>
                </a:lnTo>
                <a:lnTo>
                  <a:pt x="903" y="1385"/>
                </a:lnTo>
                <a:lnTo>
                  <a:pt x="921" y="1401"/>
                </a:lnTo>
                <a:lnTo>
                  <a:pt x="921" y="1401"/>
                </a:lnTo>
                <a:lnTo>
                  <a:pt x="939" y="1417"/>
                </a:lnTo>
                <a:lnTo>
                  <a:pt x="958" y="1433"/>
                </a:lnTo>
                <a:lnTo>
                  <a:pt x="958" y="1433"/>
                </a:lnTo>
                <a:lnTo>
                  <a:pt x="984" y="1449"/>
                </a:lnTo>
                <a:lnTo>
                  <a:pt x="1008" y="1462"/>
                </a:lnTo>
                <a:lnTo>
                  <a:pt x="1028" y="1473"/>
                </a:lnTo>
                <a:lnTo>
                  <a:pt x="1099" y="1405"/>
                </a:lnTo>
                <a:lnTo>
                  <a:pt x="1099" y="1405"/>
                </a:lnTo>
                <a:lnTo>
                  <a:pt x="1115" y="1410"/>
                </a:lnTo>
                <a:lnTo>
                  <a:pt x="1150" y="1500"/>
                </a:lnTo>
                <a:lnTo>
                  <a:pt x="1174" y="1500"/>
                </a:lnTo>
                <a:lnTo>
                  <a:pt x="1174" y="1500"/>
                </a:lnTo>
                <a:lnTo>
                  <a:pt x="1200" y="1498"/>
                </a:lnTo>
                <a:lnTo>
                  <a:pt x="1227" y="1494"/>
                </a:lnTo>
                <a:lnTo>
                  <a:pt x="1253" y="1489"/>
                </a:lnTo>
                <a:lnTo>
                  <a:pt x="1279" y="1481"/>
                </a:lnTo>
                <a:lnTo>
                  <a:pt x="1301" y="1474"/>
                </a:lnTo>
                <a:lnTo>
                  <a:pt x="1304" y="1377"/>
                </a:lnTo>
                <a:lnTo>
                  <a:pt x="1304" y="1377"/>
                </a:lnTo>
                <a:lnTo>
                  <a:pt x="1319" y="1369"/>
                </a:lnTo>
                <a:lnTo>
                  <a:pt x="1409" y="1407"/>
                </a:lnTo>
                <a:lnTo>
                  <a:pt x="1425" y="1391"/>
                </a:lnTo>
                <a:lnTo>
                  <a:pt x="1425" y="1391"/>
                </a:lnTo>
                <a:lnTo>
                  <a:pt x="1441" y="1370"/>
                </a:lnTo>
                <a:lnTo>
                  <a:pt x="1457" y="1351"/>
                </a:lnTo>
                <a:lnTo>
                  <a:pt x="1457" y="1351"/>
                </a:lnTo>
                <a:lnTo>
                  <a:pt x="1473" y="1327"/>
                </a:lnTo>
                <a:lnTo>
                  <a:pt x="1486" y="1304"/>
                </a:lnTo>
                <a:lnTo>
                  <a:pt x="1495" y="1284"/>
                </a:lnTo>
                <a:lnTo>
                  <a:pt x="1428" y="1210"/>
                </a:lnTo>
                <a:lnTo>
                  <a:pt x="1428" y="1210"/>
                </a:lnTo>
                <a:lnTo>
                  <a:pt x="1431" y="1195"/>
                </a:lnTo>
                <a:lnTo>
                  <a:pt x="1431" y="1195"/>
                </a:lnTo>
                <a:close/>
                <a:moveTo>
                  <a:pt x="1415" y="1293"/>
                </a:moveTo>
                <a:lnTo>
                  <a:pt x="1415" y="1293"/>
                </a:lnTo>
                <a:lnTo>
                  <a:pt x="1404" y="1312"/>
                </a:lnTo>
                <a:lnTo>
                  <a:pt x="1404" y="1312"/>
                </a:lnTo>
                <a:lnTo>
                  <a:pt x="1391" y="1327"/>
                </a:lnTo>
                <a:lnTo>
                  <a:pt x="1309" y="1292"/>
                </a:lnTo>
                <a:lnTo>
                  <a:pt x="1293" y="1304"/>
                </a:lnTo>
                <a:lnTo>
                  <a:pt x="1293" y="1304"/>
                </a:lnTo>
                <a:lnTo>
                  <a:pt x="1275" y="1317"/>
                </a:lnTo>
                <a:lnTo>
                  <a:pt x="1258" y="1327"/>
                </a:lnTo>
                <a:lnTo>
                  <a:pt x="1240" y="1335"/>
                </a:lnTo>
                <a:lnTo>
                  <a:pt x="1237" y="1425"/>
                </a:lnTo>
                <a:lnTo>
                  <a:pt x="1237" y="1425"/>
                </a:lnTo>
                <a:lnTo>
                  <a:pt x="1216" y="1430"/>
                </a:lnTo>
                <a:lnTo>
                  <a:pt x="1195" y="1433"/>
                </a:lnTo>
                <a:lnTo>
                  <a:pt x="1163" y="1349"/>
                </a:lnTo>
                <a:lnTo>
                  <a:pt x="1142" y="1348"/>
                </a:lnTo>
                <a:lnTo>
                  <a:pt x="1142" y="1348"/>
                </a:lnTo>
                <a:lnTo>
                  <a:pt x="1122" y="1343"/>
                </a:lnTo>
                <a:lnTo>
                  <a:pt x="1101" y="1338"/>
                </a:lnTo>
                <a:lnTo>
                  <a:pt x="1083" y="1332"/>
                </a:lnTo>
                <a:lnTo>
                  <a:pt x="1017" y="1393"/>
                </a:lnTo>
                <a:lnTo>
                  <a:pt x="1017" y="1393"/>
                </a:lnTo>
                <a:lnTo>
                  <a:pt x="996" y="1378"/>
                </a:lnTo>
                <a:lnTo>
                  <a:pt x="996" y="1378"/>
                </a:lnTo>
                <a:lnTo>
                  <a:pt x="984" y="1369"/>
                </a:lnTo>
                <a:lnTo>
                  <a:pt x="1019" y="1287"/>
                </a:lnTo>
                <a:lnTo>
                  <a:pt x="1006" y="1271"/>
                </a:lnTo>
                <a:lnTo>
                  <a:pt x="1006" y="1271"/>
                </a:lnTo>
                <a:lnTo>
                  <a:pt x="995" y="1253"/>
                </a:lnTo>
                <a:lnTo>
                  <a:pt x="984" y="1234"/>
                </a:lnTo>
                <a:lnTo>
                  <a:pt x="976" y="1216"/>
                </a:lnTo>
                <a:lnTo>
                  <a:pt x="884" y="1213"/>
                </a:lnTo>
                <a:lnTo>
                  <a:pt x="884" y="1213"/>
                </a:lnTo>
                <a:lnTo>
                  <a:pt x="879" y="1194"/>
                </a:lnTo>
                <a:lnTo>
                  <a:pt x="878" y="1173"/>
                </a:lnTo>
                <a:lnTo>
                  <a:pt x="963" y="1139"/>
                </a:lnTo>
                <a:lnTo>
                  <a:pt x="964" y="1120"/>
                </a:lnTo>
                <a:lnTo>
                  <a:pt x="964" y="1120"/>
                </a:lnTo>
                <a:lnTo>
                  <a:pt x="969" y="1099"/>
                </a:lnTo>
                <a:lnTo>
                  <a:pt x="974" y="1080"/>
                </a:lnTo>
                <a:lnTo>
                  <a:pt x="980" y="1061"/>
                </a:lnTo>
                <a:lnTo>
                  <a:pt x="916" y="993"/>
                </a:lnTo>
                <a:lnTo>
                  <a:pt x="916" y="993"/>
                </a:lnTo>
                <a:lnTo>
                  <a:pt x="931" y="972"/>
                </a:lnTo>
                <a:lnTo>
                  <a:pt x="931" y="972"/>
                </a:lnTo>
                <a:lnTo>
                  <a:pt x="940" y="960"/>
                </a:lnTo>
                <a:lnTo>
                  <a:pt x="1027" y="996"/>
                </a:lnTo>
                <a:lnTo>
                  <a:pt x="1041" y="985"/>
                </a:lnTo>
                <a:lnTo>
                  <a:pt x="1041" y="985"/>
                </a:lnTo>
                <a:lnTo>
                  <a:pt x="1059" y="972"/>
                </a:lnTo>
                <a:lnTo>
                  <a:pt x="1077" y="963"/>
                </a:lnTo>
                <a:lnTo>
                  <a:pt x="1094" y="955"/>
                </a:lnTo>
                <a:lnTo>
                  <a:pt x="1097" y="860"/>
                </a:lnTo>
                <a:lnTo>
                  <a:pt x="1097" y="860"/>
                </a:lnTo>
                <a:lnTo>
                  <a:pt x="1117" y="855"/>
                </a:lnTo>
                <a:lnTo>
                  <a:pt x="1138" y="852"/>
                </a:lnTo>
                <a:lnTo>
                  <a:pt x="1171" y="940"/>
                </a:lnTo>
                <a:lnTo>
                  <a:pt x="1190" y="944"/>
                </a:lnTo>
                <a:lnTo>
                  <a:pt x="1190" y="944"/>
                </a:lnTo>
                <a:lnTo>
                  <a:pt x="1211" y="947"/>
                </a:lnTo>
                <a:lnTo>
                  <a:pt x="1231" y="952"/>
                </a:lnTo>
                <a:lnTo>
                  <a:pt x="1250" y="958"/>
                </a:lnTo>
                <a:lnTo>
                  <a:pt x="1319" y="894"/>
                </a:lnTo>
                <a:lnTo>
                  <a:pt x="1319" y="894"/>
                </a:lnTo>
                <a:lnTo>
                  <a:pt x="1336" y="905"/>
                </a:lnTo>
                <a:lnTo>
                  <a:pt x="1336" y="905"/>
                </a:lnTo>
                <a:lnTo>
                  <a:pt x="1351" y="918"/>
                </a:lnTo>
                <a:lnTo>
                  <a:pt x="1314" y="1003"/>
                </a:lnTo>
                <a:lnTo>
                  <a:pt x="1327" y="1019"/>
                </a:lnTo>
                <a:lnTo>
                  <a:pt x="1327" y="1019"/>
                </a:lnTo>
                <a:lnTo>
                  <a:pt x="1338" y="1037"/>
                </a:lnTo>
                <a:lnTo>
                  <a:pt x="1348" y="1054"/>
                </a:lnTo>
                <a:lnTo>
                  <a:pt x="1357" y="1072"/>
                </a:lnTo>
                <a:lnTo>
                  <a:pt x="1450" y="1073"/>
                </a:lnTo>
                <a:lnTo>
                  <a:pt x="1450" y="1073"/>
                </a:lnTo>
                <a:lnTo>
                  <a:pt x="1454" y="1094"/>
                </a:lnTo>
                <a:lnTo>
                  <a:pt x="1457" y="1115"/>
                </a:lnTo>
                <a:lnTo>
                  <a:pt x="1370" y="1149"/>
                </a:lnTo>
                <a:lnTo>
                  <a:pt x="1369" y="1168"/>
                </a:lnTo>
                <a:lnTo>
                  <a:pt x="1369" y="1168"/>
                </a:lnTo>
                <a:lnTo>
                  <a:pt x="1365" y="1189"/>
                </a:lnTo>
                <a:lnTo>
                  <a:pt x="1359" y="1210"/>
                </a:lnTo>
                <a:lnTo>
                  <a:pt x="1354" y="1227"/>
                </a:lnTo>
                <a:lnTo>
                  <a:pt x="1415" y="1293"/>
                </a:lnTo>
                <a:close/>
                <a:moveTo>
                  <a:pt x="775" y="828"/>
                </a:moveTo>
                <a:lnTo>
                  <a:pt x="886" y="876"/>
                </a:lnTo>
                <a:lnTo>
                  <a:pt x="902" y="859"/>
                </a:lnTo>
                <a:lnTo>
                  <a:pt x="902" y="859"/>
                </a:lnTo>
                <a:lnTo>
                  <a:pt x="919" y="838"/>
                </a:lnTo>
                <a:lnTo>
                  <a:pt x="937" y="814"/>
                </a:lnTo>
                <a:lnTo>
                  <a:pt x="937" y="814"/>
                </a:lnTo>
                <a:lnTo>
                  <a:pt x="953" y="791"/>
                </a:lnTo>
                <a:lnTo>
                  <a:pt x="966" y="769"/>
                </a:lnTo>
                <a:lnTo>
                  <a:pt x="979" y="746"/>
                </a:lnTo>
                <a:lnTo>
                  <a:pt x="895" y="660"/>
                </a:lnTo>
                <a:lnTo>
                  <a:pt x="897" y="658"/>
                </a:lnTo>
                <a:lnTo>
                  <a:pt x="1017" y="644"/>
                </a:lnTo>
                <a:lnTo>
                  <a:pt x="1022" y="620"/>
                </a:lnTo>
                <a:lnTo>
                  <a:pt x="1022" y="620"/>
                </a:lnTo>
                <a:lnTo>
                  <a:pt x="1025" y="594"/>
                </a:lnTo>
                <a:lnTo>
                  <a:pt x="1030" y="568"/>
                </a:lnTo>
                <a:lnTo>
                  <a:pt x="1032" y="543"/>
                </a:lnTo>
                <a:lnTo>
                  <a:pt x="1032" y="517"/>
                </a:lnTo>
                <a:lnTo>
                  <a:pt x="1032" y="517"/>
                </a:lnTo>
                <a:lnTo>
                  <a:pt x="1032" y="510"/>
                </a:lnTo>
                <a:lnTo>
                  <a:pt x="1032" y="485"/>
                </a:lnTo>
                <a:lnTo>
                  <a:pt x="916" y="451"/>
                </a:lnTo>
                <a:lnTo>
                  <a:pt x="916" y="451"/>
                </a:lnTo>
                <a:lnTo>
                  <a:pt x="916" y="448"/>
                </a:lnTo>
                <a:lnTo>
                  <a:pt x="1014" y="376"/>
                </a:lnTo>
                <a:lnTo>
                  <a:pt x="1006" y="353"/>
                </a:lnTo>
                <a:lnTo>
                  <a:pt x="1006" y="353"/>
                </a:lnTo>
                <a:lnTo>
                  <a:pt x="996" y="328"/>
                </a:lnTo>
                <a:lnTo>
                  <a:pt x="985" y="302"/>
                </a:lnTo>
                <a:lnTo>
                  <a:pt x="974" y="276"/>
                </a:lnTo>
                <a:lnTo>
                  <a:pt x="960" y="252"/>
                </a:lnTo>
                <a:lnTo>
                  <a:pt x="947" y="231"/>
                </a:lnTo>
                <a:lnTo>
                  <a:pt x="831" y="260"/>
                </a:lnTo>
                <a:lnTo>
                  <a:pt x="831" y="260"/>
                </a:lnTo>
                <a:lnTo>
                  <a:pt x="830" y="257"/>
                </a:lnTo>
                <a:lnTo>
                  <a:pt x="876" y="146"/>
                </a:lnTo>
                <a:lnTo>
                  <a:pt x="858" y="130"/>
                </a:lnTo>
                <a:lnTo>
                  <a:pt x="858" y="130"/>
                </a:lnTo>
                <a:lnTo>
                  <a:pt x="838" y="113"/>
                </a:lnTo>
                <a:lnTo>
                  <a:pt x="814" y="95"/>
                </a:lnTo>
                <a:lnTo>
                  <a:pt x="814" y="95"/>
                </a:lnTo>
                <a:lnTo>
                  <a:pt x="791" y="81"/>
                </a:lnTo>
                <a:lnTo>
                  <a:pt x="769" y="66"/>
                </a:lnTo>
                <a:lnTo>
                  <a:pt x="748" y="55"/>
                </a:lnTo>
                <a:lnTo>
                  <a:pt x="661" y="137"/>
                </a:lnTo>
                <a:lnTo>
                  <a:pt x="661" y="137"/>
                </a:lnTo>
                <a:lnTo>
                  <a:pt x="658" y="135"/>
                </a:lnTo>
                <a:lnTo>
                  <a:pt x="644" y="15"/>
                </a:lnTo>
                <a:lnTo>
                  <a:pt x="619" y="10"/>
                </a:lnTo>
                <a:lnTo>
                  <a:pt x="619" y="10"/>
                </a:lnTo>
                <a:lnTo>
                  <a:pt x="595" y="7"/>
                </a:lnTo>
                <a:lnTo>
                  <a:pt x="570" y="4"/>
                </a:lnTo>
                <a:lnTo>
                  <a:pt x="543" y="0"/>
                </a:lnTo>
                <a:lnTo>
                  <a:pt x="517" y="0"/>
                </a:lnTo>
                <a:lnTo>
                  <a:pt x="517" y="0"/>
                </a:lnTo>
                <a:lnTo>
                  <a:pt x="509" y="0"/>
                </a:lnTo>
                <a:lnTo>
                  <a:pt x="485" y="0"/>
                </a:lnTo>
                <a:lnTo>
                  <a:pt x="451" y="116"/>
                </a:lnTo>
                <a:lnTo>
                  <a:pt x="451" y="116"/>
                </a:lnTo>
                <a:lnTo>
                  <a:pt x="449" y="116"/>
                </a:lnTo>
                <a:lnTo>
                  <a:pt x="376" y="20"/>
                </a:lnTo>
                <a:lnTo>
                  <a:pt x="353" y="26"/>
                </a:lnTo>
                <a:lnTo>
                  <a:pt x="353" y="26"/>
                </a:lnTo>
                <a:lnTo>
                  <a:pt x="328" y="36"/>
                </a:lnTo>
                <a:lnTo>
                  <a:pt x="302" y="47"/>
                </a:lnTo>
                <a:lnTo>
                  <a:pt x="276" y="60"/>
                </a:lnTo>
                <a:lnTo>
                  <a:pt x="252" y="73"/>
                </a:lnTo>
                <a:lnTo>
                  <a:pt x="231" y="85"/>
                </a:lnTo>
                <a:lnTo>
                  <a:pt x="260" y="201"/>
                </a:lnTo>
                <a:lnTo>
                  <a:pt x="260" y="201"/>
                </a:lnTo>
                <a:lnTo>
                  <a:pt x="257" y="204"/>
                </a:lnTo>
                <a:lnTo>
                  <a:pt x="146" y="156"/>
                </a:lnTo>
                <a:lnTo>
                  <a:pt x="130" y="174"/>
                </a:lnTo>
                <a:lnTo>
                  <a:pt x="130" y="174"/>
                </a:lnTo>
                <a:lnTo>
                  <a:pt x="113" y="195"/>
                </a:lnTo>
                <a:lnTo>
                  <a:pt x="95" y="219"/>
                </a:lnTo>
                <a:lnTo>
                  <a:pt x="95" y="219"/>
                </a:lnTo>
                <a:lnTo>
                  <a:pt x="81" y="241"/>
                </a:lnTo>
                <a:lnTo>
                  <a:pt x="66" y="264"/>
                </a:lnTo>
                <a:lnTo>
                  <a:pt x="55" y="286"/>
                </a:lnTo>
                <a:lnTo>
                  <a:pt x="137" y="371"/>
                </a:lnTo>
                <a:lnTo>
                  <a:pt x="137" y="371"/>
                </a:lnTo>
                <a:lnTo>
                  <a:pt x="137" y="374"/>
                </a:lnTo>
                <a:lnTo>
                  <a:pt x="16" y="389"/>
                </a:lnTo>
                <a:lnTo>
                  <a:pt x="12" y="411"/>
                </a:lnTo>
                <a:lnTo>
                  <a:pt x="12" y="411"/>
                </a:lnTo>
                <a:lnTo>
                  <a:pt x="7" y="438"/>
                </a:lnTo>
                <a:lnTo>
                  <a:pt x="4" y="466"/>
                </a:lnTo>
                <a:lnTo>
                  <a:pt x="0" y="491"/>
                </a:lnTo>
                <a:lnTo>
                  <a:pt x="0" y="519"/>
                </a:lnTo>
                <a:lnTo>
                  <a:pt x="0" y="519"/>
                </a:lnTo>
                <a:lnTo>
                  <a:pt x="0" y="523"/>
                </a:lnTo>
                <a:lnTo>
                  <a:pt x="0" y="547"/>
                </a:lnTo>
                <a:lnTo>
                  <a:pt x="116" y="581"/>
                </a:lnTo>
                <a:lnTo>
                  <a:pt x="116" y="581"/>
                </a:lnTo>
                <a:lnTo>
                  <a:pt x="116" y="583"/>
                </a:lnTo>
                <a:lnTo>
                  <a:pt x="20" y="656"/>
                </a:lnTo>
                <a:lnTo>
                  <a:pt x="26" y="679"/>
                </a:lnTo>
                <a:lnTo>
                  <a:pt x="26" y="679"/>
                </a:lnTo>
                <a:lnTo>
                  <a:pt x="36" y="705"/>
                </a:lnTo>
                <a:lnTo>
                  <a:pt x="47" y="730"/>
                </a:lnTo>
                <a:lnTo>
                  <a:pt x="60" y="754"/>
                </a:lnTo>
                <a:lnTo>
                  <a:pt x="73" y="780"/>
                </a:lnTo>
                <a:lnTo>
                  <a:pt x="85" y="801"/>
                </a:lnTo>
                <a:lnTo>
                  <a:pt x="202" y="772"/>
                </a:lnTo>
                <a:lnTo>
                  <a:pt x="202" y="772"/>
                </a:lnTo>
                <a:lnTo>
                  <a:pt x="204" y="775"/>
                </a:lnTo>
                <a:lnTo>
                  <a:pt x="156" y="886"/>
                </a:lnTo>
                <a:lnTo>
                  <a:pt x="174" y="902"/>
                </a:lnTo>
                <a:lnTo>
                  <a:pt x="174" y="902"/>
                </a:lnTo>
                <a:lnTo>
                  <a:pt x="196" y="919"/>
                </a:lnTo>
                <a:lnTo>
                  <a:pt x="219" y="937"/>
                </a:lnTo>
                <a:lnTo>
                  <a:pt x="219" y="937"/>
                </a:lnTo>
                <a:lnTo>
                  <a:pt x="241" y="952"/>
                </a:lnTo>
                <a:lnTo>
                  <a:pt x="263" y="966"/>
                </a:lnTo>
                <a:lnTo>
                  <a:pt x="286" y="977"/>
                </a:lnTo>
                <a:lnTo>
                  <a:pt x="372" y="895"/>
                </a:lnTo>
                <a:lnTo>
                  <a:pt x="372" y="895"/>
                </a:lnTo>
                <a:lnTo>
                  <a:pt x="374" y="897"/>
                </a:lnTo>
                <a:lnTo>
                  <a:pt x="389" y="1016"/>
                </a:lnTo>
                <a:lnTo>
                  <a:pt x="413" y="1021"/>
                </a:lnTo>
                <a:lnTo>
                  <a:pt x="413" y="1021"/>
                </a:lnTo>
                <a:lnTo>
                  <a:pt x="438" y="1025"/>
                </a:lnTo>
                <a:lnTo>
                  <a:pt x="464" y="1029"/>
                </a:lnTo>
                <a:lnTo>
                  <a:pt x="490" y="1032"/>
                </a:lnTo>
                <a:lnTo>
                  <a:pt x="515" y="1032"/>
                </a:lnTo>
                <a:lnTo>
                  <a:pt x="522" y="1032"/>
                </a:lnTo>
                <a:lnTo>
                  <a:pt x="547" y="1032"/>
                </a:lnTo>
                <a:lnTo>
                  <a:pt x="581" y="916"/>
                </a:lnTo>
                <a:lnTo>
                  <a:pt x="581" y="916"/>
                </a:lnTo>
                <a:lnTo>
                  <a:pt x="584" y="916"/>
                </a:lnTo>
                <a:lnTo>
                  <a:pt x="656" y="1013"/>
                </a:lnTo>
                <a:lnTo>
                  <a:pt x="679" y="1006"/>
                </a:lnTo>
                <a:lnTo>
                  <a:pt x="679" y="1006"/>
                </a:lnTo>
                <a:lnTo>
                  <a:pt x="705" y="996"/>
                </a:lnTo>
                <a:lnTo>
                  <a:pt x="730" y="985"/>
                </a:lnTo>
                <a:lnTo>
                  <a:pt x="756" y="972"/>
                </a:lnTo>
                <a:lnTo>
                  <a:pt x="780" y="960"/>
                </a:lnTo>
                <a:lnTo>
                  <a:pt x="801" y="947"/>
                </a:lnTo>
                <a:lnTo>
                  <a:pt x="773" y="831"/>
                </a:lnTo>
                <a:lnTo>
                  <a:pt x="773" y="831"/>
                </a:lnTo>
                <a:lnTo>
                  <a:pt x="775" y="828"/>
                </a:lnTo>
                <a:lnTo>
                  <a:pt x="775" y="828"/>
                </a:lnTo>
                <a:close/>
                <a:moveTo>
                  <a:pt x="746" y="766"/>
                </a:moveTo>
                <a:lnTo>
                  <a:pt x="746" y="766"/>
                </a:lnTo>
                <a:lnTo>
                  <a:pt x="732" y="778"/>
                </a:lnTo>
                <a:lnTo>
                  <a:pt x="716" y="791"/>
                </a:lnTo>
                <a:lnTo>
                  <a:pt x="698" y="804"/>
                </a:lnTo>
                <a:lnTo>
                  <a:pt x="725" y="915"/>
                </a:lnTo>
                <a:lnTo>
                  <a:pt x="725" y="915"/>
                </a:lnTo>
                <a:lnTo>
                  <a:pt x="703" y="926"/>
                </a:lnTo>
                <a:lnTo>
                  <a:pt x="680" y="934"/>
                </a:lnTo>
                <a:lnTo>
                  <a:pt x="611" y="842"/>
                </a:lnTo>
                <a:lnTo>
                  <a:pt x="591" y="847"/>
                </a:lnTo>
                <a:lnTo>
                  <a:pt x="591" y="847"/>
                </a:lnTo>
                <a:lnTo>
                  <a:pt x="571" y="851"/>
                </a:lnTo>
                <a:lnTo>
                  <a:pt x="552" y="854"/>
                </a:lnTo>
                <a:lnTo>
                  <a:pt x="530" y="855"/>
                </a:lnTo>
                <a:lnTo>
                  <a:pt x="498" y="966"/>
                </a:lnTo>
                <a:lnTo>
                  <a:pt x="498" y="966"/>
                </a:lnTo>
                <a:lnTo>
                  <a:pt x="474" y="964"/>
                </a:lnTo>
                <a:lnTo>
                  <a:pt x="449" y="961"/>
                </a:lnTo>
                <a:lnTo>
                  <a:pt x="435" y="847"/>
                </a:lnTo>
                <a:lnTo>
                  <a:pt x="414" y="841"/>
                </a:lnTo>
                <a:lnTo>
                  <a:pt x="414" y="841"/>
                </a:lnTo>
                <a:lnTo>
                  <a:pt x="397" y="834"/>
                </a:lnTo>
                <a:lnTo>
                  <a:pt x="379" y="826"/>
                </a:lnTo>
                <a:lnTo>
                  <a:pt x="358" y="817"/>
                </a:lnTo>
                <a:lnTo>
                  <a:pt x="276" y="895"/>
                </a:lnTo>
                <a:lnTo>
                  <a:pt x="276" y="895"/>
                </a:lnTo>
                <a:lnTo>
                  <a:pt x="257" y="883"/>
                </a:lnTo>
                <a:lnTo>
                  <a:pt x="257" y="883"/>
                </a:lnTo>
                <a:lnTo>
                  <a:pt x="236" y="867"/>
                </a:lnTo>
                <a:lnTo>
                  <a:pt x="281" y="762"/>
                </a:lnTo>
                <a:lnTo>
                  <a:pt x="267" y="746"/>
                </a:lnTo>
                <a:lnTo>
                  <a:pt x="267" y="746"/>
                </a:lnTo>
                <a:lnTo>
                  <a:pt x="254" y="732"/>
                </a:lnTo>
                <a:lnTo>
                  <a:pt x="241" y="716"/>
                </a:lnTo>
                <a:lnTo>
                  <a:pt x="228" y="698"/>
                </a:lnTo>
                <a:lnTo>
                  <a:pt x="117" y="725"/>
                </a:lnTo>
                <a:lnTo>
                  <a:pt x="117" y="725"/>
                </a:lnTo>
                <a:lnTo>
                  <a:pt x="108" y="703"/>
                </a:lnTo>
                <a:lnTo>
                  <a:pt x="97" y="681"/>
                </a:lnTo>
                <a:lnTo>
                  <a:pt x="190" y="612"/>
                </a:lnTo>
                <a:lnTo>
                  <a:pt x="185" y="591"/>
                </a:lnTo>
                <a:lnTo>
                  <a:pt x="185" y="591"/>
                </a:lnTo>
                <a:lnTo>
                  <a:pt x="182" y="571"/>
                </a:lnTo>
                <a:lnTo>
                  <a:pt x="178" y="552"/>
                </a:lnTo>
                <a:lnTo>
                  <a:pt x="177" y="530"/>
                </a:lnTo>
                <a:lnTo>
                  <a:pt x="68" y="498"/>
                </a:lnTo>
                <a:lnTo>
                  <a:pt x="68" y="498"/>
                </a:lnTo>
                <a:lnTo>
                  <a:pt x="69" y="474"/>
                </a:lnTo>
                <a:lnTo>
                  <a:pt x="71" y="448"/>
                </a:lnTo>
                <a:lnTo>
                  <a:pt x="185" y="435"/>
                </a:lnTo>
                <a:lnTo>
                  <a:pt x="191" y="414"/>
                </a:lnTo>
                <a:lnTo>
                  <a:pt x="191" y="414"/>
                </a:lnTo>
                <a:lnTo>
                  <a:pt x="198" y="397"/>
                </a:lnTo>
                <a:lnTo>
                  <a:pt x="206" y="377"/>
                </a:lnTo>
                <a:lnTo>
                  <a:pt x="215" y="358"/>
                </a:lnTo>
                <a:lnTo>
                  <a:pt x="137" y="276"/>
                </a:lnTo>
                <a:lnTo>
                  <a:pt x="137" y="276"/>
                </a:lnTo>
                <a:lnTo>
                  <a:pt x="150" y="255"/>
                </a:lnTo>
                <a:lnTo>
                  <a:pt x="150" y="255"/>
                </a:lnTo>
                <a:lnTo>
                  <a:pt x="166" y="235"/>
                </a:lnTo>
                <a:lnTo>
                  <a:pt x="270" y="281"/>
                </a:lnTo>
                <a:lnTo>
                  <a:pt x="286" y="267"/>
                </a:lnTo>
                <a:lnTo>
                  <a:pt x="286" y="267"/>
                </a:lnTo>
                <a:lnTo>
                  <a:pt x="300" y="254"/>
                </a:lnTo>
                <a:lnTo>
                  <a:pt x="316" y="241"/>
                </a:lnTo>
                <a:lnTo>
                  <a:pt x="334" y="228"/>
                </a:lnTo>
                <a:lnTo>
                  <a:pt x="307" y="118"/>
                </a:lnTo>
                <a:lnTo>
                  <a:pt x="307" y="118"/>
                </a:lnTo>
                <a:lnTo>
                  <a:pt x="329" y="106"/>
                </a:lnTo>
                <a:lnTo>
                  <a:pt x="353" y="97"/>
                </a:lnTo>
                <a:lnTo>
                  <a:pt x="421" y="190"/>
                </a:lnTo>
                <a:lnTo>
                  <a:pt x="441" y="185"/>
                </a:lnTo>
                <a:lnTo>
                  <a:pt x="441" y="185"/>
                </a:lnTo>
                <a:lnTo>
                  <a:pt x="461" y="180"/>
                </a:lnTo>
                <a:lnTo>
                  <a:pt x="480" y="178"/>
                </a:lnTo>
                <a:lnTo>
                  <a:pt x="502" y="175"/>
                </a:lnTo>
                <a:lnTo>
                  <a:pt x="534" y="66"/>
                </a:lnTo>
                <a:lnTo>
                  <a:pt x="534" y="66"/>
                </a:lnTo>
                <a:lnTo>
                  <a:pt x="559" y="68"/>
                </a:lnTo>
                <a:lnTo>
                  <a:pt x="584" y="71"/>
                </a:lnTo>
                <a:lnTo>
                  <a:pt x="597" y="185"/>
                </a:lnTo>
                <a:lnTo>
                  <a:pt x="618" y="191"/>
                </a:lnTo>
                <a:lnTo>
                  <a:pt x="618" y="191"/>
                </a:lnTo>
                <a:lnTo>
                  <a:pt x="636" y="198"/>
                </a:lnTo>
                <a:lnTo>
                  <a:pt x="655" y="206"/>
                </a:lnTo>
                <a:lnTo>
                  <a:pt x="674" y="215"/>
                </a:lnTo>
                <a:lnTo>
                  <a:pt x="757" y="137"/>
                </a:lnTo>
                <a:lnTo>
                  <a:pt x="757" y="137"/>
                </a:lnTo>
                <a:lnTo>
                  <a:pt x="777" y="150"/>
                </a:lnTo>
                <a:lnTo>
                  <a:pt x="777" y="150"/>
                </a:lnTo>
                <a:lnTo>
                  <a:pt x="798" y="164"/>
                </a:lnTo>
                <a:lnTo>
                  <a:pt x="753" y="270"/>
                </a:lnTo>
                <a:lnTo>
                  <a:pt x="767" y="286"/>
                </a:lnTo>
                <a:lnTo>
                  <a:pt x="767" y="286"/>
                </a:lnTo>
                <a:lnTo>
                  <a:pt x="780" y="300"/>
                </a:lnTo>
                <a:lnTo>
                  <a:pt x="791" y="316"/>
                </a:lnTo>
                <a:lnTo>
                  <a:pt x="804" y="334"/>
                </a:lnTo>
                <a:lnTo>
                  <a:pt x="915" y="307"/>
                </a:lnTo>
                <a:lnTo>
                  <a:pt x="915" y="307"/>
                </a:lnTo>
                <a:lnTo>
                  <a:pt x="926" y="329"/>
                </a:lnTo>
                <a:lnTo>
                  <a:pt x="935" y="352"/>
                </a:lnTo>
                <a:lnTo>
                  <a:pt x="844" y="421"/>
                </a:lnTo>
                <a:lnTo>
                  <a:pt x="847" y="442"/>
                </a:lnTo>
                <a:lnTo>
                  <a:pt x="847" y="442"/>
                </a:lnTo>
                <a:lnTo>
                  <a:pt x="854" y="480"/>
                </a:lnTo>
                <a:lnTo>
                  <a:pt x="857" y="502"/>
                </a:lnTo>
                <a:lnTo>
                  <a:pt x="966" y="535"/>
                </a:lnTo>
                <a:lnTo>
                  <a:pt x="966" y="535"/>
                </a:lnTo>
                <a:lnTo>
                  <a:pt x="964" y="559"/>
                </a:lnTo>
                <a:lnTo>
                  <a:pt x="961" y="583"/>
                </a:lnTo>
                <a:lnTo>
                  <a:pt x="847" y="597"/>
                </a:lnTo>
                <a:lnTo>
                  <a:pt x="841" y="618"/>
                </a:lnTo>
                <a:lnTo>
                  <a:pt x="841" y="618"/>
                </a:lnTo>
                <a:lnTo>
                  <a:pt x="834" y="636"/>
                </a:lnTo>
                <a:lnTo>
                  <a:pt x="826" y="653"/>
                </a:lnTo>
                <a:lnTo>
                  <a:pt x="817" y="674"/>
                </a:lnTo>
                <a:lnTo>
                  <a:pt x="897" y="756"/>
                </a:lnTo>
                <a:lnTo>
                  <a:pt x="897" y="756"/>
                </a:lnTo>
                <a:lnTo>
                  <a:pt x="884" y="775"/>
                </a:lnTo>
                <a:lnTo>
                  <a:pt x="884" y="775"/>
                </a:lnTo>
                <a:lnTo>
                  <a:pt x="868" y="796"/>
                </a:lnTo>
                <a:lnTo>
                  <a:pt x="762" y="751"/>
                </a:lnTo>
                <a:lnTo>
                  <a:pt x="746" y="766"/>
                </a:lnTo>
                <a:close/>
                <a:moveTo>
                  <a:pt x="517" y="337"/>
                </a:moveTo>
                <a:lnTo>
                  <a:pt x="517" y="337"/>
                </a:lnTo>
                <a:lnTo>
                  <a:pt x="498" y="337"/>
                </a:lnTo>
                <a:lnTo>
                  <a:pt x="480" y="340"/>
                </a:lnTo>
                <a:lnTo>
                  <a:pt x="462" y="345"/>
                </a:lnTo>
                <a:lnTo>
                  <a:pt x="446" y="350"/>
                </a:lnTo>
                <a:lnTo>
                  <a:pt x="430" y="358"/>
                </a:lnTo>
                <a:lnTo>
                  <a:pt x="416" y="368"/>
                </a:lnTo>
                <a:lnTo>
                  <a:pt x="403" y="377"/>
                </a:lnTo>
                <a:lnTo>
                  <a:pt x="390" y="389"/>
                </a:lnTo>
                <a:lnTo>
                  <a:pt x="377" y="401"/>
                </a:lnTo>
                <a:lnTo>
                  <a:pt x="368" y="416"/>
                </a:lnTo>
                <a:lnTo>
                  <a:pt x="358" y="430"/>
                </a:lnTo>
                <a:lnTo>
                  <a:pt x="352" y="446"/>
                </a:lnTo>
                <a:lnTo>
                  <a:pt x="345" y="462"/>
                </a:lnTo>
                <a:lnTo>
                  <a:pt x="340" y="480"/>
                </a:lnTo>
                <a:lnTo>
                  <a:pt x="337" y="498"/>
                </a:lnTo>
                <a:lnTo>
                  <a:pt x="337" y="517"/>
                </a:lnTo>
                <a:lnTo>
                  <a:pt x="337" y="517"/>
                </a:lnTo>
                <a:lnTo>
                  <a:pt x="337" y="535"/>
                </a:lnTo>
                <a:lnTo>
                  <a:pt x="340" y="552"/>
                </a:lnTo>
                <a:lnTo>
                  <a:pt x="345" y="570"/>
                </a:lnTo>
                <a:lnTo>
                  <a:pt x="352" y="586"/>
                </a:lnTo>
                <a:lnTo>
                  <a:pt x="358" y="602"/>
                </a:lnTo>
                <a:lnTo>
                  <a:pt x="368" y="616"/>
                </a:lnTo>
                <a:lnTo>
                  <a:pt x="377" y="631"/>
                </a:lnTo>
                <a:lnTo>
                  <a:pt x="390" y="644"/>
                </a:lnTo>
                <a:lnTo>
                  <a:pt x="403" y="655"/>
                </a:lnTo>
                <a:lnTo>
                  <a:pt x="416" y="664"/>
                </a:lnTo>
                <a:lnTo>
                  <a:pt x="430" y="674"/>
                </a:lnTo>
                <a:lnTo>
                  <a:pt x="446" y="682"/>
                </a:lnTo>
                <a:lnTo>
                  <a:pt x="462" y="687"/>
                </a:lnTo>
                <a:lnTo>
                  <a:pt x="480" y="692"/>
                </a:lnTo>
                <a:lnTo>
                  <a:pt x="498" y="695"/>
                </a:lnTo>
                <a:lnTo>
                  <a:pt x="517" y="695"/>
                </a:lnTo>
                <a:lnTo>
                  <a:pt x="517" y="695"/>
                </a:lnTo>
                <a:lnTo>
                  <a:pt x="534" y="695"/>
                </a:lnTo>
                <a:lnTo>
                  <a:pt x="552" y="692"/>
                </a:lnTo>
                <a:lnTo>
                  <a:pt x="570" y="687"/>
                </a:lnTo>
                <a:lnTo>
                  <a:pt x="586" y="682"/>
                </a:lnTo>
                <a:lnTo>
                  <a:pt x="602" y="674"/>
                </a:lnTo>
                <a:lnTo>
                  <a:pt x="616" y="664"/>
                </a:lnTo>
                <a:lnTo>
                  <a:pt x="631" y="655"/>
                </a:lnTo>
                <a:lnTo>
                  <a:pt x="644" y="644"/>
                </a:lnTo>
                <a:lnTo>
                  <a:pt x="655" y="631"/>
                </a:lnTo>
                <a:lnTo>
                  <a:pt x="664" y="616"/>
                </a:lnTo>
                <a:lnTo>
                  <a:pt x="674" y="602"/>
                </a:lnTo>
                <a:lnTo>
                  <a:pt x="682" y="586"/>
                </a:lnTo>
                <a:lnTo>
                  <a:pt x="687" y="570"/>
                </a:lnTo>
                <a:lnTo>
                  <a:pt x="692" y="552"/>
                </a:lnTo>
                <a:lnTo>
                  <a:pt x="695" y="535"/>
                </a:lnTo>
                <a:lnTo>
                  <a:pt x="695" y="517"/>
                </a:lnTo>
                <a:lnTo>
                  <a:pt x="695" y="517"/>
                </a:lnTo>
                <a:lnTo>
                  <a:pt x="695" y="498"/>
                </a:lnTo>
                <a:lnTo>
                  <a:pt x="692" y="480"/>
                </a:lnTo>
                <a:lnTo>
                  <a:pt x="687" y="462"/>
                </a:lnTo>
                <a:lnTo>
                  <a:pt x="682" y="446"/>
                </a:lnTo>
                <a:lnTo>
                  <a:pt x="674" y="430"/>
                </a:lnTo>
                <a:lnTo>
                  <a:pt x="664" y="416"/>
                </a:lnTo>
                <a:lnTo>
                  <a:pt x="655" y="401"/>
                </a:lnTo>
                <a:lnTo>
                  <a:pt x="644" y="389"/>
                </a:lnTo>
                <a:lnTo>
                  <a:pt x="631" y="377"/>
                </a:lnTo>
                <a:lnTo>
                  <a:pt x="616" y="368"/>
                </a:lnTo>
                <a:lnTo>
                  <a:pt x="602" y="358"/>
                </a:lnTo>
                <a:lnTo>
                  <a:pt x="586" y="350"/>
                </a:lnTo>
                <a:lnTo>
                  <a:pt x="570" y="345"/>
                </a:lnTo>
                <a:lnTo>
                  <a:pt x="552" y="340"/>
                </a:lnTo>
                <a:lnTo>
                  <a:pt x="534" y="337"/>
                </a:lnTo>
                <a:lnTo>
                  <a:pt x="517" y="337"/>
                </a:lnTo>
                <a:lnTo>
                  <a:pt x="517" y="337"/>
                </a:lnTo>
                <a:close/>
                <a:moveTo>
                  <a:pt x="517" y="629"/>
                </a:moveTo>
                <a:lnTo>
                  <a:pt x="517" y="629"/>
                </a:lnTo>
                <a:lnTo>
                  <a:pt x="504" y="629"/>
                </a:lnTo>
                <a:lnTo>
                  <a:pt x="493" y="628"/>
                </a:lnTo>
                <a:lnTo>
                  <a:pt x="483" y="624"/>
                </a:lnTo>
                <a:lnTo>
                  <a:pt x="472" y="621"/>
                </a:lnTo>
                <a:lnTo>
                  <a:pt x="462" y="616"/>
                </a:lnTo>
                <a:lnTo>
                  <a:pt x="453" y="610"/>
                </a:lnTo>
                <a:lnTo>
                  <a:pt x="445" y="604"/>
                </a:lnTo>
                <a:lnTo>
                  <a:pt x="437" y="596"/>
                </a:lnTo>
                <a:lnTo>
                  <a:pt x="429" y="587"/>
                </a:lnTo>
                <a:lnTo>
                  <a:pt x="422" y="579"/>
                </a:lnTo>
                <a:lnTo>
                  <a:pt x="417" y="570"/>
                </a:lnTo>
                <a:lnTo>
                  <a:pt x="413" y="560"/>
                </a:lnTo>
                <a:lnTo>
                  <a:pt x="408" y="549"/>
                </a:lnTo>
                <a:lnTo>
                  <a:pt x="405" y="539"/>
                </a:lnTo>
                <a:lnTo>
                  <a:pt x="403" y="528"/>
                </a:lnTo>
                <a:lnTo>
                  <a:pt x="403" y="517"/>
                </a:lnTo>
                <a:lnTo>
                  <a:pt x="403" y="517"/>
                </a:lnTo>
                <a:lnTo>
                  <a:pt x="403" y="504"/>
                </a:lnTo>
                <a:lnTo>
                  <a:pt x="405" y="493"/>
                </a:lnTo>
                <a:lnTo>
                  <a:pt x="408" y="483"/>
                </a:lnTo>
                <a:lnTo>
                  <a:pt x="413" y="472"/>
                </a:lnTo>
                <a:lnTo>
                  <a:pt x="417" y="462"/>
                </a:lnTo>
                <a:lnTo>
                  <a:pt x="422" y="453"/>
                </a:lnTo>
                <a:lnTo>
                  <a:pt x="429" y="445"/>
                </a:lnTo>
                <a:lnTo>
                  <a:pt x="437" y="437"/>
                </a:lnTo>
                <a:lnTo>
                  <a:pt x="445" y="429"/>
                </a:lnTo>
                <a:lnTo>
                  <a:pt x="453" y="422"/>
                </a:lnTo>
                <a:lnTo>
                  <a:pt x="462" y="416"/>
                </a:lnTo>
                <a:lnTo>
                  <a:pt x="472" y="411"/>
                </a:lnTo>
                <a:lnTo>
                  <a:pt x="483" y="408"/>
                </a:lnTo>
                <a:lnTo>
                  <a:pt x="493" y="405"/>
                </a:lnTo>
                <a:lnTo>
                  <a:pt x="504" y="403"/>
                </a:lnTo>
                <a:lnTo>
                  <a:pt x="517" y="403"/>
                </a:lnTo>
                <a:lnTo>
                  <a:pt x="517" y="403"/>
                </a:lnTo>
                <a:lnTo>
                  <a:pt x="528" y="403"/>
                </a:lnTo>
                <a:lnTo>
                  <a:pt x="539" y="405"/>
                </a:lnTo>
                <a:lnTo>
                  <a:pt x="551" y="408"/>
                </a:lnTo>
                <a:lnTo>
                  <a:pt x="560" y="411"/>
                </a:lnTo>
                <a:lnTo>
                  <a:pt x="570" y="416"/>
                </a:lnTo>
                <a:lnTo>
                  <a:pt x="579" y="422"/>
                </a:lnTo>
                <a:lnTo>
                  <a:pt x="589" y="429"/>
                </a:lnTo>
                <a:lnTo>
                  <a:pt x="597" y="437"/>
                </a:lnTo>
                <a:lnTo>
                  <a:pt x="603" y="445"/>
                </a:lnTo>
                <a:lnTo>
                  <a:pt x="610" y="453"/>
                </a:lnTo>
                <a:lnTo>
                  <a:pt x="616" y="462"/>
                </a:lnTo>
                <a:lnTo>
                  <a:pt x="621" y="472"/>
                </a:lnTo>
                <a:lnTo>
                  <a:pt x="624" y="483"/>
                </a:lnTo>
                <a:lnTo>
                  <a:pt x="628" y="493"/>
                </a:lnTo>
                <a:lnTo>
                  <a:pt x="629" y="504"/>
                </a:lnTo>
                <a:lnTo>
                  <a:pt x="629" y="517"/>
                </a:lnTo>
                <a:lnTo>
                  <a:pt x="629" y="517"/>
                </a:lnTo>
                <a:lnTo>
                  <a:pt x="629" y="528"/>
                </a:lnTo>
                <a:lnTo>
                  <a:pt x="628" y="539"/>
                </a:lnTo>
                <a:lnTo>
                  <a:pt x="624" y="549"/>
                </a:lnTo>
                <a:lnTo>
                  <a:pt x="621" y="560"/>
                </a:lnTo>
                <a:lnTo>
                  <a:pt x="616" y="570"/>
                </a:lnTo>
                <a:lnTo>
                  <a:pt x="610" y="579"/>
                </a:lnTo>
                <a:lnTo>
                  <a:pt x="603" y="587"/>
                </a:lnTo>
                <a:lnTo>
                  <a:pt x="597" y="596"/>
                </a:lnTo>
                <a:lnTo>
                  <a:pt x="589" y="604"/>
                </a:lnTo>
                <a:lnTo>
                  <a:pt x="579" y="610"/>
                </a:lnTo>
                <a:lnTo>
                  <a:pt x="570" y="616"/>
                </a:lnTo>
                <a:lnTo>
                  <a:pt x="560" y="621"/>
                </a:lnTo>
                <a:lnTo>
                  <a:pt x="551" y="624"/>
                </a:lnTo>
                <a:lnTo>
                  <a:pt x="539" y="628"/>
                </a:lnTo>
                <a:lnTo>
                  <a:pt x="528" y="629"/>
                </a:lnTo>
                <a:lnTo>
                  <a:pt x="517" y="629"/>
                </a:lnTo>
                <a:lnTo>
                  <a:pt x="517" y="6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B86B0DC0-F467-45E7-B699-55403E520E23}"/>
              </a:ext>
            </a:extLst>
          </p:cNvPr>
          <p:cNvSpPr/>
          <p:nvPr/>
        </p:nvSpPr>
        <p:spPr>
          <a:xfrm>
            <a:off x="6711600" y="4944683"/>
            <a:ext cx="2450538" cy="83461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ctr"/>
          <a:lstStyle/>
          <a:p>
            <a:r>
              <a:rPr lang="en-IN" sz="1200" dirty="0">
                <a:solidFill>
                  <a:schemeClr val="tx1"/>
                </a:solidFill>
                <a:latin typeface="Montserrat" panose="02000505000000020004" pitchFamily="2" charset="0"/>
                <a:ea typeface="Roboto Light" pitchFamily="2" charset="0"/>
              </a:rPr>
              <a:t>Immerse with Habitat</a:t>
            </a: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13802774-948A-4DBE-967C-948F4253457C}"/>
              </a:ext>
            </a:extLst>
          </p:cNvPr>
          <p:cNvSpPr/>
          <p:nvPr/>
        </p:nvSpPr>
        <p:spPr>
          <a:xfrm>
            <a:off x="6805196" y="5027197"/>
            <a:ext cx="684924" cy="6849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33075940-67FC-4755-A02E-2DC5F3C02646}"/>
              </a:ext>
            </a:extLst>
          </p:cNvPr>
          <p:cNvSpPr/>
          <p:nvPr/>
        </p:nvSpPr>
        <p:spPr>
          <a:xfrm>
            <a:off x="1829287" y="3604298"/>
            <a:ext cx="2450538" cy="83461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ctr"/>
          <a:lstStyle/>
          <a:p>
            <a:r>
              <a:rPr lang="en-IN" sz="1200" dirty="0">
                <a:solidFill>
                  <a:schemeClr val="tx1"/>
                </a:solidFill>
                <a:latin typeface="Montserrat" panose="02000505000000020004" pitchFamily="2" charset="0"/>
                <a:ea typeface="Roboto Light" pitchFamily="2" charset="0"/>
              </a:rPr>
              <a:t>Collects Data Better</a:t>
            </a: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041AD0F1-3B8E-4CE1-A5C1-687377B67A6E}"/>
              </a:ext>
            </a:extLst>
          </p:cNvPr>
          <p:cNvSpPr/>
          <p:nvPr/>
        </p:nvSpPr>
        <p:spPr>
          <a:xfrm>
            <a:off x="1922882" y="3686812"/>
            <a:ext cx="684924" cy="6849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723D6EB9-0520-4F58-9981-B7E91A12332F}"/>
              </a:ext>
            </a:extLst>
          </p:cNvPr>
          <p:cNvSpPr/>
          <p:nvPr/>
        </p:nvSpPr>
        <p:spPr>
          <a:xfrm>
            <a:off x="8149441" y="3604298"/>
            <a:ext cx="2450538" cy="83461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ctr"/>
          <a:lstStyle/>
          <a:p>
            <a:r>
              <a:rPr lang="en-IN" sz="1200" dirty="0">
                <a:solidFill>
                  <a:schemeClr val="tx1"/>
                </a:solidFill>
                <a:latin typeface="Montserrat" panose="02000505000000020004" pitchFamily="2" charset="0"/>
                <a:ea typeface="Roboto Light" pitchFamily="2" charset="0"/>
              </a:rPr>
              <a:t>Recyclable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929ED612-606B-4DE4-81D6-BE0CF5351587}"/>
              </a:ext>
            </a:extLst>
          </p:cNvPr>
          <p:cNvSpPr/>
          <p:nvPr/>
        </p:nvSpPr>
        <p:spPr>
          <a:xfrm>
            <a:off x="8243037" y="3686812"/>
            <a:ext cx="684924" cy="6849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2CF033B1-12CE-4451-B7AF-D2960F21B1A9}"/>
              </a:ext>
            </a:extLst>
          </p:cNvPr>
          <p:cNvSpPr/>
          <p:nvPr/>
        </p:nvSpPr>
        <p:spPr>
          <a:xfrm>
            <a:off x="8748077" y="2410372"/>
            <a:ext cx="2450538" cy="83461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ctr"/>
          <a:lstStyle/>
          <a:p>
            <a:r>
              <a:rPr lang="en-IN" sz="1200" dirty="0">
                <a:solidFill>
                  <a:schemeClr val="tx1"/>
                </a:solidFill>
                <a:latin typeface="Montserrat" panose="02000505000000020004" pitchFamily="2" charset="0"/>
                <a:ea typeface="Roboto Light" pitchFamily="2" charset="0"/>
              </a:rPr>
              <a:t>Modular</a:t>
            </a: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39C1FFEB-C755-48CF-86C3-8839E899AC3E}"/>
              </a:ext>
            </a:extLst>
          </p:cNvPr>
          <p:cNvSpPr/>
          <p:nvPr/>
        </p:nvSpPr>
        <p:spPr>
          <a:xfrm>
            <a:off x="8841672" y="2492887"/>
            <a:ext cx="684924" cy="6849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7" name="Freeform 148">
            <a:extLst>
              <a:ext uri="{FF2B5EF4-FFF2-40B4-BE49-F238E27FC236}">
                <a16:creationId xmlns:a16="http://schemas.microsoft.com/office/drawing/2014/main" id="{D027B7BC-1626-4ABF-A1DA-D5ED5F4167AE}"/>
              </a:ext>
            </a:extLst>
          </p:cNvPr>
          <p:cNvSpPr>
            <a:spLocks noEditPoints="1"/>
          </p:cNvSpPr>
          <p:nvPr/>
        </p:nvSpPr>
        <p:spPr bwMode="auto">
          <a:xfrm>
            <a:off x="2091563" y="3815724"/>
            <a:ext cx="338735" cy="411761"/>
          </a:xfrm>
          <a:custGeom>
            <a:avLst/>
            <a:gdLst>
              <a:gd name="T0" fmla="*/ 140 w 140"/>
              <a:gd name="T1" fmla="*/ 150 h 170"/>
              <a:gd name="T2" fmla="*/ 137 w 140"/>
              <a:gd name="T3" fmla="*/ 120 h 170"/>
              <a:gd name="T4" fmla="*/ 140 w 140"/>
              <a:gd name="T5" fmla="*/ 91 h 170"/>
              <a:gd name="T6" fmla="*/ 140 w 140"/>
              <a:gd name="T7" fmla="*/ 78 h 170"/>
              <a:gd name="T8" fmla="*/ 137 w 140"/>
              <a:gd name="T9" fmla="*/ 49 h 170"/>
              <a:gd name="T10" fmla="*/ 140 w 140"/>
              <a:gd name="T11" fmla="*/ 19 h 170"/>
              <a:gd name="T12" fmla="*/ 0 w 140"/>
              <a:gd name="T13" fmla="*/ 19 h 170"/>
              <a:gd name="T14" fmla="*/ 3 w 140"/>
              <a:gd name="T15" fmla="*/ 49 h 170"/>
              <a:gd name="T16" fmla="*/ 0 w 140"/>
              <a:gd name="T17" fmla="*/ 78 h 170"/>
              <a:gd name="T18" fmla="*/ 0 w 140"/>
              <a:gd name="T19" fmla="*/ 91 h 170"/>
              <a:gd name="T20" fmla="*/ 3 w 140"/>
              <a:gd name="T21" fmla="*/ 120 h 170"/>
              <a:gd name="T22" fmla="*/ 0 w 140"/>
              <a:gd name="T23" fmla="*/ 150 h 170"/>
              <a:gd name="T24" fmla="*/ 134 w 140"/>
              <a:gd name="T25" fmla="*/ 150 h 170"/>
              <a:gd name="T26" fmla="*/ 6 w 140"/>
              <a:gd name="T27" fmla="*/ 150 h 170"/>
              <a:gd name="T28" fmla="*/ 8 w 140"/>
              <a:gd name="T29" fmla="*/ 124 h 170"/>
              <a:gd name="T30" fmla="*/ 132 w 140"/>
              <a:gd name="T31" fmla="*/ 124 h 170"/>
              <a:gd name="T32" fmla="*/ 134 w 140"/>
              <a:gd name="T33" fmla="*/ 150 h 170"/>
              <a:gd name="T34" fmla="*/ 6 w 140"/>
              <a:gd name="T35" fmla="*/ 28 h 170"/>
              <a:gd name="T36" fmla="*/ 9 w 140"/>
              <a:gd name="T37" fmla="*/ 30 h 170"/>
              <a:gd name="T38" fmla="*/ 13 w 140"/>
              <a:gd name="T39" fmla="*/ 31 h 170"/>
              <a:gd name="T40" fmla="*/ 16 w 140"/>
              <a:gd name="T41" fmla="*/ 32 h 170"/>
              <a:gd name="T42" fmla="*/ 21 w 140"/>
              <a:gd name="T43" fmla="*/ 34 h 170"/>
              <a:gd name="T44" fmla="*/ 120 w 140"/>
              <a:gd name="T45" fmla="*/ 34 h 170"/>
              <a:gd name="T46" fmla="*/ 125 w 140"/>
              <a:gd name="T47" fmla="*/ 32 h 170"/>
              <a:gd name="T48" fmla="*/ 128 w 140"/>
              <a:gd name="T49" fmla="*/ 31 h 170"/>
              <a:gd name="T50" fmla="*/ 131 w 140"/>
              <a:gd name="T51" fmla="*/ 30 h 170"/>
              <a:gd name="T52" fmla="*/ 134 w 140"/>
              <a:gd name="T53" fmla="*/ 28 h 170"/>
              <a:gd name="T54" fmla="*/ 134 w 140"/>
              <a:gd name="T55" fmla="*/ 43 h 170"/>
              <a:gd name="T56" fmla="*/ 6 w 140"/>
              <a:gd name="T57" fmla="*/ 43 h 170"/>
              <a:gd name="T58" fmla="*/ 6 w 140"/>
              <a:gd name="T59" fmla="*/ 55 h 170"/>
              <a:gd name="T60" fmla="*/ 70 w 140"/>
              <a:gd name="T61" fmla="*/ 63 h 170"/>
              <a:gd name="T62" fmla="*/ 134 w 140"/>
              <a:gd name="T63" fmla="*/ 55 h 170"/>
              <a:gd name="T64" fmla="*/ 70 w 140"/>
              <a:gd name="T65" fmla="*/ 92 h 170"/>
              <a:gd name="T66" fmla="*/ 6 w 140"/>
              <a:gd name="T67" fmla="*/ 55 h 170"/>
              <a:gd name="T68" fmla="*/ 8 w 140"/>
              <a:gd name="T69" fmla="*/ 88 h 170"/>
              <a:gd name="T70" fmla="*/ 132 w 140"/>
              <a:gd name="T71" fmla="*/ 88 h 170"/>
              <a:gd name="T72" fmla="*/ 134 w 140"/>
              <a:gd name="T73" fmla="*/ 114 h 170"/>
              <a:gd name="T74" fmla="*/ 6 w 140"/>
              <a:gd name="T75" fmla="*/ 114 h 170"/>
              <a:gd name="T76" fmla="*/ 70 w 140"/>
              <a:gd name="T77" fmla="*/ 6 h 170"/>
              <a:gd name="T78" fmla="*/ 70 w 140"/>
              <a:gd name="T79" fmla="*/ 33 h 170"/>
              <a:gd name="T80" fmla="*/ 70 w 140"/>
              <a:gd name="T81" fmla="*/ 6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0" h="170">
                <a:moveTo>
                  <a:pt x="70" y="170"/>
                </a:moveTo>
                <a:cubicBezTo>
                  <a:pt x="105" y="170"/>
                  <a:pt x="140" y="163"/>
                  <a:pt x="140" y="150"/>
                </a:cubicBezTo>
                <a:cubicBezTo>
                  <a:pt x="140" y="126"/>
                  <a:pt x="140" y="126"/>
                  <a:pt x="140" y="126"/>
                </a:cubicBezTo>
                <a:cubicBezTo>
                  <a:pt x="140" y="124"/>
                  <a:pt x="139" y="122"/>
                  <a:pt x="137" y="120"/>
                </a:cubicBezTo>
                <a:cubicBezTo>
                  <a:pt x="139" y="118"/>
                  <a:pt x="140" y="116"/>
                  <a:pt x="140" y="114"/>
                </a:cubicBezTo>
                <a:cubicBezTo>
                  <a:pt x="140" y="91"/>
                  <a:pt x="140" y="91"/>
                  <a:pt x="140" y="91"/>
                </a:cubicBezTo>
                <a:cubicBezTo>
                  <a:pt x="140" y="88"/>
                  <a:pt x="139" y="86"/>
                  <a:pt x="137" y="84"/>
                </a:cubicBezTo>
                <a:cubicBezTo>
                  <a:pt x="139" y="83"/>
                  <a:pt x="140" y="81"/>
                  <a:pt x="140" y="78"/>
                </a:cubicBezTo>
                <a:cubicBezTo>
                  <a:pt x="140" y="55"/>
                  <a:pt x="140" y="55"/>
                  <a:pt x="140" y="55"/>
                </a:cubicBezTo>
                <a:cubicBezTo>
                  <a:pt x="140" y="53"/>
                  <a:pt x="139" y="51"/>
                  <a:pt x="137" y="49"/>
                </a:cubicBezTo>
                <a:cubicBezTo>
                  <a:pt x="139" y="47"/>
                  <a:pt x="140" y="45"/>
                  <a:pt x="140" y="43"/>
                </a:cubicBezTo>
                <a:cubicBezTo>
                  <a:pt x="140" y="19"/>
                  <a:pt x="140" y="19"/>
                  <a:pt x="140" y="19"/>
                </a:cubicBezTo>
                <a:cubicBezTo>
                  <a:pt x="140" y="6"/>
                  <a:pt x="105" y="0"/>
                  <a:pt x="70" y="0"/>
                </a:cubicBezTo>
                <a:cubicBezTo>
                  <a:pt x="36" y="0"/>
                  <a:pt x="0" y="6"/>
                  <a:pt x="0" y="19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5"/>
                  <a:pt x="2" y="47"/>
                  <a:pt x="3" y="49"/>
                </a:cubicBezTo>
                <a:cubicBezTo>
                  <a:pt x="2" y="51"/>
                  <a:pt x="0" y="53"/>
                  <a:pt x="0" y="55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3" y="84"/>
                </a:cubicBezTo>
                <a:cubicBezTo>
                  <a:pt x="1" y="86"/>
                  <a:pt x="0" y="88"/>
                  <a:pt x="0" y="91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6"/>
                  <a:pt x="2" y="118"/>
                  <a:pt x="3" y="120"/>
                </a:cubicBezTo>
                <a:cubicBezTo>
                  <a:pt x="2" y="122"/>
                  <a:pt x="0" y="124"/>
                  <a:pt x="0" y="126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63"/>
                  <a:pt x="36" y="170"/>
                  <a:pt x="70" y="170"/>
                </a:cubicBezTo>
                <a:close/>
                <a:moveTo>
                  <a:pt x="134" y="150"/>
                </a:moveTo>
                <a:cubicBezTo>
                  <a:pt x="134" y="154"/>
                  <a:pt x="112" y="164"/>
                  <a:pt x="70" y="164"/>
                </a:cubicBezTo>
                <a:cubicBezTo>
                  <a:pt x="28" y="164"/>
                  <a:pt x="6" y="154"/>
                  <a:pt x="6" y="150"/>
                </a:cubicBezTo>
                <a:cubicBezTo>
                  <a:pt x="6" y="126"/>
                  <a:pt x="6" y="126"/>
                  <a:pt x="6" y="126"/>
                </a:cubicBezTo>
                <a:cubicBezTo>
                  <a:pt x="6" y="126"/>
                  <a:pt x="7" y="125"/>
                  <a:pt x="8" y="124"/>
                </a:cubicBezTo>
                <a:cubicBezTo>
                  <a:pt x="21" y="130"/>
                  <a:pt x="46" y="134"/>
                  <a:pt x="70" y="134"/>
                </a:cubicBezTo>
                <a:cubicBezTo>
                  <a:pt x="95" y="134"/>
                  <a:pt x="120" y="130"/>
                  <a:pt x="132" y="124"/>
                </a:cubicBezTo>
                <a:cubicBezTo>
                  <a:pt x="134" y="125"/>
                  <a:pt x="134" y="126"/>
                  <a:pt x="134" y="126"/>
                </a:cubicBezTo>
                <a:lnTo>
                  <a:pt x="134" y="150"/>
                </a:lnTo>
                <a:close/>
                <a:moveTo>
                  <a:pt x="6" y="28"/>
                </a:move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9"/>
                  <a:pt x="8" y="29"/>
                  <a:pt x="9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11" y="31"/>
                  <a:pt x="12" y="31"/>
                  <a:pt x="13" y="31"/>
                </a:cubicBezTo>
                <a:cubicBezTo>
                  <a:pt x="13" y="31"/>
                  <a:pt x="14" y="32"/>
                  <a:pt x="14" y="32"/>
                </a:cubicBezTo>
                <a:cubicBezTo>
                  <a:pt x="15" y="32"/>
                  <a:pt x="15" y="32"/>
                  <a:pt x="16" y="32"/>
                </a:cubicBezTo>
                <a:cubicBezTo>
                  <a:pt x="18" y="33"/>
                  <a:pt x="19" y="33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34" y="38"/>
                  <a:pt x="52" y="39"/>
                  <a:pt x="70" y="39"/>
                </a:cubicBezTo>
                <a:cubicBezTo>
                  <a:pt x="88" y="39"/>
                  <a:pt x="106" y="38"/>
                  <a:pt x="120" y="34"/>
                </a:cubicBezTo>
                <a:cubicBezTo>
                  <a:pt x="120" y="34"/>
                  <a:pt x="120" y="34"/>
                  <a:pt x="120" y="34"/>
                </a:cubicBezTo>
                <a:cubicBezTo>
                  <a:pt x="122" y="33"/>
                  <a:pt x="123" y="33"/>
                  <a:pt x="125" y="32"/>
                </a:cubicBezTo>
                <a:cubicBezTo>
                  <a:pt x="125" y="32"/>
                  <a:pt x="126" y="32"/>
                  <a:pt x="127" y="32"/>
                </a:cubicBezTo>
                <a:cubicBezTo>
                  <a:pt x="127" y="32"/>
                  <a:pt x="128" y="31"/>
                  <a:pt x="128" y="31"/>
                </a:cubicBezTo>
                <a:cubicBezTo>
                  <a:pt x="129" y="31"/>
                  <a:pt x="130" y="31"/>
                  <a:pt x="13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32" y="29"/>
                  <a:pt x="133" y="29"/>
                  <a:pt x="134" y="28"/>
                </a:cubicBezTo>
                <a:cubicBezTo>
                  <a:pt x="134" y="28"/>
                  <a:pt x="134" y="28"/>
                  <a:pt x="134" y="28"/>
                </a:cubicBezTo>
                <a:cubicBezTo>
                  <a:pt x="134" y="28"/>
                  <a:pt x="134" y="28"/>
                  <a:pt x="134" y="28"/>
                </a:cubicBezTo>
                <a:cubicBezTo>
                  <a:pt x="134" y="43"/>
                  <a:pt x="134" y="43"/>
                  <a:pt x="134" y="43"/>
                </a:cubicBezTo>
                <a:cubicBezTo>
                  <a:pt x="134" y="47"/>
                  <a:pt x="112" y="57"/>
                  <a:pt x="70" y="57"/>
                </a:cubicBezTo>
                <a:cubicBezTo>
                  <a:pt x="28" y="57"/>
                  <a:pt x="6" y="47"/>
                  <a:pt x="6" y="43"/>
                </a:cubicBezTo>
                <a:lnTo>
                  <a:pt x="6" y="28"/>
                </a:lnTo>
                <a:close/>
                <a:moveTo>
                  <a:pt x="6" y="55"/>
                </a:moveTo>
                <a:cubicBezTo>
                  <a:pt x="6" y="54"/>
                  <a:pt x="7" y="53"/>
                  <a:pt x="8" y="52"/>
                </a:cubicBezTo>
                <a:cubicBezTo>
                  <a:pt x="21" y="59"/>
                  <a:pt x="46" y="63"/>
                  <a:pt x="70" y="63"/>
                </a:cubicBezTo>
                <a:cubicBezTo>
                  <a:pt x="95" y="63"/>
                  <a:pt x="120" y="59"/>
                  <a:pt x="132" y="52"/>
                </a:cubicBezTo>
                <a:cubicBezTo>
                  <a:pt x="134" y="53"/>
                  <a:pt x="134" y="54"/>
                  <a:pt x="134" y="55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4" y="83"/>
                  <a:pt x="112" y="92"/>
                  <a:pt x="70" y="92"/>
                </a:cubicBezTo>
                <a:cubicBezTo>
                  <a:pt x="28" y="92"/>
                  <a:pt x="6" y="83"/>
                  <a:pt x="6" y="78"/>
                </a:cubicBezTo>
                <a:lnTo>
                  <a:pt x="6" y="55"/>
                </a:lnTo>
                <a:close/>
                <a:moveTo>
                  <a:pt x="6" y="91"/>
                </a:moveTo>
                <a:cubicBezTo>
                  <a:pt x="6" y="90"/>
                  <a:pt x="7" y="89"/>
                  <a:pt x="8" y="88"/>
                </a:cubicBezTo>
                <a:cubicBezTo>
                  <a:pt x="21" y="95"/>
                  <a:pt x="46" y="98"/>
                  <a:pt x="70" y="98"/>
                </a:cubicBezTo>
                <a:cubicBezTo>
                  <a:pt x="95" y="98"/>
                  <a:pt x="120" y="95"/>
                  <a:pt x="132" y="88"/>
                </a:cubicBezTo>
                <a:cubicBezTo>
                  <a:pt x="134" y="89"/>
                  <a:pt x="134" y="90"/>
                  <a:pt x="134" y="91"/>
                </a:cubicBezTo>
                <a:cubicBezTo>
                  <a:pt x="134" y="114"/>
                  <a:pt x="134" y="114"/>
                  <a:pt x="134" y="114"/>
                </a:cubicBezTo>
                <a:cubicBezTo>
                  <a:pt x="134" y="119"/>
                  <a:pt x="112" y="128"/>
                  <a:pt x="70" y="128"/>
                </a:cubicBezTo>
                <a:cubicBezTo>
                  <a:pt x="28" y="128"/>
                  <a:pt x="6" y="119"/>
                  <a:pt x="6" y="114"/>
                </a:cubicBezTo>
                <a:lnTo>
                  <a:pt x="6" y="91"/>
                </a:lnTo>
                <a:close/>
                <a:moveTo>
                  <a:pt x="70" y="6"/>
                </a:moveTo>
                <a:cubicBezTo>
                  <a:pt x="112" y="6"/>
                  <a:pt x="134" y="15"/>
                  <a:pt x="134" y="19"/>
                </a:cubicBezTo>
                <a:cubicBezTo>
                  <a:pt x="134" y="24"/>
                  <a:pt x="112" y="33"/>
                  <a:pt x="70" y="33"/>
                </a:cubicBezTo>
                <a:cubicBezTo>
                  <a:pt x="28" y="33"/>
                  <a:pt x="6" y="24"/>
                  <a:pt x="6" y="19"/>
                </a:cubicBezTo>
                <a:cubicBezTo>
                  <a:pt x="6" y="15"/>
                  <a:pt x="28" y="6"/>
                  <a:pt x="70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E6C430F-E564-4213-968B-AFE7E101D0C2}"/>
              </a:ext>
            </a:extLst>
          </p:cNvPr>
          <p:cNvGrpSpPr/>
          <p:nvPr/>
        </p:nvGrpSpPr>
        <p:grpSpPr>
          <a:xfrm>
            <a:off x="3801039" y="5130248"/>
            <a:ext cx="435882" cy="522496"/>
            <a:chOff x="-5588000" y="-696913"/>
            <a:chExt cx="4425950" cy="5305426"/>
          </a:xfrm>
          <a:solidFill>
            <a:schemeClr val="bg1"/>
          </a:solidFill>
        </p:grpSpPr>
        <p:sp>
          <p:nvSpPr>
            <p:cNvPr id="169" name="Freeform 12">
              <a:extLst>
                <a:ext uri="{FF2B5EF4-FFF2-40B4-BE49-F238E27FC236}">
                  <a16:creationId xmlns:a16="http://schemas.microsoft.com/office/drawing/2014/main" id="{F30E4919-5810-4D19-BBA7-5536DA3961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789488" y="26987"/>
              <a:ext cx="2836862" cy="4119563"/>
            </a:xfrm>
            <a:custGeom>
              <a:avLst/>
              <a:gdLst>
                <a:gd name="T0" fmla="*/ 344 w 952"/>
                <a:gd name="T1" fmla="*/ 1015 h 1381"/>
                <a:gd name="T2" fmla="*/ 702 w 952"/>
                <a:gd name="T3" fmla="*/ 1054 h 1381"/>
                <a:gd name="T4" fmla="*/ 657 w 952"/>
                <a:gd name="T5" fmla="*/ 1183 h 1381"/>
                <a:gd name="T6" fmla="*/ 680 w 952"/>
                <a:gd name="T7" fmla="*/ 1239 h 1381"/>
                <a:gd name="T8" fmla="*/ 645 w 952"/>
                <a:gd name="T9" fmla="*/ 1379 h 1381"/>
                <a:gd name="T10" fmla="*/ 323 w 952"/>
                <a:gd name="T11" fmla="*/ 1381 h 1381"/>
                <a:gd name="T12" fmla="*/ 283 w 952"/>
                <a:gd name="T13" fmla="*/ 1230 h 1381"/>
                <a:gd name="T14" fmla="*/ 292 w 952"/>
                <a:gd name="T15" fmla="*/ 1207 h 1381"/>
                <a:gd name="T16" fmla="*/ 275 w 952"/>
                <a:gd name="T17" fmla="*/ 1027 h 1381"/>
                <a:gd name="T18" fmla="*/ 209 w 952"/>
                <a:gd name="T19" fmla="*/ 873 h 1381"/>
                <a:gd name="T20" fmla="*/ 17 w 952"/>
                <a:gd name="T21" fmla="*/ 603 h 1381"/>
                <a:gd name="T22" fmla="*/ 93 w 952"/>
                <a:gd name="T23" fmla="*/ 197 h 1381"/>
                <a:gd name="T24" fmla="*/ 460 w 952"/>
                <a:gd name="T25" fmla="*/ 3 h 1381"/>
                <a:gd name="T26" fmla="*/ 932 w 952"/>
                <a:gd name="T27" fmla="*/ 350 h 1381"/>
                <a:gd name="T28" fmla="*/ 898 w 952"/>
                <a:gd name="T29" fmla="*/ 691 h 1381"/>
                <a:gd name="T30" fmla="*/ 677 w 952"/>
                <a:gd name="T31" fmla="*/ 971 h 1381"/>
                <a:gd name="T32" fmla="*/ 633 w 952"/>
                <a:gd name="T33" fmla="*/ 961 h 1381"/>
                <a:gd name="T34" fmla="*/ 882 w 952"/>
                <a:gd name="T35" fmla="*/ 616 h 1381"/>
                <a:gd name="T36" fmla="*/ 788 w 952"/>
                <a:gd name="T37" fmla="*/ 184 h 1381"/>
                <a:gd name="T38" fmla="*/ 301 w 952"/>
                <a:gd name="T39" fmla="*/ 85 h 1381"/>
                <a:gd name="T40" fmla="*/ 50 w 952"/>
                <a:gd name="T41" fmla="*/ 415 h 1381"/>
                <a:gd name="T42" fmla="*/ 195 w 952"/>
                <a:gd name="T43" fmla="*/ 803 h 1381"/>
                <a:gd name="T44" fmla="*/ 327 w 952"/>
                <a:gd name="T45" fmla="*/ 1015 h 1381"/>
                <a:gd name="T46" fmla="*/ 611 w 952"/>
                <a:gd name="T47" fmla="*/ 1160 h 1381"/>
                <a:gd name="T48" fmla="*/ 668 w 952"/>
                <a:gd name="T49" fmla="*/ 1092 h 1381"/>
                <a:gd name="T50" fmla="*/ 420 w 952"/>
                <a:gd name="T51" fmla="*/ 1061 h 1381"/>
                <a:gd name="T52" fmla="*/ 283 w 952"/>
                <a:gd name="T53" fmla="*/ 1091 h 1381"/>
                <a:gd name="T54" fmla="*/ 440 w 952"/>
                <a:gd name="T55" fmla="*/ 1130 h 1381"/>
                <a:gd name="T56" fmla="*/ 462 w 952"/>
                <a:gd name="T57" fmla="*/ 1163 h 1381"/>
                <a:gd name="T58" fmla="*/ 339 w 952"/>
                <a:gd name="T59" fmla="*/ 1176 h 1381"/>
                <a:gd name="T60" fmla="*/ 378 w 952"/>
                <a:gd name="T61" fmla="*/ 1224 h 1381"/>
                <a:gd name="T62" fmla="*/ 378 w 952"/>
                <a:gd name="T63" fmla="*/ 1266 h 1381"/>
                <a:gd name="T64" fmla="*/ 290 w 952"/>
                <a:gd name="T65" fmla="*/ 1280 h 1381"/>
                <a:gd name="T66" fmla="*/ 320 w 952"/>
                <a:gd name="T67" fmla="*/ 1336 h 1381"/>
                <a:gd name="T68" fmla="*/ 632 w 952"/>
                <a:gd name="T69" fmla="*/ 1336 h 1381"/>
                <a:gd name="T70" fmla="*/ 628 w 952"/>
                <a:gd name="T71" fmla="*/ 1266 h 1381"/>
                <a:gd name="T72" fmla="*/ 519 w 952"/>
                <a:gd name="T73" fmla="*/ 1246 h 1381"/>
                <a:gd name="T74" fmla="*/ 611 w 952"/>
                <a:gd name="T75" fmla="*/ 1224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2" h="1381">
                  <a:moveTo>
                    <a:pt x="327" y="1015"/>
                  </a:moveTo>
                  <a:cubicBezTo>
                    <a:pt x="333" y="1015"/>
                    <a:pt x="339" y="1015"/>
                    <a:pt x="344" y="1015"/>
                  </a:cubicBezTo>
                  <a:cubicBezTo>
                    <a:pt x="439" y="1015"/>
                    <a:pt x="534" y="1015"/>
                    <a:pt x="629" y="1015"/>
                  </a:cubicBezTo>
                  <a:cubicBezTo>
                    <a:pt x="660" y="1015"/>
                    <a:pt x="684" y="1028"/>
                    <a:pt x="702" y="1054"/>
                  </a:cubicBezTo>
                  <a:cubicBezTo>
                    <a:pt x="722" y="1085"/>
                    <a:pt x="712" y="1151"/>
                    <a:pt x="666" y="1170"/>
                  </a:cubicBezTo>
                  <a:cubicBezTo>
                    <a:pt x="659" y="1173"/>
                    <a:pt x="656" y="1176"/>
                    <a:pt x="657" y="1183"/>
                  </a:cubicBezTo>
                  <a:cubicBezTo>
                    <a:pt x="657" y="1186"/>
                    <a:pt x="657" y="1189"/>
                    <a:pt x="657" y="1191"/>
                  </a:cubicBezTo>
                  <a:cubicBezTo>
                    <a:pt x="655" y="1212"/>
                    <a:pt x="658" y="1227"/>
                    <a:pt x="680" y="1239"/>
                  </a:cubicBezTo>
                  <a:cubicBezTo>
                    <a:pt x="711" y="1256"/>
                    <a:pt x="717" y="1291"/>
                    <a:pt x="710" y="1322"/>
                  </a:cubicBezTo>
                  <a:cubicBezTo>
                    <a:pt x="702" y="1353"/>
                    <a:pt x="679" y="1376"/>
                    <a:pt x="645" y="1379"/>
                  </a:cubicBezTo>
                  <a:cubicBezTo>
                    <a:pt x="614" y="1381"/>
                    <a:pt x="583" y="1381"/>
                    <a:pt x="552" y="1381"/>
                  </a:cubicBezTo>
                  <a:cubicBezTo>
                    <a:pt x="475" y="1381"/>
                    <a:pt x="399" y="1381"/>
                    <a:pt x="323" y="1381"/>
                  </a:cubicBezTo>
                  <a:cubicBezTo>
                    <a:pt x="287" y="1381"/>
                    <a:pt x="259" y="1368"/>
                    <a:pt x="244" y="1334"/>
                  </a:cubicBezTo>
                  <a:cubicBezTo>
                    <a:pt x="226" y="1294"/>
                    <a:pt x="243" y="1250"/>
                    <a:pt x="283" y="1230"/>
                  </a:cubicBezTo>
                  <a:cubicBezTo>
                    <a:pt x="290" y="1226"/>
                    <a:pt x="293" y="1222"/>
                    <a:pt x="292" y="1214"/>
                  </a:cubicBezTo>
                  <a:cubicBezTo>
                    <a:pt x="292" y="1212"/>
                    <a:pt x="292" y="1209"/>
                    <a:pt x="292" y="1207"/>
                  </a:cubicBezTo>
                  <a:cubicBezTo>
                    <a:pt x="294" y="1187"/>
                    <a:pt x="292" y="1173"/>
                    <a:pt x="270" y="1160"/>
                  </a:cubicBezTo>
                  <a:cubicBezTo>
                    <a:pt x="227" y="1135"/>
                    <a:pt x="223" y="1057"/>
                    <a:pt x="275" y="1027"/>
                  </a:cubicBezTo>
                  <a:cubicBezTo>
                    <a:pt x="284" y="1022"/>
                    <a:pt x="282" y="1016"/>
                    <a:pt x="281" y="1008"/>
                  </a:cubicBezTo>
                  <a:cubicBezTo>
                    <a:pt x="274" y="954"/>
                    <a:pt x="249" y="909"/>
                    <a:pt x="209" y="873"/>
                  </a:cubicBezTo>
                  <a:cubicBezTo>
                    <a:pt x="184" y="849"/>
                    <a:pt x="155" y="828"/>
                    <a:pt x="131" y="803"/>
                  </a:cubicBezTo>
                  <a:cubicBezTo>
                    <a:pt x="75" y="747"/>
                    <a:pt x="38" y="679"/>
                    <a:pt x="17" y="603"/>
                  </a:cubicBezTo>
                  <a:cubicBezTo>
                    <a:pt x="6" y="562"/>
                    <a:pt x="0" y="521"/>
                    <a:pt x="0" y="479"/>
                  </a:cubicBezTo>
                  <a:cubicBezTo>
                    <a:pt x="1" y="375"/>
                    <a:pt x="31" y="281"/>
                    <a:pt x="93" y="197"/>
                  </a:cubicBezTo>
                  <a:cubicBezTo>
                    <a:pt x="149" y="121"/>
                    <a:pt x="221" y="66"/>
                    <a:pt x="309" y="33"/>
                  </a:cubicBezTo>
                  <a:cubicBezTo>
                    <a:pt x="358" y="14"/>
                    <a:pt x="408" y="5"/>
                    <a:pt x="460" y="3"/>
                  </a:cubicBezTo>
                  <a:cubicBezTo>
                    <a:pt x="584" y="0"/>
                    <a:pt x="692" y="39"/>
                    <a:pt x="786" y="119"/>
                  </a:cubicBezTo>
                  <a:cubicBezTo>
                    <a:pt x="857" y="181"/>
                    <a:pt x="906" y="258"/>
                    <a:pt x="932" y="350"/>
                  </a:cubicBezTo>
                  <a:cubicBezTo>
                    <a:pt x="945" y="400"/>
                    <a:pt x="952" y="450"/>
                    <a:pt x="949" y="502"/>
                  </a:cubicBezTo>
                  <a:cubicBezTo>
                    <a:pt x="945" y="568"/>
                    <a:pt x="929" y="631"/>
                    <a:pt x="898" y="691"/>
                  </a:cubicBezTo>
                  <a:cubicBezTo>
                    <a:pt x="863" y="761"/>
                    <a:pt x="813" y="817"/>
                    <a:pt x="751" y="864"/>
                  </a:cubicBezTo>
                  <a:cubicBezTo>
                    <a:pt x="715" y="891"/>
                    <a:pt x="691" y="928"/>
                    <a:pt x="677" y="971"/>
                  </a:cubicBezTo>
                  <a:cubicBezTo>
                    <a:pt x="674" y="980"/>
                    <a:pt x="670" y="988"/>
                    <a:pt x="659" y="990"/>
                  </a:cubicBezTo>
                  <a:cubicBezTo>
                    <a:pt x="640" y="993"/>
                    <a:pt x="627" y="979"/>
                    <a:pt x="633" y="961"/>
                  </a:cubicBezTo>
                  <a:cubicBezTo>
                    <a:pt x="650" y="907"/>
                    <a:pt x="680" y="861"/>
                    <a:pt x="726" y="827"/>
                  </a:cubicBezTo>
                  <a:cubicBezTo>
                    <a:pt x="799" y="772"/>
                    <a:pt x="852" y="703"/>
                    <a:pt x="882" y="616"/>
                  </a:cubicBezTo>
                  <a:cubicBezTo>
                    <a:pt x="903" y="554"/>
                    <a:pt x="910" y="490"/>
                    <a:pt x="902" y="425"/>
                  </a:cubicBezTo>
                  <a:cubicBezTo>
                    <a:pt x="889" y="333"/>
                    <a:pt x="852" y="252"/>
                    <a:pt x="788" y="184"/>
                  </a:cubicBezTo>
                  <a:cubicBezTo>
                    <a:pt x="725" y="116"/>
                    <a:pt x="648" y="74"/>
                    <a:pt x="559" y="55"/>
                  </a:cubicBezTo>
                  <a:cubicBezTo>
                    <a:pt x="471" y="38"/>
                    <a:pt x="384" y="47"/>
                    <a:pt x="301" y="85"/>
                  </a:cubicBezTo>
                  <a:cubicBezTo>
                    <a:pt x="249" y="108"/>
                    <a:pt x="204" y="139"/>
                    <a:pt x="165" y="180"/>
                  </a:cubicBezTo>
                  <a:cubicBezTo>
                    <a:pt x="102" y="246"/>
                    <a:pt x="63" y="324"/>
                    <a:pt x="50" y="415"/>
                  </a:cubicBezTo>
                  <a:cubicBezTo>
                    <a:pt x="40" y="483"/>
                    <a:pt x="46" y="549"/>
                    <a:pt x="67" y="614"/>
                  </a:cubicBezTo>
                  <a:cubicBezTo>
                    <a:pt x="92" y="689"/>
                    <a:pt x="134" y="752"/>
                    <a:pt x="195" y="803"/>
                  </a:cubicBezTo>
                  <a:cubicBezTo>
                    <a:pt x="224" y="828"/>
                    <a:pt x="256" y="850"/>
                    <a:pt x="278" y="882"/>
                  </a:cubicBezTo>
                  <a:cubicBezTo>
                    <a:pt x="305" y="922"/>
                    <a:pt x="323" y="965"/>
                    <a:pt x="327" y="1015"/>
                  </a:cubicBezTo>
                  <a:close/>
                  <a:moveTo>
                    <a:pt x="611" y="1224"/>
                  </a:moveTo>
                  <a:cubicBezTo>
                    <a:pt x="611" y="1202"/>
                    <a:pt x="611" y="1181"/>
                    <a:pt x="611" y="1160"/>
                  </a:cubicBezTo>
                  <a:cubicBezTo>
                    <a:pt x="611" y="1140"/>
                    <a:pt x="618" y="1132"/>
                    <a:pt x="637" y="1129"/>
                  </a:cubicBezTo>
                  <a:cubicBezTo>
                    <a:pt x="656" y="1125"/>
                    <a:pt x="670" y="1109"/>
                    <a:pt x="668" y="1092"/>
                  </a:cubicBezTo>
                  <a:cubicBezTo>
                    <a:pt x="666" y="1073"/>
                    <a:pt x="651" y="1061"/>
                    <a:pt x="631" y="1061"/>
                  </a:cubicBezTo>
                  <a:cubicBezTo>
                    <a:pt x="560" y="1060"/>
                    <a:pt x="490" y="1061"/>
                    <a:pt x="420" y="1061"/>
                  </a:cubicBezTo>
                  <a:cubicBezTo>
                    <a:pt x="385" y="1061"/>
                    <a:pt x="350" y="1060"/>
                    <a:pt x="315" y="1061"/>
                  </a:cubicBezTo>
                  <a:cubicBezTo>
                    <a:pt x="296" y="1061"/>
                    <a:pt x="284" y="1073"/>
                    <a:pt x="283" y="1091"/>
                  </a:cubicBezTo>
                  <a:cubicBezTo>
                    <a:pt x="283" y="1116"/>
                    <a:pt x="295" y="1129"/>
                    <a:pt x="321" y="1129"/>
                  </a:cubicBezTo>
                  <a:cubicBezTo>
                    <a:pt x="361" y="1130"/>
                    <a:pt x="400" y="1129"/>
                    <a:pt x="440" y="1130"/>
                  </a:cubicBezTo>
                  <a:cubicBezTo>
                    <a:pt x="446" y="1130"/>
                    <a:pt x="455" y="1132"/>
                    <a:pt x="457" y="1136"/>
                  </a:cubicBezTo>
                  <a:cubicBezTo>
                    <a:pt x="461" y="1144"/>
                    <a:pt x="464" y="1155"/>
                    <a:pt x="462" y="1163"/>
                  </a:cubicBezTo>
                  <a:cubicBezTo>
                    <a:pt x="460" y="1174"/>
                    <a:pt x="449" y="1176"/>
                    <a:pt x="437" y="1176"/>
                  </a:cubicBezTo>
                  <a:cubicBezTo>
                    <a:pt x="405" y="1175"/>
                    <a:pt x="372" y="1176"/>
                    <a:pt x="339" y="1176"/>
                  </a:cubicBezTo>
                  <a:cubicBezTo>
                    <a:pt x="339" y="1193"/>
                    <a:pt x="339" y="1208"/>
                    <a:pt x="339" y="1224"/>
                  </a:cubicBezTo>
                  <a:cubicBezTo>
                    <a:pt x="353" y="1224"/>
                    <a:pt x="366" y="1223"/>
                    <a:pt x="378" y="1224"/>
                  </a:cubicBezTo>
                  <a:cubicBezTo>
                    <a:pt x="393" y="1224"/>
                    <a:pt x="402" y="1233"/>
                    <a:pt x="402" y="1246"/>
                  </a:cubicBezTo>
                  <a:cubicBezTo>
                    <a:pt x="401" y="1258"/>
                    <a:pt x="392" y="1266"/>
                    <a:pt x="378" y="1266"/>
                  </a:cubicBezTo>
                  <a:cubicBezTo>
                    <a:pt x="359" y="1266"/>
                    <a:pt x="340" y="1265"/>
                    <a:pt x="321" y="1267"/>
                  </a:cubicBezTo>
                  <a:cubicBezTo>
                    <a:pt x="310" y="1268"/>
                    <a:pt x="298" y="1273"/>
                    <a:pt x="290" y="1280"/>
                  </a:cubicBezTo>
                  <a:cubicBezTo>
                    <a:pt x="279" y="1290"/>
                    <a:pt x="281" y="1306"/>
                    <a:pt x="286" y="1318"/>
                  </a:cubicBezTo>
                  <a:cubicBezTo>
                    <a:pt x="292" y="1332"/>
                    <a:pt x="305" y="1336"/>
                    <a:pt x="320" y="1336"/>
                  </a:cubicBezTo>
                  <a:cubicBezTo>
                    <a:pt x="404" y="1336"/>
                    <a:pt x="488" y="1336"/>
                    <a:pt x="573" y="1336"/>
                  </a:cubicBezTo>
                  <a:cubicBezTo>
                    <a:pt x="592" y="1336"/>
                    <a:pt x="612" y="1336"/>
                    <a:pt x="632" y="1336"/>
                  </a:cubicBezTo>
                  <a:cubicBezTo>
                    <a:pt x="658" y="1335"/>
                    <a:pt x="674" y="1313"/>
                    <a:pt x="666" y="1289"/>
                  </a:cubicBezTo>
                  <a:cubicBezTo>
                    <a:pt x="661" y="1275"/>
                    <a:pt x="646" y="1266"/>
                    <a:pt x="628" y="1266"/>
                  </a:cubicBezTo>
                  <a:cubicBezTo>
                    <a:pt x="600" y="1266"/>
                    <a:pt x="572" y="1266"/>
                    <a:pt x="545" y="1266"/>
                  </a:cubicBezTo>
                  <a:cubicBezTo>
                    <a:pt x="527" y="1266"/>
                    <a:pt x="520" y="1260"/>
                    <a:pt x="519" y="1246"/>
                  </a:cubicBezTo>
                  <a:cubicBezTo>
                    <a:pt x="519" y="1230"/>
                    <a:pt x="527" y="1224"/>
                    <a:pt x="545" y="1224"/>
                  </a:cubicBezTo>
                  <a:cubicBezTo>
                    <a:pt x="566" y="1223"/>
                    <a:pt x="588" y="1224"/>
                    <a:pt x="611" y="1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3">
              <a:extLst>
                <a:ext uri="{FF2B5EF4-FFF2-40B4-BE49-F238E27FC236}">
                  <a16:creationId xmlns:a16="http://schemas.microsoft.com/office/drawing/2014/main" id="{44AA83FF-EBBF-43D1-B012-B9CCB9D86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14788" y="1003300"/>
              <a:ext cx="1266825" cy="1728788"/>
            </a:xfrm>
            <a:custGeom>
              <a:avLst/>
              <a:gdLst>
                <a:gd name="T0" fmla="*/ 214 w 425"/>
                <a:gd name="T1" fmla="*/ 49 h 580"/>
                <a:gd name="T2" fmla="*/ 158 w 425"/>
                <a:gd name="T3" fmla="*/ 119 h 580"/>
                <a:gd name="T4" fmla="*/ 70 w 425"/>
                <a:gd name="T5" fmla="*/ 258 h 580"/>
                <a:gd name="T6" fmla="*/ 88 w 425"/>
                <a:gd name="T7" fmla="*/ 479 h 580"/>
                <a:gd name="T8" fmla="*/ 143 w 425"/>
                <a:gd name="T9" fmla="*/ 544 h 580"/>
                <a:gd name="T10" fmla="*/ 147 w 425"/>
                <a:gd name="T11" fmla="*/ 572 h 580"/>
                <a:gd name="T12" fmla="*/ 119 w 425"/>
                <a:gd name="T13" fmla="*/ 569 h 580"/>
                <a:gd name="T14" fmla="*/ 25 w 425"/>
                <a:gd name="T15" fmla="*/ 433 h 580"/>
                <a:gd name="T16" fmla="*/ 35 w 425"/>
                <a:gd name="T17" fmla="*/ 251 h 580"/>
                <a:gd name="T18" fmla="*/ 187 w 425"/>
                <a:gd name="T19" fmla="*/ 28 h 580"/>
                <a:gd name="T20" fmla="*/ 195 w 425"/>
                <a:gd name="T21" fmla="*/ 19 h 580"/>
                <a:gd name="T22" fmla="*/ 234 w 425"/>
                <a:gd name="T23" fmla="*/ 18 h 580"/>
                <a:gd name="T24" fmla="*/ 353 w 425"/>
                <a:gd name="T25" fmla="*/ 176 h 580"/>
                <a:gd name="T26" fmla="*/ 416 w 425"/>
                <a:gd name="T27" fmla="*/ 311 h 580"/>
                <a:gd name="T28" fmla="*/ 407 w 425"/>
                <a:gd name="T29" fmla="*/ 426 h 580"/>
                <a:gd name="T30" fmla="*/ 312 w 425"/>
                <a:gd name="T31" fmla="*/ 567 h 580"/>
                <a:gd name="T32" fmla="*/ 281 w 425"/>
                <a:gd name="T33" fmla="*/ 571 h 580"/>
                <a:gd name="T34" fmla="*/ 287 w 425"/>
                <a:gd name="T35" fmla="*/ 543 h 580"/>
                <a:gd name="T36" fmla="*/ 367 w 425"/>
                <a:gd name="T37" fmla="*/ 432 h 580"/>
                <a:gd name="T38" fmla="*/ 362 w 425"/>
                <a:gd name="T39" fmla="*/ 264 h 580"/>
                <a:gd name="T40" fmla="*/ 226 w 425"/>
                <a:gd name="T41" fmla="*/ 63 h 580"/>
                <a:gd name="T42" fmla="*/ 214 w 425"/>
                <a:gd name="T43" fmla="*/ 4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5" h="580">
                  <a:moveTo>
                    <a:pt x="214" y="49"/>
                  </a:moveTo>
                  <a:cubicBezTo>
                    <a:pt x="195" y="73"/>
                    <a:pt x="175" y="95"/>
                    <a:pt x="158" y="119"/>
                  </a:cubicBezTo>
                  <a:cubicBezTo>
                    <a:pt x="126" y="163"/>
                    <a:pt x="96" y="209"/>
                    <a:pt x="70" y="258"/>
                  </a:cubicBezTo>
                  <a:cubicBezTo>
                    <a:pt x="30" y="336"/>
                    <a:pt x="40" y="409"/>
                    <a:pt x="88" y="479"/>
                  </a:cubicBezTo>
                  <a:cubicBezTo>
                    <a:pt x="105" y="502"/>
                    <a:pt x="125" y="522"/>
                    <a:pt x="143" y="544"/>
                  </a:cubicBezTo>
                  <a:cubicBezTo>
                    <a:pt x="153" y="554"/>
                    <a:pt x="155" y="564"/>
                    <a:pt x="147" y="572"/>
                  </a:cubicBezTo>
                  <a:cubicBezTo>
                    <a:pt x="140" y="579"/>
                    <a:pt x="128" y="578"/>
                    <a:pt x="119" y="569"/>
                  </a:cubicBezTo>
                  <a:cubicBezTo>
                    <a:pt x="79" y="530"/>
                    <a:pt x="46" y="486"/>
                    <a:pt x="25" y="433"/>
                  </a:cubicBezTo>
                  <a:cubicBezTo>
                    <a:pt x="0" y="371"/>
                    <a:pt x="7" y="311"/>
                    <a:pt x="35" y="251"/>
                  </a:cubicBezTo>
                  <a:cubicBezTo>
                    <a:pt x="74" y="169"/>
                    <a:pt x="128" y="97"/>
                    <a:pt x="187" y="28"/>
                  </a:cubicBezTo>
                  <a:cubicBezTo>
                    <a:pt x="189" y="25"/>
                    <a:pt x="192" y="22"/>
                    <a:pt x="195" y="19"/>
                  </a:cubicBezTo>
                  <a:cubicBezTo>
                    <a:pt x="209" y="1"/>
                    <a:pt x="221" y="0"/>
                    <a:pt x="234" y="18"/>
                  </a:cubicBezTo>
                  <a:cubicBezTo>
                    <a:pt x="274" y="70"/>
                    <a:pt x="315" y="122"/>
                    <a:pt x="353" y="176"/>
                  </a:cubicBezTo>
                  <a:cubicBezTo>
                    <a:pt x="382" y="217"/>
                    <a:pt x="404" y="262"/>
                    <a:pt x="416" y="311"/>
                  </a:cubicBezTo>
                  <a:cubicBezTo>
                    <a:pt x="425" y="350"/>
                    <a:pt x="421" y="389"/>
                    <a:pt x="407" y="426"/>
                  </a:cubicBezTo>
                  <a:cubicBezTo>
                    <a:pt x="387" y="481"/>
                    <a:pt x="354" y="527"/>
                    <a:pt x="312" y="567"/>
                  </a:cubicBezTo>
                  <a:cubicBezTo>
                    <a:pt x="301" y="578"/>
                    <a:pt x="289" y="580"/>
                    <a:pt x="281" y="571"/>
                  </a:cubicBezTo>
                  <a:cubicBezTo>
                    <a:pt x="275" y="564"/>
                    <a:pt x="277" y="553"/>
                    <a:pt x="287" y="543"/>
                  </a:cubicBezTo>
                  <a:cubicBezTo>
                    <a:pt x="321" y="511"/>
                    <a:pt x="348" y="474"/>
                    <a:pt x="367" y="432"/>
                  </a:cubicBezTo>
                  <a:cubicBezTo>
                    <a:pt x="394" y="374"/>
                    <a:pt x="388" y="319"/>
                    <a:pt x="362" y="264"/>
                  </a:cubicBezTo>
                  <a:cubicBezTo>
                    <a:pt x="327" y="190"/>
                    <a:pt x="279" y="125"/>
                    <a:pt x="226" y="63"/>
                  </a:cubicBezTo>
                  <a:cubicBezTo>
                    <a:pt x="223" y="59"/>
                    <a:pt x="219" y="55"/>
                    <a:pt x="214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4">
              <a:extLst>
                <a:ext uri="{FF2B5EF4-FFF2-40B4-BE49-F238E27FC236}">
                  <a16:creationId xmlns:a16="http://schemas.microsoft.com/office/drawing/2014/main" id="{7E734B5B-C9DC-4A10-A383-92187EA4F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4425" y="1577975"/>
              <a:ext cx="554037" cy="1393825"/>
            </a:xfrm>
            <a:custGeom>
              <a:avLst/>
              <a:gdLst>
                <a:gd name="T0" fmla="*/ 76 w 186"/>
                <a:gd name="T1" fmla="*/ 209 h 467"/>
                <a:gd name="T2" fmla="*/ 76 w 186"/>
                <a:gd name="T3" fmla="*/ 40 h 467"/>
                <a:gd name="T4" fmla="*/ 76 w 186"/>
                <a:gd name="T5" fmla="*/ 19 h 467"/>
                <a:gd name="T6" fmla="*/ 94 w 186"/>
                <a:gd name="T7" fmla="*/ 1 h 467"/>
                <a:gd name="T8" fmla="*/ 111 w 186"/>
                <a:gd name="T9" fmla="*/ 20 h 467"/>
                <a:gd name="T10" fmla="*/ 111 w 186"/>
                <a:gd name="T11" fmla="*/ 119 h 467"/>
                <a:gd name="T12" fmla="*/ 136 w 186"/>
                <a:gd name="T13" fmla="*/ 95 h 467"/>
                <a:gd name="T14" fmla="*/ 153 w 186"/>
                <a:gd name="T15" fmla="*/ 78 h 467"/>
                <a:gd name="T16" fmla="*/ 180 w 186"/>
                <a:gd name="T17" fmla="*/ 77 h 467"/>
                <a:gd name="T18" fmla="*/ 178 w 186"/>
                <a:gd name="T19" fmla="*/ 103 h 467"/>
                <a:gd name="T20" fmla="*/ 122 w 186"/>
                <a:gd name="T21" fmla="*/ 156 h 467"/>
                <a:gd name="T22" fmla="*/ 111 w 186"/>
                <a:gd name="T23" fmla="*/ 182 h 467"/>
                <a:gd name="T24" fmla="*/ 111 w 186"/>
                <a:gd name="T25" fmla="*/ 443 h 467"/>
                <a:gd name="T26" fmla="*/ 94 w 186"/>
                <a:gd name="T27" fmla="*/ 467 h 467"/>
                <a:gd name="T28" fmla="*/ 76 w 186"/>
                <a:gd name="T29" fmla="*/ 443 h 467"/>
                <a:gd name="T30" fmla="*/ 77 w 186"/>
                <a:gd name="T31" fmla="*/ 273 h 467"/>
                <a:gd name="T32" fmla="*/ 66 w 186"/>
                <a:gd name="T33" fmla="*/ 250 h 467"/>
                <a:gd name="T34" fmla="*/ 10 w 186"/>
                <a:gd name="T35" fmla="*/ 200 h 467"/>
                <a:gd name="T36" fmla="*/ 7 w 186"/>
                <a:gd name="T37" fmla="*/ 175 h 467"/>
                <a:gd name="T38" fmla="*/ 33 w 186"/>
                <a:gd name="T39" fmla="*/ 174 h 467"/>
                <a:gd name="T40" fmla="*/ 73 w 186"/>
                <a:gd name="T41" fmla="*/ 210 h 467"/>
                <a:gd name="T42" fmla="*/ 76 w 186"/>
                <a:gd name="T43" fmla="*/ 2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467">
                  <a:moveTo>
                    <a:pt x="76" y="209"/>
                  </a:moveTo>
                  <a:cubicBezTo>
                    <a:pt x="76" y="152"/>
                    <a:pt x="76" y="96"/>
                    <a:pt x="76" y="40"/>
                  </a:cubicBezTo>
                  <a:cubicBezTo>
                    <a:pt x="76" y="33"/>
                    <a:pt x="76" y="26"/>
                    <a:pt x="76" y="19"/>
                  </a:cubicBezTo>
                  <a:cubicBezTo>
                    <a:pt x="77" y="8"/>
                    <a:pt x="81" y="0"/>
                    <a:pt x="94" y="1"/>
                  </a:cubicBezTo>
                  <a:cubicBezTo>
                    <a:pt x="106" y="1"/>
                    <a:pt x="111" y="9"/>
                    <a:pt x="111" y="20"/>
                  </a:cubicBezTo>
                  <a:cubicBezTo>
                    <a:pt x="111" y="52"/>
                    <a:pt x="111" y="83"/>
                    <a:pt x="111" y="119"/>
                  </a:cubicBezTo>
                  <a:cubicBezTo>
                    <a:pt x="121" y="110"/>
                    <a:pt x="129" y="102"/>
                    <a:pt x="136" y="95"/>
                  </a:cubicBezTo>
                  <a:cubicBezTo>
                    <a:pt x="142" y="89"/>
                    <a:pt x="147" y="83"/>
                    <a:pt x="153" y="78"/>
                  </a:cubicBezTo>
                  <a:cubicBezTo>
                    <a:pt x="162" y="69"/>
                    <a:pt x="174" y="68"/>
                    <a:pt x="180" y="77"/>
                  </a:cubicBezTo>
                  <a:cubicBezTo>
                    <a:pt x="186" y="86"/>
                    <a:pt x="186" y="95"/>
                    <a:pt x="178" y="103"/>
                  </a:cubicBezTo>
                  <a:cubicBezTo>
                    <a:pt x="159" y="121"/>
                    <a:pt x="141" y="139"/>
                    <a:pt x="122" y="156"/>
                  </a:cubicBezTo>
                  <a:cubicBezTo>
                    <a:pt x="114" y="163"/>
                    <a:pt x="111" y="171"/>
                    <a:pt x="111" y="182"/>
                  </a:cubicBezTo>
                  <a:cubicBezTo>
                    <a:pt x="111" y="269"/>
                    <a:pt x="111" y="356"/>
                    <a:pt x="111" y="443"/>
                  </a:cubicBezTo>
                  <a:cubicBezTo>
                    <a:pt x="111" y="458"/>
                    <a:pt x="105" y="466"/>
                    <a:pt x="94" y="467"/>
                  </a:cubicBezTo>
                  <a:cubicBezTo>
                    <a:pt x="83" y="467"/>
                    <a:pt x="76" y="458"/>
                    <a:pt x="76" y="443"/>
                  </a:cubicBezTo>
                  <a:cubicBezTo>
                    <a:pt x="76" y="386"/>
                    <a:pt x="76" y="329"/>
                    <a:pt x="77" y="273"/>
                  </a:cubicBezTo>
                  <a:cubicBezTo>
                    <a:pt x="77" y="262"/>
                    <a:pt x="73" y="256"/>
                    <a:pt x="66" y="250"/>
                  </a:cubicBezTo>
                  <a:cubicBezTo>
                    <a:pt x="47" y="234"/>
                    <a:pt x="28" y="216"/>
                    <a:pt x="10" y="200"/>
                  </a:cubicBezTo>
                  <a:cubicBezTo>
                    <a:pt x="1" y="192"/>
                    <a:pt x="0" y="184"/>
                    <a:pt x="7" y="175"/>
                  </a:cubicBezTo>
                  <a:cubicBezTo>
                    <a:pt x="15" y="166"/>
                    <a:pt x="24" y="167"/>
                    <a:pt x="33" y="174"/>
                  </a:cubicBezTo>
                  <a:cubicBezTo>
                    <a:pt x="46" y="186"/>
                    <a:pt x="60" y="198"/>
                    <a:pt x="73" y="210"/>
                  </a:cubicBezTo>
                  <a:cubicBezTo>
                    <a:pt x="74" y="210"/>
                    <a:pt x="75" y="209"/>
                    <a:pt x="76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5">
              <a:extLst>
                <a:ext uri="{FF2B5EF4-FFF2-40B4-BE49-F238E27FC236}">
                  <a16:creationId xmlns:a16="http://schemas.microsoft.com/office/drawing/2014/main" id="{CBE97A06-DFB5-4962-B365-4088DFBA5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05238" y="4157663"/>
              <a:ext cx="863600" cy="450850"/>
            </a:xfrm>
            <a:custGeom>
              <a:avLst/>
              <a:gdLst>
                <a:gd name="T0" fmla="*/ 144 w 290"/>
                <a:gd name="T1" fmla="*/ 151 h 151"/>
                <a:gd name="T2" fmla="*/ 75 w 290"/>
                <a:gd name="T3" fmla="*/ 137 h 151"/>
                <a:gd name="T4" fmla="*/ 1 w 290"/>
                <a:gd name="T5" fmla="*/ 25 h 151"/>
                <a:gd name="T6" fmla="*/ 22 w 290"/>
                <a:gd name="T7" fmla="*/ 2 h 151"/>
                <a:gd name="T8" fmla="*/ 43 w 290"/>
                <a:gd name="T9" fmla="*/ 25 h 151"/>
                <a:gd name="T10" fmla="*/ 96 w 290"/>
                <a:gd name="T11" fmla="*/ 98 h 151"/>
                <a:gd name="T12" fmla="*/ 125 w 290"/>
                <a:gd name="T13" fmla="*/ 101 h 151"/>
                <a:gd name="T14" fmla="*/ 171 w 290"/>
                <a:gd name="T15" fmla="*/ 101 h 151"/>
                <a:gd name="T16" fmla="*/ 246 w 290"/>
                <a:gd name="T17" fmla="*/ 29 h 151"/>
                <a:gd name="T18" fmla="*/ 270 w 290"/>
                <a:gd name="T19" fmla="*/ 2 h 151"/>
                <a:gd name="T20" fmla="*/ 289 w 290"/>
                <a:gd name="T21" fmla="*/ 35 h 151"/>
                <a:gd name="T22" fmla="*/ 234 w 290"/>
                <a:gd name="T23" fmla="*/ 128 h 151"/>
                <a:gd name="T24" fmla="*/ 145 w 290"/>
                <a:gd name="T25" fmla="*/ 147 h 151"/>
                <a:gd name="T26" fmla="*/ 144 w 290"/>
                <a:gd name="T2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151">
                  <a:moveTo>
                    <a:pt x="144" y="151"/>
                  </a:moveTo>
                  <a:cubicBezTo>
                    <a:pt x="121" y="146"/>
                    <a:pt x="97" y="145"/>
                    <a:pt x="75" y="137"/>
                  </a:cubicBezTo>
                  <a:cubicBezTo>
                    <a:pt x="27" y="119"/>
                    <a:pt x="0" y="76"/>
                    <a:pt x="1" y="25"/>
                  </a:cubicBezTo>
                  <a:cubicBezTo>
                    <a:pt x="1" y="12"/>
                    <a:pt x="10" y="3"/>
                    <a:pt x="22" y="2"/>
                  </a:cubicBezTo>
                  <a:cubicBezTo>
                    <a:pt x="33" y="2"/>
                    <a:pt x="43" y="12"/>
                    <a:pt x="43" y="25"/>
                  </a:cubicBezTo>
                  <a:cubicBezTo>
                    <a:pt x="46" y="60"/>
                    <a:pt x="62" y="86"/>
                    <a:pt x="96" y="98"/>
                  </a:cubicBezTo>
                  <a:cubicBezTo>
                    <a:pt x="105" y="101"/>
                    <a:pt x="115" y="101"/>
                    <a:pt x="125" y="101"/>
                  </a:cubicBezTo>
                  <a:cubicBezTo>
                    <a:pt x="140" y="102"/>
                    <a:pt x="156" y="101"/>
                    <a:pt x="171" y="101"/>
                  </a:cubicBezTo>
                  <a:cubicBezTo>
                    <a:pt x="205" y="103"/>
                    <a:pt x="243" y="74"/>
                    <a:pt x="246" y="29"/>
                  </a:cubicBezTo>
                  <a:cubicBezTo>
                    <a:pt x="247" y="12"/>
                    <a:pt x="257" y="0"/>
                    <a:pt x="270" y="2"/>
                  </a:cubicBezTo>
                  <a:cubicBezTo>
                    <a:pt x="284" y="4"/>
                    <a:pt x="290" y="18"/>
                    <a:pt x="289" y="35"/>
                  </a:cubicBezTo>
                  <a:cubicBezTo>
                    <a:pt x="287" y="76"/>
                    <a:pt x="267" y="106"/>
                    <a:pt x="234" y="128"/>
                  </a:cubicBezTo>
                  <a:cubicBezTo>
                    <a:pt x="207" y="146"/>
                    <a:pt x="177" y="149"/>
                    <a:pt x="145" y="147"/>
                  </a:cubicBezTo>
                  <a:cubicBezTo>
                    <a:pt x="144" y="148"/>
                    <a:pt x="144" y="150"/>
                    <a:pt x="144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6">
              <a:extLst>
                <a:ext uri="{FF2B5EF4-FFF2-40B4-BE49-F238E27FC236}">
                  <a16:creationId xmlns:a16="http://schemas.microsoft.com/office/drawing/2014/main" id="{E59C01B2-5B02-4302-AB1B-ED89AC5D3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78325" y="304800"/>
              <a:ext cx="1055687" cy="647700"/>
            </a:xfrm>
            <a:custGeom>
              <a:avLst/>
              <a:gdLst>
                <a:gd name="T0" fmla="*/ 354 w 354"/>
                <a:gd name="T1" fmla="*/ 21 h 217"/>
                <a:gd name="T2" fmla="*/ 336 w 354"/>
                <a:gd name="T3" fmla="*/ 35 h 217"/>
                <a:gd name="T4" fmla="*/ 211 w 354"/>
                <a:gd name="T5" fmla="*/ 59 h 217"/>
                <a:gd name="T6" fmla="*/ 100 w 354"/>
                <a:gd name="T7" fmla="*/ 129 h 217"/>
                <a:gd name="T8" fmla="*/ 37 w 354"/>
                <a:gd name="T9" fmla="*/ 204 h 217"/>
                <a:gd name="T10" fmla="*/ 13 w 354"/>
                <a:gd name="T11" fmla="*/ 211 h 217"/>
                <a:gd name="T12" fmla="*/ 6 w 354"/>
                <a:gd name="T13" fmla="*/ 186 h 217"/>
                <a:gd name="T14" fmla="*/ 111 w 354"/>
                <a:gd name="T15" fmla="*/ 73 h 217"/>
                <a:gd name="T16" fmla="*/ 333 w 354"/>
                <a:gd name="T17" fmla="*/ 0 h 217"/>
                <a:gd name="T18" fmla="*/ 354 w 354"/>
                <a:gd name="T19" fmla="*/ 2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" h="217">
                  <a:moveTo>
                    <a:pt x="354" y="21"/>
                  </a:moveTo>
                  <a:cubicBezTo>
                    <a:pt x="353" y="30"/>
                    <a:pt x="348" y="35"/>
                    <a:pt x="336" y="35"/>
                  </a:cubicBezTo>
                  <a:cubicBezTo>
                    <a:pt x="293" y="37"/>
                    <a:pt x="251" y="43"/>
                    <a:pt x="211" y="59"/>
                  </a:cubicBezTo>
                  <a:cubicBezTo>
                    <a:pt x="170" y="76"/>
                    <a:pt x="131" y="97"/>
                    <a:pt x="100" y="129"/>
                  </a:cubicBezTo>
                  <a:cubicBezTo>
                    <a:pt x="78" y="153"/>
                    <a:pt x="57" y="178"/>
                    <a:pt x="37" y="204"/>
                  </a:cubicBezTo>
                  <a:cubicBezTo>
                    <a:pt x="30" y="213"/>
                    <a:pt x="23" y="217"/>
                    <a:pt x="13" y="211"/>
                  </a:cubicBezTo>
                  <a:cubicBezTo>
                    <a:pt x="2" y="205"/>
                    <a:pt x="0" y="196"/>
                    <a:pt x="6" y="186"/>
                  </a:cubicBezTo>
                  <a:cubicBezTo>
                    <a:pt x="34" y="141"/>
                    <a:pt x="69" y="103"/>
                    <a:pt x="111" y="73"/>
                  </a:cubicBezTo>
                  <a:cubicBezTo>
                    <a:pt x="177" y="25"/>
                    <a:pt x="251" y="1"/>
                    <a:pt x="333" y="0"/>
                  </a:cubicBezTo>
                  <a:cubicBezTo>
                    <a:pt x="347" y="0"/>
                    <a:pt x="354" y="6"/>
                    <a:pt x="35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7">
              <a:extLst>
                <a:ext uri="{FF2B5EF4-FFF2-40B4-BE49-F238E27FC236}">
                  <a16:creationId xmlns:a16="http://schemas.microsoft.com/office/drawing/2014/main" id="{357228A5-D2AF-4C51-AA64-DDF9D6F38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71750" y="-415925"/>
              <a:ext cx="336550" cy="485775"/>
            </a:xfrm>
            <a:custGeom>
              <a:avLst/>
              <a:gdLst>
                <a:gd name="T0" fmla="*/ 23 w 113"/>
                <a:gd name="T1" fmla="*/ 163 h 163"/>
                <a:gd name="T2" fmla="*/ 6 w 113"/>
                <a:gd name="T3" fmla="*/ 138 h 163"/>
                <a:gd name="T4" fmla="*/ 41 w 113"/>
                <a:gd name="T5" fmla="*/ 73 h 163"/>
                <a:gd name="T6" fmla="*/ 78 w 113"/>
                <a:gd name="T7" fmla="*/ 11 h 163"/>
                <a:gd name="T8" fmla="*/ 100 w 113"/>
                <a:gd name="T9" fmla="*/ 5 h 163"/>
                <a:gd name="T10" fmla="*/ 108 w 113"/>
                <a:gd name="T11" fmla="*/ 27 h 163"/>
                <a:gd name="T12" fmla="*/ 34 w 113"/>
                <a:gd name="T13" fmla="*/ 156 h 163"/>
                <a:gd name="T14" fmla="*/ 23 w 113"/>
                <a:gd name="T1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163">
                  <a:moveTo>
                    <a:pt x="23" y="163"/>
                  </a:moveTo>
                  <a:cubicBezTo>
                    <a:pt x="8" y="162"/>
                    <a:pt x="0" y="149"/>
                    <a:pt x="6" y="138"/>
                  </a:cubicBezTo>
                  <a:cubicBezTo>
                    <a:pt x="17" y="116"/>
                    <a:pt x="29" y="94"/>
                    <a:pt x="41" y="73"/>
                  </a:cubicBezTo>
                  <a:cubicBezTo>
                    <a:pt x="53" y="52"/>
                    <a:pt x="66" y="31"/>
                    <a:pt x="78" y="11"/>
                  </a:cubicBezTo>
                  <a:cubicBezTo>
                    <a:pt x="84" y="2"/>
                    <a:pt x="91" y="0"/>
                    <a:pt x="100" y="5"/>
                  </a:cubicBezTo>
                  <a:cubicBezTo>
                    <a:pt x="109" y="9"/>
                    <a:pt x="113" y="17"/>
                    <a:pt x="108" y="27"/>
                  </a:cubicBezTo>
                  <a:cubicBezTo>
                    <a:pt x="83" y="70"/>
                    <a:pt x="59" y="113"/>
                    <a:pt x="34" y="156"/>
                  </a:cubicBezTo>
                  <a:cubicBezTo>
                    <a:pt x="31" y="160"/>
                    <a:pt x="25" y="161"/>
                    <a:pt x="2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8">
              <a:extLst>
                <a:ext uri="{FF2B5EF4-FFF2-40B4-BE49-F238E27FC236}">
                  <a16:creationId xmlns:a16="http://schemas.microsoft.com/office/drawing/2014/main" id="{0C54305A-6EA4-42E6-8CC1-1575618A1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-5299075" y="376237"/>
              <a:ext cx="492125" cy="331788"/>
            </a:xfrm>
            <a:custGeom>
              <a:avLst/>
              <a:gdLst>
                <a:gd name="T0" fmla="*/ 16 w 165"/>
                <a:gd name="T1" fmla="*/ 0 h 111"/>
                <a:gd name="T2" fmla="*/ 33 w 165"/>
                <a:gd name="T3" fmla="*/ 7 h 111"/>
                <a:gd name="T4" fmla="*/ 151 w 165"/>
                <a:gd name="T5" fmla="*/ 75 h 111"/>
                <a:gd name="T6" fmla="*/ 159 w 165"/>
                <a:gd name="T7" fmla="*/ 99 h 111"/>
                <a:gd name="T8" fmla="*/ 134 w 165"/>
                <a:gd name="T9" fmla="*/ 105 h 111"/>
                <a:gd name="T10" fmla="*/ 14 w 165"/>
                <a:gd name="T11" fmla="*/ 37 h 111"/>
                <a:gd name="T12" fmla="*/ 4 w 165"/>
                <a:gd name="T13" fmla="*/ 14 h 111"/>
                <a:gd name="T14" fmla="*/ 16 w 165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11">
                  <a:moveTo>
                    <a:pt x="16" y="0"/>
                  </a:moveTo>
                  <a:cubicBezTo>
                    <a:pt x="24" y="3"/>
                    <a:pt x="29" y="4"/>
                    <a:pt x="33" y="7"/>
                  </a:cubicBezTo>
                  <a:cubicBezTo>
                    <a:pt x="72" y="29"/>
                    <a:pt x="112" y="53"/>
                    <a:pt x="151" y="75"/>
                  </a:cubicBezTo>
                  <a:cubicBezTo>
                    <a:pt x="161" y="81"/>
                    <a:pt x="165" y="89"/>
                    <a:pt x="159" y="99"/>
                  </a:cubicBezTo>
                  <a:cubicBezTo>
                    <a:pt x="152" y="109"/>
                    <a:pt x="144" y="111"/>
                    <a:pt x="134" y="105"/>
                  </a:cubicBezTo>
                  <a:cubicBezTo>
                    <a:pt x="94" y="82"/>
                    <a:pt x="54" y="59"/>
                    <a:pt x="14" y="37"/>
                  </a:cubicBezTo>
                  <a:cubicBezTo>
                    <a:pt x="5" y="31"/>
                    <a:pt x="0" y="24"/>
                    <a:pt x="4" y="14"/>
                  </a:cubicBezTo>
                  <a:cubicBezTo>
                    <a:pt x="6" y="8"/>
                    <a:pt x="12" y="4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9">
              <a:extLst>
                <a:ext uri="{FF2B5EF4-FFF2-40B4-BE49-F238E27FC236}">
                  <a16:creationId xmlns:a16="http://schemas.microsoft.com/office/drawing/2014/main" id="{24DACB57-7184-4704-98C0-007534F76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11675" y="-415925"/>
              <a:ext cx="330200" cy="479425"/>
            </a:xfrm>
            <a:custGeom>
              <a:avLst/>
              <a:gdLst>
                <a:gd name="T0" fmla="*/ 111 w 111"/>
                <a:gd name="T1" fmla="*/ 148 h 161"/>
                <a:gd name="T2" fmla="*/ 96 w 111"/>
                <a:gd name="T3" fmla="*/ 161 h 161"/>
                <a:gd name="T4" fmla="*/ 76 w 111"/>
                <a:gd name="T5" fmla="*/ 151 h 161"/>
                <a:gd name="T6" fmla="*/ 30 w 111"/>
                <a:gd name="T7" fmla="*/ 72 h 161"/>
                <a:gd name="T8" fmla="*/ 7 w 111"/>
                <a:gd name="T9" fmla="*/ 32 h 161"/>
                <a:gd name="T10" fmla="*/ 11 w 111"/>
                <a:gd name="T11" fmla="*/ 5 h 161"/>
                <a:gd name="T12" fmla="*/ 37 w 111"/>
                <a:gd name="T13" fmla="*/ 14 h 161"/>
                <a:gd name="T14" fmla="*/ 106 w 111"/>
                <a:gd name="T15" fmla="*/ 135 h 161"/>
                <a:gd name="T16" fmla="*/ 111 w 111"/>
                <a:gd name="T17" fmla="*/ 14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61">
                  <a:moveTo>
                    <a:pt x="111" y="148"/>
                  </a:moveTo>
                  <a:cubicBezTo>
                    <a:pt x="106" y="152"/>
                    <a:pt x="101" y="161"/>
                    <a:pt x="96" y="161"/>
                  </a:cubicBezTo>
                  <a:cubicBezTo>
                    <a:pt x="90" y="161"/>
                    <a:pt x="80" y="157"/>
                    <a:pt x="76" y="151"/>
                  </a:cubicBezTo>
                  <a:cubicBezTo>
                    <a:pt x="60" y="125"/>
                    <a:pt x="45" y="98"/>
                    <a:pt x="30" y="72"/>
                  </a:cubicBezTo>
                  <a:cubicBezTo>
                    <a:pt x="22" y="58"/>
                    <a:pt x="15" y="45"/>
                    <a:pt x="7" y="32"/>
                  </a:cubicBezTo>
                  <a:cubicBezTo>
                    <a:pt x="1" y="22"/>
                    <a:pt x="0" y="12"/>
                    <a:pt x="11" y="5"/>
                  </a:cubicBezTo>
                  <a:cubicBezTo>
                    <a:pt x="21" y="0"/>
                    <a:pt x="30" y="2"/>
                    <a:pt x="37" y="14"/>
                  </a:cubicBezTo>
                  <a:cubicBezTo>
                    <a:pt x="60" y="54"/>
                    <a:pt x="83" y="94"/>
                    <a:pt x="106" y="135"/>
                  </a:cubicBezTo>
                  <a:cubicBezTo>
                    <a:pt x="108" y="138"/>
                    <a:pt x="109" y="141"/>
                    <a:pt x="111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20">
              <a:extLst>
                <a:ext uri="{FF2B5EF4-FFF2-40B4-BE49-F238E27FC236}">
                  <a16:creationId xmlns:a16="http://schemas.microsoft.com/office/drawing/2014/main" id="{82670996-6159-4367-84C5-9E8E0C246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39925" y="368300"/>
              <a:ext cx="485775" cy="342900"/>
            </a:xfrm>
            <a:custGeom>
              <a:avLst/>
              <a:gdLst>
                <a:gd name="T0" fmla="*/ 162 w 163"/>
                <a:gd name="T1" fmla="*/ 27 h 115"/>
                <a:gd name="T2" fmla="*/ 150 w 163"/>
                <a:gd name="T3" fmla="*/ 39 h 115"/>
                <a:gd name="T4" fmla="*/ 30 w 163"/>
                <a:gd name="T5" fmla="*/ 109 h 115"/>
                <a:gd name="T6" fmla="*/ 6 w 163"/>
                <a:gd name="T7" fmla="*/ 103 h 115"/>
                <a:gd name="T8" fmla="*/ 12 w 163"/>
                <a:gd name="T9" fmla="*/ 79 h 115"/>
                <a:gd name="T10" fmla="*/ 133 w 163"/>
                <a:gd name="T11" fmla="*/ 8 h 115"/>
                <a:gd name="T12" fmla="*/ 162 w 163"/>
                <a:gd name="T13" fmla="*/ 2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15">
                  <a:moveTo>
                    <a:pt x="162" y="27"/>
                  </a:moveTo>
                  <a:cubicBezTo>
                    <a:pt x="160" y="30"/>
                    <a:pt x="156" y="36"/>
                    <a:pt x="150" y="39"/>
                  </a:cubicBezTo>
                  <a:cubicBezTo>
                    <a:pt x="110" y="62"/>
                    <a:pt x="70" y="85"/>
                    <a:pt x="30" y="109"/>
                  </a:cubicBezTo>
                  <a:cubicBezTo>
                    <a:pt x="20" y="115"/>
                    <a:pt x="12" y="112"/>
                    <a:pt x="6" y="103"/>
                  </a:cubicBezTo>
                  <a:cubicBezTo>
                    <a:pt x="0" y="93"/>
                    <a:pt x="3" y="85"/>
                    <a:pt x="12" y="79"/>
                  </a:cubicBezTo>
                  <a:cubicBezTo>
                    <a:pt x="52" y="55"/>
                    <a:pt x="93" y="31"/>
                    <a:pt x="133" y="8"/>
                  </a:cubicBezTo>
                  <a:cubicBezTo>
                    <a:pt x="148" y="0"/>
                    <a:pt x="163" y="8"/>
                    <a:pt x="16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21">
              <a:extLst>
                <a:ext uri="{FF2B5EF4-FFF2-40B4-BE49-F238E27FC236}">
                  <a16:creationId xmlns:a16="http://schemas.microsoft.com/office/drawing/2014/main" id="{1D17AC61-15EE-47C0-9A22-311E795CE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88000" y="1462087"/>
              <a:ext cx="539750" cy="104775"/>
            </a:xfrm>
            <a:custGeom>
              <a:avLst/>
              <a:gdLst>
                <a:gd name="T0" fmla="*/ 91 w 181"/>
                <a:gd name="T1" fmla="*/ 0 h 35"/>
                <a:gd name="T2" fmla="*/ 160 w 181"/>
                <a:gd name="T3" fmla="*/ 0 h 35"/>
                <a:gd name="T4" fmla="*/ 181 w 181"/>
                <a:gd name="T5" fmla="*/ 17 h 35"/>
                <a:gd name="T6" fmla="*/ 160 w 181"/>
                <a:gd name="T7" fmla="*/ 34 h 35"/>
                <a:gd name="T8" fmla="*/ 21 w 181"/>
                <a:gd name="T9" fmla="*/ 35 h 35"/>
                <a:gd name="T10" fmla="*/ 2 w 181"/>
                <a:gd name="T11" fmla="*/ 17 h 35"/>
                <a:gd name="T12" fmla="*/ 22 w 181"/>
                <a:gd name="T13" fmla="*/ 0 h 35"/>
                <a:gd name="T14" fmla="*/ 91 w 181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35">
                  <a:moveTo>
                    <a:pt x="91" y="0"/>
                  </a:moveTo>
                  <a:cubicBezTo>
                    <a:pt x="114" y="0"/>
                    <a:pt x="137" y="0"/>
                    <a:pt x="160" y="0"/>
                  </a:cubicBezTo>
                  <a:cubicBezTo>
                    <a:pt x="173" y="0"/>
                    <a:pt x="181" y="6"/>
                    <a:pt x="181" y="17"/>
                  </a:cubicBezTo>
                  <a:cubicBezTo>
                    <a:pt x="181" y="27"/>
                    <a:pt x="173" y="34"/>
                    <a:pt x="160" y="34"/>
                  </a:cubicBezTo>
                  <a:cubicBezTo>
                    <a:pt x="114" y="35"/>
                    <a:pt x="68" y="35"/>
                    <a:pt x="21" y="35"/>
                  </a:cubicBezTo>
                  <a:cubicBezTo>
                    <a:pt x="10" y="35"/>
                    <a:pt x="3" y="28"/>
                    <a:pt x="2" y="17"/>
                  </a:cubicBezTo>
                  <a:cubicBezTo>
                    <a:pt x="0" y="7"/>
                    <a:pt x="10" y="0"/>
                    <a:pt x="22" y="0"/>
                  </a:cubicBezTo>
                  <a:cubicBezTo>
                    <a:pt x="45" y="0"/>
                    <a:pt x="68" y="0"/>
                    <a:pt x="9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22">
              <a:extLst>
                <a:ext uri="{FF2B5EF4-FFF2-40B4-BE49-F238E27FC236}">
                  <a16:creationId xmlns:a16="http://schemas.microsoft.com/office/drawing/2014/main" id="{971CF4ED-B915-4114-9F2A-7ECF6BBB6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01800" y="1462087"/>
              <a:ext cx="539750" cy="104775"/>
            </a:xfrm>
            <a:custGeom>
              <a:avLst/>
              <a:gdLst>
                <a:gd name="T0" fmla="*/ 89 w 181"/>
                <a:gd name="T1" fmla="*/ 0 h 35"/>
                <a:gd name="T2" fmla="*/ 159 w 181"/>
                <a:gd name="T3" fmla="*/ 0 h 35"/>
                <a:gd name="T4" fmla="*/ 180 w 181"/>
                <a:gd name="T5" fmla="*/ 18 h 35"/>
                <a:gd name="T6" fmla="*/ 159 w 181"/>
                <a:gd name="T7" fmla="*/ 35 h 35"/>
                <a:gd name="T8" fmla="*/ 21 w 181"/>
                <a:gd name="T9" fmla="*/ 34 h 35"/>
                <a:gd name="T10" fmla="*/ 1 w 181"/>
                <a:gd name="T11" fmla="*/ 16 h 35"/>
                <a:gd name="T12" fmla="*/ 21 w 181"/>
                <a:gd name="T13" fmla="*/ 0 h 35"/>
                <a:gd name="T14" fmla="*/ 89 w 181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35">
                  <a:moveTo>
                    <a:pt x="89" y="0"/>
                  </a:moveTo>
                  <a:cubicBezTo>
                    <a:pt x="113" y="0"/>
                    <a:pt x="136" y="0"/>
                    <a:pt x="159" y="0"/>
                  </a:cubicBezTo>
                  <a:cubicBezTo>
                    <a:pt x="172" y="0"/>
                    <a:pt x="181" y="8"/>
                    <a:pt x="180" y="18"/>
                  </a:cubicBezTo>
                  <a:cubicBezTo>
                    <a:pt x="178" y="28"/>
                    <a:pt x="171" y="35"/>
                    <a:pt x="159" y="35"/>
                  </a:cubicBezTo>
                  <a:cubicBezTo>
                    <a:pt x="113" y="35"/>
                    <a:pt x="67" y="35"/>
                    <a:pt x="21" y="34"/>
                  </a:cubicBezTo>
                  <a:cubicBezTo>
                    <a:pt x="8" y="34"/>
                    <a:pt x="0" y="27"/>
                    <a:pt x="1" y="16"/>
                  </a:cubicBezTo>
                  <a:cubicBezTo>
                    <a:pt x="2" y="4"/>
                    <a:pt x="9" y="0"/>
                    <a:pt x="21" y="0"/>
                  </a:cubicBezTo>
                  <a:cubicBezTo>
                    <a:pt x="44" y="0"/>
                    <a:pt x="66" y="0"/>
                    <a:pt x="8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23">
              <a:extLst>
                <a:ext uri="{FF2B5EF4-FFF2-40B4-BE49-F238E27FC236}">
                  <a16:creationId xmlns:a16="http://schemas.microsoft.com/office/drawing/2014/main" id="{BCAA880F-3619-476C-A1B3-E3CBFE8E0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27413" y="-696913"/>
              <a:ext cx="104775" cy="533400"/>
            </a:xfrm>
            <a:custGeom>
              <a:avLst/>
              <a:gdLst>
                <a:gd name="T0" fmla="*/ 35 w 35"/>
                <a:gd name="T1" fmla="*/ 91 h 179"/>
                <a:gd name="T2" fmla="*/ 35 w 35"/>
                <a:gd name="T3" fmla="*/ 158 h 179"/>
                <a:gd name="T4" fmla="*/ 17 w 35"/>
                <a:gd name="T5" fmla="*/ 179 h 179"/>
                <a:gd name="T6" fmla="*/ 0 w 35"/>
                <a:gd name="T7" fmla="*/ 159 h 179"/>
                <a:gd name="T8" fmla="*/ 0 w 35"/>
                <a:gd name="T9" fmla="*/ 20 h 179"/>
                <a:gd name="T10" fmla="*/ 17 w 35"/>
                <a:gd name="T11" fmla="*/ 0 h 179"/>
                <a:gd name="T12" fmla="*/ 35 w 35"/>
                <a:gd name="T13" fmla="*/ 19 h 179"/>
                <a:gd name="T14" fmla="*/ 35 w 35"/>
                <a:gd name="T15" fmla="*/ 91 h 179"/>
                <a:gd name="T16" fmla="*/ 35 w 35"/>
                <a:gd name="T17" fmla="*/ 9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79">
                  <a:moveTo>
                    <a:pt x="35" y="91"/>
                  </a:moveTo>
                  <a:cubicBezTo>
                    <a:pt x="35" y="113"/>
                    <a:pt x="35" y="136"/>
                    <a:pt x="35" y="158"/>
                  </a:cubicBezTo>
                  <a:cubicBezTo>
                    <a:pt x="35" y="171"/>
                    <a:pt x="28" y="179"/>
                    <a:pt x="17" y="179"/>
                  </a:cubicBezTo>
                  <a:cubicBezTo>
                    <a:pt x="6" y="177"/>
                    <a:pt x="0" y="170"/>
                    <a:pt x="0" y="159"/>
                  </a:cubicBezTo>
                  <a:cubicBezTo>
                    <a:pt x="0" y="112"/>
                    <a:pt x="0" y="66"/>
                    <a:pt x="0" y="20"/>
                  </a:cubicBezTo>
                  <a:cubicBezTo>
                    <a:pt x="0" y="7"/>
                    <a:pt x="6" y="0"/>
                    <a:pt x="17" y="0"/>
                  </a:cubicBezTo>
                  <a:cubicBezTo>
                    <a:pt x="28" y="0"/>
                    <a:pt x="35" y="7"/>
                    <a:pt x="35" y="19"/>
                  </a:cubicBezTo>
                  <a:cubicBezTo>
                    <a:pt x="35" y="43"/>
                    <a:pt x="35" y="67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24">
              <a:extLst>
                <a:ext uri="{FF2B5EF4-FFF2-40B4-BE49-F238E27FC236}">
                  <a16:creationId xmlns:a16="http://schemas.microsoft.com/office/drawing/2014/main" id="{1E436E6C-E535-4509-9298-572D2787F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38663" y="1044575"/>
              <a:ext cx="179387" cy="471488"/>
            </a:xfrm>
            <a:custGeom>
              <a:avLst/>
              <a:gdLst>
                <a:gd name="T0" fmla="*/ 0 w 60"/>
                <a:gd name="T1" fmla="*/ 131 h 158"/>
                <a:gd name="T2" fmla="*/ 22 w 60"/>
                <a:gd name="T3" fmla="*/ 21 h 158"/>
                <a:gd name="T4" fmla="*/ 46 w 60"/>
                <a:gd name="T5" fmla="*/ 3 h 158"/>
                <a:gd name="T6" fmla="*/ 56 w 60"/>
                <a:gd name="T7" fmla="*/ 32 h 158"/>
                <a:gd name="T8" fmla="*/ 41 w 60"/>
                <a:gd name="T9" fmla="*/ 128 h 158"/>
                <a:gd name="T10" fmla="*/ 41 w 60"/>
                <a:gd name="T11" fmla="*/ 134 h 158"/>
                <a:gd name="T12" fmla="*/ 20 w 60"/>
                <a:gd name="T13" fmla="*/ 157 h 158"/>
                <a:gd name="T14" fmla="*/ 0 w 60"/>
                <a:gd name="T15" fmla="*/ 13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58">
                  <a:moveTo>
                    <a:pt x="0" y="131"/>
                  </a:moveTo>
                  <a:cubicBezTo>
                    <a:pt x="7" y="94"/>
                    <a:pt x="14" y="58"/>
                    <a:pt x="22" y="21"/>
                  </a:cubicBezTo>
                  <a:cubicBezTo>
                    <a:pt x="25" y="7"/>
                    <a:pt x="36" y="0"/>
                    <a:pt x="46" y="3"/>
                  </a:cubicBezTo>
                  <a:cubicBezTo>
                    <a:pt x="57" y="7"/>
                    <a:pt x="60" y="18"/>
                    <a:pt x="56" y="32"/>
                  </a:cubicBezTo>
                  <a:cubicBezTo>
                    <a:pt x="47" y="64"/>
                    <a:pt x="40" y="95"/>
                    <a:pt x="41" y="128"/>
                  </a:cubicBezTo>
                  <a:cubicBezTo>
                    <a:pt x="41" y="130"/>
                    <a:pt x="41" y="132"/>
                    <a:pt x="41" y="134"/>
                  </a:cubicBezTo>
                  <a:cubicBezTo>
                    <a:pt x="40" y="148"/>
                    <a:pt x="31" y="158"/>
                    <a:pt x="20" y="157"/>
                  </a:cubicBezTo>
                  <a:cubicBezTo>
                    <a:pt x="9" y="156"/>
                    <a:pt x="3" y="146"/>
                    <a:pt x="0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985C63E-A65C-428E-ADB0-AB7A879A8070}"/>
              </a:ext>
            </a:extLst>
          </p:cNvPr>
          <p:cNvGrpSpPr/>
          <p:nvPr/>
        </p:nvGrpSpPr>
        <p:grpSpPr>
          <a:xfrm>
            <a:off x="6874986" y="5197117"/>
            <a:ext cx="545344" cy="326102"/>
            <a:chOff x="-4227513" y="-2482851"/>
            <a:chExt cx="4545014" cy="2717801"/>
          </a:xfrm>
          <a:solidFill>
            <a:schemeClr val="bg1"/>
          </a:solidFill>
        </p:grpSpPr>
        <p:sp>
          <p:nvSpPr>
            <p:cNvPr id="183" name="Freeform 30">
              <a:extLst>
                <a:ext uri="{FF2B5EF4-FFF2-40B4-BE49-F238E27FC236}">
                  <a16:creationId xmlns:a16="http://schemas.microsoft.com/office/drawing/2014/main" id="{E333EA38-3925-4233-85BB-EA70E9D60B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227513" y="-2482851"/>
              <a:ext cx="4545014" cy="2717801"/>
            </a:xfrm>
            <a:custGeom>
              <a:avLst/>
              <a:gdLst>
                <a:gd name="T0" fmla="*/ 602 w 2709"/>
                <a:gd name="T1" fmla="*/ 1037 h 1617"/>
                <a:gd name="T2" fmla="*/ 110 w 2709"/>
                <a:gd name="T3" fmla="*/ 1308 h 1617"/>
                <a:gd name="T4" fmla="*/ 15 w 2709"/>
                <a:gd name="T5" fmla="*/ 1314 h 1617"/>
                <a:gd name="T6" fmla="*/ 177 w 2709"/>
                <a:gd name="T7" fmla="*/ 944 h 1617"/>
                <a:gd name="T8" fmla="*/ 269 w 2709"/>
                <a:gd name="T9" fmla="*/ 833 h 1617"/>
                <a:gd name="T10" fmla="*/ 83 w 2709"/>
                <a:gd name="T11" fmla="*/ 574 h 1617"/>
                <a:gd name="T12" fmla="*/ 15 w 2709"/>
                <a:gd name="T13" fmla="*/ 350 h 1617"/>
                <a:gd name="T14" fmla="*/ 285 w 2709"/>
                <a:gd name="T15" fmla="*/ 428 h 1617"/>
                <a:gd name="T16" fmla="*/ 601 w 2709"/>
                <a:gd name="T17" fmla="*/ 627 h 1617"/>
                <a:gd name="T18" fmla="*/ 821 w 2709"/>
                <a:gd name="T19" fmla="*/ 502 h 1617"/>
                <a:gd name="T20" fmla="*/ 1224 w 2709"/>
                <a:gd name="T21" fmla="*/ 338 h 1617"/>
                <a:gd name="T22" fmla="*/ 1139 w 2709"/>
                <a:gd name="T23" fmla="*/ 62 h 1617"/>
                <a:gd name="T24" fmla="*/ 1378 w 2709"/>
                <a:gd name="T25" fmla="*/ 94 h 1617"/>
                <a:gd name="T26" fmla="*/ 1649 w 2709"/>
                <a:gd name="T27" fmla="*/ 257 h 1617"/>
                <a:gd name="T28" fmla="*/ 2050 w 2709"/>
                <a:gd name="T29" fmla="*/ 310 h 1617"/>
                <a:gd name="T30" fmla="*/ 2663 w 2709"/>
                <a:gd name="T31" fmla="*/ 734 h 1617"/>
                <a:gd name="T32" fmla="*/ 2693 w 2709"/>
                <a:gd name="T33" fmla="*/ 877 h 1617"/>
                <a:gd name="T34" fmla="*/ 2486 w 2709"/>
                <a:gd name="T35" fmla="*/ 1119 h 1617"/>
                <a:gd name="T36" fmla="*/ 1630 w 2709"/>
                <a:gd name="T37" fmla="*/ 1398 h 1617"/>
                <a:gd name="T38" fmla="*/ 1490 w 2709"/>
                <a:gd name="T39" fmla="*/ 1393 h 1617"/>
                <a:gd name="T40" fmla="*/ 1082 w 2709"/>
                <a:gd name="T41" fmla="*/ 1608 h 1617"/>
                <a:gd name="T42" fmla="*/ 1016 w 2709"/>
                <a:gd name="T43" fmla="*/ 1565 h 1617"/>
                <a:gd name="T44" fmla="*/ 1102 w 2709"/>
                <a:gd name="T45" fmla="*/ 1294 h 1617"/>
                <a:gd name="T46" fmla="*/ 1320 w 2709"/>
                <a:gd name="T47" fmla="*/ 341 h 1617"/>
                <a:gd name="T48" fmla="*/ 1162 w 2709"/>
                <a:gd name="T49" fmla="*/ 447 h 1617"/>
                <a:gd name="T50" fmla="*/ 630 w 2709"/>
                <a:gd name="T51" fmla="*/ 721 h 1617"/>
                <a:gd name="T52" fmla="*/ 459 w 2709"/>
                <a:gd name="T53" fmla="*/ 620 h 1617"/>
                <a:gd name="T54" fmla="*/ 119 w 2709"/>
                <a:gd name="T55" fmla="*/ 450 h 1617"/>
                <a:gd name="T56" fmla="*/ 177 w 2709"/>
                <a:gd name="T57" fmla="*/ 571 h 1617"/>
                <a:gd name="T58" fmla="*/ 360 w 2709"/>
                <a:gd name="T59" fmla="*/ 864 h 1617"/>
                <a:gd name="T60" fmla="*/ 148 w 2709"/>
                <a:gd name="T61" fmla="*/ 1157 h 1617"/>
                <a:gd name="T62" fmla="*/ 128 w 2709"/>
                <a:gd name="T63" fmla="*/ 1211 h 1617"/>
                <a:gd name="T64" fmla="*/ 562 w 2709"/>
                <a:gd name="T65" fmla="*/ 956 h 1617"/>
                <a:gd name="T66" fmla="*/ 837 w 2709"/>
                <a:gd name="T67" fmla="*/ 1084 h 1617"/>
                <a:gd name="T68" fmla="*/ 1198 w 2709"/>
                <a:gd name="T69" fmla="*/ 1291 h 1617"/>
                <a:gd name="T70" fmla="*/ 1117 w 2709"/>
                <a:gd name="T71" fmla="*/ 1501 h 1617"/>
                <a:gd name="T72" fmla="*/ 1460 w 2709"/>
                <a:gd name="T73" fmla="*/ 1310 h 1617"/>
                <a:gd name="T74" fmla="*/ 1875 w 2709"/>
                <a:gd name="T75" fmla="*/ 1303 h 1617"/>
                <a:gd name="T76" fmla="*/ 1861 w 2709"/>
                <a:gd name="T77" fmla="*/ 832 h 1617"/>
                <a:gd name="T78" fmla="*/ 1954 w 2709"/>
                <a:gd name="T79" fmla="*/ 374 h 1617"/>
                <a:gd name="T80" fmla="*/ 1603 w 2709"/>
                <a:gd name="T81" fmla="*/ 330 h 1617"/>
                <a:gd name="T82" fmla="*/ 1241 w 2709"/>
                <a:gd name="T83" fmla="*/ 122 h 1617"/>
                <a:gd name="T84" fmla="*/ 1953 w 2709"/>
                <a:gd name="T85" fmla="*/ 940 h 1617"/>
                <a:gd name="T86" fmla="*/ 2101 w 2709"/>
                <a:gd name="T87" fmla="*/ 1245 h 1617"/>
                <a:gd name="T88" fmla="*/ 2614 w 2709"/>
                <a:gd name="T89" fmla="*/ 847 h 1617"/>
                <a:gd name="T90" fmla="*/ 2533 w 2709"/>
                <a:gd name="T91" fmla="*/ 699 h 1617"/>
                <a:gd name="T92" fmla="*/ 2098 w 2709"/>
                <a:gd name="T93" fmla="*/ 413 h 1617"/>
                <a:gd name="T94" fmla="*/ 2027 w 2709"/>
                <a:gd name="T95" fmla="*/ 502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09" h="1617">
                  <a:moveTo>
                    <a:pt x="1102" y="1294"/>
                  </a:moveTo>
                  <a:cubicBezTo>
                    <a:pt x="923" y="1231"/>
                    <a:pt x="756" y="1147"/>
                    <a:pt x="602" y="1037"/>
                  </a:cubicBezTo>
                  <a:cubicBezTo>
                    <a:pt x="563" y="1075"/>
                    <a:pt x="519" y="1108"/>
                    <a:pt x="472" y="1137"/>
                  </a:cubicBezTo>
                  <a:cubicBezTo>
                    <a:pt x="359" y="1209"/>
                    <a:pt x="236" y="1263"/>
                    <a:pt x="110" y="1308"/>
                  </a:cubicBezTo>
                  <a:cubicBezTo>
                    <a:pt x="94" y="1314"/>
                    <a:pt x="77" y="1320"/>
                    <a:pt x="61" y="1325"/>
                  </a:cubicBezTo>
                  <a:cubicBezTo>
                    <a:pt x="43" y="1331"/>
                    <a:pt x="27" y="1328"/>
                    <a:pt x="15" y="1314"/>
                  </a:cubicBezTo>
                  <a:cubicBezTo>
                    <a:pt x="2" y="1301"/>
                    <a:pt x="0" y="1285"/>
                    <a:pt x="7" y="1269"/>
                  </a:cubicBezTo>
                  <a:cubicBezTo>
                    <a:pt x="50" y="1153"/>
                    <a:pt x="105" y="1044"/>
                    <a:pt x="177" y="944"/>
                  </a:cubicBezTo>
                  <a:cubicBezTo>
                    <a:pt x="202" y="910"/>
                    <a:pt x="231" y="878"/>
                    <a:pt x="258" y="846"/>
                  </a:cubicBezTo>
                  <a:cubicBezTo>
                    <a:pt x="260" y="842"/>
                    <a:pt x="263" y="839"/>
                    <a:pt x="269" y="833"/>
                  </a:cubicBezTo>
                  <a:cubicBezTo>
                    <a:pt x="254" y="819"/>
                    <a:pt x="238" y="807"/>
                    <a:pt x="225" y="792"/>
                  </a:cubicBezTo>
                  <a:cubicBezTo>
                    <a:pt x="167" y="726"/>
                    <a:pt x="120" y="653"/>
                    <a:pt x="83" y="574"/>
                  </a:cubicBezTo>
                  <a:cubicBezTo>
                    <a:pt x="56" y="516"/>
                    <a:pt x="32" y="456"/>
                    <a:pt x="7" y="397"/>
                  </a:cubicBezTo>
                  <a:cubicBezTo>
                    <a:pt x="0" y="380"/>
                    <a:pt x="2" y="364"/>
                    <a:pt x="15" y="350"/>
                  </a:cubicBezTo>
                  <a:cubicBezTo>
                    <a:pt x="28" y="337"/>
                    <a:pt x="44" y="333"/>
                    <a:pt x="62" y="340"/>
                  </a:cubicBezTo>
                  <a:cubicBezTo>
                    <a:pt x="136" y="369"/>
                    <a:pt x="212" y="396"/>
                    <a:pt x="285" y="428"/>
                  </a:cubicBezTo>
                  <a:cubicBezTo>
                    <a:pt x="373" y="466"/>
                    <a:pt x="458" y="512"/>
                    <a:pt x="535" y="571"/>
                  </a:cubicBezTo>
                  <a:cubicBezTo>
                    <a:pt x="558" y="588"/>
                    <a:pt x="579" y="608"/>
                    <a:pt x="601" y="627"/>
                  </a:cubicBezTo>
                  <a:cubicBezTo>
                    <a:pt x="607" y="633"/>
                    <a:pt x="610" y="630"/>
                    <a:pt x="615" y="627"/>
                  </a:cubicBezTo>
                  <a:cubicBezTo>
                    <a:pt x="681" y="581"/>
                    <a:pt x="750" y="540"/>
                    <a:pt x="821" y="502"/>
                  </a:cubicBezTo>
                  <a:cubicBezTo>
                    <a:pt x="948" y="435"/>
                    <a:pt x="1081" y="381"/>
                    <a:pt x="1219" y="340"/>
                  </a:cubicBezTo>
                  <a:cubicBezTo>
                    <a:pt x="1220" y="340"/>
                    <a:pt x="1222" y="339"/>
                    <a:pt x="1224" y="338"/>
                  </a:cubicBezTo>
                  <a:cubicBezTo>
                    <a:pt x="1216" y="316"/>
                    <a:pt x="1207" y="294"/>
                    <a:pt x="1199" y="273"/>
                  </a:cubicBezTo>
                  <a:cubicBezTo>
                    <a:pt x="1173" y="204"/>
                    <a:pt x="1153" y="134"/>
                    <a:pt x="1139" y="62"/>
                  </a:cubicBezTo>
                  <a:cubicBezTo>
                    <a:pt x="1132" y="27"/>
                    <a:pt x="1163" y="0"/>
                    <a:pt x="1196" y="14"/>
                  </a:cubicBezTo>
                  <a:cubicBezTo>
                    <a:pt x="1257" y="39"/>
                    <a:pt x="1318" y="65"/>
                    <a:pt x="1378" y="94"/>
                  </a:cubicBezTo>
                  <a:cubicBezTo>
                    <a:pt x="1459" y="133"/>
                    <a:pt x="1538" y="178"/>
                    <a:pt x="1612" y="231"/>
                  </a:cubicBezTo>
                  <a:cubicBezTo>
                    <a:pt x="1625" y="240"/>
                    <a:pt x="1636" y="249"/>
                    <a:pt x="1649" y="257"/>
                  </a:cubicBezTo>
                  <a:cubicBezTo>
                    <a:pt x="1655" y="261"/>
                    <a:pt x="1663" y="265"/>
                    <a:pt x="1670" y="265"/>
                  </a:cubicBezTo>
                  <a:cubicBezTo>
                    <a:pt x="1799" y="262"/>
                    <a:pt x="1926" y="276"/>
                    <a:pt x="2050" y="310"/>
                  </a:cubicBezTo>
                  <a:cubicBezTo>
                    <a:pt x="2191" y="349"/>
                    <a:pt x="2321" y="412"/>
                    <a:pt x="2438" y="500"/>
                  </a:cubicBezTo>
                  <a:cubicBezTo>
                    <a:pt x="2525" y="566"/>
                    <a:pt x="2603" y="641"/>
                    <a:pt x="2663" y="734"/>
                  </a:cubicBezTo>
                  <a:cubicBezTo>
                    <a:pt x="2675" y="754"/>
                    <a:pt x="2685" y="775"/>
                    <a:pt x="2696" y="796"/>
                  </a:cubicBezTo>
                  <a:cubicBezTo>
                    <a:pt x="2709" y="823"/>
                    <a:pt x="2705" y="850"/>
                    <a:pt x="2693" y="877"/>
                  </a:cubicBezTo>
                  <a:cubicBezTo>
                    <a:pt x="2676" y="914"/>
                    <a:pt x="2652" y="947"/>
                    <a:pt x="2627" y="979"/>
                  </a:cubicBezTo>
                  <a:cubicBezTo>
                    <a:pt x="2585" y="1031"/>
                    <a:pt x="2537" y="1077"/>
                    <a:pt x="2486" y="1119"/>
                  </a:cubicBezTo>
                  <a:cubicBezTo>
                    <a:pt x="2366" y="1218"/>
                    <a:pt x="2233" y="1291"/>
                    <a:pt x="2086" y="1340"/>
                  </a:cubicBezTo>
                  <a:cubicBezTo>
                    <a:pt x="1938" y="1389"/>
                    <a:pt x="1786" y="1408"/>
                    <a:pt x="1630" y="1398"/>
                  </a:cubicBezTo>
                  <a:cubicBezTo>
                    <a:pt x="1589" y="1396"/>
                    <a:pt x="1549" y="1392"/>
                    <a:pt x="1509" y="1389"/>
                  </a:cubicBezTo>
                  <a:cubicBezTo>
                    <a:pt x="1503" y="1388"/>
                    <a:pt x="1495" y="1390"/>
                    <a:pt x="1490" y="1393"/>
                  </a:cubicBezTo>
                  <a:cubicBezTo>
                    <a:pt x="1408" y="1451"/>
                    <a:pt x="1321" y="1500"/>
                    <a:pt x="1230" y="1542"/>
                  </a:cubicBezTo>
                  <a:cubicBezTo>
                    <a:pt x="1181" y="1565"/>
                    <a:pt x="1132" y="1586"/>
                    <a:pt x="1082" y="1608"/>
                  </a:cubicBezTo>
                  <a:cubicBezTo>
                    <a:pt x="1070" y="1613"/>
                    <a:pt x="1057" y="1617"/>
                    <a:pt x="1044" y="1612"/>
                  </a:cubicBezTo>
                  <a:cubicBezTo>
                    <a:pt x="1024" y="1604"/>
                    <a:pt x="1012" y="1585"/>
                    <a:pt x="1016" y="1565"/>
                  </a:cubicBezTo>
                  <a:cubicBezTo>
                    <a:pt x="1033" y="1474"/>
                    <a:pt x="1061" y="1387"/>
                    <a:pt x="1098" y="1302"/>
                  </a:cubicBezTo>
                  <a:cubicBezTo>
                    <a:pt x="1099" y="1300"/>
                    <a:pt x="1100" y="1298"/>
                    <a:pt x="1102" y="1294"/>
                  </a:cubicBezTo>
                  <a:close/>
                  <a:moveTo>
                    <a:pt x="1241" y="122"/>
                  </a:moveTo>
                  <a:cubicBezTo>
                    <a:pt x="1251" y="174"/>
                    <a:pt x="1287" y="272"/>
                    <a:pt x="1320" y="341"/>
                  </a:cubicBezTo>
                  <a:cubicBezTo>
                    <a:pt x="1335" y="374"/>
                    <a:pt x="1324" y="398"/>
                    <a:pt x="1290" y="408"/>
                  </a:cubicBezTo>
                  <a:cubicBezTo>
                    <a:pt x="1247" y="421"/>
                    <a:pt x="1204" y="433"/>
                    <a:pt x="1162" y="447"/>
                  </a:cubicBezTo>
                  <a:cubicBezTo>
                    <a:pt x="1030" y="492"/>
                    <a:pt x="904" y="549"/>
                    <a:pt x="784" y="620"/>
                  </a:cubicBezTo>
                  <a:cubicBezTo>
                    <a:pt x="731" y="652"/>
                    <a:pt x="681" y="687"/>
                    <a:pt x="630" y="721"/>
                  </a:cubicBezTo>
                  <a:cubicBezTo>
                    <a:pt x="607" y="736"/>
                    <a:pt x="585" y="735"/>
                    <a:pt x="567" y="714"/>
                  </a:cubicBezTo>
                  <a:cubicBezTo>
                    <a:pt x="535" y="678"/>
                    <a:pt x="498" y="647"/>
                    <a:pt x="459" y="620"/>
                  </a:cubicBezTo>
                  <a:cubicBezTo>
                    <a:pt x="370" y="559"/>
                    <a:pt x="273" y="513"/>
                    <a:pt x="174" y="472"/>
                  </a:cubicBezTo>
                  <a:cubicBezTo>
                    <a:pt x="157" y="465"/>
                    <a:pt x="139" y="458"/>
                    <a:pt x="119" y="450"/>
                  </a:cubicBezTo>
                  <a:cubicBezTo>
                    <a:pt x="122" y="457"/>
                    <a:pt x="123" y="460"/>
                    <a:pt x="124" y="464"/>
                  </a:cubicBezTo>
                  <a:cubicBezTo>
                    <a:pt x="142" y="500"/>
                    <a:pt x="158" y="536"/>
                    <a:pt x="177" y="571"/>
                  </a:cubicBezTo>
                  <a:cubicBezTo>
                    <a:pt x="224" y="658"/>
                    <a:pt x="278" y="739"/>
                    <a:pt x="358" y="800"/>
                  </a:cubicBezTo>
                  <a:cubicBezTo>
                    <a:pt x="380" y="816"/>
                    <a:pt x="379" y="846"/>
                    <a:pt x="360" y="864"/>
                  </a:cubicBezTo>
                  <a:cubicBezTo>
                    <a:pt x="341" y="882"/>
                    <a:pt x="322" y="900"/>
                    <a:pt x="305" y="919"/>
                  </a:cubicBezTo>
                  <a:cubicBezTo>
                    <a:pt x="242" y="991"/>
                    <a:pt x="191" y="1071"/>
                    <a:pt x="148" y="1157"/>
                  </a:cubicBezTo>
                  <a:cubicBezTo>
                    <a:pt x="139" y="1175"/>
                    <a:pt x="130" y="1193"/>
                    <a:pt x="121" y="1213"/>
                  </a:cubicBezTo>
                  <a:cubicBezTo>
                    <a:pt x="125" y="1212"/>
                    <a:pt x="127" y="1212"/>
                    <a:pt x="128" y="1211"/>
                  </a:cubicBezTo>
                  <a:cubicBezTo>
                    <a:pt x="234" y="1170"/>
                    <a:pt x="337" y="1123"/>
                    <a:pt x="433" y="1062"/>
                  </a:cubicBezTo>
                  <a:cubicBezTo>
                    <a:pt x="480" y="1032"/>
                    <a:pt x="524" y="998"/>
                    <a:pt x="562" y="956"/>
                  </a:cubicBezTo>
                  <a:cubicBezTo>
                    <a:pt x="582" y="934"/>
                    <a:pt x="604" y="931"/>
                    <a:pt x="627" y="949"/>
                  </a:cubicBezTo>
                  <a:cubicBezTo>
                    <a:pt x="694" y="1000"/>
                    <a:pt x="764" y="1044"/>
                    <a:pt x="837" y="1084"/>
                  </a:cubicBezTo>
                  <a:cubicBezTo>
                    <a:pt x="943" y="1142"/>
                    <a:pt x="1055" y="1190"/>
                    <a:pt x="1170" y="1228"/>
                  </a:cubicBezTo>
                  <a:cubicBezTo>
                    <a:pt x="1200" y="1238"/>
                    <a:pt x="1210" y="1263"/>
                    <a:pt x="1198" y="1291"/>
                  </a:cubicBezTo>
                  <a:cubicBezTo>
                    <a:pt x="1178" y="1337"/>
                    <a:pt x="1158" y="1383"/>
                    <a:pt x="1140" y="1429"/>
                  </a:cubicBezTo>
                  <a:cubicBezTo>
                    <a:pt x="1131" y="1452"/>
                    <a:pt x="1125" y="1475"/>
                    <a:pt x="1117" y="1501"/>
                  </a:cubicBezTo>
                  <a:cubicBezTo>
                    <a:pt x="1142" y="1490"/>
                    <a:pt x="1163" y="1480"/>
                    <a:pt x="1184" y="1470"/>
                  </a:cubicBezTo>
                  <a:cubicBezTo>
                    <a:pt x="1280" y="1424"/>
                    <a:pt x="1374" y="1373"/>
                    <a:pt x="1460" y="1310"/>
                  </a:cubicBezTo>
                  <a:cubicBezTo>
                    <a:pt x="1471" y="1302"/>
                    <a:pt x="1483" y="1300"/>
                    <a:pt x="1496" y="1301"/>
                  </a:cubicBezTo>
                  <a:cubicBezTo>
                    <a:pt x="1622" y="1318"/>
                    <a:pt x="1749" y="1323"/>
                    <a:pt x="1875" y="1303"/>
                  </a:cubicBezTo>
                  <a:cubicBezTo>
                    <a:pt x="1915" y="1297"/>
                    <a:pt x="1955" y="1288"/>
                    <a:pt x="1998" y="1280"/>
                  </a:cubicBezTo>
                  <a:cubicBezTo>
                    <a:pt x="1905" y="1143"/>
                    <a:pt x="1861" y="994"/>
                    <a:pt x="1861" y="832"/>
                  </a:cubicBezTo>
                  <a:cubicBezTo>
                    <a:pt x="1861" y="669"/>
                    <a:pt x="1907" y="520"/>
                    <a:pt x="1999" y="384"/>
                  </a:cubicBezTo>
                  <a:cubicBezTo>
                    <a:pt x="1983" y="381"/>
                    <a:pt x="1969" y="377"/>
                    <a:pt x="1954" y="374"/>
                  </a:cubicBezTo>
                  <a:cubicBezTo>
                    <a:pt x="1858" y="354"/>
                    <a:pt x="1762" y="346"/>
                    <a:pt x="1665" y="350"/>
                  </a:cubicBezTo>
                  <a:cubicBezTo>
                    <a:pt x="1641" y="351"/>
                    <a:pt x="1622" y="346"/>
                    <a:pt x="1603" y="330"/>
                  </a:cubicBezTo>
                  <a:cubicBezTo>
                    <a:pt x="1536" y="276"/>
                    <a:pt x="1462" y="232"/>
                    <a:pt x="1385" y="193"/>
                  </a:cubicBezTo>
                  <a:cubicBezTo>
                    <a:pt x="1338" y="169"/>
                    <a:pt x="1291" y="146"/>
                    <a:pt x="1241" y="122"/>
                  </a:cubicBezTo>
                  <a:close/>
                  <a:moveTo>
                    <a:pt x="1944" y="846"/>
                  </a:moveTo>
                  <a:cubicBezTo>
                    <a:pt x="1947" y="877"/>
                    <a:pt x="1949" y="909"/>
                    <a:pt x="1953" y="940"/>
                  </a:cubicBezTo>
                  <a:cubicBezTo>
                    <a:pt x="1969" y="1048"/>
                    <a:pt x="2007" y="1147"/>
                    <a:pt x="2071" y="1236"/>
                  </a:cubicBezTo>
                  <a:cubicBezTo>
                    <a:pt x="2082" y="1252"/>
                    <a:pt x="2082" y="1252"/>
                    <a:pt x="2101" y="1245"/>
                  </a:cubicBezTo>
                  <a:cubicBezTo>
                    <a:pt x="2257" y="1185"/>
                    <a:pt x="2395" y="1096"/>
                    <a:pt x="2513" y="976"/>
                  </a:cubicBezTo>
                  <a:cubicBezTo>
                    <a:pt x="2551" y="937"/>
                    <a:pt x="2588" y="896"/>
                    <a:pt x="2614" y="847"/>
                  </a:cubicBezTo>
                  <a:cubicBezTo>
                    <a:pt x="2619" y="837"/>
                    <a:pt x="2620" y="828"/>
                    <a:pt x="2615" y="817"/>
                  </a:cubicBezTo>
                  <a:cubicBezTo>
                    <a:pt x="2595" y="773"/>
                    <a:pt x="2565" y="735"/>
                    <a:pt x="2533" y="699"/>
                  </a:cubicBezTo>
                  <a:cubicBezTo>
                    <a:pt x="2447" y="603"/>
                    <a:pt x="2344" y="527"/>
                    <a:pt x="2229" y="469"/>
                  </a:cubicBezTo>
                  <a:cubicBezTo>
                    <a:pt x="2186" y="448"/>
                    <a:pt x="2141" y="432"/>
                    <a:pt x="2098" y="413"/>
                  </a:cubicBezTo>
                  <a:cubicBezTo>
                    <a:pt x="2090" y="410"/>
                    <a:pt x="2084" y="411"/>
                    <a:pt x="2079" y="419"/>
                  </a:cubicBezTo>
                  <a:cubicBezTo>
                    <a:pt x="2062" y="447"/>
                    <a:pt x="2042" y="473"/>
                    <a:pt x="2027" y="502"/>
                  </a:cubicBezTo>
                  <a:cubicBezTo>
                    <a:pt x="1969" y="609"/>
                    <a:pt x="1943" y="724"/>
                    <a:pt x="1944" y="8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31">
              <a:extLst>
                <a:ext uri="{FF2B5EF4-FFF2-40B4-BE49-F238E27FC236}">
                  <a16:creationId xmlns:a16="http://schemas.microsoft.com/office/drawing/2014/main" id="{F3E47F95-33A6-47ED-8718-84685675B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9600" y="-1366838"/>
              <a:ext cx="282575" cy="284163"/>
            </a:xfrm>
            <a:custGeom>
              <a:avLst/>
              <a:gdLst>
                <a:gd name="T0" fmla="*/ 84 w 169"/>
                <a:gd name="T1" fmla="*/ 169 h 169"/>
                <a:gd name="T2" fmla="*/ 0 w 169"/>
                <a:gd name="T3" fmla="*/ 84 h 169"/>
                <a:gd name="T4" fmla="*/ 84 w 169"/>
                <a:gd name="T5" fmla="*/ 0 h 169"/>
                <a:gd name="T6" fmla="*/ 169 w 169"/>
                <a:gd name="T7" fmla="*/ 86 h 169"/>
                <a:gd name="T8" fmla="*/ 84 w 169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9">
                  <a:moveTo>
                    <a:pt x="84" y="169"/>
                  </a:moveTo>
                  <a:cubicBezTo>
                    <a:pt x="37" y="169"/>
                    <a:pt x="0" y="132"/>
                    <a:pt x="0" y="84"/>
                  </a:cubicBezTo>
                  <a:cubicBezTo>
                    <a:pt x="0" y="37"/>
                    <a:pt x="38" y="0"/>
                    <a:pt x="84" y="0"/>
                  </a:cubicBezTo>
                  <a:cubicBezTo>
                    <a:pt x="132" y="1"/>
                    <a:pt x="169" y="38"/>
                    <a:pt x="169" y="86"/>
                  </a:cubicBezTo>
                  <a:cubicBezTo>
                    <a:pt x="169" y="132"/>
                    <a:pt x="131" y="169"/>
                    <a:pt x="84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14DCD2BC-2001-47E1-B265-3AC006817265}"/>
              </a:ext>
            </a:extLst>
          </p:cNvPr>
          <p:cNvGrpSpPr/>
          <p:nvPr/>
        </p:nvGrpSpPr>
        <p:grpSpPr>
          <a:xfrm>
            <a:off x="8357275" y="3785108"/>
            <a:ext cx="456448" cy="416422"/>
            <a:chOff x="6326188" y="-1830388"/>
            <a:chExt cx="1973262" cy="1800225"/>
          </a:xfrm>
          <a:solidFill>
            <a:schemeClr val="bg1"/>
          </a:solidFill>
        </p:grpSpPr>
        <p:sp>
          <p:nvSpPr>
            <p:cNvPr id="186" name="Freeform 37">
              <a:extLst>
                <a:ext uri="{FF2B5EF4-FFF2-40B4-BE49-F238E27FC236}">
                  <a16:creationId xmlns:a16="http://schemas.microsoft.com/office/drawing/2014/main" id="{8D9FE734-A9B7-4E2C-AD92-382D3D5521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2700" y="-1495426"/>
              <a:ext cx="666750" cy="1465263"/>
            </a:xfrm>
            <a:custGeom>
              <a:avLst/>
              <a:gdLst>
                <a:gd name="T0" fmla="*/ 176 w 223"/>
                <a:gd name="T1" fmla="*/ 380 h 490"/>
                <a:gd name="T2" fmla="*/ 207 w 223"/>
                <a:gd name="T3" fmla="*/ 418 h 490"/>
                <a:gd name="T4" fmla="*/ 222 w 223"/>
                <a:gd name="T5" fmla="*/ 437 h 490"/>
                <a:gd name="T6" fmla="*/ 222 w 223"/>
                <a:gd name="T7" fmla="*/ 479 h 490"/>
                <a:gd name="T8" fmla="*/ 211 w 223"/>
                <a:gd name="T9" fmla="*/ 490 h 490"/>
                <a:gd name="T10" fmla="*/ 10 w 223"/>
                <a:gd name="T11" fmla="*/ 490 h 490"/>
                <a:gd name="T12" fmla="*/ 0 w 223"/>
                <a:gd name="T13" fmla="*/ 479 h 490"/>
                <a:gd name="T14" fmla="*/ 0 w 223"/>
                <a:gd name="T15" fmla="*/ 435 h 490"/>
                <a:gd name="T16" fmla="*/ 13 w 223"/>
                <a:gd name="T17" fmla="*/ 419 h 490"/>
                <a:gd name="T18" fmla="*/ 40 w 223"/>
                <a:gd name="T19" fmla="*/ 382 h 490"/>
                <a:gd name="T20" fmla="*/ 44 w 223"/>
                <a:gd name="T21" fmla="*/ 316 h 490"/>
                <a:gd name="T22" fmla="*/ 45 w 223"/>
                <a:gd name="T23" fmla="*/ 308 h 490"/>
                <a:gd name="T24" fmla="*/ 58 w 223"/>
                <a:gd name="T25" fmla="*/ 176 h 490"/>
                <a:gd name="T26" fmla="*/ 76 w 223"/>
                <a:gd name="T27" fmla="*/ 135 h 490"/>
                <a:gd name="T28" fmla="*/ 43 w 223"/>
                <a:gd name="T29" fmla="*/ 54 h 490"/>
                <a:gd name="T30" fmla="*/ 38 w 223"/>
                <a:gd name="T31" fmla="*/ 34 h 490"/>
                <a:gd name="T32" fmla="*/ 57 w 223"/>
                <a:gd name="T33" fmla="*/ 4 h 490"/>
                <a:gd name="T34" fmla="*/ 89 w 223"/>
                <a:gd name="T35" fmla="*/ 17 h 490"/>
                <a:gd name="T36" fmla="*/ 129 w 223"/>
                <a:gd name="T37" fmla="*/ 78 h 490"/>
                <a:gd name="T38" fmla="*/ 198 w 223"/>
                <a:gd name="T39" fmla="*/ 182 h 490"/>
                <a:gd name="T40" fmla="*/ 209 w 223"/>
                <a:gd name="T41" fmla="*/ 241 h 490"/>
                <a:gd name="T42" fmla="*/ 176 w 223"/>
                <a:gd name="T43" fmla="*/ 380 h 490"/>
                <a:gd name="T44" fmla="*/ 161 w 223"/>
                <a:gd name="T45" fmla="*/ 382 h 490"/>
                <a:gd name="T46" fmla="*/ 188 w 223"/>
                <a:gd name="T47" fmla="*/ 269 h 490"/>
                <a:gd name="T48" fmla="*/ 168 w 223"/>
                <a:gd name="T49" fmla="*/ 163 h 490"/>
                <a:gd name="T50" fmla="*/ 78 w 223"/>
                <a:gd name="T51" fmla="*/ 27 h 490"/>
                <a:gd name="T52" fmla="*/ 60 w 223"/>
                <a:gd name="T53" fmla="*/ 18 h 490"/>
                <a:gd name="T54" fmla="*/ 52 w 223"/>
                <a:gd name="T55" fmla="*/ 37 h 490"/>
                <a:gd name="T56" fmla="*/ 55 w 223"/>
                <a:gd name="T57" fmla="*/ 47 h 490"/>
                <a:gd name="T58" fmla="*/ 88 w 223"/>
                <a:gd name="T59" fmla="*/ 126 h 490"/>
                <a:gd name="T60" fmla="*/ 98 w 223"/>
                <a:gd name="T61" fmla="*/ 136 h 490"/>
                <a:gd name="T62" fmla="*/ 118 w 223"/>
                <a:gd name="T63" fmla="*/ 168 h 490"/>
                <a:gd name="T64" fmla="*/ 118 w 223"/>
                <a:gd name="T65" fmla="*/ 237 h 490"/>
                <a:gd name="T66" fmla="*/ 128 w 223"/>
                <a:gd name="T67" fmla="*/ 277 h 490"/>
                <a:gd name="T68" fmla="*/ 128 w 223"/>
                <a:gd name="T69" fmla="*/ 289 h 490"/>
                <a:gd name="T70" fmla="*/ 117 w 223"/>
                <a:gd name="T71" fmla="*/ 285 h 490"/>
                <a:gd name="T72" fmla="*/ 104 w 223"/>
                <a:gd name="T73" fmla="*/ 245 h 490"/>
                <a:gd name="T74" fmla="*/ 104 w 223"/>
                <a:gd name="T75" fmla="*/ 167 h 490"/>
                <a:gd name="T76" fmla="*/ 88 w 223"/>
                <a:gd name="T77" fmla="*/ 149 h 490"/>
                <a:gd name="T78" fmla="*/ 73 w 223"/>
                <a:gd name="T79" fmla="*/ 166 h 490"/>
                <a:gd name="T80" fmla="*/ 72 w 223"/>
                <a:gd name="T81" fmla="*/ 202 h 490"/>
                <a:gd name="T82" fmla="*/ 61 w 223"/>
                <a:gd name="T83" fmla="*/ 305 h 490"/>
                <a:gd name="T84" fmla="*/ 54 w 223"/>
                <a:gd name="T85" fmla="*/ 382 h 490"/>
                <a:gd name="T86" fmla="*/ 161 w 223"/>
                <a:gd name="T87" fmla="*/ 382 h 490"/>
                <a:gd name="T88" fmla="*/ 14 w 223"/>
                <a:gd name="T89" fmla="*/ 475 h 490"/>
                <a:gd name="T90" fmla="*/ 207 w 223"/>
                <a:gd name="T91" fmla="*/ 475 h 490"/>
                <a:gd name="T92" fmla="*/ 207 w 223"/>
                <a:gd name="T93" fmla="*/ 435 h 490"/>
                <a:gd name="T94" fmla="*/ 14 w 223"/>
                <a:gd name="T95" fmla="*/ 435 h 490"/>
                <a:gd name="T96" fmla="*/ 14 w 223"/>
                <a:gd name="T97" fmla="*/ 475 h 490"/>
                <a:gd name="T98" fmla="*/ 29 w 223"/>
                <a:gd name="T99" fmla="*/ 418 h 490"/>
                <a:gd name="T100" fmla="*/ 191 w 223"/>
                <a:gd name="T101" fmla="*/ 418 h 490"/>
                <a:gd name="T102" fmla="*/ 173 w 223"/>
                <a:gd name="T103" fmla="*/ 396 h 490"/>
                <a:gd name="T104" fmla="*/ 47 w 223"/>
                <a:gd name="T105" fmla="*/ 396 h 490"/>
                <a:gd name="T106" fmla="*/ 29 w 223"/>
                <a:gd name="T107" fmla="*/ 418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3" h="490">
                  <a:moveTo>
                    <a:pt x="176" y="380"/>
                  </a:moveTo>
                  <a:cubicBezTo>
                    <a:pt x="202" y="386"/>
                    <a:pt x="202" y="386"/>
                    <a:pt x="207" y="418"/>
                  </a:cubicBezTo>
                  <a:cubicBezTo>
                    <a:pt x="220" y="418"/>
                    <a:pt x="223" y="425"/>
                    <a:pt x="222" y="437"/>
                  </a:cubicBezTo>
                  <a:cubicBezTo>
                    <a:pt x="222" y="451"/>
                    <a:pt x="222" y="465"/>
                    <a:pt x="222" y="479"/>
                  </a:cubicBezTo>
                  <a:cubicBezTo>
                    <a:pt x="222" y="487"/>
                    <a:pt x="219" y="490"/>
                    <a:pt x="211" y="490"/>
                  </a:cubicBezTo>
                  <a:cubicBezTo>
                    <a:pt x="144" y="490"/>
                    <a:pt x="77" y="490"/>
                    <a:pt x="10" y="490"/>
                  </a:cubicBezTo>
                  <a:cubicBezTo>
                    <a:pt x="3" y="490"/>
                    <a:pt x="0" y="486"/>
                    <a:pt x="0" y="479"/>
                  </a:cubicBezTo>
                  <a:cubicBezTo>
                    <a:pt x="0" y="464"/>
                    <a:pt x="0" y="450"/>
                    <a:pt x="0" y="435"/>
                  </a:cubicBezTo>
                  <a:cubicBezTo>
                    <a:pt x="0" y="426"/>
                    <a:pt x="0" y="418"/>
                    <a:pt x="13" y="419"/>
                  </a:cubicBezTo>
                  <a:cubicBezTo>
                    <a:pt x="16" y="386"/>
                    <a:pt x="18" y="384"/>
                    <a:pt x="40" y="382"/>
                  </a:cubicBezTo>
                  <a:cubicBezTo>
                    <a:pt x="42" y="360"/>
                    <a:pt x="43" y="338"/>
                    <a:pt x="44" y="316"/>
                  </a:cubicBezTo>
                  <a:cubicBezTo>
                    <a:pt x="44" y="313"/>
                    <a:pt x="44" y="310"/>
                    <a:pt x="45" y="308"/>
                  </a:cubicBezTo>
                  <a:cubicBezTo>
                    <a:pt x="62" y="265"/>
                    <a:pt x="58" y="220"/>
                    <a:pt x="58" y="176"/>
                  </a:cubicBezTo>
                  <a:cubicBezTo>
                    <a:pt x="58" y="152"/>
                    <a:pt x="59" y="151"/>
                    <a:pt x="76" y="135"/>
                  </a:cubicBezTo>
                  <a:cubicBezTo>
                    <a:pt x="65" y="108"/>
                    <a:pt x="54" y="81"/>
                    <a:pt x="43" y="54"/>
                  </a:cubicBezTo>
                  <a:cubicBezTo>
                    <a:pt x="41" y="48"/>
                    <a:pt x="38" y="41"/>
                    <a:pt x="38" y="34"/>
                  </a:cubicBezTo>
                  <a:cubicBezTo>
                    <a:pt x="37" y="20"/>
                    <a:pt x="45" y="8"/>
                    <a:pt x="57" y="4"/>
                  </a:cubicBezTo>
                  <a:cubicBezTo>
                    <a:pt x="69" y="0"/>
                    <a:pt x="81" y="4"/>
                    <a:pt x="89" y="17"/>
                  </a:cubicBezTo>
                  <a:cubicBezTo>
                    <a:pt x="103" y="37"/>
                    <a:pt x="116" y="58"/>
                    <a:pt x="129" y="78"/>
                  </a:cubicBezTo>
                  <a:cubicBezTo>
                    <a:pt x="152" y="113"/>
                    <a:pt x="175" y="148"/>
                    <a:pt x="198" y="182"/>
                  </a:cubicBezTo>
                  <a:cubicBezTo>
                    <a:pt x="210" y="201"/>
                    <a:pt x="214" y="220"/>
                    <a:pt x="209" y="241"/>
                  </a:cubicBezTo>
                  <a:cubicBezTo>
                    <a:pt x="198" y="287"/>
                    <a:pt x="187" y="334"/>
                    <a:pt x="176" y="380"/>
                  </a:cubicBezTo>
                  <a:close/>
                  <a:moveTo>
                    <a:pt x="161" y="382"/>
                  </a:moveTo>
                  <a:cubicBezTo>
                    <a:pt x="170" y="344"/>
                    <a:pt x="179" y="306"/>
                    <a:pt x="188" y="269"/>
                  </a:cubicBezTo>
                  <a:cubicBezTo>
                    <a:pt x="202" y="206"/>
                    <a:pt x="202" y="214"/>
                    <a:pt x="168" y="163"/>
                  </a:cubicBezTo>
                  <a:cubicBezTo>
                    <a:pt x="138" y="117"/>
                    <a:pt x="109" y="72"/>
                    <a:pt x="78" y="27"/>
                  </a:cubicBezTo>
                  <a:cubicBezTo>
                    <a:pt x="75" y="22"/>
                    <a:pt x="66" y="21"/>
                    <a:pt x="60" y="18"/>
                  </a:cubicBezTo>
                  <a:cubicBezTo>
                    <a:pt x="58" y="24"/>
                    <a:pt x="54" y="31"/>
                    <a:pt x="52" y="37"/>
                  </a:cubicBezTo>
                  <a:cubicBezTo>
                    <a:pt x="52" y="40"/>
                    <a:pt x="54" y="44"/>
                    <a:pt x="55" y="47"/>
                  </a:cubicBezTo>
                  <a:cubicBezTo>
                    <a:pt x="66" y="73"/>
                    <a:pt x="77" y="99"/>
                    <a:pt x="88" y="126"/>
                  </a:cubicBezTo>
                  <a:cubicBezTo>
                    <a:pt x="90" y="130"/>
                    <a:pt x="94" y="134"/>
                    <a:pt x="98" y="136"/>
                  </a:cubicBezTo>
                  <a:cubicBezTo>
                    <a:pt x="112" y="143"/>
                    <a:pt x="118" y="153"/>
                    <a:pt x="118" y="168"/>
                  </a:cubicBezTo>
                  <a:cubicBezTo>
                    <a:pt x="118" y="191"/>
                    <a:pt x="116" y="214"/>
                    <a:pt x="118" y="237"/>
                  </a:cubicBezTo>
                  <a:cubicBezTo>
                    <a:pt x="119" y="251"/>
                    <a:pt x="125" y="264"/>
                    <a:pt x="128" y="277"/>
                  </a:cubicBezTo>
                  <a:cubicBezTo>
                    <a:pt x="129" y="281"/>
                    <a:pt x="128" y="285"/>
                    <a:pt x="128" y="289"/>
                  </a:cubicBezTo>
                  <a:cubicBezTo>
                    <a:pt x="124" y="288"/>
                    <a:pt x="118" y="287"/>
                    <a:pt x="117" y="285"/>
                  </a:cubicBezTo>
                  <a:cubicBezTo>
                    <a:pt x="111" y="272"/>
                    <a:pt x="105" y="259"/>
                    <a:pt x="104" y="245"/>
                  </a:cubicBezTo>
                  <a:cubicBezTo>
                    <a:pt x="102" y="219"/>
                    <a:pt x="104" y="193"/>
                    <a:pt x="104" y="167"/>
                  </a:cubicBezTo>
                  <a:cubicBezTo>
                    <a:pt x="103" y="156"/>
                    <a:pt x="98" y="149"/>
                    <a:pt x="88" y="149"/>
                  </a:cubicBezTo>
                  <a:cubicBezTo>
                    <a:pt x="77" y="149"/>
                    <a:pt x="73" y="156"/>
                    <a:pt x="73" y="166"/>
                  </a:cubicBezTo>
                  <a:cubicBezTo>
                    <a:pt x="72" y="178"/>
                    <a:pt x="72" y="190"/>
                    <a:pt x="72" y="202"/>
                  </a:cubicBezTo>
                  <a:cubicBezTo>
                    <a:pt x="73" y="237"/>
                    <a:pt x="71" y="271"/>
                    <a:pt x="61" y="305"/>
                  </a:cubicBezTo>
                  <a:cubicBezTo>
                    <a:pt x="55" y="329"/>
                    <a:pt x="56" y="356"/>
                    <a:pt x="54" y="382"/>
                  </a:cubicBezTo>
                  <a:cubicBezTo>
                    <a:pt x="92" y="382"/>
                    <a:pt x="126" y="382"/>
                    <a:pt x="161" y="382"/>
                  </a:cubicBezTo>
                  <a:close/>
                  <a:moveTo>
                    <a:pt x="14" y="475"/>
                  </a:moveTo>
                  <a:cubicBezTo>
                    <a:pt x="79" y="475"/>
                    <a:pt x="143" y="475"/>
                    <a:pt x="207" y="475"/>
                  </a:cubicBezTo>
                  <a:cubicBezTo>
                    <a:pt x="207" y="461"/>
                    <a:pt x="207" y="448"/>
                    <a:pt x="207" y="435"/>
                  </a:cubicBezTo>
                  <a:cubicBezTo>
                    <a:pt x="142" y="435"/>
                    <a:pt x="78" y="435"/>
                    <a:pt x="14" y="435"/>
                  </a:cubicBezTo>
                  <a:cubicBezTo>
                    <a:pt x="14" y="448"/>
                    <a:pt x="14" y="461"/>
                    <a:pt x="14" y="475"/>
                  </a:cubicBezTo>
                  <a:close/>
                  <a:moveTo>
                    <a:pt x="29" y="418"/>
                  </a:moveTo>
                  <a:cubicBezTo>
                    <a:pt x="83" y="418"/>
                    <a:pt x="137" y="418"/>
                    <a:pt x="191" y="418"/>
                  </a:cubicBezTo>
                  <a:cubicBezTo>
                    <a:pt x="193" y="396"/>
                    <a:pt x="193" y="396"/>
                    <a:pt x="173" y="396"/>
                  </a:cubicBezTo>
                  <a:cubicBezTo>
                    <a:pt x="131" y="396"/>
                    <a:pt x="89" y="396"/>
                    <a:pt x="47" y="396"/>
                  </a:cubicBezTo>
                  <a:cubicBezTo>
                    <a:pt x="27" y="396"/>
                    <a:pt x="27" y="396"/>
                    <a:pt x="29" y="4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38">
              <a:extLst>
                <a:ext uri="{FF2B5EF4-FFF2-40B4-BE49-F238E27FC236}">
                  <a16:creationId xmlns:a16="http://schemas.microsoft.com/office/drawing/2014/main" id="{90ACE22E-7585-40AB-A881-50E17765B8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6188" y="-1501776"/>
              <a:ext cx="666750" cy="1471613"/>
            </a:xfrm>
            <a:custGeom>
              <a:avLst/>
              <a:gdLst>
                <a:gd name="T0" fmla="*/ 15 w 223"/>
                <a:gd name="T1" fmla="*/ 421 h 492"/>
                <a:gd name="T2" fmla="*/ 46 w 223"/>
                <a:gd name="T3" fmla="*/ 383 h 492"/>
                <a:gd name="T4" fmla="*/ 14 w 223"/>
                <a:gd name="T5" fmla="*/ 243 h 492"/>
                <a:gd name="T6" fmla="*/ 24 w 223"/>
                <a:gd name="T7" fmla="*/ 185 h 492"/>
                <a:gd name="T8" fmla="*/ 130 w 223"/>
                <a:gd name="T9" fmla="*/ 23 h 492"/>
                <a:gd name="T10" fmla="*/ 169 w 223"/>
                <a:gd name="T11" fmla="*/ 7 h 492"/>
                <a:gd name="T12" fmla="*/ 181 w 223"/>
                <a:gd name="T13" fmla="*/ 50 h 492"/>
                <a:gd name="T14" fmla="*/ 145 w 223"/>
                <a:gd name="T15" fmla="*/ 138 h 492"/>
                <a:gd name="T16" fmla="*/ 164 w 223"/>
                <a:gd name="T17" fmla="*/ 179 h 492"/>
                <a:gd name="T18" fmla="*/ 168 w 223"/>
                <a:gd name="T19" fmla="*/ 270 h 492"/>
                <a:gd name="T20" fmla="*/ 180 w 223"/>
                <a:gd name="T21" fmla="*/ 382 h 492"/>
                <a:gd name="T22" fmla="*/ 209 w 223"/>
                <a:gd name="T23" fmla="*/ 420 h 492"/>
                <a:gd name="T24" fmla="*/ 223 w 223"/>
                <a:gd name="T25" fmla="*/ 441 h 492"/>
                <a:gd name="T26" fmla="*/ 223 w 223"/>
                <a:gd name="T27" fmla="*/ 478 h 492"/>
                <a:gd name="T28" fmla="*/ 209 w 223"/>
                <a:gd name="T29" fmla="*/ 492 h 492"/>
                <a:gd name="T30" fmla="*/ 12 w 223"/>
                <a:gd name="T31" fmla="*/ 492 h 492"/>
                <a:gd name="T32" fmla="*/ 0 w 223"/>
                <a:gd name="T33" fmla="*/ 480 h 492"/>
                <a:gd name="T34" fmla="*/ 0 w 223"/>
                <a:gd name="T35" fmla="*/ 439 h 492"/>
                <a:gd name="T36" fmla="*/ 15 w 223"/>
                <a:gd name="T37" fmla="*/ 421 h 492"/>
                <a:gd name="T38" fmla="*/ 166 w 223"/>
                <a:gd name="T39" fmla="*/ 384 h 492"/>
                <a:gd name="T40" fmla="*/ 166 w 223"/>
                <a:gd name="T41" fmla="*/ 375 h 492"/>
                <a:gd name="T42" fmla="*/ 157 w 223"/>
                <a:gd name="T43" fmla="*/ 285 h 492"/>
                <a:gd name="T44" fmla="*/ 150 w 223"/>
                <a:gd name="T45" fmla="*/ 172 h 492"/>
                <a:gd name="T46" fmla="*/ 134 w 223"/>
                <a:gd name="T47" fmla="*/ 151 h 492"/>
                <a:gd name="T48" fmla="*/ 119 w 223"/>
                <a:gd name="T49" fmla="*/ 172 h 492"/>
                <a:gd name="T50" fmla="*/ 118 w 223"/>
                <a:gd name="T51" fmla="*/ 246 h 492"/>
                <a:gd name="T52" fmla="*/ 105 w 223"/>
                <a:gd name="T53" fmla="*/ 287 h 492"/>
                <a:gd name="T54" fmla="*/ 94 w 223"/>
                <a:gd name="T55" fmla="*/ 291 h 492"/>
                <a:gd name="T56" fmla="*/ 94 w 223"/>
                <a:gd name="T57" fmla="*/ 279 h 492"/>
                <a:gd name="T58" fmla="*/ 104 w 223"/>
                <a:gd name="T59" fmla="*/ 240 h 492"/>
                <a:gd name="T60" fmla="*/ 105 w 223"/>
                <a:gd name="T61" fmla="*/ 169 h 492"/>
                <a:gd name="T62" fmla="*/ 124 w 223"/>
                <a:gd name="T63" fmla="*/ 139 h 492"/>
                <a:gd name="T64" fmla="*/ 133 w 223"/>
                <a:gd name="T65" fmla="*/ 131 h 492"/>
                <a:gd name="T66" fmla="*/ 169 w 223"/>
                <a:gd name="T67" fmla="*/ 44 h 492"/>
                <a:gd name="T68" fmla="*/ 162 w 223"/>
                <a:gd name="T69" fmla="*/ 20 h 492"/>
                <a:gd name="T70" fmla="*/ 142 w 223"/>
                <a:gd name="T71" fmla="*/ 31 h 492"/>
                <a:gd name="T72" fmla="*/ 35 w 223"/>
                <a:gd name="T73" fmla="*/ 193 h 492"/>
                <a:gd name="T74" fmla="*/ 27 w 223"/>
                <a:gd name="T75" fmla="*/ 240 h 492"/>
                <a:gd name="T76" fmla="*/ 43 w 223"/>
                <a:gd name="T77" fmla="*/ 309 h 492"/>
                <a:gd name="T78" fmla="*/ 61 w 223"/>
                <a:gd name="T79" fmla="*/ 384 h 492"/>
                <a:gd name="T80" fmla="*/ 166 w 223"/>
                <a:gd name="T81" fmla="*/ 384 h 492"/>
                <a:gd name="T82" fmla="*/ 208 w 223"/>
                <a:gd name="T83" fmla="*/ 436 h 492"/>
                <a:gd name="T84" fmla="*/ 15 w 223"/>
                <a:gd name="T85" fmla="*/ 436 h 492"/>
                <a:gd name="T86" fmla="*/ 15 w 223"/>
                <a:gd name="T87" fmla="*/ 477 h 492"/>
                <a:gd name="T88" fmla="*/ 208 w 223"/>
                <a:gd name="T89" fmla="*/ 477 h 492"/>
                <a:gd name="T90" fmla="*/ 208 w 223"/>
                <a:gd name="T91" fmla="*/ 436 h 492"/>
                <a:gd name="T92" fmla="*/ 193 w 223"/>
                <a:gd name="T93" fmla="*/ 421 h 492"/>
                <a:gd name="T94" fmla="*/ 174 w 223"/>
                <a:gd name="T95" fmla="*/ 398 h 492"/>
                <a:gd name="T96" fmla="*/ 50 w 223"/>
                <a:gd name="T97" fmla="*/ 398 h 492"/>
                <a:gd name="T98" fmla="*/ 32 w 223"/>
                <a:gd name="T99" fmla="*/ 421 h 492"/>
                <a:gd name="T100" fmla="*/ 193 w 223"/>
                <a:gd name="T101" fmla="*/ 421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3" h="492">
                  <a:moveTo>
                    <a:pt x="15" y="421"/>
                  </a:moveTo>
                  <a:cubicBezTo>
                    <a:pt x="20" y="387"/>
                    <a:pt x="20" y="387"/>
                    <a:pt x="46" y="383"/>
                  </a:cubicBezTo>
                  <a:cubicBezTo>
                    <a:pt x="35" y="336"/>
                    <a:pt x="25" y="290"/>
                    <a:pt x="14" y="243"/>
                  </a:cubicBezTo>
                  <a:cubicBezTo>
                    <a:pt x="9" y="222"/>
                    <a:pt x="12" y="203"/>
                    <a:pt x="24" y="185"/>
                  </a:cubicBezTo>
                  <a:cubicBezTo>
                    <a:pt x="60" y="131"/>
                    <a:pt x="95" y="77"/>
                    <a:pt x="130" y="23"/>
                  </a:cubicBezTo>
                  <a:cubicBezTo>
                    <a:pt x="142" y="5"/>
                    <a:pt x="155" y="0"/>
                    <a:pt x="169" y="7"/>
                  </a:cubicBezTo>
                  <a:cubicBezTo>
                    <a:pt x="183" y="15"/>
                    <a:pt x="188" y="32"/>
                    <a:pt x="181" y="50"/>
                  </a:cubicBezTo>
                  <a:cubicBezTo>
                    <a:pt x="170" y="79"/>
                    <a:pt x="158" y="108"/>
                    <a:pt x="145" y="138"/>
                  </a:cubicBezTo>
                  <a:cubicBezTo>
                    <a:pt x="163" y="147"/>
                    <a:pt x="164" y="162"/>
                    <a:pt x="164" y="179"/>
                  </a:cubicBezTo>
                  <a:cubicBezTo>
                    <a:pt x="164" y="210"/>
                    <a:pt x="162" y="241"/>
                    <a:pt x="168" y="270"/>
                  </a:cubicBezTo>
                  <a:cubicBezTo>
                    <a:pt x="175" y="307"/>
                    <a:pt x="183" y="344"/>
                    <a:pt x="180" y="382"/>
                  </a:cubicBezTo>
                  <a:cubicBezTo>
                    <a:pt x="206" y="388"/>
                    <a:pt x="208" y="390"/>
                    <a:pt x="209" y="420"/>
                  </a:cubicBezTo>
                  <a:cubicBezTo>
                    <a:pt x="222" y="421"/>
                    <a:pt x="223" y="430"/>
                    <a:pt x="223" y="441"/>
                  </a:cubicBezTo>
                  <a:cubicBezTo>
                    <a:pt x="222" y="453"/>
                    <a:pt x="222" y="466"/>
                    <a:pt x="223" y="478"/>
                  </a:cubicBezTo>
                  <a:cubicBezTo>
                    <a:pt x="223" y="488"/>
                    <a:pt x="220" y="492"/>
                    <a:pt x="209" y="492"/>
                  </a:cubicBezTo>
                  <a:cubicBezTo>
                    <a:pt x="143" y="492"/>
                    <a:pt x="78" y="492"/>
                    <a:pt x="12" y="492"/>
                  </a:cubicBezTo>
                  <a:cubicBezTo>
                    <a:pt x="3" y="492"/>
                    <a:pt x="0" y="489"/>
                    <a:pt x="0" y="480"/>
                  </a:cubicBezTo>
                  <a:cubicBezTo>
                    <a:pt x="0" y="466"/>
                    <a:pt x="0" y="453"/>
                    <a:pt x="0" y="439"/>
                  </a:cubicBezTo>
                  <a:cubicBezTo>
                    <a:pt x="0" y="428"/>
                    <a:pt x="0" y="418"/>
                    <a:pt x="15" y="421"/>
                  </a:cubicBezTo>
                  <a:close/>
                  <a:moveTo>
                    <a:pt x="166" y="384"/>
                  </a:moveTo>
                  <a:cubicBezTo>
                    <a:pt x="166" y="380"/>
                    <a:pt x="166" y="378"/>
                    <a:pt x="166" y="375"/>
                  </a:cubicBezTo>
                  <a:cubicBezTo>
                    <a:pt x="167" y="345"/>
                    <a:pt x="162" y="315"/>
                    <a:pt x="157" y="285"/>
                  </a:cubicBezTo>
                  <a:cubicBezTo>
                    <a:pt x="150" y="248"/>
                    <a:pt x="152" y="210"/>
                    <a:pt x="150" y="172"/>
                  </a:cubicBezTo>
                  <a:cubicBezTo>
                    <a:pt x="150" y="161"/>
                    <a:pt x="147" y="151"/>
                    <a:pt x="134" y="151"/>
                  </a:cubicBezTo>
                  <a:cubicBezTo>
                    <a:pt x="122" y="151"/>
                    <a:pt x="119" y="161"/>
                    <a:pt x="119" y="172"/>
                  </a:cubicBezTo>
                  <a:cubicBezTo>
                    <a:pt x="119" y="197"/>
                    <a:pt x="120" y="221"/>
                    <a:pt x="118" y="246"/>
                  </a:cubicBezTo>
                  <a:cubicBezTo>
                    <a:pt x="117" y="260"/>
                    <a:pt x="111" y="274"/>
                    <a:pt x="105" y="287"/>
                  </a:cubicBezTo>
                  <a:cubicBezTo>
                    <a:pt x="104" y="289"/>
                    <a:pt x="98" y="290"/>
                    <a:pt x="94" y="291"/>
                  </a:cubicBezTo>
                  <a:cubicBezTo>
                    <a:pt x="94" y="287"/>
                    <a:pt x="93" y="283"/>
                    <a:pt x="94" y="279"/>
                  </a:cubicBezTo>
                  <a:cubicBezTo>
                    <a:pt x="98" y="266"/>
                    <a:pt x="103" y="253"/>
                    <a:pt x="104" y="240"/>
                  </a:cubicBezTo>
                  <a:cubicBezTo>
                    <a:pt x="106" y="217"/>
                    <a:pt x="105" y="193"/>
                    <a:pt x="105" y="169"/>
                  </a:cubicBezTo>
                  <a:cubicBezTo>
                    <a:pt x="105" y="155"/>
                    <a:pt x="111" y="145"/>
                    <a:pt x="124" y="139"/>
                  </a:cubicBezTo>
                  <a:cubicBezTo>
                    <a:pt x="127" y="137"/>
                    <a:pt x="131" y="134"/>
                    <a:pt x="133" y="131"/>
                  </a:cubicBezTo>
                  <a:cubicBezTo>
                    <a:pt x="145" y="102"/>
                    <a:pt x="157" y="74"/>
                    <a:pt x="169" y="44"/>
                  </a:cubicBezTo>
                  <a:cubicBezTo>
                    <a:pt x="172" y="35"/>
                    <a:pt x="172" y="25"/>
                    <a:pt x="162" y="20"/>
                  </a:cubicBezTo>
                  <a:cubicBezTo>
                    <a:pt x="152" y="15"/>
                    <a:pt x="147" y="24"/>
                    <a:pt x="142" y="31"/>
                  </a:cubicBezTo>
                  <a:cubicBezTo>
                    <a:pt x="106" y="85"/>
                    <a:pt x="71" y="139"/>
                    <a:pt x="35" y="193"/>
                  </a:cubicBezTo>
                  <a:cubicBezTo>
                    <a:pt x="26" y="207"/>
                    <a:pt x="23" y="223"/>
                    <a:pt x="27" y="240"/>
                  </a:cubicBezTo>
                  <a:cubicBezTo>
                    <a:pt x="33" y="263"/>
                    <a:pt x="38" y="286"/>
                    <a:pt x="43" y="309"/>
                  </a:cubicBezTo>
                  <a:cubicBezTo>
                    <a:pt x="49" y="334"/>
                    <a:pt x="55" y="359"/>
                    <a:pt x="61" y="384"/>
                  </a:cubicBezTo>
                  <a:cubicBezTo>
                    <a:pt x="97" y="384"/>
                    <a:pt x="131" y="384"/>
                    <a:pt x="166" y="384"/>
                  </a:cubicBezTo>
                  <a:close/>
                  <a:moveTo>
                    <a:pt x="208" y="436"/>
                  </a:moveTo>
                  <a:cubicBezTo>
                    <a:pt x="143" y="436"/>
                    <a:pt x="79" y="436"/>
                    <a:pt x="15" y="436"/>
                  </a:cubicBezTo>
                  <a:cubicBezTo>
                    <a:pt x="15" y="450"/>
                    <a:pt x="15" y="464"/>
                    <a:pt x="15" y="477"/>
                  </a:cubicBezTo>
                  <a:cubicBezTo>
                    <a:pt x="80" y="477"/>
                    <a:pt x="143" y="477"/>
                    <a:pt x="208" y="477"/>
                  </a:cubicBezTo>
                  <a:cubicBezTo>
                    <a:pt x="208" y="463"/>
                    <a:pt x="208" y="450"/>
                    <a:pt x="208" y="436"/>
                  </a:cubicBezTo>
                  <a:close/>
                  <a:moveTo>
                    <a:pt x="193" y="421"/>
                  </a:moveTo>
                  <a:cubicBezTo>
                    <a:pt x="195" y="398"/>
                    <a:pt x="195" y="398"/>
                    <a:pt x="174" y="398"/>
                  </a:cubicBezTo>
                  <a:cubicBezTo>
                    <a:pt x="133" y="398"/>
                    <a:pt x="91" y="398"/>
                    <a:pt x="50" y="398"/>
                  </a:cubicBezTo>
                  <a:cubicBezTo>
                    <a:pt x="29" y="398"/>
                    <a:pt x="29" y="399"/>
                    <a:pt x="32" y="421"/>
                  </a:cubicBezTo>
                  <a:cubicBezTo>
                    <a:pt x="86" y="421"/>
                    <a:pt x="139" y="421"/>
                    <a:pt x="193" y="4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39">
              <a:extLst>
                <a:ext uri="{FF2B5EF4-FFF2-40B4-BE49-F238E27FC236}">
                  <a16:creationId xmlns:a16="http://schemas.microsoft.com/office/drawing/2014/main" id="{E0217437-F574-4DC0-A700-93BC6E8251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1200" y="-1830388"/>
              <a:ext cx="433387" cy="625475"/>
            </a:xfrm>
            <a:custGeom>
              <a:avLst/>
              <a:gdLst>
                <a:gd name="T0" fmla="*/ 141 w 145"/>
                <a:gd name="T1" fmla="*/ 104 h 209"/>
                <a:gd name="T2" fmla="*/ 86 w 145"/>
                <a:gd name="T3" fmla="*/ 207 h 209"/>
                <a:gd name="T4" fmla="*/ 74 w 145"/>
                <a:gd name="T5" fmla="*/ 206 h 209"/>
                <a:gd name="T6" fmla="*/ 71 w 145"/>
                <a:gd name="T7" fmla="*/ 4 h 209"/>
                <a:gd name="T8" fmla="*/ 86 w 145"/>
                <a:gd name="T9" fmla="*/ 2 h 209"/>
                <a:gd name="T10" fmla="*/ 141 w 145"/>
                <a:gd name="T11" fmla="*/ 104 h 209"/>
                <a:gd name="T12" fmla="*/ 87 w 145"/>
                <a:gd name="T13" fmla="*/ 182 h 209"/>
                <a:gd name="T14" fmla="*/ 79 w 145"/>
                <a:gd name="T15" fmla="*/ 16 h 209"/>
                <a:gd name="T16" fmla="*/ 74 w 145"/>
                <a:gd name="T17" fmla="*/ 182 h 209"/>
                <a:gd name="T18" fmla="*/ 74 w 145"/>
                <a:gd name="T19" fmla="*/ 163 h 209"/>
                <a:gd name="T20" fmla="*/ 73 w 145"/>
                <a:gd name="T21" fmla="*/ 97 h 209"/>
                <a:gd name="T22" fmla="*/ 80 w 145"/>
                <a:gd name="T23" fmla="*/ 85 h 209"/>
                <a:gd name="T24" fmla="*/ 87 w 145"/>
                <a:gd name="T25" fmla="*/ 97 h 209"/>
                <a:gd name="T26" fmla="*/ 87 w 145"/>
                <a:gd name="T27" fmla="*/ 108 h 209"/>
                <a:gd name="T28" fmla="*/ 87 w 145"/>
                <a:gd name="T29" fmla="*/ 18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5" h="209">
                  <a:moveTo>
                    <a:pt x="141" y="104"/>
                  </a:moveTo>
                  <a:cubicBezTo>
                    <a:pt x="140" y="149"/>
                    <a:pt x="117" y="180"/>
                    <a:pt x="86" y="207"/>
                  </a:cubicBezTo>
                  <a:cubicBezTo>
                    <a:pt x="84" y="209"/>
                    <a:pt x="77" y="208"/>
                    <a:pt x="74" y="206"/>
                  </a:cubicBezTo>
                  <a:cubicBezTo>
                    <a:pt x="0" y="142"/>
                    <a:pt x="5" y="65"/>
                    <a:pt x="71" y="4"/>
                  </a:cubicBezTo>
                  <a:cubicBezTo>
                    <a:pt x="74" y="1"/>
                    <a:pt x="83" y="0"/>
                    <a:pt x="86" y="2"/>
                  </a:cubicBezTo>
                  <a:cubicBezTo>
                    <a:pt x="118" y="29"/>
                    <a:pt x="139" y="62"/>
                    <a:pt x="141" y="104"/>
                  </a:cubicBezTo>
                  <a:close/>
                  <a:moveTo>
                    <a:pt x="87" y="182"/>
                  </a:moveTo>
                  <a:cubicBezTo>
                    <a:pt x="145" y="130"/>
                    <a:pt x="134" y="59"/>
                    <a:pt x="79" y="16"/>
                  </a:cubicBezTo>
                  <a:cubicBezTo>
                    <a:pt x="23" y="61"/>
                    <a:pt x="19" y="153"/>
                    <a:pt x="74" y="182"/>
                  </a:cubicBezTo>
                  <a:cubicBezTo>
                    <a:pt x="74" y="176"/>
                    <a:pt x="74" y="169"/>
                    <a:pt x="74" y="163"/>
                  </a:cubicBezTo>
                  <a:cubicBezTo>
                    <a:pt x="73" y="141"/>
                    <a:pt x="73" y="119"/>
                    <a:pt x="73" y="97"/>
                  </a:cubicBezTo>
                  <a:cubicBezTo>
                    <a:pt x="73" y="93"/>
                    <a:pt x="78" y="89"/>
                    <a:pt x="80" y="85"/>
                  </a:cubicBezTo>
                  <a:cubicBezTo>
                    <a:pt x="82" y="89"/>
                    <a:pt x="85" y="93"/>
                    <a:pt x="87" y="97"/>
                  </a:cubicBezTo>
                  <a:cubicBezTo>
                    <a:pt x="88" y="100"/>
                    <a:pt x="87" y="104"/>
                    <a:pt x="87" y="108"/>
                  </a:cubicBezTo>
                  <a:cubicBezTo>
                    <a:pt x="87" y="133"/>
                    <a:pt x="87" y="157"/>
                    <a:pt x="87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0">
              <a:extLst>
                <a:ext uri="{FF2B5EF4-FFF2-40B4-BE49-F238E27FC236}">
                  <a16:creationId xmlns:a16="http://schemas.microsoft.com/office/drawing/2014/main" id="{F6EF06D0-83DF-42B8-9C0B-3303FDBC88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1500" y="-1223963"/>
              <a:ext cx="342900" cy="300038"/>
            </a:xfrm>
            <a:custGeom>
              <a:avLst/>
              <a:gdLst>
                <a:gd name="T0" fmla="*/ 39 w 115"/>
                <a:gd name="T1" fmla="*/ 0 h 100"/>
                <a:gd name="T2" fmla="*/ 114 w 115"/>
                <a:gd name="T3" fmla="*/ 70 h 100"/>
                <a:gd name="T4" fmla="*/ 107 w 115"/>
                <a:gd name="T5" fmla="*/ 81 h 100"/>
                <a:gd name="T6" fmla="*/ 1 w 115"/>
                <a:gd name="T7" fmla="*/ 21 h 100"/>
                <a:gd name="T8" fmla="*/ 12 w 115"/>
                <a:gd name="T9" fmla="*/ 5 h 100"/>
                <a:gd name="T10" fmla="*/ 39 w 115"/>
                <a:gd name="T11" fmla="*/ 0 h 100"/>
                <a:gd name="T12" fmla="*/ 16 w 115"/>
                <a:gd name="T13" fmla="*/ 20 h 100"/>
                <a:gd name="T14" fmla="*/ 87 w 115"/>
                <a:gd name="T15" fmla="*/ 70 h 100"/>
                <a:gd name="T16" fmla="*/ 56 w 115"/>
                <a:gd name="T17" fmla="*/ 50 h 100"/>
                <a:gd name="T18" fmla="*/ 46 w 115"/>
                <a:gd name="T19" fmla="*/ 36 h 100"/>
                <a:gd name="T20" fmla="*/ 62 w 115"/>
                <a:gd name="T21" fmla="*/ 38 h 100"/>
                <a:gd name="T22" fmla="*/ 94 w 115"/>
                <a:gd name="T23" fmla="*/ 57 h 100"/>
                <a:gd name="T24" fmla="*/ 16 w 115"/>
                <a:gd name="T25" fmla="*/ 2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00">
                  <a:moveTo>
                    <a:pt x="39" y="0"/>
                  </a:moveTo>
                  <a:cubicBezTo>
                    <a:pt x="87" y="1"/>
                    <a:pt x="109" y="36"/>
                    <a:pt x="114" y="70"/>
                  </a:cubicBezTo>
                  <a:cubicBezTo>
                    <a:pt x="115" y="74"/>
                    <a:pt x="110" y="80"/>
                    <a:pt x="107" y="81"/>
                  </a:cubicBezTo>
                  <a:cubicBezTo>
                    <a:pt x="59" y="100"/>
                    <a:pt x="10" y="72"/>
                    <a:pt x="1" y="21"/>
                  </a:cubicBezTo>
                  <a:cubicBezTo>
                    <a:pt x="0" y="11"/>
                    <a:pt x="3" y="7"/>
                    <a:pt x="12" y="5"/>
                  </a:cubicBezTo>
                  <a:cubicBezTo>
                    <a:pt x="21" y="3"/>
                    <a:pt x="30" y="2"/>
                    <a:pt x="39" y="0"/>
                  </a:cubicBezTo>
                  <a:close/>
                  <a:moveTo>
                    <a:pt x="16" y="20"/>
                  </a:moveTo>
                  <a:cubicBezTo>
                    <a:pt x="24" y="58"/>
                    <a:pt x="52" y="78"/>
                    <a:pt x="87" y="70"/>
                  </a:cubicBezTo>
                  <a:cubicBezTo>
                    <a:pt x="76" y="63"/>
                    <a:pt x="65" y="57"/>
                    <a:pt x="56" y="50"/>
                  </a:cubicBezTo>
                  <a:cubicBezTo>
                    <a:pt x="51" y="47"/>
                    <a:pt x="49" y="41"/>
                    <a:pt x="46" y="36"/>
                  </a:cubicBezTo>
                  <a:cubicBezTo>
                    <a:pt x="51" y="37"/>
                    <a:pt x="57" y="36"/>
                    <a:pt x="62" y="38"/>
                  </a:cubicBezTo>
                  <a:cubicBezTo>
                    <a:pt x="72" y="44"/>
                    <a:pt x="82" y="50"/>
                    <a:pt x="94" y="57"/>
                  </a:cubicBezTo>
                  <a:cubicBezTo>
                    <a:pt x="86" y="22"/>
                    <a:pt x="51" y="6"/>
                    <a:pt x="1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1">
              <a:extLst>
                <a:ext uri="{FF2B5EF4-FFF2-40B4-BE49-F238E27FC236}">
                  <a16:creationId xmlns:a16="http://schemas.microsoft.com/office/drawing/2014/main" id="{3B02D8A5-2013-44C5-B98C-8698198BC8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1714" y="-1223964"/>
              <a:ext cx="346076" cy="293688"/>
            </a:xfrm>
            <a:custGeom>
              <a:avLst/>
              <a:gdLst>
                <a:gd name="T0" fmla="*/ 75 w 116"/>
                <a:gd name="T1" fmla="*/ 1 h 98"/>
                <a:gd name="T2" fmla="*/ 97 w 116"/>
                <a:gd name="T3" fmla="*/ 4 h 98"/>
                <a:gd name="T4" fmla="*/ 111 w 116"/>
                <a:gd name="T5" fmla="*/ 27 h 98"/>
                <a:gd name="T6" fmla="*/ 9 w 116"/>
                <a:gd name="T7" fmla="*/ 82 h 98"/>
                <a:gd name="T8" fmla="*/ 0 w 116"/>
                <a:gd name="T9" fmla="*/ 71 h 98"/>
                <a:gd name="T10" fmla="*/ 75 w 116"/>
                <a:gd name="T11" fmla="*/ 1 h 98"/>
                <a:gd name="T12" fmla="*/ 20 w 116"/>
                <a:gd name="T13" fmla="*/ 57 h 98"/>
                <a:gd name="T14" fmla="*/ 55 w 116"/>
                <a:gd name="T15" fmla="*/ 37 h 98"/>
                <a:gd name="T16" fmla="*/ 68 w 116"/>
                <a:gd name="T17" fmla="*/ 36 h 98"/>
                <a:gd name="T18" fmla="*/ 61 w 116"/>
                <a:gd name="T19" fmla="*/ 49 h 98"/>
                <a:gd name="T20" fmla="*/ 25 w 116"/>
                <a:gd name="T21" fmla="*/ 71 h 98"/>
                <a:gd name="T22" fmla="*/ 98 w 116"/>
                <a:gd name="T23" fmla="*/ 19 h 98"/>
                <a:gd name="T24" fmla="*/ 20 w 116"/>
                <a:gd name="T25" fmla="*/ 5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98">
                  <a:moveTo>
                    <a:pt x="75" y="1"/>
                  </a:moveTo>
                  <a:cubicBezTo>
                    <a:pt x="82" y="2"/>
                    <a:pt x="90" y="2"/>
                    <a:pt x="97" y="4"/>
                  </a:cubicBezTo>
                  <a:cubicBezTo>
                    <a:pt x="115" y="8"/>
                    <a:pt x="116" y="10"/>
                    <a:pt x="111" y="27"/>
                  </a:cubicBezTo>
                  <a:cubicBezTo>
                    <a:pt x="97" y="77"/>
                    <a:pt x="57" y="98"/>
                    <a:pt x="9" y="82"/>
                  </a:cubicBezTo>
                  <a:cubicBezTo>
                    <a:pt x="5" y="80"/>
                    <a:pt x="0" y="74"/>
                    <a:pt x="0" y="71"/>
                  </a:cubicBezTo>
                  <a:cubicBezTo>
                    <a:pt x="6" y="33"/>
                    <a:pt x="31" y="0"/>
                    <a:pt x="75" y="1"/>
                  </a:cubicBezTo>
                  <a:close/>
                  <a:moveTo>
                    <a:pt x="20" y="57"/>
                  </a:moveTo>
                  <a:cubicBezTo>
                    <a:pt x="33" y="50"/>
                    <a:pt x="44" y="43"/>
                    <a:pt x="55" y="37"/>
                  </a:cubicBezTo>
                  <a:cubicBezTo>
                    <a:pt x="59" y="35"/>
                    <a:pt x="64" y="36"/>
                    <a:pt x="68" y="36"/>
                  </a:cubicBezTo>
                  <a:cubicBezTo>
                    <a:pt x="66" y="41"/>
                    <a:pt x="65" y="46"/>
                    <a:pt x="61" y="49"/>
                  </a:cubicBezTo>
                  <a:cubicBezTo>
                    <a:pt x="51" y="56"/>
                    <a:pt x="39" y="63"/>
                    <a:pt x="25" y="71"/>
                  </a:cubicBezTo>
                  <a:cubicBezTo>
                    <a:pt x="66" y="76"/>
                    <a:pt x="93" y="56"/>
                    <a:pt x="98" y="19"/>
                  </a:cubicBezTo>
                  <a:cubicBezTo>
                    <a:pt x="62" y="7"/>
                    <a:pt x="28" y="23"/>
                    <a:pt x="2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2">
              <a:extLst>
                <a:ext uri="{FF2B5EF4-FFF2-40B4-BE49-F238E27FC236}">
                  <a16:creationId xmlns:a16="http://schemas.microsoft.com/office/drawing/2014/main" id="{F93597A7-4F7F-436C-A3D1-94237DD324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1500" y="-896938"/>
              <a:ext cx="342900" cy="295275"/>
            </a:xfrm>
            <a:custGeom>
              <a:avLst/>
              <a:gdLst>
                <a:gd name="T0" fmla="*/ 35 w 115"/>
                <a:gd name="T1" fmla="*/ 0 h 99"/>
                <a:gd name="T2" fmla="*/ 114 w 115"/>
                <a:gd name="T3" fmla="*/ 70 h 99"/>
                <a:gd name="T4" fmla="*/ 107 w 115"/>
                <a:gd name="T5" fmla="*/ 81 h 99"/>
                <a:gd name="T6" fmla="*/ 1 w 115"/>
                <a:gd name="T7" fmla="*/ 21 h 99"/>
                <a:gd name="T8" fmla="*/ 11 w 115"/>
                <a:gd name="T9" fmla="*/ 5 h 99"/>
                <a:gd name="T10" fmla="*/ 35 w 115"/>
                <a:gd name="T11" fmla="*/ 0 h 99"/>
                <a:gd name="T12" fmla="*/ 87 w 115"/>
                <a:gd name="T13" fmla="*/ 69 h 99"/>
                <a:gd name="T14" fmla="*/ 52 w 115"/>
                <a:gd name="T15" fmla="*/ 47 h 99"/>
                <a:gd name="T16" fmla="*/ 46 w 115"/>
                <a:gd name="T17" fmla="*/ 36 h 99"/>
                <a:gd name="T18" fmla="*/ 59 w 115"/>
                <a:gd name="T19" fmla="*/ 36 h 99"/>
                <a:gd name="T20" fmla="*/ 95 w 115"/>
                <a:gd name="T21" fmla="*/ 57 h 99"/>
                <a:gd name="T22" fmla="*/ 17 w 115"/>
                <a:gd name="T23" fmla="*/ 19 h 99"/>
                <a:gd name="T24" fmla="*/ 87 w 115"/>
                <a:gd name="T25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99">
                  <a:moveTo>
                    <a:pt x="35" y="0"/>
                  </a:moveTo>
                  <a:cubicBezTo>
                    <a:pt x="79" y="0"/>
                    <a:pt x="112" y="31"/>
                    <a:pt x="114" y="70"/>
                  </a:cubicBezTo>
                  <a:cubicBezTo>
                    <a:pt x="115" y="73"/>
                    <a:pt x="110" y="79"/>
                    <a:pt x="107" y="81"/>
                  </a:cubicBezTo>
                  <a:cubicBezTo>
                    <a:pt x="58" y="99"/>
                    <a:pt x="11" y="72"/>
                    <a:pt x="1" y="21"/>
                  </a:cubicBezTo>
                  <a:cubicBezTo>
                    <a:pt x="0" y="11"/>
                    <a:pt x="2" y="6"/>
                    <a:pt x="11" y="5"/>
                  </a:cubicBezTo>
                  <a:cubicBezTo>
                    <a:pt x="21" y="3"/>
                    <a:pt x="31" y="1"/>
                    <a:pt x="35" y="0"/>
                  </a:cubicBezTo>
                  <a:close/>
                  <a:moveTo>
                    <a:pt x="87" y="69"/>
                  </a:moveTo>
                  <a:cubicBezTo>
                    <a:pt x="74" y="61"/>
                    <a:pt x="63" y="55"/>
                    <a:pt x="52" y="47"/>
                  </a:cubicBezTo>
                  <a:cubicBezTo>
                    <a:pt x="49" y="45"/>
                    <a:pt x="48" y="40"/>
                    <a:pt x="46" y="36"/>
                  </a:cubicBezTo>
                  <a:cubicBezTo>
                    <a:pt x="50" y="36"/>
                    <a:pt x="56" y="34"/>
                    <a:pt x="59" y="36"/>
                  </a:cubicBezTo>
                  <a:cubicBezTo>
                    <a:pt x="71" y="42"/>
                    <a:pt x="82" y="49"/>
                    <a:pt x="95" y="57"/>
                  </a:cubicBezTo>
                  <a:cubicBezTo>
                    <a:pt x="85" y="21"/>
                    <a:pt x="51" y="6"/>
                    <a:pt x="17" y="19"/>
                  </a:cubicBezTo>
                  <a:cubicBezTo>
                    <a:pt x="24" y="57"/>
                    <a:pt x="53" y="78"/>
                    <a:pt x="8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3">
              <a:extLst>
                <a:ext uri="{FF2B5EF4-FFF2-40B4-BE49-F238E27FC236}">
                  <a16:creationId xmlns:a16="http://schemas.microsoft.com/office/drawing/2014/main" id="{F10611AB-05B5-4F30-97D9-FEFE145404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1713" y="-896938"/>
              <a:ext cx="355600" cy="280988"/>
            </a:xfrm>
            <a:custGeom>
              <a:avLst/>
              <a:gdLst>
                <a:gd name="T0" fmla="*/ 78 w 119"/>
                <a:gd name="T1" fmla="*/ 0 h 94"/>
                <a:gd name="T2" fmla="*/ 88 w 119"/>
                <a:gd name="T3" fmla="*/ 1 h 94"/>
                <a:gd name="T4" fmla="*/ 108 w 119"/>
                <a:gd name="T5" fmla="*/ 38 h 94"/>
                <a:gd name="T6" fmla="*/ 6 w 119"/>
                <a:gd name="T7" fmla="*/ 80 h 94"/>
                <a:gd name="T8" fmla="*/ 0 w 119"/>
                <a:gd name="T9" fmla="*/ 70 h 94"/>
                <a:gd name="T10" fmla="*/ 78 w 119"/>
                <a:gd name="T11" fmla="*/ 0 h 94"/>
                <a:gd name="T12" fmla="*/ 18 w 119"/>
                <a:gd name="T13" fmla="*/ 58 h 94"/>
                <a:gd name="T14" fmla="*/ 55 w 119"/>
                <a:gd name="T15" fmla="*/ 37 h 94"/>
                <a:gd name="T16" fmla="*/ 69 w 119"/>
                <a:gd name="T17" fmla="*/ 37 h 94"/>
                <a:gd name="T18" fmla="*/ 62 w 119"/>
                <a:gd name="T19" fmla="*/ 48 h 94"/>
                <a:gd name="T20" fmla="*/ 28 w 119"/>
                <a:gd name="T21" fmla="*/ 69 h 94"/>
                <a:gd name="T22" fmla="*/ 98 w 119"/>
                <a:gd name="T23" fmla="*/ 18 h 94"/>
                <a:gd name="T24" fmla="*/ 18 w 119"/>
                <a:gd name="T25" fmla="*/ 5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94">
                  <a:moveTo>
                    <a:pt x="78" y="0"/>
                  </a:moveTo>
                  <a:cubicBezTo>
                    <a:pt x="80" y="0"/>
                    <a:pt x="84" y="1"/>
                    <a:pt x="88" y="1"/>
                  </a:cubicBezTo>
                  <a:cubicBezTo>
                    <a:pt x="117" y="6"/>
                    <a:pt x="119" y="10"/>
                    <a:pt x="108" y="38"/>
                  </a:cubicBezTo>
                  <a:cubicBezTo>
                    <a:pt x="89" y="83"/>
                    <a:pt x="51" y="94"/>
                    <a:pt x="6" y="80"/>
                  </a:cubicBezTo>
                  <a:cubicBezTo>
                    <a:pt x="3" y="79"/>
                    <a:pt x="0" y="74"/>
                    <a:pt x="0" y="70"/>
                  </a:cubicBezTo>
                  <a:cubicBezTo>
                    <a:pt x="2" y="31"/>
                    <a:pt x="36" y="0"/>
                    <a:pt x="78" y="0"/>
                  </a:cubicBezTo>
                  <a:close/>
                  <a:moveTo>
                    <a:pt x="18" y="58"/>
                  </a:moveTo>
                  <a:cubicBezTo>
                    <a:pt x="32" y="49"/>
                    <a:pt x="43" y="42"/>
                    <a:pt x="55" y="37"/>
                  </a:cubicBezTo>
                  <a:cubicBezTo>
                    <a:pt x="58" y="35"/>
                    <a:pt x="64" y="36"/>
                    <a:pt x="69" y="37"/>
                  </a:cubicBezTo>
                  <a:cubicBezTo>
                    <a:pt x="67" y="40"/>
                    <a:pt x="65" y="46"/>
                    <a:pt x="62" y="48"/>
                  </a:cubicBezTo>
                  <a:cubicBezTo>
                    <a:pt x="51" y="55"/>
                    <a:pt x="40" y="61"/>
                    <a:pt x="28" y="69"/>
                  </a:cubicBezTo>
                  <a:cubicBezTo>
                    <a:pt x="60" y="80"/>
                    <a:pt x="93" y="55"/>
                    <a:pt x="98" y="18"/>
                  </a:cubicBezTo>
                  <a:cubicBezTo>
                    <a:pt x="60" y="7"/>
                    <a:pt x="32" y="20"/>
                    <a:pt x="1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44">
              <a:extLst>
                <a:ext uri="{FF2B5EF4-FFF2-40B4-BE49-F238E27FC236}">
                  <a16:creationId xmlns:a16="http://schemas.microsoft.com/office/drawing/2014/main" id="{94222852-BAA0-4496-A11E-DB386EB48B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1500" y="-574676"/>
              <a:ext cx="342900" cy="300038"/>
            </a:xfrm>
            <a:custGeom>
              <a:avLst/>
              <a:gdLst>
                <a:gd name="T0" fmla="*/ 39 w 115"/>
                <a:gd name="T1" fmla="*/ 0 h 100"/>
                <a:gd name="T2" fmla="*/ 114 w 115"/>
                <a:gd name="T3" fmla="*/ 70 h 100"/>
                <a:gd name="T4" fmla="*/ 107 w 115"/>
                <a:gd name="T5" fmla="*/ 80 h 100"/>
                <a:gd name="T6" fmla="*/ 1 w 115"/>
                <a:gd name="T7" fmla="*/ 19 h 100"/>
                <a:gd name="T8" fmla="*/ 10 w 115"/>
                <a:gd name="T9" fmla="*/ 5 h 100"/>
                <a:gd name="T10" fmla="*/ 39 w 115"/>
                <a:gd name="T11" fmla="*/ 0 h 100"/>
                <a:gd name="T12" fmla="*/ 95 w 115"/>
                <a:gd name="T13" fmla="*/ 57 h 100"/>
                <a:gd name="T14" fmla="*/ 16 w 115"/>
                <a:gd name="T15" fmla="*/ 20 h 100"/>
                <a:gd name="T16" fmla="*/ 86 w 115"/>
                <a:gd name="T17" fmla="*/ 68 h 100"/>
                <a:gd name="T18" fmla="*/ 52 w 115"/>
                <a:gd name="T19" fmla="*/ 48 h 100"/>
                <a:gd name="T20" fmla="*/ 46 w 115"/>
                <a:gd name="T21" fmla="*/ 36 h 100"/>
                <a:gd name="T22" fmla="*/ 59 w 115"/>
                <a:gd name="T23" fmla="*/ 36 h 100"/>
                <a:gd name="T24" fmla="*/ 95 w 115"/>
                <a:gd name="T25" fmla="*/ 5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00">
                  <a:moveTo>
                    <a:pt x="39" y="0"/>
                  </a:moveTo>
                  <a:cubicBezTo>
                    <a:pt x="79" y="1"/>
                    <a:pt x="111" y="30"/>
                    <a:pt x="114" y="70"/>
                  </a:cubicBezTo>
                  <a:cubicBezTo>
                    <a:pt x="115" y="73"/>
                    <a:pt x="111" y="79"/>
                    <a:pt x="107" y="80"/>
                  </a:cubicBezTo>
                  <a:cubicBezTo>
                    <a:pt x="59" y="100"/>
                    <a:pt x="8" y="70"/>
                    <a:pt x="1" y="19"/>
                  </a:cubicBezTo>
                  <a:cubicBezTo>
                    <a:pt x="0" y="11"/>
                    <a:pt x="2" y="6"/>
                    <a:pt x="10" y="5"/>
                  </a:cubicBezTo>
                  <a:cubicBezTo>
                    <a:pt x="20" y="3"/>
                    <a:pt x="29" y="1"/>
                    <a:pt x="39" y="0"/>
                  </a:cubicBezTo>
                  <a:close/>
                  <a:moveTo>
                    <a:pt x="95" y="57"/>
                  </a:moveTo>
                  <a:cubicBezTo>
                    <a:pt x="85" y="21"/>
                    <a:pt x="46" y="4"/>
                    <a:pt x="16" y="20"/>
                  </a:cubicBezTo>
                  <a:cubicBezTo>
                    <a:pt x="27" y="60"/>
                    <a:pt x="57" y="81"/>
                    <a:pt x="86" y="68"/>
                  </a:cubicBezTo>
                  <a:cubicBezTo>
                    <a:pt x="75" y="61"/>
                    <a:pt x="63" y="55"/>
                    <a:pt x="52" y="48"/>
                  </a:cubicBezTo>
                  <a:cubicBezTo>
                    <a:pt x="49" y="46"/>
                    <a:pt x="48" y="40"/>
                    <a:pt x="46" y="36"/>
                  </a:cubicBezTo>
                  <a:cubicBezTo>
                    <a:pt x="50" y="36"/>
                    <a:pt x="55" y="34"/>
                    <a:pt x="59" y="36"/>
                  </a:cubicBezTo>
                  <a:cubicBezTo>
                    <a:pt x="70" y="42"/>
                    <a:pt x="81" y="49"/>
                    <a:pt x="95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45">
              <a:extLst>
                <a:ext uri="{FF2B5EF4-FFF2-40B4-BE49-F238E27FC236}">
                  <a16:creationId xmlns:a16="http://schemas.microsoft.com/office/drawing/2014/main" id="{23889E10-03FD-4E8B-A6D6-542C4193E5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2188" y="-604838"/>
              <a:ext cx="350837" cy="290513"/>
            </a:xfrm>
            <a:custGeom>
              <a:avLst/>
              <a:gdLst>
                <a:gd name="T0" fmla="*/ 41 w 117"/>
                <a:gd name="T1" fmla="*/ 97 h 97"/>
                <a:gd name="T2" fmla="*/ 18 w 117"/>
                <a:gd name="T3" fmla="*/ 93 h 97"/>
                <a:gd name="T4" fmla="*/ 5 w 117"/>
                <a:gd name="T5" fmla="*/ 70 h 97"/>
                <a:gd name="T6" fmla="*/ 106 w 117"/>
                <a:gd name="T7" fmla="*/ 15 h 97"/>
                <a:gd name="T8" fmla="*/ 117 w 117"/>
                <a:gd name="T9" fmla="*/ 28 h 97"/>
                <a:gd name="T10" fmla="*/ 41 w 117"/>
                <a:gd name="T11" fmla="*/ 97 h 97"/>
                <a:gd name="T12" fmla="*/ 30 w 117"/>
                <a:gd name="T13" fmla="*/ 79 h 97"/>
                <a:gd name="T14" fmla="*/ 101 w 117"/>
                <a:gd name="T15" fmla="*/ 29 h 97"/>
                <a:gd name="T16" fmla="*/ 24 w 117"/>
                <a:gd name="T17" fmla="*/ 66 h 97"/>
                <a:gd name="T18" fmla="*/ 59 w 117"/>
                <a:gd name="T19" fmla="*/ 46 h 97"/>
                <a:gd name="T20" fmla="*/ 72 w 117"/>
                <a:gd name="T21" fmla="*/ 46 h 97"/>
                <a:gd name="T22" fmla="*/ 65 w 117"/>
                <a:gd name="T23" fmla="*/ 58 h 97"/>
                <a:gd name="T24" fmla="*/ 30 w 117"/>
                <a:gd name="T25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97">
                  <a:moveTo>
                    <a:pt x="41" y="97"/>
                  </a:moveTo>
                  <a:cubicBezTo>
                    <a:pt x="34" y="95"/>
                    <a:pt x="26" y="95"/>
                    <a:pt x="18" y="93"/>
                  </a:cubicBezTo>
                  <a:cubicBezTo>
                    <a:pt x="1" y="89"/>
                    <a:pt x="0" y="87"/>
                    <a:pt x="5" y="70"/>
                  </a:cubicBezTo>
                  <a:cubicBezTo>
                    <a:pt x="19" y="21"/>
                    <a:pt x="58" y="0"/>
                    <a:pt x="106" y="15"/>
                  </a:cubicBezTo>
                  <a:cubicBezTo>
                    <a:pt x="113" y="17"/>
                    <a:pt x="117" y="19"/>
                    <a:pt x="117" y="28"/>
                  </a:cubicBezTo>
                  <a:cubicBezTo>
                    <a:pt x="113" y="66"/>
                    <a:pt x="80" y="96"/>
                    <a:pt x="41" y="97"/>
                  </a:cubicBezTo>
                  <a:close/>
                  <a:moveTo>
                    <a:pt x="30" y="79"/>
                  </a:moveTo>
                  <a:cubicBezTo>
                    <a:pt x="66" y="87"/>
                    <a:pt x="93" y="68"/>
                    <a:pt x="101" y="29"/>
                  </a:cubicBezTo>
                  <a:cubicBezTo>
                    <a:pt x="66" y="16"/>
                    <a:pt x="27" y="34"/>
                    <a:pt x="24" y="66"/>
                  </a:cubicBezTo>
                  <a:cubicBezTo>
                    <a:pt x="36" y="59"/>
                    <a:pt x="47" y="52"/>
                    <a:pt x="59" y="46"/>
                  </a:cubicBezTo>
                  <a:cubicBezTo>
                    <a:pt x="62" y="44"/>
                    <a:pt x="67" y="46"/>
                    <a:pt x="72" y="46"/>
                  </a:cubicBezTo>
                  <a:cubicBezTo>
                    <a:pt x="70" y="50"/>
                    <a:pt x="68" y="56"/>
                    <a:pt x="65" y="58"/>
                  </a:cubicBezTo>
                  <a:cubicBezTo>
                    <a:pt x="54" y="65"/>
                    <a:pt x="42" y="72"/>
                    <a:pt x="3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46">
              <a:extLst>
                <a:ext uri="{FF2B5EF4-FFF2-40B4-BE49-F238E27FC236}">
                  <a16:creationId xmlns:a16="http://schemas.microsoft.com/office/drawing/2014/main" id="{3DA30E0D-FD05-484A-BC4A-AA2F3FE89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5038" y="-1181101"/>
              <a:ext cx="46037" cy="985838"/>
            </a:xfrm>
            <a:custGeom>
              <a:avLst/>
              <a:gdLst>
                <a:gd name="T0" fmla="*/ 14 w 15"/>
                <a:gd name="T1" fmla="*/ 166 h 330"/>
                <a:gd name="T2" fmla="*/ 14 w 15"/>
                <a:gd name="T3" fmla="*/ 312 h 330"/>
                <a:gd name="T4" fmla="*/ 14 w 15"/>
                <a:gd name="T5" fmla="*/ 316 h 330"/>
                <a:gd name="T6" fmla="*/ 7 w 15"/>
                <a:gd name="T7" fmla="*/ 330 h 330"/>
                <a:gd name="T8" fmla="*/ 1 w 15"/>
                <a:gd name="T9" fmla="*/ 317 h 330"/>
                <a:gd name="T10" fmla="*/ 0 w 15"/>
                <a:gd name="T11" fmla="*/ 258 h 330"/>
                <a:gd name="T12" fmla="*/ 0 w 15"/>
                <a:gd name="T13" fmla="*/ 18 h 330"/>
                <a:gd name="T14" fmla="*/ 0 w 15"/>
                <a:gd name="T15" fmla="*/ 15 h 330"/>
                <a:gd name="T16" fmla="*/ 7 w 15"/>
                <a:gd name="T17" fmla="*/ 0 h 330"/>
                <a:gd name="T18" fmla="*/ 14 w 15"/>
                <a:gd name="T19" fmla="*/ 15 h 330"/>
                <a:gd name="T20" fmla="*/ 14 w 15"/>
                <a:gd name="T21" fmla="*/ 95 h 330"/>
                <a:gd name="T22" fmla="*/ 14 w 15"/>
                <a:gd name="T23" fmla="*/ 166 h 330"/>
                <a:gd name="T24" fmla="*/ 14 w 15"/>
                <a:gd name="T25" fmla="*/ 16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30">
                  <a:moveTo>
                    <a:pt x="14" y="166"/>
                  </a:moveTo>
                  <a:cubicBezTo>
                    <a:pt x="14" y="215"/>
                    <a:pt x="14" y="264"/>
                    <a:pt x="14" y="312"/>
                  </a:cubicBezTo>
                  <a:cubicBezTo>
                    <a:pt x="14" y="314"/>
                    <a:pt x="15" y="315"/>
                    <a:pt x="14" y="316"/>
                  </a:cubicBezTo>
                  <a:cubicBezTo>
                    <a:pt x="12" y="321"/>
                    <a:pt x="9" y="326"/>
                    <a:pt x="7" y="330"/>
                  </a:cubicBezTo>
                  <a:cubicBezTo>
                    <a:pt x="5" y="326"/>
                    <a:pt x="1" y="322"/>
                    <a:pt x="1" y="317"/>
                  </a:cubicBezTo>
                  <a:cubicBezTo>
                    <a:pt x="0" y="297"/>
                    <a:pt x="0" y="278"/>
                    <a:pt x="0" y="258"/>
                  </a:cubicBezTo>
                  <a:cubicBezTo>
                    <a:pt x="0" y="178"/>
                    <a:pt x="0" y="98"/>
                    <a:pt x="0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2" y="10"/>
                    <a:pt x="5" y="5"/>
                    <a:pt x="7" y="0"/>
                  </a:cubicBezTo>
                  <a:cubicBezTo>
                    <a:pt x="9" y="5"/>
                    <a:pt x="14" y="10"/>
                    <a:pt x="14" y="15"/>
                  </a:cubicBezTo>
                  <a:cubicBezTo>
                    <a:pt x="15" y="41"/>
                    <a:pt x="14" y="68"/>
                    <a:pt x="14" y="95"/>
                  </a:cubicBezTo>
                  <a:cubicBezTo>
                    <a:pt x="14" y="118"/>
                    <a:pt x="14" y="142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78435F65-896A-48EC-BDE7-50EACB386BA1}"/>
              </a:ext>
            </a:extLst>
          </p:cNvPr>
          <p:cNvGrpSpPr/>
          <p:nvPr/>
        </p:nvGrpSpPr>
        <p:grpSpPr>
          <a:xfrm>
            <a:off x="8984801" y="2646044"/>
            <a:ext cx="389909" cy="396910"/>
            <a:chOff x="7935913" y="-2020888"/>
            <a:chExt cx="2033587" cy="2070101"/>
          </a:xfrm>
          <a:solidFill>
            <a:schemeClr val="bg1"/>
          </a:solidFill>
        </p:grpSpPr>
        <p:sp>
          <p:nvSpPr>
            <p:cNvPr id="197" name="Freeform 52">
              <a:extLst>
                <a:ext uri="{FF2B5EF4-FFF2-40B4-BE49-F238E27FC236}">
                  <a16:creationId xmlns:a16="http://schemas.microsoft.com/office/drawing/2014/main" id="{43A0E888-E0C5-4F8A-ABD4-4474F4DEA1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5913" y="-2020888"/>
              <a:ext cx="2033587" cy="2070101"/>
            </a:xfrm>
            <a:custGeom>
              <a:avLst/>
              <a:gdLst>
                <a:gd name="T0" fmla="*/ 681 w 681"/>
                <a:gd name="T1" fmla="*/ 346 h 692"/>
                <a:gd name="T2" fmla="*/ 681 w 681"/>
                <a:gd name="T3" fmla="*/ 616 h 692"/>
                <a:gd name="T4" fmla="*/ 605 w 681"/>
                <a:gd name="T5" fmla="*/ 692 h 692"/>
                <a:gd name="T6" fmla="*/ 73 w 681"/>
                <a:gd name="T7" fmla="*/ 692 h 692"/>
                <a:gd name="T8" fmla="*/ 0 w 681"/>
                <a:gd name="T9" fmla="*/ 619 h 692"/>
                <a:gd name="T10" fmla="*/ 0 w 681"/>
                <a:gd name="T11" fmla="*/ 73 h 692"/>
                <a:gd name="T12" fmla="*/ 72 w 681"/>
                <a:gd name="T13" fmla="*/ 0 h 692"/>
                <a:gd name="T14" fmla="*/ 608 w 681"/>
                <a:gd name="T15" fmla="*/ 0 h 692"/>
                <a:gd name="T16" fmla="*/ 681 w 681"/>
                <a:gd name="T17" fmla="*/ 73 h 692"/>
                <a:gd name="T18" fmla="*/ 681 w 681"/>
                <a:gd name="T19" fmla="*/ 346 h 692"/>
                <a:gd name="T20" fmla="*/ 29 w 681"/>
                <a:gd name="T21" fmla="*/ 142 h 692"/>
                <a:gd name="T22" fmla="*/ 28 w 681"/>
                <a:gd name="T23" fmla="*/ 154 h 692"/>
                <a:gd name="T24" fmla="*/ 28 w 681"/>
                <a:gd name="T25" fmla="*/ 619 h 692"/>
                <a:gd name="T26" fmla="*/ 75 w 681"/>
                <a:gd name="T27" fmla="*/ 664 h 692"/>
                <a:gd name="T28" fmla="*/ 604 w 681"/>
                <a:gd name="T29" fmla="*/ 664 h 692"/>
                <a:gd name="T30" fmla="*/ 653 w 681"/>
                <a:gd name="T31" fmla="*/ 615 h 692"/>
                <a:gd name="T32" fmla="*/ 653 w 681"/>
                <a:gd name="T33" fmla="*/ 157 h 692"/>
                <a:gd name="T34" fmla="*/ 652 w 681"/>
                <a:gd name="T35" fmla="*/ 142 h 692"/>
                <a:gd name="T36" fmla="*/ 29 w 681"/>
                <a:gd name="T37" fmla="*/ 142 h 692"/>
                <a:gd name="T38" fmla="*/ 653 w 681"/>
                <a:gd name="T39" fmla="*/ 113 h 692"/>
                <a:gd name="T40" fmla="*/ 653 w 681"/>
                <a:gd name="T41" fmla="*/ 78 h 692"/>
                <a:gd name="T42" fmla="*/ 603 w 681"/>
                <a:gd name="T43" fmla="*/ 28 h 692"/>
                <a:gd name="T44" fmla="*/ 279 w 681"/>
                <a:gd name="T45" fmla="*/ 28 h 692"/>
                <a:gd name="T46" fmla="*/ 72 w 681"/>
                <a:gd name="T47" fmla="*/ 28 h 692"/>
                <a:gd name="T48" fmla="*/ 29 w 681"/>
                <a:gd name="T49" fmla="*/ 62 h 692"/>
                <a:gd name="T50" fmla="*/ 29 w 681"/>
                <a:gd name="T51" fmla="*/ 113 h 692"/>
                <a:gd name="T52" fmla="*/ 653 w 681"/>
                <a:gd name="T53" fmla="*/ 113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1" h="692">
                  <a:moveTo>
                    <a:pt x="681" y="346"/>
                  </a:moveTo>
                  <a:cubicBezTo>
                    <a:pt x="681" y="436"/>
                    <a:pt x="681" y="526"/>
                    <a:pt x="681" y="616"/>
                  </a:cubicBezTo>
                  <a:cubicBezTo>
                    <a:pt x="681" y="665"/>
                    <a:pt x="654" y="692"/>
                    <a:pt x="605" y="692"/>
                  </a:cubicBezTo>
                  <a:cubicBezTo>
                    <a:pt x="427" y="692"/>
                    <a:pt x="250" y="692"/>
                    <a:pt x="73" y="692"/>
                  </a:cubicBezTo>
                  <a:cubicBezTo>
                    <a:pt x="29" y="692"/>
                    <a:pt x="0" y="664"/>
                    <a:pt x="0" y="619"/>
                  </a:cubicBezTo>
                  <a:cubicBezTo>
                    <a:pt x="0" y="437"/>
                    <a:pt x="0" y="255"/>
                    <a:pt x="0" y="73"/>
                  </a:cubicBezTo>
                  <a:cubicBezTo>
                    <a:pt x="0" y="29"/>
                    <a:pt x="29" y="0"/>
                    <a:pt x="72" y="0"/>
                  </a:cubicBezTo>
                  <a:cubicBezTo>
                    <a:pt x="251" y="0"/>
                    <a:pt x="429" y="0"/>
                    <a:pt x="608" y="0"/>
                  </a:cubicBezTo>
                  <a:cubicBezTo>
                    <a:pt x="653" y="0"/>
                    <a:pt x="681" y="29"/>
                    <a:pt x="681" y="73"/>
                  </a:cubicBezTo>
                  <a:cubicBezTo>
                    <a:pt x="681" y="164"/>
                    <a:pt x="681" y="255"/>
                    <a:pt x="681" y="346"/>
                  </a:cubicBezTo>
                  <a:close/>
                  <a:moveTo>
                    <a:pt x="29" y="142"/>
                  </a:moveTo>
                  <a:cubicBezTo>
                    <a:pt x="29" y="147"/>
                    <a:pt x="28" y="150"/>
                    <a:pt x="28" y="154"/>
                  </a:cubicBezTo>
                  <a:cubicBezTo>
                    <a:pt x="28" y="309"/>
                    <a:pt x="28" y="464"/>
                    <a:pt x="28" y="619"/>
                  </a:cubicBezTo>
                  <a:cubicBezTo>
                    <a:pt x="28" y="648"/>
                    <a:pt x="45" y="664"/>
                    <a:pt x="75" y="664"/>
                  </a:cubicBezTo>
                  <a:cubicBezTo>
                    <a:pt x="251" y="664"/>
                    <a:pt x="428" y="664"/>
                    <a:pt x="604" y="664"/>
                  </a:cubicBezTo>
                  <a:cubicBezTo>
                    <a:pt x="637" y="664"/>
                    <a:pt x="653" y="648"/>
                    <a:pt x="653" y="615"/>
                  </a:cubicBezTo>
                  <a:cubicBezTo>
                    <a:pt x="653" y="463"/>
                    <a:pt x="653" y="310"/>
                    <a:pt x="653" y="157"/>
                  </a:cubicBezTo>
                  <a:cubicBezTo>
                    <a:pt x="653" y="152"/>
                    <a:pt x="653" y="147"/>
                    <a:pt x="652" y="142"/>
                  </a:cubicBezTo>
                  <a:cubicBezTo>
                    <a:pt x="444" y="142"/>
                    <a:pt x="237" y="142"/>
                    <a:pt x="29" y="142"/>
                  </a:cubicBezTo>
                  <a:close/>
                  <a:moveTo>
                    <a:pt x="653" y="113"/>
                  </a:moveTo>
                  <a:cubicBezTo>
                    <a:pt x="653" y="100"/>
                    <a:pt x="653" y="89"/>
                    <a:pt x="653" y="78"/>
                  </a:cubicBezTo>
                  <a:cubicBezTo>
                    <a:pt x="653" y="44"/>
                    <a:pt x="637" y="28"/>
                    <a:pt x="603" y="28"/>
                  </a:cubicBezTo>
                  <a:cubicBezTo>
                    <a:pt x="495" y="28"/>
                    <a:pt x="387" y="28"/>
                    <a:pt x="279" y="28"/>
                  </a:cubicBezTo>
                  <a:cubicBezTo>
                    <a:pt x="210" y="28"/>
                    <a:pt x="141" y="28"/>
                    <a:pt x="72" y="28"/>
                  </a:cubicBezTo>
                  <a:cubicBezTo>
                    <a:pt x="50" y="28"/>
                    <a:pt x="31" y="42"/>
                    <a:pt x="29" y="62"/>
                  </a:cubicBezTo>
                  <a:cubicBezTo>
                    <a:pt x="27" y="79"/>
                    <a:pt x="29" y="96"/>
                    <a:pt x="29" y="113"/>
                  </a:cubicBezTo>
                  <a:cubicBezTo>
                    <a:pt x="237" y="113"/>
                    <a:pt x="444" y="113"/>
                    <a:pt x="653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3">
              <a:extLst>
                <a:ext uri="{FF2B5EF4-FFF2-40B4-BE49-F238E27FC236}">
                  <a16:creationId xmlns:a16="http://schemas.microsoft.com/office/drawing/2014/main" id="{AA87FA34-02E0-4FF0-9BDE-19474B875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6413" y="-1497013"/>
              <a:ext cx="1660525" cy="1357313"/>
            </a:xfrm>
            <a:custGeom>
              <a:avLst/>
              <a:gdLst>
                <a:gd name="T0" fmla="*/ 470 w 556"/>
                <a:gd name="T1" fmla="*/ 240 h 454"/>
                <a:gd name="T2" fmla="*/ 291 w 556"/>
                <a:gd name="T3" fmla="*/ 227 h 454"/>
                <a:gd name="T4" fmla="*/ 319 w 556"/>
                <a:gd name="T5" fmla="*/ 282 h 454"/>
                <a:gd name="T6" fmla="*/ 362 w 556"/>
                <a:gd name="T7" fmla="*/ 411 h 454"/>
                <a:gd name="T8" fmla="*/ 235 w 556"/>
                <a:gd name="T9" fmla="*/ 453 h 454"/>
                <a:gd name="T10" fmla="*/ 191 w 556"/>
                <a:gd name="T11" fmla="*/ 326 h 454"/>
                <a:gd name="T12" fmla="*/ 262 w 556"/>
                <a:gd name="T13" fmla="*/ 282 h 454"/>
                <a:gd name="T14" fmla="*/ 239 w 556"/>
                <a:gd name="T15" fmla="*/ 227 h 454"/>
                <a:gd name="T16" fmla="*/ 83 w 556"/>
                <a:gd name="T17" fmla="*/ 247 h 454"/>
                <a:gd name="T18" fmla="*/ 122 w 556"/>
                <a:gd name="T19" fmla="*/ 282 h 454"/>
                <a:gd name="T20" fmla="*/ 169 w 556"/>
                <a:gd name="T21" fmla="*/ 408 h 454"/>
                <a:gd name="T22" fmla="*/ 43 w 556"/>
                <a:gd name="T23" fmla="*/ 453 h 454"/>
                <a:gd name="T24" fmla="*/ 0 w 556"/>
                <a:gd name="T25" fmla="*/ 336 h 454"/>
                <a:gd name="T26" fmla="*/ 52 w 556"/>
                <a:gd name="T27" fmla="*/ 286 h 454"/>
                <a:gd name="T28" fmla="*/ 97 w 556"/>
                <a:gd name="T29" fmla="*/ 205 h 454"/>
                <a:gd name="T30" fmla="*/ 259 w 556"/>
                <a:gd name="T31" fmla="*/ 205 h 454"/>
                <a:gd name="T32" fmla="*/ 237 w 556"/>
                <a:gd name="T33" fmla="*/ 168 h 454"/>
                <a:gd name="T34" fmla="*/ 194 w 556"/>
                <a:gd name="T35" fmla="*/ 37 h 454"/>
                <a:gd name="T36" fmla="*/ 315 w 556"/>
                <a:gd name="T37" fmla="*/ 0 h 454"/>
                <a:gd name="T38" fmla="*/ 356 w 556"/>
                <a:gd name="T39" fmla="*/ 124 h 454"/>
                <a:gd name="T40" fmla="*/ 292 w 556"/>
                <a:gd name="T41" fmla="*/ 163 h 454"/>
                <a:gd name="T42" fmla="*/ 404 w 556"/>
                <a:gd name="T43" fmla="*/ 199 h 454"/>
                <a:gd name="T44" fmla="*/ 498 w 556"/>
                <a:gd name="T45" fmla="*/ 244 h 454"/>
                <a:gd name="T46" fmla="*/ 502 w 556"/>
                <a:gd name="T47" fmla="*/ 281 h 454"/>
                <a:gd name="T48" fmla="*/ 556 w 556"/>
                <a:gd name="T49" fmla="*/ 409 h 454"/>
                <a:gd name="T50" fmla="*/ 429 w 556"/>
                <a:gd name="T51" fmla="*/ 453 h 454"/>
                <a:gd name="T52" fmla="*/ 385 w 556"/>
                <a:gd name="T53" fmla="*/ 325 h 454"/>
                <a:gd name="T54" fmla="*/ 470 w 556"/>
                <a:gd name="T55" fmla="*/ 282 h 454"/>
                <a:gd name="T56" fmla="*/ 237 w 556"/>
                <a:gd name="T57" fmla="*/ 312 h 454"/>
                <a:gd name="T58" fmla="*/ 218 w 556"/>
                <a:gd name="T59" fmla="*/ 410 h 454"/>
                <a:gd name="T60" fmla="*/ 317 w 556"/>
                <a:gd name="T61" fmla="*/ 429 h 454"/>
                <a:gd name="T62" fmla="*/ 335 w 556"/>
                <a:gd name="T63" fmla="*/ 330 h 454"/>
                <a:gd name="T64" fmla="*/ 278 w 556"/>
                <a:gd name="T65" fmla="*/ 312 h 454"/>
                <a:gd name="T66" fmla="*/ 409 w 556"/>
                <a:gd name="T67" fmla="*/ 409 h 454"/>
                <a:gd name="T68" fmla="*/ 507 w 556"/>
                <a:gd name="T69" fmla="*/ 429 h 454"/>
                <a:gd name="T70" fmla="*/ 526 w 556"/>
                <a:gd name="T71" fmla="*/ 330 h 454"/>
                <a:gd name="T72" fmla="*/ 427 w 556"/>
                <a:gd name="T73" fmla="*/ 312 h 454"/>
                <a:gd name="T74" fmla="*/ 409 w 556"/>
                <a:gd name="T75" fmla="*/ 370 h 454"/>
                <a:gd name="T76" fmla="*/ 141 w 556"/>
                <a:gd name="T77" fmla="*/ 333 h 454"/>
                <a:gd name="T78" fmla="*/ 46 w 556"/>
                <a:gd name="T79" fmla="*/ 312 h 454"/>
                <a:gd name="T80" fmla="*/ 27 w 556"/>
                <a:gd name="T81" fmla="*/ 411 h 454"/>
                <a:gd name="T82" fmla="*/ 124 w 556"/>
                <a:gd name="T83" fmla="*/ 429 h 454"/>
                <a:gd name="T84" fmla="*/ 141 w 556"/>
                <a:gd name="T85" fmla="*/ 371 h 454"/>
                <a:gd name="T86" fmla="*/ 221 w 556"/>
                <a:gd name="T87" fmla="*/ 124 h 454"/>
                <a:gd name="T88" fmla="*/ 311 w 556"/>
                <a:gd name="T89" fmla="*/ 141 h 454"/>
                <a:gd name="T90" fmla="*/ 329 w 556"/>
                <a:gd name="T91" fmla="*/ 44 h 454"/>
                <a:gd name="T92" fmla="*/ 240 w 556"/>
                <a:gd name="T93" fmla="*/ 28 h 454"/>
                <a:gd name="T94" fmla="*/ 221 w 556"/>
                <a:gd name="T95" fmla="*/ 85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6" h="454">
                  <a:moveTo>
                    <a:pt x="470" y="282"/>
                  </a:moveTo>
                  <a:cubicBezTo>
                    <a:pt x="470" y="267"/>
                    <a:pt x="471" y="253"/>
                    <a:pt x="470" y="240"/>
                  </a:cubicBezTo>
                  <a:cubicBezTo>
                    <a:pt x="469" y="235"/>
                    <a:pt x="462" y="228"/>
                    <a:pt x="457" y="228"/>
                  </a:cubicBezTo>
                  <a:cubicBezTo>
                    <a:pt x="402" y="227"/>
                    <a:pt x="347" y="227"/>
                    <a:pt x="291" y="227"/>
                  </a:cubicBezTo>
                  <a:cubicBezTo>
                    <a:pt x="291" y="246"/>
                    <a:pt x="291" y="263"/>
                    <a:pt x="291" y="282"/>
                  </a:cubicBezTo>
                  <a:cubicBezTo>
                    <a:pt x="301" y="282"/>
                    <a:pt x="310" y="282"/>
                    <a:pt x="319" y="282"/>
                  </a:cubicBezTo>
                  <a:cubicBezTo>
                    <a:pt x="344" y="283"/>
                    <a:pt x="362" y="299"/>
                    <a:pt x="362" y="324"/>
                  </a:cubicBezTo>
                  <a:cubicBezTo>
                    <a:pt x="363" y="353"/>
                    <a:pt x="363" y="382"/>
                    <a:pt x="362" y="411"/>
                  </a:cubicBezTo>
                  <a:cubicBezTo>
                    <a:pt x="362" y="436"/>
                    <a:pt x="344" y="453"/>
                    <a:pt x="319" y="453"/>
                  </a:cubicBezTo>
                  <a:cubicBezTo>
                    <a:pt x="291" y="454"/>
                    <a:pt x="263" y="454"/>
                    <a:pt x="235" y="453"/>
                  </a:cubicBezTo>
                  <a:cubicBezTo>
                    <a:pt x="209" y="453"/>
                    <a:pt x="191" y="436"/>
                    <a:pt x="191" y="410"/>
                  </a:cubicBezTo>
                  <a:cubicBezTo>
                    <a:pt x="190" y="382"/>
                    <a:pt x="190" y="354"/>
                    <a:pt x="191" y="326"/>
                  </a:cubicBezTo>
                  <a:cubicBezTo>
                    <a:pt x="191" y="300"/>
                    <a:pt x="208" y="283"/>
                    <a:pt x="234" y="282"/>
                  </a:cubicBezTo>
                  <a:cubicBezTo>
                    <a:pt x="243" y="282"/>
                    <a:pt x="252" y="282"/>
                    <a:pt x="262" y="282"/>
                  </a:cubicBezTo>
                  <a:cubicBezTo>
                    <a:pt x="262" y="264"/>
                    <a:pt x="262" y="246"/>
                    <a:pt x="262" y="227"/>
                  </a:cubicBezTo>
                  <a:cubicBezTo>
                    <a:pt x="254" y="227"/>
                    <a:pt x="247" y="227"/>
                    <a:pt x="239" y="227"/>
                  </a:cubicBezTo>
                  <a:cubicBezTo>
                    <a:pt x="194" y="227"/>
                    <a:pt x="148" y="227"/>
                    <a:pt x="103" y="227"/>
                  </a:cubicBezTo>
                  <a:cubicBezTo>
                    <a:pt x="87" y="227"/>
                    <a:pt x="83" y="231"/>
                    <a:pt x="83" y="247"/>
                  </a:cubicBezTo>
                  <a:cubicBezTo>
                    <a:pt x="83" y="258"/>
                    <a:pt x="83" y="269"/>
                    <a:pt x="83" y="282"/>
                  </a:cubicBezTo>
                  <a:cubicBezTo>
                    <a:pt x="97" y="282"/>
                    <a:pt x="109" y="282"/>
                    <a:pt x="122" y="282"/>
                  </a:cubicBezTo>
                  <a:cubicBezTo>
                    <a:pt x="151" y="282"/>
                    <a:pt x="168" y="299"/>
                    <a:pt x="169" y="328"/>
                  </a:cubicBezTo>
                  <a:cubicBezTo>
                    <a:pt x="169" y="355"/>
                    <a:pt x="169" y="381"/>
                    <a:pt x="169" y="408"/>
                  </a:cubicBezTo>
                  <a:cubicBezTo>
                    <a:pt x="168" y="436"/>
                    <a:pt x="151" y="453"/>
                    <a:pt x="123" y="453"/>
                  </a:cubicBezTo>
                  <a:cubicBezTo>
                    <a:pt x="96" y="454"/>
                    <a:pt x="70" y="454"/>
                    <a:pt x="43" y="453"/>
                  </a:cubicBezTo>
                  <a:cubicBezTo>
                    <a:pt x="14" y="453"/>
                    <a:pt x="0" y="438"/>
                    <a:pt x="0" y="410"/>
                  </a:cubicBezTo>
                  <a:cubicBezTo>
                    <a:pt x="0" y="385"/>
                    <a:pt x="0" y="361"/>
                    <a:pt x="0" y="336"/>
                  </a:cubicBezTo>
                  <a:cubicBezTo>
                    <a:pt x="0" y="302"/>
                    <a:pt x="12" y="290"/>
                    <a:pt x="47" y="287"/>
                  </a:cubicBezTo>
                  <a:cubicBezTo>
                    <a:pt x="48" y="287"/>
                    <a:pt x="49" y="287"/>
                    <a:pt x="52" y="286"/>
                  </a:cubicBezTo>
                  <a:cubicBezTo>
                    <a:pt x="52" y="274"/>
                    <a:pt x="52" y="261"/>
                    <a:pt x="52" y="248"/>
                  </a:cubicBezTo>
                  <a:cubicBezTo>
                    <a:pt x="53" y="222"/>
                    <a:pt x="71" y="205"/>
                    <a:pt x="97" y="205"/>
                  </a:cubicBezTo>
                  <a:cubicBezTo>
                    <a:pt x="144" y="205"/>
                    <a:pt x="192" y="205"/>
                    <a:pt x="239" y="205"/>
                  </a:cubicBezTo>
                  <a:cubicBezTo>
                    <a:pt x="245" y="205"/>
                    <a:pt x="252" y="205"/>
                    <a:pt x="259" y="205"/>
                  </a:cubicBezTo>
                  <a:cubicBezTo>
                    <a:pt x="259" y="192"/>
                    <a:pt x="259" y="181"/>
                    <a:pt x="259" y="168"/>
                  </a:cubicBezTo>
                  <a:cubicBezTo>
                    <a:pt x="252" y="168"/>
                    <a:pt x="244" y="169"/>
                    <a:pt x="237" y="168"/>
                  </a:cubicBezTo>
                  <a:cubicBezTo>
                    <a:pt x="214" y="168"/>
                    <a:pt x="195" y="153"/>
                    <a:pt x="194" y="131"/>
                  </a:cubicBezTo>
                  <a:cubicBezTo>
                    <a:pt x="193" y="99"/>
                    <a:pt x="193" y="68"/>
                    <a:pt x="194" y="37"/>
                  </a:cubicBezTo>
                  <a:cubicBezTo>
                    <a:pt x="195" y="14"/>
                    <a:pt x="212" y="0"/>
                    <a:pt x="234" y="0"/>
                  </a:cubicBezTo>
                  <a:cubicBezTo>
                    <a:pt x="261" y="0"/>
                    <a:pt x="288" y="0"/>
                    <a:pt x="315" y="0"/>
                  </a:cubicBezTo>
                  <a:cubicBezTo>
                    <a:pt x="338" y="0"/>
                    <a:pt x="355" y="16"/>
                    <a:pt x="356" y="39"/>
                  </a:cubicBezTo>
                  <a:cubicBezTo>
                    <a:pt x="358" y="67"/>
                    <a:pt x="358" y="96"/>
                    <a:pt x="356" y="124"/>
                  </a:cubicBezTo>
                  <a:cubicBezTo>
                    <a:pt x="355" y="148"/>
                    <a:pt x="339" y="163"/>
                    <a:pt x="315" y="163"/>
                  </a:cubicBezTo>
                  <a:cubicBezTo>
                    <a:pt x="308" y="163"/>
                    <a:pt x="300" y="163"/>
                    <a:pt x="292" y="163"/>
                  </a:cubicBezTo>
                  <a:cubicBezTo>
                    <a:pt x="292" y="175"/>
                    <a:pt x="292" y="186"/>
                    <a:pt x="292" y="199"/>
                  </a:cubicBezTo>
                  <a:cubicBezTo>
                    <a:pt x="329" y="199"/>
                    <a:pt x="367" y="199"/>
                    <a:pt x="404" y="199"/>
                  </a:cubicBezTo>
                  <a:cubicBezTo>
                    <a:pt x="421" y="199"/>
                    <a:pt x="437" y="199"/>
                    <a:pt x="453" y="199"/>
                  </a:cubicBezTo>
                  <a:cubicBezTo>
                    <a:pt x="481" y="199"/>
                    <a:pt x="498" y="217"/>
                    <a:pt x="498" y="244"/>
                  </a:cubicBezTo>
                  <a:cubicBezTo>
                    <a:pt x="498" y="256"/>
                    <a:pt x="498" y="268"/>
                    <a:pt x="498" y="280"/>
                  </a:cubicBezTo>
                  <a:cubicBezTo>
                    <a:pt x="500" y="281"/>
                    <a:pt x="501" y="281"/>
                    <a:pt x="502" y="281"/>
                  </a:cubicBezTo>
                  <a:cubicBezTo>
                    <a:pt x="546" y="285"/>
                    <a:pt x="556" y="296"/>
                    <a:pt x="556" y="340"/>
                  </a:cubicBezTo>
                  <a:cubicBezTo>
                    <a:pt x="556" y="363"/>
                    <a:pt x="556" y="386"/>
                    <a:pt x="556" y="409"/>
                  </a:cubicBezTo>
                  <a:cubicBezTo>
                    <a:pt x="556" y="436"/>
                    <a:pt x="539" y="453"/>
                    <a:pt x="512" y="453"/>
                  </a:cubicBezTo>
                  <a:cubicBezTo>
                    <a:pt x="484" y="454"/>
                    <a:pt x="457" y="454"/>
                    <a:pt x="429" y="453"/>
                  </a:cubicBezTo>
                  <a:cubicBezTo>
                    <a:pt x="402" y="453"/>
                    <a:pt x="385" y="436"/>
                    <a:pt x="385" y="410"/>
                  </a:cubicBezTo>
                  <a:cubicBezTo>
                    <a:pt x="384" y="381"/>
                    <a:pt x="384" y="353"/>
                    <a:pt x="385" y="325"/>
                  </a:cubicBezTo>
                  <a:cubicBezTo>
                    <a:pt x="385" y="299"/>
                    <a:pt x="402" y="283"/>
                    <a:pt x="428" y="282"/>
                  </a:cubicBezTo>
                  <a:cubicBezTo>
                    <a:pt x="442" y="282"/>
                    <a:pt x="455" y="282"/>
                    <a:pt x="470" y="282"/>
                  </a:cubicBezTo>
                  <a:close/>
                  <a:moveTo>
                    <a:pt x="278" y="312"/>
                  </a:moveTo>
                  <a:cubicBezTo>
                    <a:pt x="264" y="312"/>
                    <a:pt x="251" y="312"/>
                    <a:pt x="237" y="312"/>
                  </a:cubicBezTo>
                  <a:cubicBezTo>
                    <a:pt x="224" y="312"/>
                    <a:pt x="218" y="318"/>
                    <a:pt x="218" y="331"/>
                  </a:cubicBezTo>
                  <a:cubicBezTo>
                    <a:pt x="218" y="357"/>
                    <a:pt x="218" y="383"/>
                    <a:pt x="218" y="410"/>
                  </a:cubicBezTo>
                  <a:cubicBezTo>
                    <a:pt x="218" y="422"/>
                    <a:pt x="224" y="429"/>
                    <a:pt x="237" y="429"/>
                  </a:cubicBezTo>
                  <a:cubicBezTo>
                    <a:pt x="264" y="429"/>
                    <a:pt x="290" y="429"/>
                    <a:pt x="317" y="429"/>
                  </a:cubicBezTo>
                  <a:cubicBezTo>
                    <a:pt x="329" y="429"/>
                    <a:pt x="335" y="422"/>
                    <a:pt x="335" y="410"/>
                  </a:cubicBezTo>
                  <a:cubicBezTo>
                    <a:pt x="335" y="384"/>
                    <a:pt x="335" y="357"/>
                    <a:pt x="335" y="330"/>
                  </a:cubicBezTo>
                  <a:cubicBezTo>
                    <a:pt x="335" y="317"/>
                    <a:pt x="329" y="312"/>
                    <a:pt x="316" y="312"/>
                  </a:cubicBezTo>
                  <a:cubicBezTo>
                    <a:pt x="303" y="313"/>
                    <a:pt x="291" y="312"/>
                    <a:pt x="278" y="312"/>
                  </a:cubicBezTo>
                  <a:close/>
                  <a:moveTo>
                    <a:pt x="409" y="370"/>
                  </a:moveTo>
                  <a:cubicBezTo>
                    <a:pt x="409" y="383"/>
                    <a:pt x="409" y="396"/>
                    <a:pt x="409" y="409"/>
                  </a:cubicBezTo>
                  <a:cubicBezTo>
                    <a:pt x="410" y="424"/>
                    <a:pt x="414" y="429"/>
                    <a:pt x="429" y="429"/>
                  </a:cubicBezTo>
                  <a:cubicBezTo>
                    <a:pt x="455" y="429"/>
                    <a:pt x="481" y="429"/>
                    <a:pt x="507" y="429"/>
                  </a:cubicBezTo>
                  <a:cubicBezTo>
                    <a:pt x="519" y="429"/>
                    <a:pt x="526" y="423"/>
                    <a:pt x="526" y="411"/>
                  </a:cubicBezTo>
                  <a:cubicBezTo>
                    <a:pt x="526" y="384"/>
                    <a:pt x="526" y="357"/>
                    <a:pt x="526" y="330"/>
                  </a:cubicBezTo>
                  <a:cubicBezTo>
                    <a:pt x="526" y="318"/>
                    <a:pt x="521" y="312"/>
                    <a:pt x="509" y="312"/>
                  </a:cubicBezTo>
                  <a:cubicBezTo>
                    <a:pt x="482" y="312"/>
                    <a:pt x="455" y="312"/>
                    <a:pt x="427" y="312"/>
                  </a:cubicBezTo>
                  <a:cubicBezTo>
                    <a:pt x="415" y="312"/>
                    <a:pt x="409" y="318"/>
                    <a:pt x="409" y="330"/>
                  </a:cubicBezTo>
                  <a:cubicBezTo>
                    <a:pt x="409" y="344"/>
                    <a:pt x="409" y="357"/>
                    <a:pt x="409" y="370"/>
                  </a:cubicBezTo>
                  <a:close/>
                  <a:moveTo>
                    <a:pt x="141" y="371"/>
                  </a:moveTo>
                  <a:cubicBezTo>
                    <a:pt x="141" y="358"/>
                    <a:pt x="141" y="346"/>
                    <a:pt x="141" y="333"/>
                  </a:cubicBezTo>
                  <a:cubicBezTo>
                    <a:pt x="141" y="317"/>
                    <a:pt x="136" y="312"/>
                    <a:pt x="121" y="312"/>
                  </a:cubicBezTo>
                  <a:cubicBezTo>
                    <a:pt x="96" y="312"/>
                    <a:pt x="71" y="313"/>
                    <a:pt x="46" y="312"/>
                  </a:cubicBezTo>
                  <a:cubicBezTo>
                    <a:pt x="33" y="312"/>
                    <a:pt x="28" y="318"/>
                    <a:pt x="27" y="330"/>
                  </a:cubicBezTo>
                  <a:cubicBezTo>
                    <a:pt x="27" y="357"/>
                    <a:pt x="27" y="384"/>
                    <a:pt x="27" y="411"/>
                  </a:cubicBezTo>
                  <a:cubicBezTo>
                    <a:pt x="28" y="422"/>
                    <a:pt x="34" y="429"/>
                    <a:pt x="45" y="429"/>
                  </a:cubicBezTo>
                  <a:cubicBezTo>
                    <a:pt x="71" y="429"/>
                    <a:pt x="97" y="429"/>
                    <a:pt x="124" y="429"/>
                  </a:cubicBezTo>
                  <a:cubicBezTo>
                    <a:pt x="136" y="429"/>
                    <a:pt x="141" y="422"/>
                    <a:pt x="141" y="410"/>
                  </a:cubicBezTo>
                  <a:cubicBezTo>
                    <a:pt x="141" y="397"/>
                    <a:pt x="141" y="384"/>
                    <a:pt x="141" y="371"/>
                  </a:cubicBezTo>
                  <a:close/>
                  <a:moveTo>
                    <a:pt x="221" y="85"/>
                  </a:moveTo>
                  <a:cubicBezTo>
                    <a:pt x="221" y="98"/>
                    <a:pt x="221" y="111"/>
                    <a:pt x="221" y="124"/>
                  </a:cubicBezTo>
                  <a:cubicBezTo>
                    <a:pt x="221" y="135"/>
                    <a:pt x="226" y="141"/>
                    <a:pt x="238" y="141"/>
                  </a:cubicBezTo>
                  <a:cubicBezTo>
                    <a:pt x="262" y="140"/>
                    <a:pt x="287" y="140"/>
                    <a:pt x="311" y="141"/>
                  </a:cubicBezTo>
                  <a:cubicBezTo>
                    <a:pt x="324" y="141"/>
                    <a:pt x="329" y="135"/>
                    <a:pt x="329" y="123"/>
                  </a:cubicBezTo>
                  <a:cubicBezTo>
                    <a:pt x="329" y="97"/>
                    <a:pt x="329" y="70"/>
                    <a:pt x="329" y="44"/>
                  </a:cubicBezTo>
                  <a:cubicBezTo>
                    <a:pt x="329" y="32"/>
                    <a:pt x="323" y="27"/>
                    <a:pt x="312" y="27"/>
                  </a:cubicBezTo>
                  <a:cubicBezTo>
                    <a:pt x="288" y="28"/>
                    <a:pt x="264" y="27"/>
                    <a:pt x="240" y="28"/>
                  </a:cubicBezTo>
                  <a:cubicBezTo>
                    <a:pt x="226" y="28"/>
                    <a:pt x="221" y="32"/>
                    <a:pt x="221" y="47"/>
                  </a:cubicBezTo>
                  <a:cubicBezTo>
                    <a:pt x="221" y="59"/>
                    <a:pt x="221" y="72"/>
                    <a:pt x="221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4">
              <a:extLst>
                <a:ext uri="{FF2B5EF4-FFF2-40B4-BE49-F238E27FC236}">
                  <a16:creationId xmlns:a16="http://schemas.microsoft.com/office/drawing/2014/main" id="{4913E41D-B861-47E2-8123-12D5F41E5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3075" y="-1852613"/>
              <a:ext cx="165100" cy="85725"/>
            </a:xfrm>
            <a:custGeom>
              <a:avLst/>
              <a:gdLst>
                <a:gd name="T0" fmla="*/ 27 w 55"/>
                <a:gd name="T1" fmla="*/ 27 h 29"/>
                <a:gd name="T2" fmla="*/ 1 w 55"/>
                <a:gd name="T3" fmla="*/ 15 h 29"/>
                <a:gd name="T4" fmla="*/ 27 w 55"/>
                <a:gd name="T5" fmla="*/ 0 h 29"/>
                <a:gd name="T6" fmla="*/ 40 w 55"/>
                <a:gd name="T7" fmla="*/ 0 h 29"/>
                <a:gd name="T8" fmla="*/ 53 w 55"/>
                <a:gd name="T9" fmla="*/ 14 h 29"/>
                <a:gd name="T10" fmla="*/ 40 w 55"/>
                <a:gd name="T11" fmla="*/ 27 h 29"/>
                <a:gd name="T12" fmla="*/ 27 w 55"/>
                <a:gd name="T1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9">
                  <a:moveTo>
                    <a:pt x="27" y="27"/>
                  </a:moveTo>
                  <a:cubicBezTo>
                    <a:pt x="16" y="27"/>
                    <a:pt x="4" y="29"/>
                    <a:pt x="1" y="15"/>
                  </a:cubicBezTo>
                  <a:cubicBezTo>
                    <a:pt x="0" y="5"/>
                    <a:pt x="10" y="0"/>
                    <a:pt x="27" y="0"/>
                  </a:cubicBezTo>
                  <a:cubicBezTo>
                    <a:pt x="31" y="0"/>
                    <a:pt x="35" y="0"/>
                    <a:pt x="40" y="0"/>
                  </a:cubicBezTo>
                  <a:cubicBezTo>
                    <a:pt x="49" y="0"/>
                    <a:pt x="55" y="6"/>
                    <a:pt x="53" y="14"/>
                  </a:cubicBezTo>
                  <a:cubicBezTo>
                    <a:pt x="52" y="19"/>
                    <a:pt x="45" y="24"/>
                    <a:pt x="40" y="27"/>
                  </a:cubicBezTo>
                  <a:cubicBezTo>
                    <a:pt x="36" y="29"/>
                    <a:pt x="31" y="27"/>
                    <a:pt x="2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5">
              <a:extLst>
                <a:ext uri="{FF2B5EF4-FFF2-40B4-BE49-F238E27FC236}">
                  <a16:creationId xmlns:a16="http://schemas.microsoft.com/office/drawing/2014/main" id="{166E7E87-A09A-472C-B92D-07A6EBA3F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9613" y="-1865313"/>
              <a:ext cx="158750" cy="107950"/>
            </a:xfrm>
            <a:custGeom>
              <a:avLst/>
              <a:gdLst>
                <a:gd name="T0" fmla="*/ 25 w 53"/>
                <a:gd name="T1" fmla="*/ 31 h 36"/>
                <a:gd name="T2" fmla="*/ 0 w 53"/>
                <a:gd name="T3" fmla="*/ 17 h 36"/>
                <a:gd name="T4" fmla="*/ 25 w 53"/>
                <a:gd name="T5" fmla="*/ 4 h 36"/>
                <a:gd name="T6" fmla="*/ 52 w 53"/>
                <a:gd name="T7" fmla="*/ 19 h 36"/>
                <a:gd name="T8" fmla="*/ 25 w 53"/>
                <a:gd name="T9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6">
                  <a:moveTo>
                    <a:pt x="25" y="31"/>
                  </a:moveTo>
                  <a:cubicBezTo>
                    <a:pt x="15" y="30"/>
                    <a:pt x="0" y="35"/>
                    <a:pt x="0" y="17"/>
                  </a:cubicBezTo>
                  <a:cubicBezTo>
                    <a:pt x="0" y="0"/>
                    <a:pt x="15" y="4"/>
                    <a:pt x="25" y="4"/>
                  </a:cubicBezTo>
                  <a:cubicBezTo>
                    <a:pt x="45" y="4"/>
                    <a:pt x="53" y="8"/>
                    <a:pt x="52" y="19"/>
                  </a:cubicBezTo>
                  <a:cubicBezTo>
                    <a:pt x="49" y="36"/>
                    <a:pt x="35" y="30"/>
                    <a:pt x="2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6">
              <a:extLst>
                <a:ext uri="{FF2B5EF4-FFF2-40B4-BE49-F238E27FC236}">
                  <a16:creationId xmlns:a16="http://schemas.microsoft.com/office/drawing/2014/main" id="{893A1A39-4DC3-4A3A-AD8F-EAF1181CE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2413" y="-1862138"/>
              <a:ext cx="155575" cy="101600"/>
            </a:xfrm>
            <a:custGeom>
              <a:avLst/>
              <a:gdLst>
                <a:gd name="T0" fmla="*/ 29 w 52"/>
                <a:gd name="T1" fmla="*/ 3 h 34"/>
                <a:gd name="T2" fmla="*/ 52 w 52"/>
                <a:gd name="T3" fmla="*/ 17 h 34"/>
                <a:gd name="T4" fmla="*/ 27 w 52"/>
                <a:gd name="T5" fmla="*/ 30 h 34"/>
                <a:gd name="T6" fmla="*/ 14 w 52"/>
                <a:gd name="T7" fmla="*/ 30 h 34"/>
                <a:gd name="T8" fmla="*/ 1 w 52"/>
                <a:gd name="T9" fmla="*/ 16 h 34"/>
                <a:gd name="T10" fmla="*/ 15 w 52"/>
                <a:gd name="T11" fmla="*/ 3 h 34"/>
                <a:gd name="T12" fmla="*/ 29 w 52"/>
                <a:gd name="T13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4">
                  <a:moveTo>
                    <a:pt x="29" y="3"/>
                  </a:moveTo>
                  <a:cubicBezTo>
                    <a:pt x="37" y="3"/>
                    <a:pt x="52" y="0"/>
                    <a:pt x="52" y="17"/>
                  </a:cubicBezTo>
                  <a:cubicBezTo>
                    <a:pt x="52" y="34"/>
                    <a:pt x="38" y="30"/>
                    <a:pt x="27" y="30"/>
                  </a:cubicBezTo>
                  <a:cubicBezTo>
                    <a:pt x="23" y="30"/>
                    <a:pt x="19" y="30"/>
                    <a:pt x="14" y="30"/>
                  </a:cubicBezTo>
                  <a:cubicBezTo>
                    <a:pt x="6" y="30"/>
                    <a:pt x="0" y="25"/>
                    <a:pt x="1" y="16"/>
                  </a:cubicBezTo>
                  <a:cubicBezTo>
                    <a:pt x="1" y="7"/>
                    <a:pt x="7" y="3"/>
                    <a:pt x="15" y="3"/>
                  </a:cubicBezTo>
                  <a:cubicBezTo>
                    <a:pt x="19" y="3"/>
                    <a:pt x="23" y="3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87F6B3D-595E-48E8-A268-3586F079A415}"/>
              </a:ext>
            </a:extLst>
          </p:cNvPr>
          <p:cNvSpPr/>
          <p:nvPr/>
        </p:nvSpPr>
        <p:spPr>
          <a:xfrm>
            <a:off x="4913161" y="1665585"/>
            <a:ext cx="25044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Montserrat" panose="02000505000000020004" pitchFamily="2" charset="0"/>
              </a:rPr>
              <a:t>Biomimetic PATENTED Design</a:t>
            </a:r>
          </a:p>
          <a:p>
            <a:pPr algn="ctr"/>
            <a:endParaRPr lang="en-US" sz="2400" b="1" dirty="0">
              <a:solidFill>
                <a:srgbClr val="000000"/>
              </a:solidFill>
              <a:latin typeface="Montserrat" panose="02000505000000020004" pitchFamily="2" charset="0"/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Montserrat" panose="02000505000000020004" pitchFamily="2" charset="0"/>
              </a:rPr>
              <a:t>NATURE </a:t>
            </a:r>
            <a:endParaRPr lang="en-US" sz="2400" b="0" dirty="0">
              <a:solidFill>
                <a:srgbClr val="000000"/>
              </a:solidFill>
              <a:effectLst/>
              <a:latin typeface="Montserrat" panose="02000505000000020004" pitchFamily="2" charset="0"/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Montserrat" panose="02000505000000020004" pitchFamily="2" charset="0"/>
              </a:rPr>
              <a:t>Got It Right!</a:t>
            </a:r>
            <a:endParaRPr lang="en-US" sz="2400" b="0" dirty="0">
              <a:solidFill>
                <a:srgbClr val="000000"/>
              </a:solidFill>
              <a:effectLst/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800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CEF82-6D59-42A8-B1A1-6CE9932CC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Proposition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A07E6B-4FAF-4880-AC7A-D307D3BCD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2EB8-6A17-46AC-A4A2-5D1C41E9896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01DDAB-5BBF-48AF-8822-58C03FDFDED4}"/>
              </a:ext>
            </a:extLst>
          </p:cNvPr>
          <p:cNvSpPr txBox="1"/>
          <p:nvPr/>
        </p:nvSpPr>
        <p:spPr>
          <a:xfrm>
            <a:off x="856464" y="1621624"/>
            <a:ext cx="57526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400" b="1" dirty="0">
                <a:solidFill>
                  <a:srgbClr val="0077BD"/>
                </a:solidFill>
                <a:effectLst/>
                <a:latin typeface="Montserrat" panose="02000505000000020004"/>
                <a:ea typeface="Arial Narrow" panose="020B0606020202030204" pitchFamily="34" charset="0"/>
                <a:cs typeface="Arial Narrow" panose="020B0606020202030204" pitchFamily="34" charset="0"/>
              </a:rPr>
              <a:t>Affordable and advanced technologies - </a:t>
            </a:r>
            <a:r>
              <a:rPr lang="en-US" sz="1400" dirty="0">
                <a:latin typeface="Montserrat" panose="02000505000000020004"/>
                <a:ea typeface="Arial Narrow" panose="020B0606020202030204" pitchFamily="34" charset="0"/>
                <a:cs typeface="Arial Narrow" panose="020B0606020202030204" pitchFamily="34" charset="0"/>
              </a:rPr>
              <a:t>Aquaai</a:t>
            </a:r>
            <a:r>
              <a:rPr lang="en-US" sz="1400" dirty="0">
                <a:effectLst/>
                <a:latin typeface="Montserrat" panose="02000505000000020004"/>
                <a:ea typeface="Arial Narrow" panose="020B0606020202030204" pitchFamily="34" charset="0"/>
                <a:cs typeface="Arial Narrow" panose="020B0606020202030204" pitchFamily="34" charset="0"/>
              </a:rPr>
              <a:t> is the first to utilize the growing 3D printing technology market to build innovative solutions while keeping the costs affordable.</a:t>
            </a:r>
            <a:endParaRPr lang="en-IN" sz="1400" dirty="0">
              <a:latin typeface="Montserrat" panose="02000505000000020004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64340A3-0042-4623-8A6C-8AEC733FF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62" y="2624837"/>
            <a:ext cx="576600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altLang="en-US" sz="1400" b="1" dirty="0">
                <a:solidFill>
                  <a:srgbClr val="4540DE"/>
                </a:solidFill>
                <a:latin typeface="Montserrat" panose="02000505000000020004" pitchFamily="2" charset="0"/>
              </a:rPr>
              <a:t>Keeps habitat calm - </a:t>
            </a:r>
            <a:r>
              <a:rPr lang="en-GB" sz="1400" dirty="0">
                <a:latin typeface="Montserrat Light" panose="00000400000000000000" pitchFamily="50" charset="0"/>
              </a:rPr>
              <a:t>Our unconventional solution of using a fish body as the platform in turn creates a calming environment for the natural habitat during data collection.</a:t>
            </a:r>
            <a:endParaRPr lang="en-GB" altLang="en-US" sz="1400" dirty="0">
              <a:latin typeface="Montserrat Light" panose="000004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9F9A3F-307B-459F-B662-DE6C1F26A0C6}"/>
              </a:ext>
            </a:extLst>
          </p:cNvPr>
          <p:cNvSpPr txBox="1"/>
          <p:nvPr/>
        </p:nvSpPr>
        <p:spPr>
          <a:xfrm>
            <a:off x="858098" y="4826351"/>
            <a:ext cx="5752644" cy="821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4540DE"/>
                </a:solidFill>
                <a:effectLst/>
                <a:latin typeface="Montserrat" panose="02000505000000020004" pitchFamily="2" charset="0"/>
                <a:ea typeface="Arial Narrow" panose="020B0606020202030204" pitchFamily="34" charset="0"/>
                <a:cs typeface="Arial Narrow" panose="020B0606020202030204" pitchFamily="34" charset="0"/>
              </a:rPr>
              <a:t>Small, powerful, all-in-one system - </a:t>
            </a:r>
            <a:r>
              <a:rPr lang="en-GB" sz="1400" dirty="0">
                <a:latin typeface="Montserrat Light" panose="00000400000000000000" pitchFamily="50" charset="0"/>
              </a:rPr>
              <a:t>The single carrier drone is the first to combine the powerful capabilities of small and medium Autonomous Underwater Vehicles (AUVs) into a light and transportable unit. </a:t>
            </a:r>
            <a:endParaRPr lang="en-IN" sz="1400" dirty="0">
              <a:latin typeface="Montserrat Light" panose="000004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78A223-E0B3-4E1F-B4CC-2BEEE806F723}"/>
              </a:ext>
            </a:extLst>
          </p:cNvPr>
          <p:cNvSpPr txBox="1"/>
          <p:nvPr/>
        </p:nvSpPr>
        <p:spPr>
          <a:xfrm>
            <a:off x="856464" y="3812716"/>
            <a:ext cx="576600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dirty="0">
                <a:solidFill>
                  <a:srgbClr val="0077BD"/>
                </a:solidFill>
                <a:latin typeface="Montserrat" panose="02000505000000020004"/>
              </a:rPr>
              <a:t>FaaS smart monitoring </a:t>
            </a:r>
            <a:r>
              <a:rPr lang="en-IN" sz="1400" dirty="0">
                <a:latin typeface="Montserrat" panose="02000505000000020004"/>
              </a:rPr>
              <a:t>– </a:t>
            </a:r>
            <a:r>
              <a:rPr lang="en-US" sz="1400" dirty="0">
                <a:latin typeface="Montserrat" panose="02000505000000020004"/>
              </a:rPr>
              <a:t>Aquaai serves as a risk mitigator and 1st alert system for the client, tracking and back-end monitoring all fishlike platforms in the field anywhere around the world 24 hours a day.</a:t>
            </a:r>
            <a:r>
              <a:rPr lang="en-IN" sz="1400" dirty="0">
                <a:latin typeface="Montserrat" panose="02000505000000020004"/>
              </a:rPr>
              <a:t>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5297D5-228C-4DAE-9E56-050DEEE3C3FF}"/>
              </a:ext>
            </a:extLst>
          </p:cNvPr>
          <p:cNvGrpSpPr/>
          <p:nvPr/>
        </p:nvGrpSpPr>
        <p:grpSpPr>
          <a:xfrm>
            <a:off x="272993" y="1788222"/>
            <a:ext cx="484197" cy="432767"/>
            <a:chOff x="4627563" y="3736976"/>
            <a:chExt cx="1225550" cy="1095375"/>
          </a:xfrm>
          <a:solidFill>
            <a:srgbClr val="0077BD"/>
          </a:solidFill>
        </p:grpSpPr>
        <p:sp>
          <p:nvSpPr>
            <p:cNvPr id="11" name="Freeform 55">
              <a:extLst>
                <a:ext uri="{FF2B5EF4-FFF2-40B4-BE49-F238E27FC236}">
                  <a16:creationId xmlns:a16="http://schemas.microsoft.com/office/drawing/2014/main" id="{A1BEDC61-AA6F-4238-AC17-78438D63D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600" y="3794126"/>
              <a:ext cx="25400" cy="25400"/>
            </a:xfrm>
            <a:custGeom>
              <a:avLst/>
              <a:gdLst>
                <a:gd name="T0" fmla="*/ 3 w 18"/>
                <a:gd name="T1" fmla="*/ 3 h 18"/>
                <a:gd name="T2" fmla="*/ 0 w 18"/>
                <a:gd name="T3" fmla="*/ 10 h 18"/>
                <a:gd name="T4" fmla="*/ 3 w 18"/>
                <a:gd name="T5" fmla="*/ 16 h 18"/>
                <a:gd name="T6" fmla="*/ 9 w 18"/>
                <a:gd name="T7" fmla="*/ 18 h 18"/>
                <a:gd name="T8" fmla="*/ 15 w 18"/>
                <a:gd name="T9" fmla="*/ 16 h 18"/>
                <a:gd name="T10" fmla="*/ 18 w 18"/>
                <a:gd name="T11" fmla="*/ 10 h 18"/>
                <a:gd name="T12" fmla="*/ 15 w 18"/>
                <a:gd name="T13" fmla="*/ 3 h 18"/>
                <a:gd name="T14" fmla="*/ 3 w 18"/>
                <a:gd name="T1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3" y="3"/>
                  </a:moveTo>
                  <a:cubicBezTo>
                    <a:pt x="1" y="5"/>
                    <a:pt x="0" y="7"/>
                    <a:pt x="0" y="10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4" y="17"/>
                    <a:pt x="7" y="18"/>
                    <a:pt x="9" y="18"/>
                  </a:cubicBezTo>
                  <a:cubicBezTo>
                    <a:pt x="11" y="18"/>
                    <a:pt x="14" y="17"/>
                    <a:pt x="15" y="16"/>
                  </a:cubicBezTo>
                  <a:cubicBezTo>
                    <a:pt x="17" y="14"/>
                    <a:pt x="18" y="12"/>
                    <a:pt x="18" y="10"/>
                  </a:cubicBezTo>
                  <a:cubicBezTo>
                    <a:pt x="18" y="7"/>
                    <a:pt x="17" y="5"/>
                    <a:pt x="15" y="3"/>
                  </a:cubicBezTo>
                  <a:cubicBezTo>
                    <a:pt x="12" y="0"/>
                    <a:pt x="6" y="0"/>
                    <a:pt x="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56">
              <a:extLst>
                <a:ext uri="{FF2B5EF4-FFF2-40B4-BE49-F238E27FC236}">
                  <a16:creationId xmlns:a16="http://schemas.microsoft.com/office/drawing/2014/main" id="{4848B4C5-A107-47D6-9AB2-45DBEFA41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00" y="3794126"/>
              <a:ext cx="25400" cy="25400"/>
            </a:xfrm>
            <a:custGeom>
              <a:avLst/>
              <a:gdLst>
                <a:gd name="T0" fmla="*/ 3 w 18"/>
                <a:gd name="T1" fmla="*/ 3 h 18"/>
                <a:gd name="T2" fmla="*/ 0 w 18"/>
                <a:gd name="T3" fmla="*/ 10 h 18"/>
                <a:gd name="T4" fmla="*/ 3 w 18"/>
                <a:gd name="T5" fmla="*/ 16 h 18"/>
                <a:gd name="T6" fmla="*/ 9 w 18"/>
                <a:gd name="T7" fmla="*/ 18 h 18"/>
                <a:gd name="T8" fmla="*/ 15 w 18"/>
                <a:gd name="T9" fmla="*/ 16 h 18"/>
                <a:gd name="T10" fmla="*/ 18 w 18"/>
                <a:gd name="T11" fmla="*/ 10 h 18"/>
                <a:gd name="T12" fmla="*/ 15 w 18"/>
                <a:gd name="T13" fmla="*/ 3 h 18"/>
                <a:gd name="T14" fmla="*/ 3 w 18"/>
                <a:gd name="T1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3" y="3"/>
                  </a:moveTo>
                  <a:cubicBezTo>
                    <a:pt x="1" y="5"/>
                    <a:pt x="0" y="7"/>
                    <a:pt x="0" y="10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4" y="17"/>
                    <a:pt x="7" y="18"/>
                    <a:pt x="9" y="18"/>
                  </a:cubicBezTo>
                  <a:cubicBezTo>
                    <a:pt x="11" y="18"/>
                    <a:pt x="13" y="17"/>
                    <a:pt x="15" y="16"/>
                  </a:cubicBezTo>
                  <a:cubicBezTo>
                    <a:pt x="17" y="14"/>
                    <a:pt x="18" y="12"/>
                    <a:pt x="18" y="10"/>
                  </a:cubicBezTo>
                  <a:cubicBezTo>
                    <a:pt x="18" y="7"/>
                    <a:pt x="17" y="5"/>
                    <a:pt x="15" y="3"/>
                  </a:cubicBezTo>
                  <a:cubicBezTo>
                    <a:pt x="12" y="0"/>
                    <a:pt x="6" y="0"/>
                    <a:pt x="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57">
              <a:extLst>
                <a:ext uri="{FF2B5EF4-FFF2-40B4-BE49-F238E27FC236}">
                  <a16:creationId xmlns:a16="http://schemas.microsoft.com/office/drawing/2014/main" id="{753B990B-AC00-458B-9C34-E4C6F443F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788" y="3794126"/>
              <a:ext cx="23813" cy="25400"/>
            </a:xfrm>
            <a:custGeom>
              <a:avLst/>
              <a:gdLst>
                <a:gd name="T0" fmla="*/ 3 w 17"/>
                <a:gd name="T1" fmla="*/ 3 h 18"/>
                <a:gd name="T2" fmla="*/ 0 w 17"/>
                <a:gd name="T3" fmla="*/ 10 h 18"/>
                <a:gd name="T4" fmla="*/ 3 w 17"/>
                <a:gd name="T5" fmla="*/ 16 h 18"/>
                <a:gd name="T6" fmla="*/ 9 w 17"/>
                <a:gd name="T7" fmla="*/ 18 h 18"/>
                <a:gd name="T8" fmla="*/ 15 w 17"/>
                <a:gd name="T9" fmla="*/ 16 h 18"/>
                <a:gd name="T10" fmla="*/ 17 w 17"/>
                <a:gd name="T11" fmla="*/ 10 h 18"/>
                <a:gd name="T12" fmla="*/ 15 w 17"/>
                <a:gd name="T13" fmla="*/ 3 h 18"/>
                <a:gd name="T14" fmla="*/ 3 w 17"/>
                <a:gd name="T1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8">
                  <a:moveTo>
                    <a:pt x="3" y="3"/>
                  </a:moveTo>
                  <a:cubicBezTo>
                    <a:pt x="1" y="5"/>
                    <a:pt x="0" y="7"/>
                    <a:pt x="0" y="10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4" y="17"/>
                    <a:pt x="6" y="18"/>
                    <a:pt x="9" y="18"/>
                  </a:cubicBezTo>
                  <a:cubicBezTo>
                    <a:pt x="11" y="18"/>
                    <a:pt x="13" y="17"/>
                    <a:pt x="15" y="16"/>
                  </a:cubicBezTo>
                  <a:cubicBezTo>
                    <a:pt x="17" y="14"/>
                    <a:pt x="17" y="12"/>
                    <a:pt x="17" y="10"/>
                  </a:cubicBezTo>
                  <a:cubicBezTo>
                    <a:pt x="17" y="7"/>
                    <a:pt x="17" y="5"/>
                    <a:pt x="15" y="3"/>
                  </a:cubicBezTo>
                  <a:cubicBezTo>
                    <a:pt x="12" y="0"/>
                    <a:pt x="6" y="0"/>
                    <a:pt x="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58">
              <a:extLst>
                <a:ext uri="{FF2B5EF4-FFF2-40B4-BE49-F238E27FC236}">
                  <a16:creationId xmlns:a16="http://schemas.microsoft.com/office/drawing/2014/main" id="{E1258F63-0274-4FC8-9D03-FFEC963AD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813" y="3794126"/>
              <a:ext cx="750888" cy="25400"/>
            </a:xfrm>
            <a:custGeom>
              <a:avLst/>
              <a:gdLst>
                <a:gd name="T0" fmla="*/ 9 w 526"/>
                <a:gd name="T1" fmla="*/ 17 h 17"/>
                <a:gd name="T2" fmla="*/ 518 w 526"/>
                <a:gd name="T3" fmla="*/ 17 h 17"/>
                <a:gd name="T4" fmla="*/ 526 w 526"/>
                <a:gd name="T5" fmla="*/ 9 h 17"/>
                <a:gd name="T6" fmla="*/ 518 w 526"/>
                <a:gd name="T7" fmla="*/ 0 h 17"/>
                <a:gd name="T8" fmla="*/ 9 w 526"/>
                <a:gd name="T9" fmla="*/ 0 h 17"/>
                <a:gd name="T10" fmla="*/ 0 w 526"/>
                <a:gd name="T11" fmla="*/ 9 h 17"/>
                <a:gd name="T12" fmla="*/ 9 w 526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17">
                  <a:moveTo>
                    <a:pt x="9" y="17"/>
                  </a:moveTo>
                  <a:cubicBezTo>
                    <a:pt x="518" y="17"/>
                    <a:pt x="518" y="17"/>
                    <a:pt x="518" y="17"/>
                  </a:cubicBezTo>
                  <a:cubicBezTo>
                    <a:pt x="522" y="17"/>
                    <a:pt x="526" y="13"/>
                    <a:pt x="526" y="9"/>
                  </a:cubicBezTo>
                  <a:cubicBezTo>
                    <a:pt x="526" y="4"/>
                    <a:pt x="522" y="0"/>
                    <a:pt x="51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4" y="17"/>
                    <a:pt x="9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59">
              <a:extLst>
                <a:ext uri="{FF2B5EF4-FFF2-40B4-BE49-F238E27FC236}">
                  <a16:creationId xmlns:a16="http://schemas.microsoft.com/office/drawing/2014/main" id="{9E27A3CC-8498-43DA-903A-676975AC8A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7563" y="3736976"/>
              <a:ext cx="1225550" cy="1095375"/>
            </a:xfrm>
            <a:custGeom>
              <a:avLst/>
              <a:gdLst>
                <a:gd name="T0" fmla="*/ 455 w 859"/>
                <a:gd name="T1" fmla="*/ 713 h 766"/>
                <a:gd name="T2" fmla="*/ 570 w 859"/>
                <a:gd name="T3" fmla="*/ 718 h 766"/>
                <a:gd name="T4" fmla="*/ 678 w 859"/>
                <a:gd name="T5" fmla="*/ 707 h 766"/>
                <a:gd name="T6" fmla="*/ 763 w 859"/>
                <a:gd name="T7" fmla="*/ 644 h 766"/>
                <a:gd name="T8" fmla="*/ 799 w 859"/>
                <a:gd name="T9" fmla="*/ 582 h 766"/>
                <a:gd name="T10" fmla="*/ 808 w 859"/>
                <a:gd name="T11" fmla="*/ 474 h 766"/>
                <a:gd name="T12" fmla="*/ 767 w 859"/>
                <a:gd name="T13" fmla="*/ 378 h 766"/>
                <a:gd name="T14" fmla="*/ 0 w 859"/>
                <a:gd name="T15" fmla="*/ 0 h 766"/>
                <a:gd name="T16" fmla="*/ 735 w 859"/>
                <a:gd name="T17" fmla="*/ 315 h 766"/>
                <a:gd name="T18" fmla="*/ 803 w 859"/>
                <a:gd name="T19" fmla="*/ 380 h 766"/>
                <a:gd name="T20" fmla="*/ 839 w 859"/>
                <a:gd name="T21" fmla="*/ 494 h 766"/>
                <a:gd name="T22" fmla="*/ 815 w 859"/>
                <a:gd name="T23" fmla="*/ 614 h 766"/>
                <a:gd name="T24" fmla="*/ 721 w 859"/>
                <a:gd name="T25" fmla="*/ 682 h 766"/>
                <a:gd name="T26" fmla="*/ 636 w 859"/>
                <a:gd name="T27" fmla="*/ 698 h 766"/>
                <a:gd name="T28" fmla="*/ 538 w 859"/>
                <a:gd name="T29" fmla="*/ 689 h 766"/>
                <a:gd name="T30" fmla="*/ 472 w 859"/>
                <a:gd name="T31" fmla="*/ 706 h 766"/>
                <a:gd name="T32" fmla="*/ 408 w 859"/>
                <a:gd name="T33" fmla="*/ 642 h 766"/>
                <a:gd name="T34" fmla="*/ 416 w 859"/>
                <a:gd name="T35" fmla="*/ 543 h 766"/>
                <a:gd name="T36" fmla="*/ 425 w 859"/>
                <a:gd name="T37" fmla="*/ 445 h 766"/>
                <a:gd name="T38" fmla="*/ 458 w 859"/>
                <a:gd name="T39" fmla="*/ 388 h 766"/>
                <a:gd name="T40" fmla="*/ 513 w 859"/>
                <a:gd name="T41" fmla="*/ 323 h 766"/>
                <a:gd name="T42" fmla="*/ 619 w 859"/>
                <a:gd name="T43" fmla="*/ 303 h 766"/>
                <a:gd name="T44" fmla="*/ 18 w 859"/>
                <a:gd name="T45" fmla="*/ 17 h 766"/>
                <a:gd name="T46" fmla="*/ 18 w 859"/>
                <a:gd name="T47" fmla="*/ 76 h 766"/>
                <a:gd name="T48" fmla="*/ 298 w 859"/>
                <a:gd name="T49" fmla="*/ 134 h 766"/>
                <a:gd name="T50" fmla="*/ 309 w 859"/>
                <a:gd name="T51" fmla="*/ 162 h 766"/>
                <a:gd name="T52" fmla="*/ 200 w 859"/>
                <a:gd name="T53" fmla="*/ 305 h 766"/>
                <a:gd name="T54" fmla="*/ 91 w 859"/>
                <a:gd name="T55" fmla="*/ 162 h 766"/>
                <a:gd name="T56" fmla="*/ 102 w 859"/>
                <a:gd name="T57" fmla="*/ 134 h 766"/>
                <a:gd name="T58" fmla="*/ 121 w 859"/>
                <a:gd name="T59" fmla="*/ 111 h 766"/>
                <a:gd name="T60" fmla="*/ 144 w 859"/>
                <a:gd name="T61" fmla="*/ 93 h 766"/>
                <a:gd name="T62" fmla="*/ 271 w 859"/>
                <a:gd name="T63" fmla="*/ 103 h 766"/>
                <a:gd name="T64" fmla="*/ 110 w 859"/>
                <a:gd name="T65" fmla="*/ 97 h 766"/>
                <a:gd name="T66" fmla="*/ 88 w 859"/>
                <a:gd name="T67" fmla="*/ 124 h 766"/>
                <a:gd name="T68" fmla="*/ 74 w 859"/>
                <a:gd name="T69" fmla="*/ 156 h 766"/>
                <a:gd name="T70" fmla="*/ 69 w 859"/>
                <a:gd name="T71" fmla="*/ 192 h 766"/>
                <a:gd name="T72" fmla="*/ 328 w 859"/>
                <a:gd name="T73" fmla="*/ 165 h 766"/>
                <a:gd name="T74" fmla="*/ 317 w 859"/>
                <a:gd name="T75" fmla="*/ 132 h 766"/>
                <a:gd name="T76" fmla="*/ 297 w 859"/>
                <a:gd name="T77" fmla="*/ 104 h 766"/>
                <a:gd name="T78" fmla="*/ 427 w 859"/>
                <a:gd name="T79" fmla="*/ 174 h 766"/>
                <a:gd name="T80" fmla="*/ 406 w 859"/>
                <a:gd name="T81" fmla="*/ 290 h 766"/>
                <a:gd name="T82" fmla="*/ 360 w 859"/>
                <a:gd name="T83" fmla="*/ 326 h 766"/>
                <a:gd name="T84" fmla="*/ 298 w 859"/>
                <a:gd name="T85" fmla="*/ 398 h 766"/>
                <a:gd name="T86" fmla="*/ 182 w 859"/>
                <a:gd name="T87" fmla="*/ 419 h 766"/>
                <a:gd name="T88" fmla="*/ 57 w 859"/>
                <a:gd name="T89" fmla="*/ 411 h 766"/>
                <a:gd name="T90" fmla="*/ 374 w 859"/>
                <a:gd name="T91" fmla="*/ 611 h 766"/>
                <a:gd name="T92" fmla="*/ 55 w 859"/>
                <a:gd name="T93" fmla="*/ 365 h 766"/>
                <a:gd name="T94" fmla="*/ 117 w 859"/>
                <a:gd name="T95" fmla="*/ 406 h 766"/>
                <a:gd name="T96" fmla="*/ 236 w 859"/>
                <a:gd name="T97" fmla="*/ 419 h 766"/>
                <a:gd name="T98" fmla="*/ 362 w 859"/>
                <a:gd name="T99" fmla="*/ 413 h 766"/>
                <a:gd name="T100" fmla="*/ 435 w 859"/>
                <a:gd name="T101" fmla="*/ 343 h 766"/>
                <a:gd name="T102" fmla="*/ 457 w 859"/>
                <a:gd name="T103" fmla="*/ 227 h 766"/>
                <a:gd name="T104" fmla="*/ 441 w 859"/>
                <a:gd name="T105" fmla="*/ 94 h 766"/>
                <a:gd name="T106" fmla="*/ 637 w 859"/>
                <a:gd name="T107" fmla="*/ 303 h 766"/>
                <a:gd name="T108" fmla="*/ 529 w 859"/>
                <a:gd name="T109" fmla="*/ 314 h 766"/>
                <a:gd name="T110" fmla="*/ 444 w 859"/>
                <a:gd name="T111" fmla="*/ 377 h 766"/>
                <a:gd name="T112" fmla="*/ 408 w 859"/>
                <a:gd name="T113" fmla="*/ 439 h 766"/>
                <a:gd name="T114" fmla="*/ 399 w 859"/>
                <a:gd name="T115" fmla="*/ 54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9" h="766">
                  <a:moveTo>
                    <a:pt x="388" y="649"/>
                  </a:moveTo>
                  <a:cubicBezTo>
                    <a:pt x="394" y="659"/>
                    <a:pt x="407" y="662"/>
                    <a:pt x="417" y="657"/>
                  </a:cubicBezTo>
                  <a:cubicBezTo>
                    <a:pt x="435" y="646"/>
                    <a:pt x="435" y="646"/>
                    <a:pt x="435" y="646"/>
                  </a:cubicBezTo>
                  <a:cubicBezTo>
                    <a:pt x="447" y="646"/>
                    <a:pt x="447" y="646"/>
                    <a:pt x="447" y="646"/>
                  </a:cubicBezTo>
                  <a:cubicBezTo>
                    <a:pt x="454" y="655"/>
                    <a:pt x="462" y="662"/>
                    <a:pt x="470" y="670"/>
                  </a:cubicBezTo>
                  <a:cubicBezTo>
                    <a:pt x="471" y="670"/>
                    <a:pt x="472" y="672"/>
                    <a:pt x="471" y="673"/>
                  </a:cubicBezTo>
                  <a:cubicBezTo>
                    <a:pt x="457" y="697"/>
                    <a:pt x="457" y="697"/>
                    <a:pt x="457" y="697"/>
                  </a:cubicBezTo>
                  <a:cubicBezTo>
                    <a:pt x="454" y="702"/>
                    <a:pt x="454" y="708"/>
                    <a:pt x="455" y="713"/>
                  </a:cubicBezTo>
                  <a:cubicBezTo>
                    <a:pt x="456" y="718"/>
                    <a:pt x="460" y="723"/>
                    <a:pt x="465" y="725"/>
                  </a:cubicBezTo>
                  <a:cubicBezTo>
                    <a:pt x="487" y="738"/>
                    <a:pt x="487" y="738"/>
                    <a:pt x="487" y="738"/>
                  </a:cubicBezTo>
                  <a:cubicBezTo>
                    <a:pt x="491" y="741"/>
                    <a:pt x="497" y="742"/>
                    <a:pt x="502" y="740"/>
                  </a:cubicBezTo>
                  <a:cubicBezTo>
                    <a:pt x="508" y="739"/>
                    <a:pt x="512" y="735"/>
                    <a:pt x="515" y="731"/>
                  </a:cubicBezTo>
                  <a:cubicBezTo>
                    <a:pt x="529" y="707"/>
                    <a:pt x="529" y="707"/>
                    <a:pt x="529" y="707"/>
                  </a:cubicBezTo>
                  <a:cubicBezTo>
                    <a:pt x="529" y="706"/>
                    <a:pt x="531" y="705"/>
                    <a:pt x="532" y="705"/>
                  </a:cubicBezTo>
                  <a:cubicBezTo>
                    <a:pt x="544" y="710"/>
                    <a:pt x="556" y="713"/>
                    <a:pt x="568" y="715"/>
                  </a:cubicBezTo>
                  <a:cubicBezTo>
                    <a:pt x="569" y="715"/>
                    <a:pt x="570" y="716"/>
                    <a:pt x="570" y="718"/>
                  </a:cubicBezTo>
                  <a:cubicBezTo>
                    <a:pt x="570" y="745"/>
                    <a:pt x="570" y="745"/>
                    <a:pt x="570" y="745"/>
                  </a:cubicBezTo>
                  <a:cubicBezTo>
                    <a:pt x="570" y="757"/>
                    <a:pt x="579" y="766"/>
                    <a:pt x="591" y="766"/>
                  </a:cubicBezTo>
                  <a:cubicBezTo>
                    <a:pt x="616" y="766"/>
                    <a:pt x="616" y="766"/>
                    <a:pt x="616" y="766"/>
                  </a:cubicBezTo>
                  <a:cubicBezTo>
                    <a:pt x="628" y="766"/>
                    <a:pt x="637" y="757"/>
                    <a:pt x="637" y="745"/>
                  </a:cubicBezTo>
                  <a:cubicBezTo>
                    <a:pt x="637" y="718"/>
                    <a:pt x="637" y="718"/>
                    <a:pt x="637" y="718"/>
                  </a:cubicBezTo>
                  <a:cubicBezTo>
                    <a:pt x="637" y="716"/>
                    <a:pt x="638" y="715"/>
                    <a:pt x="639" y="715"/>
                  </a:cubicBezTo>
                  <a:cubicBezTo>
                    <a:pt x="651" y="713"/>
                    <a:pt x="663" y="710"/>
                    <a:pt x="675" y="705"/>
                  </a:cubicBezTo>
                  <a:cubicBezTo>
                    <a:pt x="676" y="705"/>
                    <a:pt x="678" y="706"/>
                    <a:pt x="678" y="707"/>
                  </a:cubicBezTo>
                  <a:cubicBezTo>
                    <a:pt x="692" y="731"/>
                    <a:pt x="692" y="731"/>
                    <a:pt x="692" y="731"/>
                  </a:cubicBezTo>
                  <a:cubicBezTo>
                    <a:pt x="698" y="740"/>
                    <a:pt x="710" y="744"/>
                    <a:pt x="720" y="738"/>
                  </a:cubicBezTo>
                  <a:cubicBezTo>
                    <a:pt x="742" y="725"/>
                    <a:pt x="742" y="725"/>
                    <a:pt x="742" y="725"/>
                  </a:cubicBezTo>
                  <a:cubicBezTo>
                    <a:pt x="747" y="723"/>
                    <a:pt x="751" y="718"/>
                    <a:pt x="752" y="713"/>
                  </a:cubicBezTo>
                  <a:cubicBezTo>
                    <a:pt x="753" y="708"/>
                    <a:pt x="753" y="702"/>
                    <a:pt x="750" y="697"/>
                  </a:cubicBezTo>
                  <a:cubicBezTo>
                    <a:pt x="736" y="673"/>
                    <a:pt x="736" y="673"/>
                    <a:pt x="736" y="673"/>
                  </a:cubicBezTo>
                  <a:cubicBezTo>
                    <a:pt x="735" y="672"/>
                    <a:pt x="736" y="670"/>
                    <a:pt x="737" y="670"/>
                  </a:cubicBezTo>
                  <a:cubicBezTo>
                    <a:pt x="746" y="662"/>
                    <a:pt x="755" y="653"/>
                    <a:pt x="763" y="644"/>
                  </a:cubicBezTo>
                  <a:cubicBezTo>
                    <a:pt x="764" y="642"/>
                    <a:pt x="765" y="642"/>
                    <a:pt x="767" y="643"/>
                  </a:cubicBezTo>
                  <a:cubicBezTo>
                    <a:pt x="790" y="657"/>
                    <a:pt x="790" y="657"/>
                    <a:pt x="790" y="657"/>
                  </a:cubicBezTo>
                  <a:cubicBezTo>
                    <a:pt x="800" y="662"/>
                    <a:pt x="813" y="659"/>
                    <a:pt x="819" y="649"/>
                  </a:cubicBezTo>
                  <a:cubicBezTo>
                    <a:pt x="831" y="627"/>
                    <a:pt x="831" y="627"/>
                    <a:pt x="831" y="627"/>
                  </a:cubicBezTo>
                  <a:cubicBezTo>
                    <a:pt x="834" y="622"/>
                    <a:pt x="835" y="617"/>
                    <a:pt x="833" y="611"/>
                  </a:cubicBezTo>
                  <a:cubicBezTo>
                    <a:pt x="832" y="606"/>
                    <a:pt x="828" y="602"/>
                    <a:pt x="824" y="599"/>
                  </a:cubicBezTo>
                  <a:cubicBezTo>
                    <a:pt x="800" y="585"/>
                    <a:pt x="800" y="585"/>
                    <a:pt x="800" y="585"/>
                  </a:cubicBezTo>
                  <a:cubicBezTo>
                    <a:pt x="799" y="584"/>
                    <a:pt x="798" y="583"/>
                    <a:pt x="799" y="582"/>
                  </a:cubicBezTo>
                  <a:cubicBezTo>
                    <a:pt x="803" y="570"/>
                    <a:pt x="806" y="558"/>
                    <a:pt x="808" y="546"/>
                  </a:cubicBezTo>
                  <a:cubicBezTo>
                    <a:pt x="808" y="545"/>
                    <a:pt x="810" y="544"/>
                    <a:pt x="811" y="544"/>
                  </a:cubicBezTo>
                  <a:cubicBezTo>
                    <a:pt x="839" y="544"/>
                    <a:pt x="839" y="544"/>
                    <a:pt x="839" y="544"/>
                  </a:cubicBezTo>
                  <a:cubicBezTo>
                    <a:pt x="850" y="544"/>
                    <a:pt x="859" y="534"/>
                    <a:pt x="859" y="523"/>
                  </a:cubicBezTo>
                  <a:cubicBezTo>
                    <a:pt x="859" y="498"/>
                    <a:pt x="859" y="498"/>
                    <a:pt x="859" y="498"/>
                  </a:cubicBezTo>
                  <a:cubicBezTo>
                    <a:pt x="859" y="486"/>
                    <a:pt x="850" y="477"/>
                    <a:pt x="839" y="477"/>
                  </a:cubicBezTo>
                  <a:cubicBezTo>
                    <a:pt x="811" y="477"/>
                    <a:pt x="811" y="477"/>
                    <a:pt x="811" y="477"/>
                  </a:cubicBezTo>
                  <a:cubicBezTo>
                    <a:pt x="810" y="477"/>
                    <a:pt x="808" y="476"/>
                    <a:pt x="808" y="474"/>
                  </a:cubicBezTo>
                  <a:cubicBezTo>
                    <a:pt x="806" y="462"/>
                    <a:pt x="803" y="450"/>
                    <a:pt x="799" y="439"/>
                  </a:cubicBezTo>
                  <a:cubicBezTo>
                    <a:pt x="798" y="438"/>
                    <a:pt x="799" y="436"/>
                    <a:pt x="800" y="435"/>
                  </a:cubicBezTo>
                  <a:cubicBezTo>
                    <a:pt x="824" y="422"/>
                    <a:pt x="824" y="422"/>
                    <a:pt x="824" y="422"/>
                  </a:cubicBezTo>
                  <a:cubicBezTo>
                    <a:pt x="828" y="419"/>
                    <a:pt x="832" y="414"/>
                    <a:pt x="833" y="409"/>
                  </a:cubicBezTo>
                  <a:cubicBezTo>
                    <a:pt x="835" y="404"/>
                    <a:pt x="834" y="398"/>
                    <a:pt x="831" y="393"/>
                  </a:cubicBezTo>
                  <a:cubicBezTo>
                    <a:pt x="819" y="371"/>
                    <a:pt x="819" y="371"/>
                    <a:pt x="819" y="371"/>
                  </a:cubicBezTo>
                  <a:cubicBezTo>
                    <a:pt x="813" y="362"/>
                    <a:pt x="800" y="358"/>
                    <a:pt x="790" y="364"/>
                  </a:cubicBezTo>
                  <a:cubicBezTo>
                    <a:pt x="767" y="378"/>
                    <a:pt x="767" y="378"/>
                    <a:pt x="767" y="378"/>
                  </a:cubicBezTo>
                  <a:cubicBezTo>
                    <a:pt x="765" y="378"/>
                    <a:pt x="764" y="378"/>
                    <a:pt x="763" y="377"/>
                  </a:cubicBezTo>
                  <a:cubicBezTo>
                    <a:pt x="755" y="368"/>
                    <a:pt x="746" y="359"/>
                    <a:pt x="737" y="351"/>
                  </a:cubicBezTo>
                  <a:cubicBezTo>
                    <a:pt x="736" y="350"/>
                    <a:pt x="735" y="348"/>
                    <a:pt x="736" y="347"/>
                  </a:cubicBezTo>
                  <a:cubicBezTo>
                    <a:pt x="750" y="323"/>
                    <a:pt x="750" y="323"/>
                    <a:pt x="750" y="323"/>
                  </a:cubicBezTo>
                  <a:cubicBezTo>
                    <a:pt x="756" y="314"/>
                    <a:pt x="752" y="301"/>
                    <a:pt x="742" y="295"/>
                  </a:cubicBezTo>
                  <a:cubicBezTo>
                    <a:pt x="728" y="287"/>
                    <a:pt x="728" y="287"/>
                    <a:pt x="728" y="287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0" y="646"/>
                    <a:pt x="0" y="646"/>
                    <a:pt x="0" y="646"/>
                  </a:cubicBezTo>
                  <a:cubicBezTo>
                    <a:pt x="387" y="646"/>
                    <a:pt x="387" y="646"/>
                    <a:pt x="387" y="646"/>
                  </a:cubicBezTo>
                  <a:lnTo>
                    <a:pt x="388" y="649"/>
                  </a:lnTo>
                  <a:close/>
                  <a:moveTo>
                    <a:pt x="728" y="307"/>
                  </a:moveTo>
                  <a:cubicBezTo>
                    <a:pt x="734" y="310"/>
                    <a:pt x="734" y="310"/>
                    <a:pt x="734" y="310"/>
                  </a:cubicBezTo>
                  <a:cubicBezTo>
                    <a:pt x="735" y="311"/>
                    <a:pt x="736" y="313"/>
                    <a:pt x="735" y="315"/>
                  </a:cubicBezTo>
                  <a:cubicBezTo>
                    <a:pt x="728" y="326"/>
                    <a:pt x="728" y="326"/>
                    <a:pt x="728" y="326"/>
                  </a:cubicBezTo>
                  <a:cubicBezTo>
                    <a:pt x="721" y="338"/>
                    <a:pt x="721" y="338"/>
                    <a:pt x="721" y="338"/>
                  </a:cubicBezTo>
                  <a:cubicBezTo>
                    <a:pt x="716" y="347"/>
                    <a:pt x="718" y="358"/>
                    <a:pt x="725" y="364"/>
                  </a:cubicBezTo>
                  <a:cubicBezTo>
                    <a:pt x="726" y="365"/>
                    <a:pt x="727" y="366"/>
                    <a:pt x="728" y="367"/>
                  </a:cubicBezTo>
                  <a:cubicBezTo>
                    <a:pt x="736" y="373"/>
                    <a:pt x="743" y="381"/>
                    <a:pt x="749" y="388"/>
                  </a:cubicBezTo>
                  <a:cubicBezTo>
                    <a:pt x="756" y="396"/>
                    <a:pt x="767" y="398"/>
                    <a:pt x="775" y="393"/>
                  </a:cubicBezTo>
                  <a:cubicBezTo>
                    <a:pt x="799" y="379"/>
                    <a:pt x="799" y="379"/>
                    <a:pt x="799" y="379"/>
                  </a:cubicBezTo>
                  <a:cubicBezTo>
                    <a:pt x="801" y="378"/>
                    <a:pt x="803" y="379"/>
                    <a:pt x="803" y="380"/>
                  </a:cubicBezTo>
                  <a:cubicBezTo>
                    <a:pt x="816" y="402"/>
                    <a:pt x="816" y="402"/>
                    <a:pt x="816" y="402"/>
                  </a:cubicBezTo>
                  <a:cubicBezTo>
                    <a:pt x="817" y="403"/>
                    <a:pt x="817" y="404"/>
                    <a:pt x="816" y="405"/>
                  </a:cubicBezTo>
                  <a:cubicBezTo>
                    <a:pt x="816" y="405"/>
                    <a:pt x="816" y="406"/>
                    <a:pt x="815" y="406"/>
                  </a:cubicBezTo>
                  <a:cubicBezTo>
                    <a:pt x="791" y="420"/>
                    <a:pt x="791" y="420"/>
                    <a:pt x="791" y="420"/>
                  </a:cubicBezTo>
                  <a:cubicBezTo>
                    <a:pt x="783" y="425"/>
                    <a:pt x="779" y="436"/>
                    <a:pt x="782" y="445"/>
                  </a:cubicBezTo>
                  <a:cubicBezTo>
                    <a:pt x="786" y="455"/>
                    <a:pt x="789" y="466"/>
                    <a:pt x="791" y="477"/>
                  </a:cubicBezTo>
                  <a:cubicBezTo>
                    <a:pt x="792" y="487"/>
                    <a:pt x="801" y="494"/>
                    <a:pt x="811" y="494"/>
                  </a:cubicBezTo>
                  <a:cubicBezTo>
                    <a:pt x="839" y="494"/>
                    <a:pt x="839" y="494"/>
                    <a:pt x="839" y="494"/>
                  </a:cubicBezTo>
                  <a:cubicBezTo>
                    <a:pt x="840" y="494"/>
                    <a:pt x="842" y="496"/>
                    <a:pt x="842" y="498"/>
                  </a:cubicBezTo>
                  <a:cubicBezTo>
                    <a:pt x="842" y="523"/>
                    <a:pt x="842" y="523"/>
                    <a:pt x="842" y="523"/>
                  </a:cubicBezTo>
                  <a:cubicBezTo>
                    <a:pt x="842" y="525"/>
                    <a:pt x="840" y="526"/>
                    <a:pt x="839" y="526"/>
                  </a:cubicBezTo>
                  <a:cubicBezTo>
                    <a:pt x="811" y="526"/>
                    <a:pt x="811" y="526"/>
                    <a:pt x="811" y="526"/>
                  </a:cubicBezTo>
                  <a:cubicBezTo>
                    <a:pt x="801" y="526"/>
                    <a:pt x="792" y="533"/>
                    <a:pt x="791" y="543"/>
                  </a:cubicBezTo>
                  <a:cubicBezTo>
                    <a:pt x="789" y="554"/>
                    <a:pt x="786" y="565"/>
                    <a:pt x="782" y="576"/>
                  </a:cubicBezTo>
                  <a:cubicBezTo>
                    <a:pt x="779" y="585"/>
                    <a:pt x="783" y="595"/>
                    <a:pt x="791" y="600"/>
                  </a:cubicBezTo>
                  <a:cubicBezTo>
                    <a:pt x="815" y="614"/>
                    <a:pt x="815" y="614"/>
                    <a:pt x="815" y="614"/>
                  </a:cubicBezTo>
                  <a:cubicBezTo>
                    <a:pt x="816" y="615"/>
                    <a:pt x="816" y="616"/>
                    <a:pt x="816" y="616"/>
                  </a:cubicBezTo>
                  <a:cubicBezTo>
                    <a:pt x="817" y="616"/>
                    <a:pt x="817" y="617"/>
                    <a:pt x="816" y="618"/>
                  </a:cubicBezTo>
                  <a:cubicBezTo>
                    <a:pt x="803" y="640"/>
                    <a:pt x="803" y="640"/>
                    <a:pt x="803" y="640"/>
                  </a:cubicBezTo>
                  <a:cubicBezTo>
                    <a:pt x="803" y="642"/>
                    <a:pt x="801" y="642"/>
                    <a:pt x="799" y="642"/>
                  </a:cubicBezTo>
                  <a:cubicBezTo>
                    <a:pt x="775" y="628"/>
                    <a:pt x="775" y="628"/>
                    <a:pt x="775" y="628"/>
                  </a:cubicBezTo>
                  <a:cubicBezTo>
                    <a:pt x="767" y="623"/>
                    <a:pt x="756" y="625"/>
                    <a:pt x="749" y="632"/>
                  </a:cubicBezTo>
                  <a:cubicBezTo>
                    <a:pt x="742" y="641"/>
                    <a:pt x="734" y="649"/>
                    <a:pt x="725" y="656"/>
                  </a:cubicBezTo>
                  <a:cubicBezTo>
                    <a:pt x="718" y="663"/>
                    <a:pt x="716" y="673"/>
                    <a:pt x="721" y="682"/>
                  </a:cubicBezTo>
                  <a:cubicBezTo>
                    <a:pt x="735" y="706"/>
                    <a:pt x="735" y="706"/>
                    <a:pt x="735" y="706"/>
                  </a:cubicBezTo>
                  <a:cubicBezTo>
                    <a:pt x="735" y="707"/>
                    <a:pt x="735" y="708"/>
                    <a:pt x="735" y="708"/>
                  </a:cubicBezTo>
                  <a:cubicBezTo>
                    <a:pt x="735" y="709"/>
                    <a:pt x="735" y="710"/>
                    <a:pt x="734" y="710"/>
                  </a:cubicBezTo>
                  <a:cubicBezTo>
                    <a:pt x="712" y="723"/>
                    <a:pt x="712" y="723"/>
                    <a:pt x="712" y="723"/>
                  </a:cubicBezTo>
                  <a:cubicBezTo>
                    <a:pt x="710" y="724"/>
                    <a:pt x="708" y="723"/>
                    <a:pt x="707" y="722"/>
                  </a:cubicBezTo>
                  <a:cubicBezTo>
                    <a:pt x="694" y="698"/>
                    <a:pt x="694" y="698"/>
                    <a:pt x="694" y="698"/>
                  </a:cubicBezTo>
                  <a:cubicBezTo>
                    <a:pt x="689" y="689"/>
                    <a:pt x="678" y="686"/>
                    <a:pt x="669" y="689"/>
                  </a:cubicBezTo>
                  <a:cubicBezTo>
                    <a:pt x="658" y="693"/>
                    <a:pt x="647" y="696"/>
                    <a:pt x="636" y="698"/>
                  </a:cubicBezTo>
                  <a:cubicBezTo>
                    <a:pt x="626" y="699"/>
                    <a:pt x="619" y="708"/>
                    <a:pt x="619" y="718"/>
                  </a:cubicBezTo>
                  <a:cubicBezTo>
                    <a:pt x="619" y="745"/>
                    <a:pt x="619" y="745"/>
                    <a:pt x="619" y="745"/>
                  </a:cubicBezTo>
                  <a:cubicBezTo>
                    <a:pt x="619" y="747"/>
                    <a:pt x="618" y="748"/>
                    <a:pt x="616" y="748"/>
                  </a:cubicBezTo>
                  <a:cubicBezTo>
                    <a:pt x="591" y="748"/>
                    <a:pt x="591" y="748"/>
                    <a:pt x="591" y="748"/>
                  </a:cubicBezTo>
                  <a:cubicBezTo>
                    <a:pt x="589" y="748"/>
                    <a:pt x="588" y="747"/>
                    <a:pt x="588" y="745"/>
                  </a:cubicBezTo>
                  <a:cubicBezTo>
                    <a:pt x="588" y="718"/>
                    <a:pt x="588" y="718"/>
                    <a:pt x="588" y="718"/>
                  </a:cubicBezTo>
                  <a:cubicBezTo>
                    <a:pt x="588" y="708"/>
                    <a:pt x="580" y="699"/>
                    <a:pt x="571" y="698"/>
                  </a:cubicBezTo>
                  <a:cubicBezTo>
                    <a:pt x="560" y="696"/>
                    <a:pt x="549" y="693"/>
                    <a:pt x="538" y="689"/>
                  </a:cubicBezTo>
                  <a:cubicBezTo>
                    <a:pt x="536" y="688"/>
                    <a:pt x="533" y="688"/>
                    <a:pt x="531" y="688"/>
                  </a:cubicBezTo>
                  <a:cubicBezTo>
                    <a:pt x="524" y="688"/>
                    <a:pt x="517" y="691"/>
                    <a:pt x="513" y="698"/>
                  </a:cubicBezTo>
                  <a:cubicBezTo>
                    <a:pt x="500" y="722"/>
                    <a:pt x="500" y="722"/>
                    <a:pt x="500" y="722"/>
                  </a:cubicBezTo>
                  <a:cubicBezTo>
                    <a:pt x="499" y="723"/>
                    <a:pt x="498" y="723"/>
                    <a:pt x="498" y="723"/>
                  </a:cubicBezTo>
                  <a:cubicBezTo>
                    <a:pt x="497" y="723"/>
                    <a:pt x="496" y="723"/>
                    <a:pt x="495" y="723"/>
                  </a:cubicBezTo>
                  <a:cubicBezTo>
                    <a:pt x="473" y="710"/>
                    <a:pt x="473" y="710"/>
                    <a:pt x="473" y="710"/>
                  </a:cubicBezTo>
                  <a:cubicBezTo>
                    <a:pt x="472" y="710"/>
                    <a:pt x="472" y="709"/>
                    <a:pt x="472" y="708"/>
                  </a:cubicBezTo>
                  <a:cubicBezTo>
                    <a:pt x="472" y="708"/>
                    <a:pt x="472" y="707"/>
                    <a:pt x="472" y="706"/>
                  </a:cubicBezTo>
                  <a:cubicBezTo>
                    <a:pt x="486" y="682"/>
                    <a:pt x="486" y="682"/>
                    <a:pt x="486" y="682"/>
                  </a:cubicBezTo>
                  <a:cubicBezTo>
                    <a:pt x="491" y="673"/>
                    <a:pt x="489" y="663"/>
                    <a:pt x="481" y="656"/>
                  </a:cubicBezTo>
                  <a:cubicBezTo>
                    <a:pt x="478" y="653"/>
                    <a:pt x="474" y="650"/>
                    <a:pt x="471" y="646"/>
                  </a:cubicBezTo>
                  <a:cubicBezTo>
                    <a:pt x="466" y="642"/>
                    <a:pt x="462" y="637"/>
                    <a:pt x="458" y="632"/>
                  </a:cubicBezTo>
                  <a:cubicBezTo>
                    <a:pt x="456" y="631"/>
                    <a:pt x="455" y="630"/>
                    <a:pt x="453" y="629"/>
                  </a:cubicBezTo>
                  <a:cubicBezTo>
                    <a:pt x="447" y="624"/>
                    <a:pt x="439" y="624"/>
                    <a:pt x="432" y="628"/>
                  </a:cubicBezTo>
                  <a:cubicBezTo>
                    <a:pt x="430" y="629"/>
                    <a:pt x="430" y="629"/>
                    <a:pt x="430" y="629"/>
                  </a:cubicBezTo>
                  <a:cubicBezTo>
                    <a:pt x="408" y="642"/>
                    <a:pt x="408" y="642"/>
                    <a:pt x="408" y="642"/>
                  </a:cubicBezTo>
                  <a:cubicBezTo>
                    <a:pt x="406" y="642"/>
                    <a:pt x="404" y="642"/>
                    <a:pt x="404" y="640"/>
                  </a:cubicBezTo>
                  <a:cubicBezTo>
                    <a:pt x="397" y="629"/>
                    <a:pt x="397" y="629"/>
                    <a:pt x="397" y="629"/>
                  </a:cubicBezTo>
                  <a:cubicBezTo>
                    <a:pt x="391" y="618"/>
                    <a:pt x="391" y="618"/>
                    <a:pt x="391" y="618"/>
                  </a:cubicBezTo>
                  <a:cubicBezTo>
                    <a:pt x="390" y="617"/>
                    <a:pt x="390" y="616"/>
                    <a:pt x="390" y="616"/>
                  </a:cubicBezTo>
                  <a:cubicBezTo>
                    <a:pt x="391" y="616"/>
                    <a:pt x="391" y="615"/>
                    <a:pt x="392" y="614"/>
                  </a:cubicBezTo>
                  <a:cubicBezTo>
                    <a:pt x="416" y="600"/>
                    <a:pt x="416" y="600"/>
                    <a:pt x="416" y="600"/>
                  </a:cubicBezTo>
                  <a:cubicBezTo>
                    <a:pt x="424" y="595"/>
                    <a:pt x="428" y="585"/>
                    <a:pt x="425" y="576"/>
                  </a:cubicBezTo>
                  <a:cubicBezTo>
                    <a:pt x="421" y="565"/>
                    <a:pt x="418" y="554"/>
                    <a:pt x="416" y="543"/>
                  </a:cubicBezTo>
                  <a:cubicBezTo>
                    <a:pt x="414" y="533"/>
                    <a:pt x="406" y="526"/>
                    <a:pt x="396" y="526"/>
                  </a:cubicBezTo>
                  <a:cubicBezTo>
                    <a:pt x="368" y="526"/>
                    <a:pt x="368" y="526"/>
                    <a:pt x="368" y="526"/>
                  </a:cubicBezTo>
                  <a:cubicBezTo>
                    <a:pt x="367" y="526"/>
                    <a:pt x="365" y="525"/>
                    <a:pt x="365" y="523"/>
                  </a:cubicBezTo>
                  <a:cubicBezTo>
                    <a:pt x="365" y="498"/>
                    <a:pt x="365" y="498"/>
                    <a:pt x="365" y="498"/>
                  </a:cubicBezTo>
                  <a:cubicBezTo>
                    <a:pt x="365" y="496"/>
                    <a:pt x="367" y="494"/>
                    <a:pt x="368" y="494"/>
                  </a:cubicBezTo>
                  <a:cubicBezTo>
                    <a:pt x="396" y="494"/>
                    <a:pt x="396" y="494"/>
                    <a:pt x="396" y="494"/>
                  </a:cubicBezTo>
                  <a:cubicBezTo>
                    <a:pt x="406" y="494"/>
                    <a:pt x="414" y="487"/>
                    <a:pt x="416" y="477"/>
                  </a:cubicBezTo>
                  <a:cubicBezTo>
                    <a:pt x="418" y="466"/>
                    <a:pt x="421" y="455"/>
                    <a:pt x="425" y="445"/>
                  </a:cubicBezTo>
                  <a:cubicBezTo>
                    <a:pt x="428" y="436"/>
                    <a:pt x="424" y="425"/>
                    <a:pt x="416" y="420"/>
                  </a:cubicBezTo>
                  <a:cubicBezTo>
                    <a:pt x="392" y="406"/>
                    <a:pt x="392" y="406"/>
                    <a:pt x="392" y="406"/>
                  </a:cubicBezTo>
                  <a:cubicBezTo>
                    <a:pt x="391" y="406"/>
                    <a:pt x="391" y="405"/>
                    <a:pt x="390" y="405"/>
                  </a:cubicBezTo>
                  <a:cubicBezTo>
                    <a:pt x="390" y="404"/>
                    <a:pt x="390" y="403"/>
                    <a:pt x="391" y="402"/>
                  </a:cubicBezTo>
                  <a:cubicBezTo>
                    <a:pt x="404" y="380"/>
                    <a:pt x="404" y="380"/>
                    <a:pt x="404" y="380"/>
                  </a:cubicBezTo>
                  <a:cubicBezTo>
                    <a:pt x="404" y="379"/>
                    <a:pt x="406" y="378"/>
                    <a:pt x="408" y="379"/>
                  </a:cubicBezTo>
                  <a:cubicBezTo>
                    <a:pt x="432" y="393"/>
                    <a:pt x="432" y="393"/>
                    <a:pt x="432" y="393"/>
                  </a:cubicBezTo>
                  <a:cubicBezTo>
                    <a:pt x="440" y="398"/>
                    <a:pt x="451" y="396"/>
                    <a:pt x="458" y="388"/>
                  </a:cubicBezTo>
                  <a:cubicBezTo>
                    <a:pt x="465" y="380"/>
                    <a:pt x="473" y="372"/>
                    <a:pt x="481" y="364"/>
                  </a:cubicBezTo>
                  <a:cubicBezTo>
                    <a:pt x="489" y="358"/>
                    <a:pt x="491" y="347"/>
                    <a:pt x="486" y="338"/>
                  </a:cubicBezTo>
                  <a:cubicBezTo>
                    <a:pt x="472" y="315"/>
                    <a:pt x="472" y="315"/>
                    <a:pt x="472" y="315"/>
                  </a:cubicBezTo>
                  <a:cubicBezTo>
                    <a:pt x="471" y="313"/>
                    <a:pt x="472" y="311"/>
                    <a:pt x="473" y="310"/>
                  </a:cubicBezTo>
                  <a:cubicBezTo>
                    <a:pt x="495" y="298"/>
                    <a:pt x="495" y="298"/>
                    <a:pt x="495" y="298"/>
                  </a:cubicBezTo>
                  <a:cubicBezTo>
                    <a:pt x="496" y="297"/>
                    <a:pt x="497" y="297"/>
                    <a:pt x="498" y="297"/>
                  </a:cubicBezTo>
                  <a:cubicBezTo>
                    <a:pt x="498" y="297"/>
                    <a:pt x="499" y="298"/>
                    <a:pt x="500" y="299"/>
                  </a:cubicBezTo>
                  <a:cubicBezTo>
                    <a:pt x="513" y="323"/>
                    <a:pt x="513" y="323"/>
                    <a:pt x="513" y="323"/>
                  </a:cubicBezTo>
                  <a:cubicBezTo>
                    <a:pt x="518" y="331"/>
                    <a:pt x="529" y="335"/>
                    <a:pt x="538" y="332"/>
                  </a:cubicBezTo>
                  <a:cubicBezTo>
                    <a:pt x="549" y="328"/>
                    <a:pt x="560" y="325"/>
                    <a:pt x="571" y="323"/>
                  </a:cubicBezTo>
                  <a:cubicBezTo>
                    <a:pt x="580" y="321"/>
                    <a:pt x="588" y="313"/>
                    <a:pt x="588" y="303"/>
                  </a:cubicBezTo>
                  <a:cubicBezTo>
                    <a:pt x="588" y="275"/>
                    <a:pt x="588" y="275"/>
                    <a:pt x="588" y="275"/>
                  </a:cubicBezTo>
                  <a:cubicBezTo>
                    <a:pt x="588" y="273"/>
                    <a:pt x="589" y="272"/>
                    <a:pt x="591" y="272"/>
                  </a:cubicBezTo>
                  <a:cubicBezTo>
                    <a:pt x="616" y="272"/>
                    <a:pt x="616" y="272"/>
                    <a:pt x="616" y="272"/>
                  </a:cubicBezTo>
                  <a:cubicBezTo>
                    <a:pt x="618" y="272"/>
                    <a:pt x="619" y="273"/>
                    <a:pt x="619" y="275"/>
                  </a:cubicBezTo>
                  <a:cubicBezTo>
                    <a:pt x="619" y="303"/>
                    <a:pt x="619" y="303"/>
                    <a:pt x="619" y="303"/>
                  </a:cubicBezTo>
                  <a:cubicBezTo>
                    <a:pt x="619" y="313"/>
                    <a:pt x="626" y="321"/>
                    <a:pt x="636" y="323"/>
                  </a:cubicBezTo>
                  <a:cubicBezTo>
                    <a:pt x="647" y="325"/>
                    <a:pt x="658" y="328"/>
                    <a:pt x="669" y="332"/>
                  </a:cubicBezTo>
                  <a:cubicBezTo>
                    <a:pt x="678" y="335"/>
                    <a:pt x="689" y="331"/>
                    <a:pt x="694" y="323"/>
                  </a:cubicBezTo>
                  <a:cubicBezTo>
                    <a:pt x="707" y="299"/>
                    <a:pt x="707" y="299"/>
                    <a:pt x="707" y="299"/>
                  </a:cubicBezTo>
                  <a:cubicBezTo>
                    <a:pt x="708" y="298"/>
                    <a:pt x="709" y="297"/>
                    <a:pt x="711" y="297"/>
                  </a:cubicBezTo>
                  <a:cubicBezTo>
                    <a:pt x="711" y="297"/>
                    <a:pt x="711" y="297"/>
                    <a:pt x="712" y="298"/>
                  </a:cubicBezTo>
                  <a:lnTo>
                    <a:pt x="728" y="307"/>
                  </a:lnTo>
                  <a:close/>
                  <a:moveTo>
                    <a:pt x="18" y="17"/>
                  </a:moveTo>
                  <a:cubicBezTo>
                    <a:pt x="711" y="17"/>
                    <a:pt x="711" y="17"/>
                    <a:pt x="711" y="17"/>
                  </a:cubicBezTo>
                  <a:cubicBezTo>
                    <a:pt x="711" y="76"/>
                    <a:pt x="711" y="76"/>
                    <a:pt x="711" y="76"/>
                  </a:cubicBezTo>
                  <a:cubicBezTo>
                    <a:pt x="461" y="76"/>
                    <a:pt x="461" y="76"/>
                    <a:pt x="461" y="76"/>
                  </a:cubicBezTo>
                  <a:cubicBezTo>
                    <a:pt x="261" y="76"/>
                    <a:pt x="261" y="76"/>
                    <a:pt x="261" y="76"/>
                  </a:cubicBezTo>
                  <a:cubicBezTo>
                    <a:pt x="224" y="76"/>
                    <a:pt x="224" y="76"/>
                    <a:pt x="224" y="76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39" y="76"/>
                    <a:pt x="139" y="76"/>
                    <a:pt x="139" y="76"/>
                  </a:cubicBezTo>
                  <a:cubicBezTo>
                    <a:pt x="18" y="76"/>
                    <a:pt x="18" y="76"/>
                    <a:pt x="18" y="76"/>
                  </a:cubicBezTo>
                  <a:lnTo>
                    <a:pt x="18" y="17"/>
                  </a:lnTo>
                  <a:close/>
                  <a:moveTo>
                    <a:pt x="285" y="116"/>
                  </a:moveTo>
                  <a:cubicBezTo>
                    <a:pt x="286" y="117"/>
                    <a:pt x="286" y="118"/>
                    <a:pt x="287" y="119"/>
                  </a:cubicBezTo>
                  <a:cubicBezTo>
                    <a:pt x="288" y="120"/>
                    <a:pt x="289" y="121"/>
                    <a:pt x="290" y="122"/>
                  </a:cubicBezTo>
                  <a:cubicBezTo>
                    <a:pt x="290" y="123"/>
                    <a:pt x="291" y="124"/>
                    <a:pt x="292" y="125"/>
                  </a:cubicBezTo>
                  <a:cubicBezTo>
                    <a:pt x="293" y="126"/>
                    <a:pt x="293" y="127"/>
                    <a:pt x="294" y="128"/>
                  </a:cubicBezTo>
                  <a:cubicBezTo>
                    <a:pt x="295" y="129"/>
                    <a:pt x="295" y="130"/>
                    <a:pt x="296" y="131"/>
                  </a:cubicBezTo>
                  <a:cubicBezTo>
                    <a:pt x="297" y="132"/>
                    <a:pt x="297" y="133"/>
                    <a:pt x="298" y="134"/>
                  </a:cubicBezTo>
                  <a:cubicBezTo>
                    <a:pt x="299" y="135"/>
                    <a:pt x="299" y="137"/>
                    <a:pt x="300" y="138"/>
                  </a:cubicBezTo>
                  <a:cubicBezTo>
                    <a:pt x="300" y="139"/>
                    <a:pt x="301" y="140"/>
                    <a:pt x="301" y="141"/>
                  </a:cubicBezTo>
                  <a:cubicBezTo>
                    <a:pt x="302" y="142"/>
                    <a:pt x="303" y="143"/>
                    <a:pt x="303" y="144"/>
                  </a:cubicBezTo>
                  <a:cubicBezTo>
                    <a:pt x="304" y="146"/>
                    <a:pt x="304" y="147"/>
                    <a:pt x="305" y="148"/>
                  </a:cubicBezTo>
                  <a:cubicBezTo>
                    <a:pt x="305" y="149"/>
                    <a:pt x="306" y="150"/>
                    <a:pt x="306" y="151"/>
                  </a:cubicBezTo>
                  <a:cubicBezTo>
                    <a:pt x="306" y="152"/>
                    <a:pt x="307" y="153"/>
                    <a:pt x="307" y="155"/>
                  </a:cubicBezTo>
                  <a:cubicBezTo>
                    <a:pt x="308" y="156"/>
                    <a:pt x="308" y="157"/>
                    <a:pt x="309" y="159"/>
                  </a:cubicBezTo>
                  <a:cubicBezTo>
                    <a:pt x="309" y="160"/>
                    <a:pt x="309" y="161"/>
                    <a:pt x="309" y="162"/>
                  </a:cubicBezTo>
                  <a:cubicBezTo>
                    <a:pt x="310" y="163"/>
                    <a:pt x="310" y="165"/>
                    <a:pt x="311" y="166"/>
                  </a:cubicBezTo>
                  <a:cubicBezTo>
                    <a:pt x="311" y="167"/>
                    <a:pt x="311" y="168"/>
                    <a:pt x="311" y="169"/>
                  </a:cubicBezTo>
                  <a:cubicBezTo>
                    <a:pt x="312" y="170"/>
                    <a:pt x="312" y="172"/>
                    <a:pt x="312" y="174"/>
                  </a:cubicBezTo>
                  <a:cubicBezTo>
                    <a:pt x="312" y="174"/>
                    <a:pt x="312" y="175"/>
                    <a:pt x="312" y="176"/>
                  </a:cubicBezTo>
                  <a:cubicBezTo>
                    <a:pt x="313" y="178"/>
                    <a:pt x="313" y="180"/>
                    <a:pt x="313" y="182"/>
                  </a:cubicBezTo>
                  <a:cubicBezTo>
                    <a:pt x="313" y="182"/>
                    <a:pt x="313" y="183"/>
                    <a:pt x="313" y="184"/>
                  </a:cubicBezTo>
                  <a:cubicBezTo>
                    <a:pt x="313" y="187"/>
                    <a:pt x="314" y="189"/>
                    <a:pt x="314" y="192"/>
                  </a:cubicBezTo>
                  <a:cubicBezTo>
                    <a:pt x="314" y="254"/>
                    <a:pt x="263" y="305"/>
                    <a:pt x="200" y="305"/>
                  </a:cubicBezTo>
                  <a:cubicBezTo>
                    <a:pt x="138" y="305"/>
                    <a:pt x="87" y="254"/>
                    <a:pt x="87" y="192"/>
                  </a:cubicBezTo>
                  <a:cubicBezTo>
                    <a:pt x="87" y="189"/>
                    <a:pt x="87" y="187"/>
                    <a:pt x="87" y="184"/>
                  </a:cubicBezTo>
                  <a:cubicBezTo>
                    <a:pt x="87" y="183"/>
                    <a:pt x="87" y="182"/>
                    <a:pt x="87" y="181"/>
                  </a:cubicBezTo>
                  <a:cubicBezTo>
                    <a:pt x="87" y="180"/>
                    <a:pt x="88" y="178"/>
                    <a:pt x="88" y="176"/>
                  </a:cubicBezTo>
                  <a:cubicBezTo>
                    <a:pt x="88" y="175"/>
                    <a:pt x="88" y="174"/>
                    <a:pt x="88" y="173"/>
                  </a:cubicBezTo>
                  <a:cubicBezTo>
                    <a:pt x="89" y="172"/>
                    <a:pt x="89" y="170"/>
                    <a:pt x="89" y="169"/>
                  </a:cubicBezTo>
                  <a:cubicBezTo>
                    <a:pt x="89" y="168"/>
                    <a:pt x="90" y="167"/>
                    <a:pt x="90" y="166"/>
                  </a:cubicBezTo>
                  <a:cubicBezTo>
                    <a:pt x="90" y="164"/>
                    <a:pt x="90" y="163"/>
                    <a:pt x="91" y="162"/>
                  </a:cubicBezTo>
                  <a:cubicBezTo>
                    <a:pt x="91" y="161"/>
                    <a:pt x="92" y="160"/>
                    <a:pt x="92" y="158"/>
                  </a:cubicBezTo>
                  <a:cubicBezTo>
                    <a:pt x="92" y="157"/>
                    <a:pt x="93" y="156"/>
                    <a:pt x="93" y="155"/>
                  </a:cubicBezTo>
                  <a:cubicBezTo>
                    <a:pt x="93" y="153"/>
                    <a:pt x="94" y="152"/>
                    <a:pt x="94" y="151"/>
                  </a:cubicBezTo>
                  <a:cubicBezTo>
                    <a:pt x="95" y="150"/>
                    <a:pt x="95" y="149"/>
                    <a:pt x="96" y="148"/>
                  </a:cubicBezTo>
                  <a:cubicBezTo>
                    <a:pt x="96" y="147"/>
                    <a:pt x="97" y="145"/>
                    <a:pt x="97" y="144"/>
                  </a:cubicBezTo>
                  <a:cubicBezTo>
                    <a:pt x="98" y="143"/>
                    <a:pt x="98" y="142"/>
                    <a:pt x="99" y="141"/>
                  </a:cubicBezTo>
                  <a:cubicBezTo>
                    <a:pt x="99" y="140"/>
                    <a:pt x="100" y="139"/>
                    <a:pt x="101" y="138"/>
                  </a:cubicBezTo>
                  <a:cubicBezTo>
                    <a:pt x="101" y="137"/>
                    <a:pt x="102" y="135"/>
                    <a:pt x="102" y="134"/>
                  </a:cubicBezTo>
                  <a:cubicBezTo>
                    <a:pt x="103" y="133"/>
                    <a:pt x="104" y="132"/>
                    <a:pt x="104" y="131"/>
                  </a:cubicBezTo>
                  <a:cubicBezTo>
                    <a:pt x="105" y="130"/>
                    <a:pt x="106" y="129"/>
                    <a:pt x="106" y="128"/>
                  </a:cubicBezTo>
                  <a:cubicBezTo>
                    <a:pt x="107" y="127"/>
                    <a:pt x="108" y="126"/>
                    <a:pt x="109" y="125"/>
                  </a:cubicBezTo>
                  <a:cubicBezTo>
                    <a:pt x="109" y="124"/>
                    <a:pt x="110" y="123"/>
                    <a:pt x="111" y="122"/>
                  </a:cubicBezTo>
                  <a:cubicBezTo>
                    <a:pt x="112" y="121"/>
                    <a:pt x="112" y="120"/>
                    <a:pt x="113" y="119"/>
                  </a:cubicBezTo>
                  <a:cubicBezTo>
                    <a:pt x="114" y="118"/>
                    <a:pt x="115" y="117"/>
                    <a:pt x="116" y="116"/>
                  </a:cubicBezTo>
                  <a:cubicBezTo>
                    <a:pt x="116" y="115"/>
                    <a:pt x="117" y="114"/>
                    <a:pt x="118" y="114"/>
                  </a:cubicBezTo>
                  <a:cubicBezTo>
                    <a:pt x="119" y="113"/>
                    <a:pt x="120" y="112"/>
                    <a:pt x="121" y="111"/>
                  </a:cubicBezTo>
                  <a:cubicBezTo>
                    <a:pt x="122" y="110"/>
                    <a:pt x="122" y="109"/>
                    <a:pt x="123" y="108"/>
                  </a:cubicBezTo>
                  <a:cubicBezTo>
                    <a:pt x="124" y="107"/>
                    <a:pt x="125" y="107"/>
                    <a:pt x="126" y="106"/>
                  </a:cubicBezTo>
                  <a:cubicBezTo>
                    <a:pt x="127" y="105"/>
                    <a:pt x="128" y="104"/>
                    <a:pt x="129" y="103"/>
                  </a:cubicBezTo>
                  <a:cubicBezTo>
                    <a:pt x="130" y="103"/>
                    <a:pt x="131" y="102"/>
                    <a:pt x="132" y="101"/>
                  </a:cubicBezTo>
                  <a:cubicBezTo>
                    <a:pt x="133" y="100"/>
                    <a:pt x="134" y="100"/>
                    <a:pt x="135" y="99"/>
                  </a:cubicBezTo>
                  <a:cubicBezTo>
                    <a:pt x="136" y="98"/>
                    <a:pt x="137" y="97"/>
                    <a:pt x="138" y="97"/>
                  </a:cubicBezTo>
                  <a:cubicBezTo>
                    <a:pt x="139" y="96"/>
                    <a:pt x="140" y="95"/>
                    <a:pt x="142" y="95"/>
                  </a:cubicBezTo>
                  <a:cubicBezTo>
                    <a:pt x="142" y="94"/>
                    <a:pt x="143" y="94"/>
                    <a:pt x="144" y="93"/>
                  </a:cubicBezTo>
                  <a:cubicBezTo>
                    <a:pt x="144" y="93"/>
                    <a:pt x="144" y="93"/>
                    <a:pt x="144" y="93"/>
                  </a:cubicBezTo>
                  <a:cubicBezTo>
                    <a:pt x="256" y="93"/>
                    <a:pt x="256" y="93"/>
                    <a:pt x="256" y="93"/>
                  </a:cubicBezTo>
                  <a:cubicBezTo>
                    <a:pt x="256" y="93"/>
                    <a:pt x="256" y="93"/>
                    <a:pt x="256" y="93"/>
                  </a:cubicBezTo>
                  <a:cubicBezTo>
                    <a:pt x="257" y="94"/>
                    <a:pt x="258" y="94"/>
                    <a:pt x="259" y="95"/>
                  </a:cubicBezTo>
                  <a:cubicBezTo>
                    <a:pt x="260" y="95"/>
                    <a:pt x="261" y="96"/>
                    <a:pt x="262" y="97"/>
                  </a:cubicBezTo>
                  <a:cubicBezTo>
                    <a:pt x="263" y="97"/>
                    <a:pt x="264" y="98"/>
                    <a:pt x="265" y="99"/>
                  </a:cubicBezTo>
                  <a:cubicBezTo>
                    <a:pt x="266" y="100"/>
                    <a:pt x="267" y="100"/>
                    <a:pt x="268" y="101"/>
                  </a:cubicBezTo>
                  <a:cubicBezTo>
                    <a:pt x="269" y="102"/>
                    <a:pt x="270" y="103"/>
                    <a:pt x="271" y="103"/>
                  </a:cubicBezTo>
                  <a:cubicBezTo>
                    <a:pt x="272" y="104"/>
                    <a:pt x="273" y="105"/>
                    <a:pt x="274" y="106"/>
                  </a:cubicBezTo>
                  <a:cubicBezTo>
                    <a:pt x="275" y="107"/>
                    <a:pt x="276" y="108"/>
                    <a:pt x="277" y="108"/>
                  </a:cubicBezTo>
                  <a:cubicBezTo>
                    <a:pt x="278" y="109"/>
                    <a:pt x="279" y="110"/>
                    <a:pt x="280" y="111"/>
                  </a:cubicBezTo>
                  <a:cubicBezTo>
                    <a:pt x="281" y="112"/>
                    <a:pt x="281" y="113"/>
                    <a:pt x="282" y="114"/>
                  </a:cubicBezTo>
                  <a:cubicBezTo>
                    <a:pt x="283" y="115"/>
                    <a:pt x="284" y="115"/>
                    <a:pt x="285" y="116"/>
                  </a:cubicBezTo>
                  <a:moveTo>
                    <a:pt x="18" y="93"/>
                  </a:moveTo>
                  <a:cubicBezTo>
                    <a:pt x="114" y="93"/>
                    <a:pt x="114" y="93"/>
                    <a:pt x="114" y="93"/>
                  </a:cubicBezTo>
                  <a:cubicBezTo>
                    <a:pt x="112" y="94"/>
                    <a:pt x="111" y="96"/>
                    <a:pt x="110" y="97"/>
                  </a:cubicBezTo>
                  <a:cubicBezTo>
                    <a:pt x="109" y="97"/>
                    <a:pt x="109" y="98"/>
                    <a:pt x="109" y="98"/>
                  </a:cubicBezTo>
                  <a:cubicBezTo>
                    <a:pt x="107" y="100"/>
                    <a:pt x="105" y="102"/>
                    <a:pt x="103" y="104"/>
                  </a:cubicBezTo>
                  <a:cubicBezTo>
                    <a:pt x="103" y="104"/>
                    <a:pt x="102" y="105"/>
                    <a:pt x="102" y="105"/>
                  </a:cubicBezTo>
                  <a:cubicBezTo>
                    <a:pt x="101" y="107"/>
                    <a:pt x="99" y="108"/>
                    <a:pt x="98" y="110"/>
                  </a:cubicBezTo>
                  <a:cubicBezTo>
                    <a:pt x="98" y="110"/>
                    <a:pt x="97" y="111"/>
                    <a:pt x="97" y="112"/>
                  </a:cubicBezTo>
                  <a:cubicBezTo>
                    <a:pt x="95" y="113"/>
                    <a:pt x="94" y="115"/>
                    <a:pt x="93" y="116"/>
                  </a:cubicBezTo>
                  <a:cubicBezTo>
                    <a:pt x="93" y="117"/>
                    <a:pt x="92" y="118"/>
                    <a:pt x="92" y="118"/>
                  </a:cubicBezTo>
                  <a:cubicBezTo>
                    <a:pt x="90" y="120"/>
                    <a:pt x="89" y="122"/>
                    <a:pt x="88" y="124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6" y="127"/>
                    <a:pt x="85" y="130"/>
                    <a:pt x="84" y="132"/>
                  </a:cubicBezTo>
                  <a:cubicBezTo>
                    <a:pt x="83" y="133"/>
                    <a:pt x="83" y="133"/>
                    <a:pt x="83" y="134"/>
                  </a:cubicBezTo>
                  <a:cubicBezTo>
                    <a:pt x="82" y="136"/>
                    <a:pt x="81" y="137"/>
                    <a:pt x="80" y="139"/>
                  </a:cubicBezTo>
                  <a:cubicBezTo>
                    <a:pt x="80" y="140"/>
                    <a:pt x="80" y="141"/>
                    <a:pt x="79" y="142"/>
                  </a:cubicBezTo>
                  <a:cubicBezTo>
                    <a:pt x="79" y="143"/>
                    <a:pt x="78" y="145"/>
                    <a:pt x="77" y="147"/>
                  </a:cubicBezTo>
                  <a:cubicBezTo>
                    <a:pt x="77" y="148"/>
                    <a:pt x="77" y="148"/>
                    <a:pt x="76" y="149"/>
                  </a:cubicBezTo>
                  <a:cubicBezTo>
                    <a:pt x="76" y="152"/>
                    <a:pt x="75" y="154"/>
                    <a:pt x="74" y="156"/>
                  </a:cubicBezTo>
                  <a:cubicBezTo>
                    <a:pt x="74" y="156"/>
                    <a:pt x="74" y="157"/>
                    <a:pt x="74" y="157"/>
                  </a:cubicBezTo>
                  <a:cubicBezTo>
                    <a:pt x="73" y="159"/>
                    <a:pt x="73" y="162"/>
                    <a:pt x="72" y="165"/>
                  </a:cubicBezTo>
                  <a:cubicBezTo>
                    <a:pt x="72" y="165"/>
                    <a:pt x="72" y="166"/>
                    <a:pt x="72" y="167"/>
                  </a:cubicBezTo>
                  <a:cubicBezTo>
                    <a:pt x="71" y="169"/>
                    <a:pt x="71" y="171"/>
                    <a:pt x="71" y="173"/>
                  </a:cubicBezTo>
                  <a:cubicBezTo>
                    <a:pt x="71" y="173"/>
                    <a:pt x="70" y="174"/>
                    <a:pt x="70" y="175"/>
                  </a:cubicBezTo>
                  <a:cubicBezTo>
                    <a:pt x="70" y="177"/>
                    <a:pt x="70" y="179"/>
                    <a:pt x="70" y="181"/>
                  </a:cubicBezTo>
                  <a:cubicBezTo>
                    <a:pt x="70" y="182"/>
                    <a:pt x="70" y="183"/>
                    <a:pt x="70" y="184"/>
                  </a:cubicBezTo>
                  <a:cubicBezTo>
                    <a:pt x="69" y="186"/>
                    <a:pt x="69" y="189"/>
                    <a:pt x="69" y="192"/>
                  </a:cubicBezTo>
                  <a:cubicBezTo>
                    <a:pt x="69" y="264"/>
                    <a:pt x="128" y="323"/>
                    <a:pt x="200" y="323"/>
                  </a:cubicBezTo>
                  <a:cubicBezTo>
                    <a:pt x="272" y="323"/>
                    <a:pt x="331" y="264"/>
                    <a:pt x="331" y="192"/>
                  </a:cubicBezTo>
                  <a:cubicBezTo>
                    <a:pt x="331" y="189"/>
                    <a:pt x="331" y="186"/>
                    <a:pt x="331" y="184"/>
                  </a:cubicBezTo>
                  <a:cubicBezTo>
                    <a:pt x="331" y="183"/>
                    <a:pt x="331" y="182"/>
                    <a:pt x="331" y="181"/>
                  </a:cubicBezTo>
                  <a:cubicBezTo>
                    <a:pt x="330" y="179"/>
                    <a:pt x="330" y="177"/>
                    <a:pt x="330" y="175"/>
                  </a:cubicBezTo>
                  <a:cubicBezTo>
                    <a:pt x="330" y="174"/>
                    <a:pt x="330" y="173"/>
                    <a:pt x="330" y="173"/>
                  </a:cubicBezTo>
                  <a:cubicBezTo>
                    <a:pt x="329" y="171"/>
                    <a:pt x="329" y="169"/>
                    <a:pt x="329" y="167"/>
                  </a:cubicBezTo>
                  <a:cubicBezTo>
                    <a:pt x="329" y="166"/>
                    <a:pt x="328" y="165"/>
                    <a:pt x="328" y="165"/>
                  </a:cubicBezTo>
                  <a:cubicBezTo>
                    <a:pt x="328" y="162"/>
                    <a:pt x="327" y="159"/>
                    <a:pt x="326" y="157"/>
                  </a:cubicBezTo>
                  <a:cubicBezTo>
                    <a:pt x="326" y="157"/>
                    <a:pt x="326" y="156"/>
                    <a:pt x="326" y="156"/>
                  </a:cubicBezTo>
                  <a:cubicBezTo>
                    <a:pt x="326" y="154"/>
                    <a:pt x="325" y="152"/>
                    <a:pt x="324" y="149"/>
                  </a:cubicBezTo>
                  <a:cubicBezTo>
                    <a:pt x="324" y="148"/>
                    <a:pt x="323" y="148"/>
                    <a:pt x="323" y="147"/>
                  </a:cubicBezTo>
                  <a:cubicBezTo>
                    <a:pt x="322" y="145"/>
                    <a:pt x="322" y="143"/>
                    <a:pt x="321" y="142"/>
                  </a:cubicBezTo>
                  <a:cubicBezTo>
                    <a:pt x="321" y="141"/>
                    <a:pt x="320" y="140"/>
                    <a:pt x="320" y="139"/>
                  </a:cubicBezTo>
                  <a:cubicBezTo>
                    <a:pt x="319" y="137"/>
                    <a:pt x="318" y="136"/>
                    <a:pt x="318" y="134"/>
                  </a:cubicBezTo>
                  <a:cubicBezTo>
                    <a:pt x="317" y="133"/>
                    <a:pt x="317" y="133"/>
                    <a:pt x="317" y="132"/>
                  </a:cubicBezTo>
                  <a:cubicBezTo>
                    <a:pt x="315" y="130"/>
                    <a:pt x="314" y="127"/>
                    <a:pt x="313" y="125"/>
                  </a:cubicBezTo>
                  <a:cubicBezTo>
                    <a:pt x="313" y="125"/>
                    <a:pt x="312" y="124"/>
                    <a:pt x="312" y="124"/>
                  </a:cubicBezTo>
                  <a:cubicBezTo>
                    <a:pt x="311" y="122"/>
                    <a:pt x="310" y="120"/>
                    <a:pt x="309" y="118"/>
                  </a:cubicBezTo>
                  <a:cubicBezTo>
                    <a:pt x="308" y="118"/>
                    <a:pt x="308" y="117"/>
                    <a:pt x="307" y="116"/>
                  </a:cubicBezTo>
                  <a:cubicBezTo>
                    <a:pt x="306" y="115"/>
                    <a:pt x="305" y="113"/>
                    <a:pt x="304" y="112"/>
                  </a:cubicBezTo>
                  <a:cubicBezTo>
                    <a:pt x="303" y="111"/>
                    <a:pt x="303" y="110"/>
                    <a:pt x="302" y="110"/>
                  </a:cubicBezTo>
                  <a:cubicBezTo>
                    <a:pt x="301" y="108"/>
                    <a:pt x="300" y="107"/>
                    <a:pt x="298" y="105"/>
                  </a:cubicBezTo>
                  <a:cubicBezTo>
                    <a:pt x="298" y="105"/>
                    <a:pt x="297" y="104"/>
                    <a:pt x="297" y="104"/>
                  </a:cubicBezTo>
                  <a:cubicBezTo>
                    <a:pt x="295" y="102"/>
                    <a:pt x="293" y="100"/>
                    <a:pt x="291" y="98"/>
                  </a:cubicBezTo>
                  <a:cubicBezTo>
                    <a:pt x="291" y="98"/>
                    <a:pt x="291" y="97"/>
                    <a:pt x="291" y="97"/>
                  </a:cubicBezTo>
                  <a:cubicBezTo>
                    <a:pt x="289" y="96"/>
                    <a:pt x="288" y="94"/>
                    <a:pt x="286" y="93"/>
                  </a:cubicBezTo>
                  <a:cubicBezTo>
                    <a:pt x="407" y="93"/>
                    <a:pt x="407" y="93"/>
                    <a:pt x="407" y="93"/>
                  </a:cubicBezTo>
                  <a:cubicBezTo>
                    <a:pt x="406" y="94"/>
                    <a:pt x="406" y="94"/>
                    <a:pt x="406" y="94"/>
                  </a:cubicBezTo>
                  <a:cubicBezTo>
                    <a:pt x="397" y="99"/>
                    <a:pt x="393" y="110"/>
                    <a:pt x="396" y="120"/>
                  </a:cubicBezTo>
                  <a:cubicBezTo>
                    <a:pt x="401" y="131"/>
                    <a:pt x="404" y="143"/>
                    <a:pt x="406" y="156"/>
                  </a:cubicBezTo>
                  <a:cubicBezTo>
                    <a:pt x="408" y="166"/>
                    <a:pt x="417" y="174"/>
                    <a:pt x="427" y="174"/>
                  </a:cubicBezTo>
                  <a:cubicBezTo>
                    <a:pt x="457" y="174"/>
                    <a:pt x="457" y="174"/>
                    <a:pt x="457" y="174"/>
                  </a:cubicBezTo>
                  <a:cubicBezTo>
                    <a:pt x="460" y="174"/>
                    <a:pt x="462" y="175"/>
                    <a:pt x="462" y="178"/>
                  </a:cubicBezTo>
                  <a:cubicBezTo>
                    <a:pt x="462" y="206"/>
                    <a:pt x="462" y="206"/>
                    <a:pt x="462" y="206"/>
                  </a:cubicBezTo>
                  <a:cubicBezTo>
                    <a:pt x="462" y="208"/>
                    <a:pt x="460" y="210"/>
                    <a:pt x="457" y="210"/>
                  </a:cubicBezTo>
                  <a:cubicBezTo>
                    <a:pt x="427" y="210"/>
                    <a:pt x="427" y="210"/>
                    <a:pt x="427" y="210"/>
                  </a:cubicBezTo>
                  <a:cubicBezTo>
                    <a:pt x="417" y="210"/>
                    <a:pt x="408" y="217"/>
                    <a:pt x="406" y="228"/>
                  </a:cubicBezTo>
                  <a:cubicBezTo>
                    <a:pt x="404" y="240"/>
                    <a:pt x="401" y="252"/>
                    <a:pt x="396" y="263"/>
                  </a:cubicBezTo>
                  <a:cubicBezTo>
                    <a:pt x="393" y="273"/>
                    <a:pt x="397" y="284"/>
                    <a:pt x="406" y="290"/>
                  </a:cubicBezTo>
                  <a:cubicBezTo>
                    <a:pt x="432" y="305"/>
                    <a:pt x="432" y="305"/>
                    <a:pt x="432" y="305"/>
                  </a:cubicBezTo>
                  <a:cubicBezTo>
                    <a:pt x="433" y="305"/>
                    <a:pt x="434" y="307"/>
                    <a:pt x="434" y="307"/>
                  </a:cubicBezTo>
                  <a:cubicBezTo>
                    <a:pt x="434" y="308"/>
                    <a:pt x="434" y="309"/>
                    <a:pt x="434" y="310"/>
                  </a:cubicBezTo>
                  <a:cubicBezTo>
                    <a:pt x="420" y="334"/>
                    <a:pt x="420" y="334"/>
                    <a:pt x="420" y="334"/>
                  </a:cubicBezTo>
                  <a:cubicBezTo>
                    <a:pt x="419" y="336"/>
                    <a:pt x="418" y="336"/>
                    <a:pt x="417" y="336"/>
                  </a:cubicBezTo>
                  <a:cubicBezTo>
                    <a:pt x="416" y="337"/>
                    <a:pt x="415" y="337"/>
                    <a:pt x="414" y="336"/>
                  </a:cubicBezTo>
                  <a:cubicBezTo>
                    <a:pt x="388" y="321"/>
                    <a:pt x="388" y="321"/>
                    <a:pt x="388" y="321"/>
                  </a:cubicBezTo>
                  <a:cubicBezTo>
                    <a:pt x="379" y="316"/>
                    <a:pt x="367" y="318"/>
                    <a:pt x="360" y="326"/>
                  </a:cubicBezTo>
                  <a:cubicBezTo>
                    <a:pt x="352" y="335"/>
                    <a:pt x="344" y="344"/>
                    <a:pt x="334" y="352"/>
                  </a:cubicBezTo>
                  <a:cubicBezTo>
                    <a:pt x="326" y="359"/>
                    <a:pt x="324" y="370"/>
                    <a:pt x="329" y="379"/>
                  </a:cubicBezTo>
                  <a:cubicBezTo>
                    <a:pt x="345" y="405"/>
                    <a:pt x="345" y="405"/>
                    <a:pt x="345" y="405"/>
                  </a:cubicBezTo>
                  <a:cubicBezTo>
                    <a:pt x="346" y="407"/>
                    <a:pt x="345" y="410"/>
                    <a:pt x="343" y="411"/>
                  </a:cubicBezTo>
                  <a:cubicBezTo>
                    <a:pt x="319" y="425"/>
                    <a:pt x="319" y="425"/>
                    <a:pt x="319" y="425"/>
                  </a:cubicBezTo>
                  <a:cubicBezTo>
                    <a:pt x="318" y="426"/>
                    <a:pt x="316" y="426"/>
                    <a:pt x="316" y="426"/>
                  </a:cubicBezTo>
                  <a:cubicBezTo>
                    <a:pt x="315" y="425"/>
                    <a:pt x="314" y="425"/>
                    <a:pt x="313" y="424"/>
                  </a:cubicBezTo>
                  <a:cubicBezTo>
                    <a:pt x="298" y="398"/>
                    <a:pt x="298" y="398"/>
                    <a:pt x="298" y="398"/>
                  </a:cubicBezTo>
                  <a:cubicBezTo>
                    <a:pt x="293" y="388"/>
                    <a:pt x="282" y="384"/>
                    <a:pt x="272" y="388"/>
                  </a:cubicBezTo>
                  <a:cubicBezTo>
                    <a:pt x="260" y="392"/>
                    <a:pt x="248" y="395"/>
                    <a:pt x="236" y="397"/>
                  </a:cubicBezTo>
                  <a:cubicBezTo>
                    <a:pt x="226" y="399"/>
                    <a:pt x="218" y="408"/>
                    <a:pt x="218" y="419"/>
                  </a:cubicBezTo>
                  <a:cubicBezTo>
                    <a:pt x="218" y="449"/>
                    <a:pt x="218" y="449"/>
                    <a:pt x="218" y="449"/>
                  </a:cubicBezTo>
                  <a:cubicBezTo>
                    <a:pt x="218" y="451"/>
                    <a:pt x="216" y="453"/>
                    <a:pt x="214" y="453"/>
                  </a:cubicBezTo>
                  <a:cubicBezTo>
                    <a:pt x="186" y="453"/>
                    <a:pt x="186" y="453"/>
                    <a:pt x="186" y="453"/>
                  </a:cubicBezTo>
                  <a:cubicBezTo>
                    <a:pt x="184" y="453"/>
                    <a:pt x="182" y="451"/>
                    <a:pt x="182" y="449"/>
                  </a:cubicBezTo>
                  <a:cubicBezTo>
                    <a:pt x="182" y="419"/>
                    <a:pt x="182" y="419"/>
                    <a:pt x="182" y="419"/>
                  </a:cubicBezTo>
                  <a:cubicBezTo>
                    <a:pt x="182" y="408"/>
                    <a:pt x="174" y="399"/>
                    <a:pt x="164" y="397"/>
                  </a:cubicBezTo>
                  <a:cubicBezTo>
                    <a:pt x="152" y="395"/>
                    <a:pt x="140" y="392"/>
                    <a:pt x="128" y="388"/>
                  </a:cubicBezTo>
                  <a:cubicBezTo>
                    <a:pt x="126" y="387"/>
                    <a:pt x="123" y="387"/>
                    <a:pt x="121" y="387"/>
                  </a:cubicBezTo>
                  <a:cubicBezTo>
                    <a:pt x="113" y="387"/>
                    <a:pt x="106" y="391"/>
                    <a:pt x="102" y="398"/>
                  </a:cubicBezTo>
                  <a:cubicBezTo>
                    <a:pt x="87" y="424"/>
                    <a:pt x="87" y="424"/>
                    <a:pt x="87" y="424"/>
                  </a:cubicBezTo>
                  <a:cubicBezTo>
                    <a:pt x="86" y="425"/>
                    <a:pt x="85" y="425"/>
                    <a:pt x="85" y="426"/>
                  </a:cubicBezTo>
                  <a:cubicBezTo>
                    <a:pt x="84" y="426"/>
                    <a:pt x="83" y="426"/>
                    <a:pt x="81" y="425"/>
                  </a:cubicBezTo>
                  <a:cubicBezTo>
                    <a:pt x="57" y="411"/>
                    <a:pt x="57" y="411"/>
                    <a:pt x="57" y="411"/>
                  </a:cubicBezTo>
                  <a:cubicBezTo>
                    <a:pt x="56" y="410"/>
                    <a:pt x="56" y="409"/>
                    <a:pt x="55" y="409"/>
                  </a:cubicBezTo>
                  <a:cubicBezTo>
                    <a:pt x="55" y="408"/>
                    <a:pt x="55" y="407"/>
                    <a:pt x="56" y="405"/>
                  </a:cubicBezTo>
                  <a:cubicBezTo>
                    <a:pt x="71" y="379"/>
                    <a:pt x="71" y="379"/>
                    <a:pt x="71" y="379"/>
                  </a:cubicBezTo>
                  <a:cubicBezTo>
                    <a:pt x="76" y="370"/>
                    <a:pt x="74" y="359"/>
                    <a:pt x="66" y="352"/>
                  </a:cubicBezTo>
                  <a:cubicBezTo>
                    <a:pt x="57" y="344"/>
                    <a:pt x="48" y="335"/>
                    <a:pt x="40" y="326"/>
                  </a:cubicBezTo>
                  <a:cubicBezTo>
                    <a:pt x="34" y="319"/>
                    <a:pt x="26" y="317"/>
                    <a:pt x="18" y="319"/>
                  </a:cubicBezTo>
                  <a:lnTo>
                    <a:pt x="18" y="93"/>
                  </a:lnTo>
                  <a:close/>
                  <a:moveTo>
                    <a:pt x="374" y="611"/>
                  </a:moveTo>
                  <a:cubicBezTo>
                    <a:pt x="372" y="617"/>
                    <a:pt x="373" y="622"/>
                    <a:pt x="376" y="627"/>
                  </a:cubicBezTo>
                  <a:cubicBezTo>
                    <a:pt x="377" y="629"/>
                    <a:pt x="377" y="629"/>
                    <a:pt x="377" y="629"/>
                  </a:cubicBezTo>
                  <a:cubicBezTo>
                    <a:pt x="18" y="629"/>
                    <a:pt x="18" y="629"/>
                    <a:pt x="18" y="629"/>
                  </a:cubicBezTo>
                  <a:cubicBezTo>
                    <a:pt x="18" y="338"/>
                    <a:pt x="18" y="338"/>
                    <a:pt x="18" y="338"/>
                  </a:cubicBezTo>
                  <a:cubicBezTo>
                    <a:pt x="21" y="336"/>
                    <a:pt x="21" y="336"/>
                    <a:pt x="21" y="336"/>
                  </a:cubicBezTo>
                  <a:cubicBezTo>
                    <a:pt x="23" y="335"/>
                    <a:pt x="25" y="336"/>
                    <a:pt x="27" y="337"/>
                  </a:cubicBezTo>
                  <a:cubicBezTo>
                    <a:pt x="27" y="337"/>
                    <a:pt x="27" y="337"/>
                    <a:pt x="27" y="337"/>
                  </a:cubicBezTo>
                  <a:cubicBezTo>
                    <a:pt x="35" y="347"/>
                    <a:pt x="45" y="357"/>
                    <a:pt x="55" y="365"/>
                  </a:cubicBezTo>
                  <a:cubicBezTo>
                    <a:pt x="56" y="367"/>
                    <a:pt x="57" y="369"/>
                    <a:pt x="56" y="371"/>
                  </a:cubicBezTo>
                  <a:cubicBezTo>
                    <a:pt x="41" y="397"/>
                    <a:pt x="41" y="397"/>
                    <a:pt x="41" y="397"/>
                  </a:cubicBezTo>
                  <a:cubicBezTo>
                    <a:pt x="38" y="402"/>
                    <a:pt x="37" y="408"/>
                    <a:pt x="38" y="413"/>
                  </a:cubicBezTo>
                  <a:cubicBezTo>
                    <a:pt x="40" y="419"/>
                    <a:pt x="44" y="423"/>
                    <a:pt x="49" y="426"/>
                  </a:cubicBezTo>
                  <a:cubicBezTo>
                    <a:pt x="73" y="440"/>
                    <a:pt x="73" y="440"/>
                    <a:pt x="73" y="440"/>
                  </a:cubicBezTo>
                  <a:cubicBezTo>
                    <a:pt x="78" y="443"/>
                    <a:pt x="84" y="444"/>
                    <a:pt x="89" y="442"/>
                  </a:cubicBezTo>
                  <a:cubicBezTo>
                    <a:pt x="95" y="441"/>
                    <a:pt x="100" y="437"/>
                    <a:pt x="102" y="432"/>
                  </a:cubicBezTo>
                  <a:cubicBezTo>
                    <a:pt x="117" y="406"/>
                    <a:pt x="117" y="406"/>
                    <a:pt x="117" y="406"/>
                  </a:cubicBezTo>
                  <a:cubicBezTo>
                    <a:pt x="118" y="405"/>
                    <a:pt x="121" y="404"/>
                    <a:pt x="122" y="404"/>
                  </a:cubicBezTo>
                  <a:cubicBezTo>
                    <a:pt x="135" y="409"/>
                    <a:pt x="148" y="412"/>
                    <a:pt x="161" y="415"/>
                  </a:cubicBezTo>
                  <a:cubicBezTo>
                    <a:pt x="163" y="415"/>
                    <a:pt x="164" y="417"/>
                    <a:pt x="164" y="419"/>
                  </a:cubicBezTo>
                  <a:cubicBezTo>
                    <a:pt x="164" y="449"/>
                    <a:pt x="164" y="449"/>
                    <a:pt x="164" y="449"/>
                  </a:cubicBezTo>
                  <a:cubicBezTo>
                    <a:pt x="164" y="461"/>
                    <a:pt x="174" y="471"/>
                    <a:pt x="186" y="471"/>
                  </a:cubicBezTo>
                  <a:cubicBezTo>
                    <a:pt x="214" y="471"/>
                    <a:pt x="214" y="471"/>
                    <a:pt x="214" y="471"/>
                  </a:cubicBezTo>
                  <a:cubicBezTo>
                    <a:pt x="226" y="471"/>
                    <a:pt x="236" y="461"/>
                    <a:pt x="236" y="449"/>
                  </a:cubicBezTo>
                  <a:cubicBezTo>
                    <a:pt x="236" y="419"/>
                    <a:pt x="236" y="419"/>
                    <a:pt x="236" y="419"/>
                  </a:cubicBezTo>
                  <a:cubicBezTo>
                    <a:pt x="236" y="417"/>
                    <a:pt x="237" y="415"/>
                    <a:pt x="239" y="415"/>
                  </a:cubicBezTo>
                  <a:cubicBezTo>
                    <a:pt x="252" y="412"/>
                    <a:pt x="265" y="409"/>
                    <a:pt x="278" y="404"/>
                  </a:cubicBezTo>
                  <a:cubicBezTo>
                    <a:pt x="280" y="404"/>
                    <a:pt x="282" y="405"/>
                    <a:pt x="283" y="406"/>
                  </a:cubicBezTo>
                  <a:cubicBezTo>
                    <a:pt x="298" y="432"/>
                    <a:pt x="298" y="432"/>
                    <a:pt x="298" y="432"/>
                  </a:cubicBezTo>
                  <a:cubicBezTo>
                    <a:pt x="301" y="437"/>
                    <a:pt x="306" y="441"/>
                    <a:pt x="311" y="442"/>
                  </a:cubicBezTo>
                  <a:cubicBezTo>
                    <a:pt x="317" y="444"/>
                    <a:pt x="323" y="443"/>
                    <a:pt x="328" y="440"/>
                  </a:cubicBezTo>
                  <a:cubicBezTo>
                    <a:pt x="352" y="426"/>
                    <a:pt x="352" y="426"/>
                    <a:pt x="352" y="426"/>
                  </a:cubicBezTo>
                  <a:cubicBezTo>
                    <a:pt x="357" y="423"/>
                    <a:pt x="360" y="419"/>
                    <a:pt x="362" y="413"/>
                  </a:cubicBezTo>
                  <a:cubicBezTo>
                    <a:pt x="363" y="408"/>
                    <a:pt x="363" y="402"/>
                    <a:pt x="360" y="397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4" y="369"/>
                    <a:pt x="344" y="367"/>
                    <a:pt x="346" y="365"/>
                  </a:cubicBezTo>
                  <a:cubicBezTo>
                    <a:pt x="356" y="357"/>
                    <a:pt x="365" y="347"/>
                    <a:pt x="374" y="337"/>
                  </a:cubicBezTo>
                  <a:cubicBezTo>
                    <a:pt x="375" y="336"/>
                    <a:pt x="377" y="335"/>
                    <a:pt x="379" y="336"/>
                  </a:cubicBezTo>
                  <a:cubicBezTo>
                    <a:pt x="405" y="351"/>
                    <a:pt x="405" y="351"/>
                    <a:pt x="405" y="351"/>
                  </a:cubicBezTo>
                  <a:cubicBezTo>
                    <a:pt x="410" y="354"/>
                    <a:pt x="416" y="355"/>
                    <a:pt x="422" y="353"/>
                  </a:cubicBezTo>
                  <a:cubicBezTo>
                    <a:pt x="427" y="352"/>
                    <a:pt x="432" y="348"/>
                    <a:pt x="435" y="343"/>
                  </a:cubicBezTo>
                  <a:cubicBezTo>
                    <a:pt x="449" y="319"/>
                    <a:pt x="449" y="319"/>
                    <a:pt x="449" y="319"/>
                  </a:cubicBezTo>
                  <a:cubicBezTo>
                    <a:pt x="452" y="314"/>
                    <a:pt x="452" y="308"/>
                    <a:pt x="451" y="303"/>
                  </a:cubicBezTo>
                  <a:cubicBezTo>
                    <a:pt x="449" y="297"/>
                    <a:pt x="446" y="292"/>
                    <a:pt x="441" y="289"/>
                  </a:cubicBezTo>
                  <a:cubicBezTo>
                    <a:pt x="415" y="274"/>
                    <a:pt x="415" y="274"/>
                    <a:pt x="415" y="274"/>
                  </a:cubicBezTo>
                  <a:cubicBezTo>
                    <a:pt x="413" y="273"/>
                    <a:pt x="412" y="271"/>
                    <a:pt x="413" y="269"/>
                  </a:cubicBezTo>
                  <a:cubicBezTo>
                    <a:pt x="417" y="257"/>
                    <a:pt x="421" y="244"/>
                    <a:pt x="423" y="231"/>
                  </a:cubicBezTo>
                  <a:cubicBezTo>
                    <a:pt x="424" y="229"/>
                    <a:pt x="425" y="227"/>
                    <a:pt x="427" y="227"/>
                  </a:cubicBezTo>
                  <a:cubicBezTo>
                    <a:pt x="457" y="227"/>
                    <a:pt x="457" y="227"/>
                    <a:pt x="457" y="227"/>
                  </a:cubicBezTo>
                  <a:cubicBezTo>
                    <a:pt x="469" y="227"/>
                    <a:pt x="479" y="218"/>
                    <a:pt x="479" y="206"/>
                  </a:cubicBezTo>
                  <a:cubicBezTo>
                    <a:pt x="479" y="178"/>
                    <a:pt x="479" y="178"/>
                    <a:pt x="479" y="178"/>
                  </a:cubicBezTo>
                  <a:cubicBezTo>
                    <a:pt x="479" y="166"/>
                    <a:pt x="469" y="156"/>
                    <a:pt x="457" y="156"/>
                  </a:cubicBezTo>
                  <a:cubicBezTo>
                    <a:pt x="427" y="156"/>
                    <a:pt x="427" y="156"/>
                    <a:pt x="427" y="156"/>
                  </a:cubicBezTo>
                  <a:cubicBezTo>
                    <a:pt x="425" y="156"/>
                    <a:pt x="424" y="155"/>
                    <a:pt x="423" y="153"/>
                  </a:cubicBezTo>
                  <a:cubicBezTo>
                    <a:pt x="421" y="139"/>
                    <a:pt x="417" y="126"/>
                    <a:pt x="413" y="114"/>
                  </a:cubicBezTo>
                  <a:cubicBezTo>
                    <a:pt x="412" y="112"/>
                    <a:pt x="413" y="110"/>
                    <a:pt x="415" y="109"/>
                  </a:cubicBezTo>
                  <a:cubicBezTo>
                    <a:pt x="441" y="94"/>
                    <a:pt x="441" y="94"/>
                    <a:pt x="441" y="94"/>
                  </a:cubicBezTo>
                  <a:cubicBezTo>
                    <a:pt x="441" y="94"/>
                    <a:pt x="442" y="93"/>
                    <a:pt x="442" y="93"/>
                  </a:cubicBezTo>
                  <a:cubicBezTo>
                    <a:pt x="711" y="93"/>
                    <a:pt x="711" y="93"/>
                    <a:pt x="711" y="93"/>
                  </a:cubicBezTo>
                  <a:cubicBezTo>
                    <a:pt x="711" y="280"/>
                    <a:pt x="711" y="280"/>
                    <a:pt x="711" y="280"/>
                  </a:cubicBezTo>
                  <a:cubicBezTo>
                    <a:pt x="703" y="280"/>
                    <a:pt x="696" y="283"/>
                    <a:pt x="692" y="290"/>
                  </a:cubicBezTo>
                  <a:cubicBezTo>
                    <a:pt x="678" y="314"/>
                    <a:pt x="678" y="314"/>
                    <a:pt x="678" y="314"/>
                  </a:cubicBezTo>
                  <a:cubicBezTo>
                    <a:pt x="678" y="315"/>
                    <a:pt x="676" y="316"/>
                    <a:pt x="675" y="315"/>
                  </a:cubicBezTo>
                  <a:cubicBezTo>
                    <a:pt x="663" y="311"/>
                    <a:pt x="651" y="308"/>
                    <a:pt x="639" y="306"/>
                  </a:cubicBezTo>
                  <a:cubicBezTo>
                    <a:pt x="638" y="305"/>
                    <a:pt x="637" y="304"/>
                    <a:pt x="637" y="303"/>
                  </a:cubicBezTo>
                  <a:cubicBezTo>
                    <a:pt x="637" y="275"/>
                    <a:pt x="637" y="275"/>
                    <a:pt x="637" y="275"/>
                  </a:cubicBezTo>
                  <a:cubicBezTo>
                    <a:pt x="637" y="264"/>
                    <a:pt x="628" y="255"/>
                    <a:pt x="616" y="255"/>
                  </a:cubicBezTo>
                  <a:cubicBezTo>
                    <a:pt x="591" y="255"/>
                    <a:pt x="591" y="255"/>
                    <a:pt x="591" y="255"/>
                  </a:cubicBezTo>
                  <a:cubicBezTo>
                    <a:pt x="579" y="255"/>
                    <a:pt x="570" y="264"/>
                    <a:pt x="570" y="275"/>
                  </a:cubicBezTo>
                  <a:cubicBezTo>
                    <a:pt x="570" y="303"/>
                    <a:pt x="570" y="303"/>
                    <a:pt x="570" y="303"/>
                  </a:cubicBezTo>
                  <a:cubicBezTo>
                    <a:pt x="570" y="304"/>
                    <a:pt x="569" y="305"/>
                    <a:pt x="568" y="306"/>
                  </a:cubicBezTo>
                  <a:cubicBezTo>
                    <a:pt x="556" y="308"/>
                    <a:pt x="544" y="311"/>
                    <a:pt x="532" y="315"/>
                  </a:cubicBezTo>
                  <a:cubicBezTo>
                    <a:pt x="531" y="316"/>
                    <a:pt x="529" y="315"/>
                    <a:pt x="529" y="314"/>
                  </a:cubicBezTo>
                  <a:cubicBezTo>
                    <a:pt x="515" y="290"/>
                    <a:pt x="515" y="290"/>
                    <a:pt x="515" y="290"/>
                  </a:cubicBezTo>
                  <a:cubicBezTo>
                    <a:pt x="512" y="285"/>
                    <a:pt x="508" y="282"/>
                    <a:pt x="502" y="280"/>
                  </a:cubicBezTo>
                  <a:cubicBezTo>
                    <a:pt x="497" y="279"/>
                    <a:pt x="491" y="280"/>
                    <a:pt x="487" y="282"/>
                  </a:cubicBezTo>
                  <a:cubicBezTo>
                    <a:pt x="465" y="295"/>
                    <a:pt x="465" y="295"/>
                    <a:pt x="465" y="295"/>
                  </a:cubicBezTo>
                  <a:cubicBezTo>
                    <a:pt x="455" y="301"/>
                    <a:pt x="451" y="314"/>
                    <a:pt x="457" y="323"/>
                  </a:cubicBezTo>
                  <a:cubicBezTo>
                    <a:pt x="471" y="347"/>
                    <a:pt x="471" y="347"/>
                    <a:pt x="471" y="347"/>
                  </a:cubicBezTo>
                  <a:cubicBezTo>
                    <a:pt x="472" y="348"/>
                    <a:pt x="471" y="350"/>
                    <a:pt x="470" y="351"/>
                  </a:cubicBezTo>
                  <a:cubicBezTo>
                    <a:pt x="461" y="359"/>
                    <a:pt x="452" y="368"/>
                    <a:pt x="444" y="377"/>
                  </a:cubicBezTo>
                  <a:cubicBezTo>
                    <a:pt x="443" y="378"/>
                    <a:pt x="442" y="378"/>
                    <a:pt x="440" y="378"/>
                  </a:cubicBezTo>
                  <a:cubicBezTo>
                    <a:pt x="417" y="364"/>
                    <a:pt x="417" y="364"/>
                    <a:pt x="417" y="364"/>
                  </a:cubicBezTo>
                  <a:cubicBezTo>
                    <a:pt x="407" y="358"/>
                    <a:pt x="394" y="362"/>
                    <a:pt x="388" y="371"/>
                  </a:cubicBezTo>
                  <a:cubicBezTo>
                    <a:pt x="376" y="393"/>
                    <a:pt x="376" y="393"/>
                    <a:pt x="376" y="393"/>
                  </a:cubicBezTo>
                  <a:cubicBezTo>
                    <a:pt x="373" y="398"/>
                    <a:pt x="372" y="404"/>
                    <a:pt x="374" y="409"/>
                  </a:cubicBezTo>
                  <a:cubicBezTo>
                    <a:pt x="375" y="414"/>
                    <a:pt x="378" y="419"/>
                    <a:pt x="383" y="422"/>
                  </a:cubicBezTo>
                  <a:cubicBezTo>
                    <a:pt x="407" y="435"/>
                    <a:pt x="407" y="435"/>
                    <a:pt x="407" y="435"/>
                  </a:cubicBezTo>
                  <a:cubicBezTo>
                    <a:pt x="408" y="436"/>
                    <a:pt x="409" y="438"/>
                    <a:pt x="408" y="439"/>
                  </a:cubicBezTo>
                  <a:cubicBezTo>
                    <a:pt x="404" y="450"/>
                    <a:pt x="401" y="462"/>
                    <a:pt x="399" y="474"/>
                  </a:cubicBezTo>
                  <a:cubicBezTo>
                    <a:pt x="399" y="476"/>
                    <a:pt x="397" y="477"/>
                    <a:pt x="396" y="477"/>
                  </a:cubicBezTo>
                  <a:cubicBezTo>
                    <a:pt x="368" y="477"/>
                    <a:pt x="368" y="477"/>
                    <a:pt x="368" y="477"/>
                  </a:cubicBezTo>
                  <a:cubicBezTo>
                    <a:pt x="357" y="477"/>
                    <a:pt x="348" y="486"/>
                    <a:pt x="348" y="498"/>
                  </a:cubicBezTo>
                  <a:cubicBezTo>
                    <a:pt x="348" y="523"/>
                    <a:pt x="348" y="523"/>
                    <a:pt x="348" y="523"/>
                  </a:cubicBezTo>
                  <a:cubicBezTo>
                    <a:pt x="348" y="534"/>
                    <a:pt x="357" y="544"/>
                    <a:pt x="368" y="544"/>
                  </a:cubicBezTo>
                  <a:cubicBezTo>
                    <a:pt x="396" y="544"/>
                    <a:pt x="396" y="544"/>
                    <a:pt x="396" y="544"/>
                  </a:cubicBezTo>
                  <a:cubicBezTo>
                    <a:pt x="397" y="544"/>
                    <a:pt x="399" y="545"/>
                    <a:pt x="399" y="546"/>
                  </a:cubicBezTo>
                  <a:cubicBezTo>
                    <a:pt x="401" y="558"/>
                    <a:pt x="404" y="570"/>
                    <a:pt x="408" y="582"/>
                  </a:cubicBezTo>
                  <a:cubicBezTo>
                    <a:pt x="409" y="583"/>
                    <a:pt x="408" y="584"/>
                    <a:pt x="407" y="585"/>
                  </a:cubicBezTo>
                  <a:cubicBezTo>
                    <a:pt x="383" y="599"/>
                    <a:pt x="383" y="599"/>
                    <a:pt x="383" y="599"/>
                  </a:cubicBezTo>
                  <a:cubicBezTo>
                    <a:pt x="378" y="602"/>
                    <a:pt x="375" y="606"/>
                    <a:pt x="374" y="6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60">
              <a:extLst>
                <a:ext uri="{FF2B5EF4-FFF2-40B4-BE49-F238E27FC236}">
                  <a16:creationId xmlns:a16="http://schemas.microsoft.com/office/drawing/2014/main" id="{F1B2A168-AC5A-48CA-8951-85A7F359B3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1300" y="4298951"/>
              <a:ext cx="334963" cy="336550"/>
            </a:xfrm>
            <a:custGeom>
              <a:avLst/>
              <a:gdLst>
                <a:gd name="T0" fmla="*/ 117 w 235"/>
                <a:gd name="T1" fmla="*/ 0 h 235"/>
                <a:gd name="T2" fmla="*/ 0 w 235"/>
                <a:gd name="T3" fmla="*/ 117 h 235"/>
                <a:gd name="T4" fmla="*/ 117 w 235"/>
                <a:gd name="T5" fmla="*/ 235 h 235"/>
                <a:gd name="T6" fmla="*/ 225 w 235"/>
                <a:gd name="T7" fmla="*/ 165 h 235"/>
                <a:gd name="T8" fmla="*/ 235 w 235"/>
                <a:gd name="T9" fmla="*/ 117 h 235"/>
                <a:gd name="T10" fmla="*/ 225 w 235"/>
                <a:gd name="T11" fmla="*/ 70 h 235"/>
                <a:gd name="T12" fmla="*/ 117 w 235"/>
                <a:gd name="T13" fmla="*/ 0 h 235"/>
                <a:gd name="T14" fmla="*/ 117 w 235"/>
                <a:gd name="T15" fmla="*/ 217 h 235"/>
                <a:gd name="T16" fmla="*/ 18 w 235"/>
                <a:gd name="T17" fmla="*/ 117 h 235"/>
                <a:gd name="T18" fmla="*/ 117 w 235"/>
                <a:gd name="T19" fmla="*/ 18 h 235"/>
                <a:gd name="T20" fmla="*/ 217 w 235"/>
                <a:gd name="T21" fmla="*/ 117 h 235"/>
                <a:gd name="T22" fmla="*/ 117 w 235"/>
                <a:gd name="T23" fmla="*/ 21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5" h="235">
                  <a:moveTo>
                    <a:pt x="117" y="0"/>
                  </a:moveTo>
                  <a:cubicBezTo>
                    <a:pt x="53" y="0"/>
                    <a:pt x="0" y="53"/>
                    <a:pt x="0" y="117"/>
                  </a:cubicBezTo>
                  <a:cubicBezTo>
                    <a:pt x="0" y="182"/>
                    <a:pt x="53" y="235"/>
                    <a:pt x="117" y="235"/>
                  </a:cubicBezTo>
                  <a:cubicBezTo>
                    <a:pt x="165" y="235"/>
                    <a:pt x="206" y="206"/>
                    <a:pt x="225" y="165"/>
                  </a:cubicBezTo>
                  <a:cubicBezTo>
                    <a:pt x="231" y="150"/>
                    <a:pt x="235" y="134"/>
                    <a:pt x="235" y="117"/>
                  </a:cubicBezTo>
                  <a:cubicBezTo>
                    <a:pt x="235" y="100"/>
                    <a:pt x="231" y="84"/>
                    <a:pt x="225" y="70"/>
                  </a:cubicBezTo>
                  <a:cubicBezTo>
                    <a:pt x="206" y="29"/>
                    <a:pt x="165" y="0"/>
                    <a:pt x="117" y="0"/>
                  </a:cubicBezTo>
                  <a:moveTo>
                    <a:pt x="117" y="217"/>
                  </a:moveTo>
                  <a:cubicBezTo>
                    <a:pt x="62" y="217"/>
                    <a:pt x="18" y="172"/>
                    <a:pt x="18" y="117"/>
                  </a:cubicBezTo>
                  <a:cubicBezTo>
                    <a:pt x="18" y="62"/>
                    <a:pt x="62" y="18"/>
                    <a:pt x="117" y="18"/>
                  </a:cubicBezTo>
                  <a:cubicBezTo>
                    <a:pt x="172" y="18"/>
                    <a:pt x="217" y="62"/>
                    <a:pt x="217" y="117"/>
                  </a:cubicBezTo>
                  <a:cubicBezTo>
                    <a:pt x="217" y="172"/>
                    <a:pt x="172" y="217"/>
                    <a:pt x="117" y="2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2FC922-00C6-47A5-B050-FFDE03D70936}"/>
              </a:ext>
            </a:extLst>
          </p:cNvPr>
          <p:cNvGrpSpPr/>
          <p:nvPr/>
        </p:nvGrpSpPr>
        <p:grpSpPr>
          <a:xfrm>
            <a:off x="242419" y="2877403"/>
            <a:ext cx="545344" cy="326102"/>
            <a:chOff x="-4227513" y="-2482851"/>
            <a:chExt cx="4545014" cy="2717801"/>
          </a:xfrm>
          <a:solidFill>
            <a:srgbClr val="4540DE"/>
          </a:solidFill>
        </p:grpSpPr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0C09B2AE-E5B6-4F58-9E30-FD75F523A8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227513" y="-2482851"/>
              <a:ext cx="4545014" cy="2717801"/>
            </a:xfrm>
            <a:custGeom>
              <a:avLst/>
              <a:gdLst>
                <a:gd name="T0" fmla="*/ 602 w 2709"/>
                <a:gd name="T1" fmla="*/ 1037 h 1617"/>
                <a:gd name="T2" fmla="*/ 110 w 2709"/>
                <a:gd name="T3" fmla="*/ 1308 h 1617"/>
                <a:gd name="T4" fmla="*/ 15 w 2709"/>
                <a:gd name="T5" fmla="*/ 1314 h 1617"/>
                <a:gd name="T6" fmla="*/ 177 w 2709"/>
                <a:gd name="T7" fmla="*/ 944 h 1617"/>
                <a:gd name="T8" fmla="*/ 269 w 2709"/>
                <a:gd name="T9" fmla="*/ 833 h 1617"/>
                <a:gd name="T10" fmla="*/ 83 w 2709"/>
                <a:gd name="T11" fmla="*/ 574 h 1617"/>
                <a:gd name="T12" fmla="*/ 15 w 2709"/>
                <a:gd name="T13" fmla="*/ 350 h 1617"/>
                <a:gd name="T14" fmla="*/ 285 w 2709"/>
                <a:gd name="T15" fmla="*/ 428 h 1617"/>
                <a:gd name="T16" fmla="*/ 601 w 2709"/>
                <a:gd name="T17" fmla="*/ 627 h 1617"/>
                <a:gd name="T18" fmla="*/ 821 w 2709"/>
                <a:gd name="T19" fmla="*/ 502 h 1617"/>
                <a:gd name="T20" fmla="*/ 1224 w 2709"/>
                <a:gd name="T21" fmla="*/ 338 h 1617"/>
                <a:gd name="T22" fmla="*/ 1139 w 2709"/>
                <a:gd name="T23" fmla="*/ 62 h 1617"/>
                <a:gd name="T24" fmla="*/ 1378 w 2709"/>
                <a:gd name="T25" fmla="*/ 94 h 1617"/>
                <a:gd name="T26" fmla="*/ 1649 w 2709"/>
                <a:gd name="T27" fmla="*/ 257 h 1617"/>
                <a:gd name="T28" fmla="*/ 2050 w 2709"/>
                <a:gd name="T29" fmla="*/ 310 h 1617"/>
                <a:gd name="T30" fmla="*/ 2663 w 2709"/>
                <a:gd name="T31" fmla="*/ 734 h 1617"/>
                <a:gd name="T32" fmla="*/ 2693 w 2709"/>
                <a:gd name="T33" fmla="*/ 877 h 1617"/>
                <a:gd name="T34" fmla="*/ 2486 w 2709"/>
                <a:gd name="T35" fmla="*/ 1119 h 1617"/>
                <a:gd name="T36" fmla="*/ 1630 w 2709"/>
                <a:gd name="T37" fmla="*/ 1398 h 1617"/>
                <a:gd name="T38" fmla="*/ 1490 w 2709"/>
                <a:gd name="T39" fmla="*/ 1393 h 1617"/>
                <a:gd name="T40" fmla="*/ 1082 w 2709"/>
                <a:gd name="T41" fmla="*/ 1608 h 1617"/>
                <a:gd name="T42" fmla="*/ 1016 w 2709"/>
                <a:gd name="T43" fmla="*/ 1565 h 1617"/>
                <a:gd name="T44" fmla="*/ 1102 w 2709"/>
                <a:gd name="T45" fmla="*/ 1294 h 1617"/>
                <a:gd name="T46" fmla="*/ 1320 w 2709"/>
                <a:gd name="T47" fmla="*/ 341 h 1617"/>
                <a:gd name="T48" fmla="*/ 1162 w 2709"/>
                <a:gd name="T49" fmla="*/ 447 h 1617"/>
                <a:gd name="T50" fmla="*/ 630 w 2709"/>
                <a:gd name="T51" fmla="*/ 721 h 1617"/>
                <a:gd name="T52" fmla="*/ 459 w 2709"/>
                <a:gd name="T53" fmla="*/ 620 h 1617"/>
                <a:gd name="T54" fmla="*/ 119 w 2709"/>
                <a:gd name="T55" fmla="*/ 450 h 1617"/>
                <a:gd name="T56" fmla="*/ 177 w 2709"/>
                <a:gd name="T57" fmla="*/ 571 h 1617"/>
                <a:gd name="T58" fmla="*/ 360 w 2709"/>
                <a:gd name="T59" fmla="*/ 864 h 1617"/>
                <a:gd name="T60" fmla="*/ 148 w 2709"/>
                <a:gd name="T61" fmla="*/ 1157 h 1617"/>
                <a:gd name="T62" fmla="*/ 128 w 2709"/>
                <a:gd name="T63" fmla="*/ 1211 h 1617"/>
                <a:gd name="T64" fmla="*/ 562 w 2709"/>
                <a:gd name="T65" fmla="*/ 956 h 1617"/>
                <a:gd name="T66" fmla="*/ 837 w 2709"/>
                <a:gd name="T67" fmla="*/ 1084 h 1617"/>
                <a:gd name="T68" fmla="*/ 1198 w 2709"/>
                <a:gd name="T69" fmla="*/ 1291 h 1617"/>
                <a:gd name="T70" fmla="*/ 1117 w 2709"/>
                <a:gd name="T71" fmla="*/ 1501 h 1617"/>
                <a:gd name="T72" fmla="*/ 1460 w 2709"/>
                <a:gd name="T73" fmla="*/ 1310 h 1617"/>
                <a:gd name="T74" fmla="*/ 1875 w 2709"/>
                <a:gd name="T75" fmla="*/ 1303 h 1617"/>
                <a:gd name="T76" fmla="*/ 1861 w 2709"/>
                <a:gd name="T77" fmla="*/ 832 h 1617"/>
                <a:gd name="T78" fmla="*/ 1954 w 2709"/>
                <a:gd name="T79" fmla="*/ 374 h 1617"/>
                <a:gd name="T80" fmla="*/ 1603 w 2709"/>
                <a:gd name="T81" fmla="*/ 330 h 1617"/>
                <a:gd name="T82" fmla="*/ 1241 w 2709"/>
                <a:gd name="T83" fmla="*/ 122 h 1617"/>
                <a:gd name="T84" fmla="*/ 1953 w 2709"/>
                <a:gd name="T85" fmla="*/ 940 h 1617"/>
                <a:gd name="T86" fmla="*/ 2101 w 2709"/>
                <a:gd name="T87" fmla="*/ 1245 h 1617"/>
                <a:gd name="T88" fmla="*/ 2614 w 2709"/>
                <a:gd name="T89" fmla="*/ 847 h 1617"/>
                <a:gd name="T90" fmla="*/ 2533 w 2709"/>
                <a:gd name="T91" fmla="*/ 699 h 1617"/>
                <a:gd name="T92" fmla="*/ 2098 w 2709"/>
                <a:gd name="T93" fmla="*/ 413 h 1617"/>
                <a:gd name="T94" fmla="*/ 2027 w 2709"/>
                <a:gd name="T95" fmla="*/ 502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09" h="1617">
                  <a:moveTo>
                    <a:pt x="1102" y="1294"/>
                  </a:moveTo>
                  <a:cubicBezTo>
                    <a:pt x="923" y="1231"/>
                    <a:pt x="756" y="1147"/>
                    <a:pt x="602" y="1037"/>
                  </a:cubicBezTo>
                  <a:cubicBezTo>
                    <a:pt x="563" y="1075"/>
                    <a:pt x="519" y="1108"/>
                    <a:pt x="472" y="1137"/>
                  </a:cubicBezTo>
                  <a:cubicBezTo>
                    <a:pt x="359" y="1209"/>
                    <a:pt x="236" y="1263"/>
                    <a:pt x="110" y="1308"/>
                  </a:cubicBezTo>
                  <a:cubicBezTo>
                    <a:pt x="94" y="1314"/>
                    <a:pt x="77" y="1320"/>
                    <a:pt x="61" y="1325"/>
                  </a:cubicBezTo>
                  <a:cubicBezTo>
                    <a:pt x="43" y="1331"/>
                    <a:pt x="27" y="1328"/>
                    <a:pt x="15" y="1314"/>
                  </a:cubicBezTo>
                  <a:cubicBezTo>
                    <a:pt x="2" y="1301"/>
                    <a:pt x="0" y="1285"/>
                    <a:pt x="7" y="1269"/>
                  </a:cubicBezTo>
                  <a:cubicBezTo>
                    <a:pt x="50" y="1153"/>
                    <a:pt x="105" y="1044"/>
                    <a:pt x="177" y="944"/>
                  </a:cubicBezTo>
                  <a:cubicBezTo>
                    <a:pt x="202" y="910"/>
                    <a:pt x="231" y="878"/>
                    <a:pt x="258" y="846"/>
                  </a:cubicBezTo>
                  <a:cubicBezTo>
                    <a:pt x="260" y="842"/>
                    <a:pt x="263" y="839"/>
                    <a:pt x="269" y="833"/>
                  </a:cubicBezTo>
                  <a:cubicBezTo>
                    <a:pt x="254" y="819"/>
                    <a:pt x="238" y="807"/>
                    <a:pt x="225" y="792"/>
                  </a:cubicBezTo>
                  <a:cubicBezTo>
                    <a:pt x="167" y="726"/>
                    <a:pt x="120" y="653"/>
                    <a:pt x="83" y="574"/>
                  </a:cubicBezTo>
                  <a:cubicBezTo>
                    <a:pt x="56" y="516"/>
                    <a:pt x="32" y="456"/>
                    <a:pt x="7" y="397"/>
                  </a:cubicBezTo>
                  <a:cubicBezTo>
                    <a:pt x="0" y="380"/>
                    <a:pt x="2" y="364"/>
                    <a:pt x="15" y="350"/>
                  </a:cubicBezTo>
                  <a:cubicBezTo>
                    <a:pt x="28" y="337"/>
                    <a:pt x="44" y="333"/>
                    <a:pt x="62" y="340"/>
                  </a:cubicBezTo>
                  <a:cubicBezTo>
                    <a:pt x="136" y="369"/>
                    <a:pt x="212" y="396"/>
                    <a:pt x="285" y="428"/>
                  </a:cubicBezTo>
                  <a:cubicBezTo>
                    <a:pt x="373" y="466"/>
                    <a:pt x="458" y="512"/>
                    <a:pt x="535" y="571"/>
                  </a:cubicBezTo>
                  <a:cubicBezTo>
                    <a:pt x="558" y="588"/>
                    <a:pt x="579" y="608"/>
                    <a:pt x="601" y="627"/>
                  </a:cubicBezTo>
                  <a:cubicBezTo>
                    <a:pt x="607" y="633"/>
                    <a:pt x="610" y="630"/>
                    <a:pt x="615" y="627"/>
                  </a:cubicBezTo>
                  <a:cubicBezTo>
                    <a:pt x="681" y="581"/>
                    <a:pt x="750" y="540"/>
                    <a:pt x="821" y="502"/>
                  </a:cubicBezTo>
                  <a:cubicBezTo>
                    <a:pt x="948" y="435"/>
                    <a:pt x="1081" y="381"/>
                    <a:pt x="1219" y="340"/>
                  </a:cubicBezTo>
                  <a:cubicBezTo>
                    <a:pt x="1220" y="340"/>
                    <a:pt x="1222" y="339"/>
                    <a:pt x="1224" y="338"/>
                  </a:cubicBezTo>
                  <a:cubicBezTo>
                    <a:pt x="1216" y="316"/>
                    <a:pt x="1207" y="294"/>
                    <a:pt x="1199" y="273"/>
                  </a:cubicBezTo>
                  <a:cubicBezTo>
                    <a:pt x="1173" y="204"/>
                    <a:pt x="1153" y="134"/>
                    <a:pt x="1139" y="62"/>
                  </a:cubicBezTo>
                  <a:cubicBezTo>
                    <a:pt x="1132" y="27"/>
                    <a:pt x="1163" y="0"/>
                    <a:pt x="1196" y="14"/>
                  </a:cubicBezTo>
                  <a:cubicBezTo>
                    <a:pt x="1257" y="39"/>
                    <a:pt x="1318" y="65"/>
                    <a:pt x="1378" y="94"/>
                  </a:cubicBezTo>
                  <a:cubicBezTo>
                    <a:pt x="1459" y="133"/>
                    <a:pt x="1538" y="178"/>
                    <a:pt x="1612" y="231"/>
                  </a:cubicBezTo>
                  <a:cubicBezTo>
                    <a:pt x="1625" y="240"/>
                    <a:pt x="1636" y="249"/>
                    <a:pt x="1649" y="257"/>
                  </a:cubicBezTo>
                  <a:cubicBezTo>
                    <a:pt x="1655" y="261"/>
                    <a:pt x="1663" y="265"/>
                    <a:pt x="1670" y="265"/>
                  </a:cubicBezTo>
                  <a:cubicBezTo>
                    <a:pt x="1799" y="262"/>
                    <a:pt x="1926" y="276"/>
                    <a:pt x="2050" y="310"/>
                  </a:cubicBezTo>
                  <a:cubicBezTo>
                    <a:pt x="2191" y="349"/>
                    <a:pt x="2321" y="412"/>
                    <a:pt x="2438" y="500"/>
                  </a:cubicBezTo>
                  <a:cubicBezTo>
                    <a:pt x="2525" y="566"/>
                    <a:pt x="2603" y="641"/>
                    <a:pt x="2663" y="734"/>
                  </a:cubicBezTo>
                  <a:cubicBezTo>
                    <a:pt x="2675" y="754"/>
                    <a:pt x="2685" y="775"/>
                    <a:pt x="2696" y="796"/>
                  </a:cubicBezTo>
                  <a:cubicBezTo>
                    <a:pt x="2709" y="823"/>
                    <a:pt x="2705" y="850"/>
                    <a:pt x="2693" y="877"/>
                  </a:cubicBezTo>
                  <a:cubicBezTo>
                    <a:pt x="2676" y="914"/>
                    <a:pt x="2652" y="947"/>
                    <a:pt x="2627" y="979"/>
                  </a:cubicBezTo>
                  <a:cubicBezTo>
                    <a:pt x="2585" y="1031"/>
                    <a:pt x="2537" y="1077"/>
                    <a:pt x="2486" y="1119"/>
                  </a:cubicBezTo>
                  <a:cubicBezTo>
                    <a:pt x="2366" y="1218"/>
                    <a:pt x="2233" y="1291"/>
                    <a:pt x="2086" y="1340"/>
                  </a:cubicBezTo>
                  <a:cubicBezTo>
                    <a:pt x="1938" y="1389"/>
                    <a:pt x="1786" y="1408"/>
                    <a:pt x="1630" y="1398"/>
                  </a:cubicBezTo>
                  <a:cubicBezTo>
                    <a:pt x="1589" y="1396"/>
                    <a:pt x="1549" y="1392"/>
                    <a:pt x="1509" y="1389"/>
                  </a:cubicBezTo>
                  <a:cubicBezTo>
                    <a:pt x="1503" y="1388"/>
                    <a:pt x="1495" y="1390"/>
                    <a:pt x="1490" y="1393"/>
                  </a:cubicBezTo>
                  <a:cubicBezTo>
                    <a:pt x="1408" y="1451"/>
                    <a:pt x="1321" y="1500"/>
                    <a:pt x="1230" y="1542"/>
                  </a:cubicBezTo>
                  <a:cubicBezTo>
                    <a:pt x="1181" y="1565"/>
                    <a:pt x="1132" y="1586"/>
                    <a:pt x="1082" y="1608"/>
                  </a:cubicBezTo>
                  <a:cubicBezTo>
                    <a:pt x="1070" y="1613"/>
                    <a:pt x="1057" y="1617"/>
                    <a:pt x="1044" y="1612"/>
                  </a:cubicBezTo>
                  <a:cubicBezTo>
                    <a:pt x="1024" y="1604"/>
                    <a:pt x="1012" y="1585"/>
                    <a:pt x="1016" y="1565"/>
                  </a:cubicBezTo>
                  <a:cubicBezTo>
                    <a:pt x="1033" y="1474"/>
                    <a:pt x="1061" y="1387"/>
                    <a:pt x="1098" y="1302"/>
                  </a:cubicBezTo>
                  <a:cubicBezTo>
                    <a:pt x="1099" y="1300"/>
                    <a:pt x="1100" y="1298"/>
                    <a:pt x="1102" y="1294"/>
                  </a:cubicBezTo>
                  <a:close/>
                  <a:moveTo>
                    <a:pt x="1241" y="122"/>
                  </a:moveTo>
                  <a:cubicBezTo>
                    <a:pt x="1251" y="174"/>
                    <a:pt x="1287" y="272"/>
                    <a:pt x="1320" y="341"/>
                  </a:cubicBezTo>
                  <a:cubicBezTo>
                    <a:pt x="1335" y="374"/>
                    <a:pt x="1324" y="398"/>
                    <a:pt x="1290" y="408"/>
                  </a:cubicBezTo>
                  <a:cubicBezTo>
                    <a:pt x="1247" y="421"/>
                    <a:pt x="1204" y="433"/>
                    <a:pt x="1162" y="447"/>
                  </a:cubicBezTo>
                  <a:cubicBezTo>
                    <a:pt x="1030" y="492"/>
                    <a:pt x="904" y="549"/>
                    <a:pt x="784" y="620"/>
                  </a:cubicBezTo>
                  <a:cubicBezTo>
                    <a:pt x="731" y="652"/>
                    <a:pt x="681" y="687"/>
                    <a:pt x="630" y="721"/>
                  </a:cubicBezTo>
                  <a:cubicBezTo>
                    <a:pt x="607" y="736"/>
                    <a:pt x="585" y="735"/>
                    <a:pt x="567" y="714"/>
                  </a:cubicBezTo>
                  <a:cubicBezTo>
                    <a:pt x="535" y="678"/>
                    <a:pt x="498" y="647"/>
                    <a:pt x="459" y="620"/>
                  </a:cubicBezTo>
                  <a:cubicBezTo>
                    <a:pt x="370" y="559"/>
                    <a:pt x="273" y="513"/>
                    <a:pt x="174" y="472"/>
                  </a:cubicBezTo>
                  <a:cubicBezTo>
                    <a:pt x="157" y="465"/>
                    <a:pt x="139" y="458"/>
                    <a:pt x="119" y="450"/>
                  </a:cubicBezTo>
                  <a:cubicBezTo>
                    <a:pt x="122" y="457"/>
                    <a:pt x="123" y="460"/>
                    <a:pt x="124" y="464"/>
                  </a:cubicBezTo>
                  <a:cubicBezTo>
                    <a:pt x="142" y="500"/>
                    <a:pt x="158" y="536"/>
                    <a:pt x="177" y="571"/>
                  </a:cubicBezTo>
                  <a:cubicBezTo>
                    <a:pt x="224" y="658"/>
                    <a:pt x="278" y="739"/>
                    <a:pt x="358" y="800"/>
                  </a:cubicBezTo>
                  <a:cubicBezTo>
                    <a:pt x="380" y="816"/>
                    <a:pt x="379" y="846"/>
                    <a:pt x="360" y="864"/>
                  </a:cubicBezTo>
                  <a:cubicBezTo>
                    <a:pt x="341" y="882"/>
                    <a:pt x="322" y="900"/>
                    <a:pt x="305" y="919"/>
                  </a:cubicBezTo>
                  <a:cubicBezTo>
                    <a:pt x="242" y="991"/>
                    <a:pt x="191" y="1071"/>
                    <a:pt x="148" y="1157"/>
                  </a:cubicBezTo>
                  <a:cubicBezTo>
                    <a:pt x="139" y="1175"/>
                    <a:pt x="130" y="1193"/>
                    <a:pt x="121" y="1213"/>
                  </a:cubicBezTo>
                  <a:cubicBezTo>
                    <a:pt x="125" y="1212"/>
                    <a:pt x="127" y="1212"/>
                    <a:pt x="128" y="1211"/>
                  </a:cubicBezTo>
                  <a:cubicBezTo>
                    <a:pt x="234" y="1170"/>
                    <a:pt x="337" y="1123"/>
                    <a:pt x="433" y="1062"/>
                  </a:cubicBezTo>
                  <a:cubicBezTo>
                    <a:pt x="480" y="1032"/>
                    <a:pt x="524" y="998"/>
                    <a:pt x="562" y="956"/>
                  </a:cubicBezTo>
                  <a:cubicBezTo>
                    <a:pt x="582" y="934"/>
                    <a:pt x="604" y="931"/>
                    <a:pt x="627" y="949"/>
                  </a:cubicBezTo>
                  <a:cubicBezTo>
                    <a:pt x="694" y="1000"/>
                    <a:pt x="764" y="1044"/>
                    <a:pt x="837" y="1084"/>
                  </a:cubicBezTo>
                  <a:cubicBezTo>
                    <a:pt x="943" y="1142"/>
                    <a:pt x="1055" y="1190"/>
                    <a:pt x="1170" y="1228"/>
                  </a:cubicBezTo>
                  <a:cubicBezTo>
                    <a:pt x="1200" y="1238"/>
                    <a:pt x="1210" y="1263"/>
                    <a:pt x="1198" y="1291"/>
                  </a:cubicBezTo>
                  <a:cubicBezTo>
                    <a:pt x="1178" y="1337"/>
                    <a:pt x="1158" y="1383"/>
                    <a:pt x="1140" y="1429"/>
                  </a:cubicBezTo>
                  <a:cubicBezTo>
                    <a:pt x="1131" y="1452"/>
                    <a:pt x="1125" y="1475"/>
                    <a:pt x="1117" y="1501"/>
                  </a:cubicBezTo>
                  <a:cubicBezTo>
                    <a:pt x="1142" y="1490"/>
                    <a:pt x="1163" y="1480"/>
                    <a:pt x="1184" y="1470"/>
                  </a:cubicBezTo>
                  <a:cubicBezTo>
                    <a:pt x="1280" y="1424"/>
                    <a:pt x="1374" y="1373"/>
                    <a:pt x="1460" y="1310"/>
                  </a:cubicBezTo>
                  <a:cubicBezTo>
                    <a:pt x="1471" y="1302"/>
                    <a:pt x="1483" y="1300"/>
                    <a:pt x="1496" y="1301"/>
                  </a:cubicBezTo>
                  <a:cubicBezTo>
                    <a:pt x="1622" y="1318"/>
                    <a:pt x="1749" y="1323"/>
                    <a:pt x="1875" y="1303"/>
                  </a:cubicBezTo>
                  <a:cubicBezTo>
                    <a:pt x="1915" y="1297"/>
                    <a:pt x="1955" y="1288"/>
                    <a:pt x="1998" y="1280"/>
                  </a:cubicBezTo>
                  <a:cubicBezTo>
                    <a:pt x="1905" y="1143"/>
                    <a:pt x="1861" y="994"/>
                    <a:pt x="1861" y="832"/>
                  </a:cubicBezTo>
                  <a:cubicBezTo>
                    <a:pt x="1861" y="669"/>
                    <a:pt x="1907" y="520"/>
                    <a:pt x="1999" y="384"/>
                  </a:cubicBezTo>
                  <a:cubicBezTo>
                    <a:pt x="1983" y="381"/>
                    <a:pt x="1969" y="377"/>
                    <a:pt x="1954" y="374"/>
                  </a:cubicBezTo>
                  <a:cubicBezTo>
                    <a:pt x="1858" y="354"/>
                    <a:pt x="1762" y="346"/>
                    <a:pt x="1665" y="350"/>
                  </a:cubicBezTo>
                  <a:cubicBezTo>
                    <a:pt x="1641" y="351"/>
                    <a:pt x="1622" y="346"/>
                    <a:pt x="1603" y="330"/>
                  </a:cubicBezTo>
                  <a:cubicBezTo>
                    <a:pt x="1536" y="276"/>
                    <a:pt x="1462" y="232"/>
                    <a:pt x="1385" y="193"/>
                  </a:cubicBezTo>
                  <a:cubicBezTo>
                    <a:pt x="1338" y="169"/>
                    <a:pt x="1291" y="146"/>
                    <a:pt x="1241" y="122"/>
                  </a:cubicBezTo>
                  <a:close/>
                  <a:moveTo>
                    <a:pt x="1944" y="846"/>
                  </a:moveTo>
                  <a:cubicBezTo>
                    <a:pt x="1947" y="877"/>
                    <a:pt x="1949" y="909"/>
                    <a:pt x="1953" y="940"/>
                  </a:cubicBezTo>
                  <a:cubicBezTo>
                    <a:pt x="1969" y="1048"/>
                    <a:pt x="2007" y="1147"/>
                    <a:pt x="2071" y="1236"/>
                  </a:cubicBezTo>
                  <a:cubicBezTo>
                    <a:pt x="2082" y="1252"/>
                    <a:pt x="2082" y="1252"/>
                    <a:pt x="2101" y="1245"/>
                  </a:cubicBezTo>
                  <a:cubicBezTo>
                    <a:pt x="2257" y="1185"/>
                    <a:pt x="2395" y="1096"/>
                    <a:pt x="2513" y="976"/>
                  </a:cubicBezTo>
                  <a:cubicBezTo>
                    <a:pt x="2551" y="937"/>
                    <a:pt x="2588" y="896"/>
                    <a:pt x="2614" y="847"/>
                  </a:cubicBezTo>
                  <a:cubicBezTo>
                    <a:pt x="2619" y="837"/>
                    <a:pt x="2620" y="828"/>
                    <a:pt x="2615" y="817"/>
                  </a:cubicBezTo>
                  <a:cubicBezTo>
                    <a:pt x="2595" y="773"/>
                    <a:pt x="2565" y="735"/>
                    <a:pt x="2533" y="699"/>
                  </a:cubicBezTo>
                  <a:cubicBezTo>
                    <a:pt x="2447" y="603"/>
                    <a:pt x="2344" y="527"/>
                    <a:pt x="2229" y="469"/>
                  </a:cubicBezTo>
                  <a:cubicBezTo>
                    <a:pt x="2186" y="448"/>
                    <a:pt x="2141" y="432"/>
                    <a:pt x="2098" y="413"/>
                  </a:cubicBezTo>
                  <a:cubicBezTo>
                    <a:pt x="2090" y="410"/>
                    <a:pt x="2084" y="411"/>
                    <a:pt x="2079" y="419"/>
                  </a:cubicBezTo>
                  <a:cubicBezTo>
                    <a:pt x="2062" y="447"/>
                    <a:pt x="2042" y="473"/>
                    <a:pt x="2027" y="502"/>
                  </a:cubicBezTo>
                  <a:cubicBezTo>
                    <a:pt x="1969" y="609"/>
                    <a:pt x="1943" y="724"/>
                    <a:pt x="1944" y="8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933AA"/>
                </a:solidFill>
              </a:endParaRPr>
            </a:p>
          </p:txBody>
        </p:sp>
        <p:sp>
          <p:nvSpPr>
            <p:cNvPr id="19" name="Freeform 31">
              <a:extLst>
                <a:ext uri="{FF2B5EF4-FFF2-40B4-BE49-F238E27FC236}">
                  <a16:creationId xmlns:a16="http://schemas.microsoft.com/office/drawing/2014/main" id="{8394FBF2-8CB4-4F26-A9B7-B8795EC51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9600" y="-1366838"/>
              <a:ext cx="282575" cy="284163"/>
            </a:xfrm>
            <a:custGeom>
              <a:avLst/>
              <a:gdLst>
                <a:gd name="T0" fmla="*/ 84 w 169"/>
                <a:gd name="T1" fmla="*/ 169 h 169"/>
                <a:gd name="T2" fmla="*/ 0 w 169"/>
                <a:gd name="T3" fmla="*/ 84 h 169"/>
                <a:gd name="T4" fmla="*/ 84 w 169"/>
                <a:gd name="T5" fmla="*/ 0 h 169"/>
                <a:gd name="T6" fmla="*/ 169 w 169"/>
                <a:gd name="T7" fmla="*/ 86 h 169"/>
                <a:gd name="T8" fmla="*/ 84 w 169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9">
                  <a:moveTo>
                    <a:pt x="84" y="169"/>
                  </a:moveTo>
                  <a:cubicBezTo>
                    <a:pt x="37" y="169"/>
                    <a:pt x="0" y="132"/>
                    <a:pt x="0" y="84"/>
                  </a:cubicBezTo>
                  <a:cubicBezTo>
                    <a:pt x="0" y="37"/>
                    <a:pt x="38" y="0"/>
                    <a:pt x="84" y="0"/>
                  </a:cubicBezTo>
                  <a:cubicBezTo>
                    <a:pt x="132" y="1"/>
                    <a:pt x="169" y="38"/>
                    <a:pt x="169" y="86"/>
                  </a:cubicBezTo>
                  <a:cubicBezTo>
                    <a:pt x="169" y="132"/>
                    <a:pt x="131" y="169"/>
                    <a:pt x="84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933AA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7FF4F8-1792-4025-9F9F-69699D29214B}"/>
              </a:ext>
            </a:extLst>
          </p:cNvPr>
          <p:cNvGrpSpPr/>
          <p:nvPr/>
        </p:nvGrpSpPr>
        <p:grpSpPr>
          <a:xfrm>
            <a:off x="255862" y="3941281"/>
            <a:ext cx="473413" cy="389200"/>
            <a:chOff x="4579938" y="2030413"/>
            <a:chExt cx="1320800" cy="1085850"/>
          </a:xfrm>
          <a:solidFill>
            <a:srgbClr val="0077BD"/>
          </a:solidFill>
        </p:grpSpPr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42BD27E-0A9E-4AD1-9C06-203F31075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388" y="2084388"/>
              <a:ext cx="25400" cy="26988"/>
            </a:xfrm>
            <a:custGeom>
              <a:avLst/>
              <a:gdLst>
                <a:gd name="T0" fmla="*/ 3 w 18"/>
                <a:gd name="T1" fmla="*/ 4 h 19"/>
                <a:gd name="T2" fmla="*/ 0 w 18"/>
                <a:gd name="T3" fmla="*/ 10 h 19"/>
                <a:gd name="T4" fmla="*/ 3 w 18"/>
                <a:gd name="T5" fmla="*/ 17 h 19"/>
                <a:gd name="T6" fmla="*/ 9 w 18"/>
                <a:gd name="T7" fmla="*/ 19 h 19"/>
                <a:gd name="T8" fmla="*/ 16 w 18"/>
                <a:gd name="T9" fmla="*/ 17 h 19"/>
                <a:gd name="T10" fmla="*/ 18 w 18"/>
                <a:gd name="T11" fmla="*/ 10 h 19"/>
                <a:gd name="T12" fmla="*/ 16 w 18"/>
                <a:gd name="T13" fmla="*/ 4 h 19"/>
                <a:gd name="T14" fmla="*/ 3 w 18"/>
                <a:gd name="T15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9">
                  <a:moveTo>
                    <a:pt x="3" y="4"/>
                  </a:moveTo>
                  <a:cubicBezTo>
                    <a:pt x="1" y="5"/>
                    <a:pt x="0" y="8"/>
                    <a:pt x="0" y="10"/>
                  </a:cubicBezTo>
                  <a:cubicBezTo>
                    <a:pt x="0" y="13"/>
                    <a:pt x="1" y="15"/>
                    <a:pt x="3" y="17"/>
                  </a:cubicBezTo>
                  <a:cubicBezTo>
                    <a:pt x="5" y="18"/>
                    <a:pt x="7" y="19"/>
                    <a:pt x="9" y="19"/>
                  </a:cubicBezTo>
                  <a:cubicBezTo>
                    <a:pt x="12" y="19"/>
                    <a:pt x="14" y="18"/>
                    <a:pt x="16" y="17"/>
                  </a:cubicBezTo>
                  <a:cubicBezTo>
                    <a:pt x="17" y="15"/>
                    <a:pt x="18" y="12"/>
                    <a:pt x="18" y="10"/>
                  </a:cubicBezTo>
                  <a:cubicBezTo>
                    <a:pt x="18" y="8"/>
                    <a:pt x="17" y="5"/>
                    <a:pt x="16" y="4"/>
                  </a:cubicBezTo>
                  <a:cubicBezTo>
                    <a:pt x="12" y="0"/>
                    <a:pt x="6" y="0"/>
                    <a:pt x="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934C0F01-E406-4EE2-A2D1-70CF7A978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2084388"/>
              <a:ext cx="25400" cy="26988"/>
            </a:xfrm>
            <a:custGeom>
              <a:avLst/>
              <a:gdLst>
                <a:gd name="T0" fmla="*/ 3 w 18"/>
                <a:gd name="T1" fmla="*/ 4 h 19"/>
                <a:gd name="T2" fmla="*/ 0 w 18"/>
                <a:gd name="T3" fmla="*/ 10 h 19"/>
                <a:gd name="T4" fmla="*/ 3 w 18"/>
                <a:gd name="T5" fmla="*/ 17 h 19"/>
                <a:gd name="T6" fmla="*/ 9 w 18"/>
                <a:gd name="T7" fmla="*/ 19 h 19"/>
                <a:gd name="T8" fmla="*/ 15 w 18"/>
                <a:gd name="T9" fmla="*/ 17 h 19"/>
                <a:gd name="T10" fmla="*/ 18 w 18"/>
                <a:gd name="T11" fmla="*/ 10 h 19"/>
                <a:gd name="T12" fmla="*/ 15 w 18"/>
                <a:gd name="T13" fmla="*/ 4 h 19"/>
                <a:gd name="T14" fmla="*/ 3 w 18"/>
                <a:gd name="T15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9">
                  <a:moveTo>
                    <a:pt x="3" y="4"/>
                  </a:moveTo>
                  <a:cubicBezTo>
                    <a:pt x="1" y="5"/>
                    <a:pt x="0" y="8"/>
                    <a:pt x="0" y="10"/>
                  </a:cubicBezTo>
                  <a:cubicBezTo>
                    <a:pt x="0" y="13"/>
                    <a:pt x="1" y="15"/>
                    <a:pt x="3" y="17"/>
                  </a:cubicBezTo>
                  <a:cubicBezTo>
                    <a:pt x="4" y="18"/>
                    <a:pt x="7" y="19"/>
                    <a:pt x="9" y="19"/>
                  </a:cubicBezTo>
                  <a:cubicBezTo>
                    <a:pt x="11" y="19"/>
                    <a:pt x="14" y="18"/>
                    <a:pt x="15" y="17"/>
                  </a:cubicBezTo>
                  <a:cubicBezTo>
                    <a:pt x="17" y="15"/>
                    <a:pt x="18" y="13"/>
                    <a:pt x="18" y="10"/>
                  </a:cubicBezTo>
                  <a:cubicBezTo>
                    <a:pt x="18" y="8"/>
                    <a:pt x="17" y="5"/>
                    <a:pt x="15" y="4"/>
                  </a:cubicBezTo>
                  <a:cubicBezTo>
                    <a:pt x="12" y="0"/>
                    <a:pt x="6" y="0"/>
                    <a:pt x="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F79952B1-FD12-42E4-A859-B6D4445BB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00" y="2084388"/>
              <a:ext cx="25400" cy="26988"/>
            </a:xfrm>
            <a:custGeom>
              <a:avLst/>
              <a:gdLst>
                <a:gd name="T0" fmla="*/ 2 w 18"/>
                <a:gd name="T1" fmla="*/ 4 h 19"/>
                <a:gd name="T2" fmla="*/ 0 w 18"/>
                <a:gd name="T3" fmla="*/ 10 h 19"/>
                <a:gd name="T4" fmla="*/ 2 w 18"/>
                <a:gd name="T5" fmla="*/ 17 h 19"/>
                <a:gd name="T6" fmla="*/ 9 w 18"/>
                <a:gd name="T7" fmla="*/ 19 h 19"/>
                <a:gd name="T8" fmla="*/ 15 w 18"/>
                <a:gd name="T9" fmla="*/ 17 h 19"/>
                <a:gd name="T10" fmla="*/ 18 w 18"/>
                <a:gd name="T11" fmla="*/ 10 h 19"/>
                <a:gd name="T12" fmla="*/ 15 w 18"/>
                <a:gd name="T13" fmla="*/ 4 h 19"/>
                <a:gd name="T14" fmla="*/ 2 w 18"/>
                <a:gd name="T15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9">
                  <a:moveTo>
                    <a:pt x="2" y="4"/>
                  </a:moveTo>
                  <a:cubicBezTo>
                    <a:pt x="1" y="5"/>
                    <a:pt x="0" y="8"/>
                    <a:pt x="0" y="10"/>
                  </a:cubicBezTo>
                  <a:cubicBezTo>
                    <a:pt x="0" y="13"/>
                    <a:pt x="1" y="15"/>
                    <a:pt x="2" y="17"/>
                  </a:cubicBezTo>
                  <a:cubicBezTo>
                    <a:pt x="4" y="18"/>
                    <a:pt x="6" y="19"/>
                    <a:pt x="9" y="19"/>
                  </a:cubicBezTo>
                  <a:cubicBezTo>
                    <a:pt x="11" y="19"/>
                    <a:pt x="13" y="18"/>
                    <a:pt x="15" y="17"/>
                  </a:cubicBezTo>
                  <a:cubicBezTo>
                    <a:pt x="17" y="15"/>
                    <a:pt x="18" y="13"/>
                    <a:pt x="18" y="10"/>
                  </a:cubicBezTo>
                  <a:cubicBezTo>
                    <a:pt x="18" y="8"/>
                    <a:pt x="17" y="5"/>
                    <a:pt x="15" y="4"/>
                  </a:cubicBezTo>
                  <a:cubicBezTo>
                    <a:pt x="12" y="0"/>
                    <a:pt x="6" y="0"/>
                    <a:pt x="2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EBDB79C-66B4-4419-B687-D85E181F5E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7600" y="2693988"/>
              <a:ext cx="893763" cy="357188"/>
            </a:xfrm>
            <a:custGeom>
              <a:avLst/>
              <a:gdLst>
                <a:gd name="T0" fmla="*/ 221 w 627"/>
                <a:gd name="T1" fmla="*/ 0 h 251"/>
                <a:gd name="T2" fmla="*/ 0 w 627"/>
                <a:gd name="T3" fmla="*/ 103 h 251"/>
                <a:gd name="T4" fmla="*/ 9 w 627"/>
                <a:gd name="T5" fmla="*/ 251 h 251"/>
                <a:gd name="T6" fmla="*/ 570 w 627"/>
                <a:gd name="T7" fmla="*/ 251 h 251"/>
                <a:gd name="T8" fmla="*/ 627 w 627"/>
                <a:gd name="T9" fmla="*/ 149 h 251"/>
                <a:gd name="T10" fmla="*/ 454 w 627"/>
                <a:gd name="T11" fmla="*/ 0 h 251"/>
                <a:gd name="T12" fmla="*/ 417 w 627"/>
                <a:gd name="T13" fmla="*/ 18 h 251"/>
                <a:gd name="T14" fmla="*/ 462 w 627"/>
                <a:gd name="T15" fmla="*/ 158 h 251"/>
                <a:gd name="T16" fmla="*/ 433 w 627"/>
                <a:gd name="T17" fmla="*/ 158 h 251"/>
                <a:gd name="T18" fmla="*/ 421 w 627"/>
                <a:gd name="T19" fmla="*/ 112 h 251"/>
                <a:gd name="T20" fmla="*/ 386 w 627"/>
                <a:gd name="T21" fmla="*/ 163 h 251"/>
                <a:gd name="T22" fmla="*/ 370 w 627"/>
                <a:gd name="T23" fmla="*/ 18 h 251"/>
                <a:gd name="T24" fmla="*/ 374 w 627"/>
                <a:gd name="T25" fmla="*/ 112 h 251"/>
                <a:gd name="T26" fmla="*/ 368 w 627"/>
                <a:gd name="T27" fmla="*/ 163 h 251"/>
                <a:gd name="T28" fmla="*/ 368 w 627"/>
                <a:gd name="T29" fmla="*/ 158 h 251"/>
                <a:gd name="T30" fmla="*/ 344 w 627"/>
                <a:gd name="T31" fmla="*/ 65 h 251"/>
                <a:gd name="T32" fmla="*/ 299 w 627"/>
                <a:gd name="T33" fmla="*/ 140 h 251"/>
                <a:gd name="T34" fmla="*/ 321 w 627"/>
                <a:gd name="T35" fmla="*/ 187 h 251"/>
                <a:gd name="T36" fmla="*/ 305 w 627"/>
                <a:gd name="T37" fmla="*/ 18 h 251"/>
                <a:gd name="T38" fmla="*/ 290 w 627"/>
                <a:gd name="T39" fmla="*/ 94 h 251"/>
                <a:gd name="T40" fmla="*/ 259 w 627"/>
                <a:gd name="T41" fmla="*/ 112 h 251"/>
                <a:gd name="T42" fmla="*/ 246 w 627"/>
                <a:gd name="T43" fmla="*/ 187 h 251"/>
                <a:gd name="T44" fmla="*/ 230 w 627"/>
                <a:gd name="T45" fmla="*/ 47 h 251"/>
                <a:gd name="T46" fmla="*/ 221 w 627"/>
                <a:gd name="T47" fmla="*/ 65 h 251"/>
                <a:gd name="T48" fmla="*/ 228 w 627"/>
                <a:gd name="T49" fmla="*/ 158 h 251"/>
                <a:gd name="T50" fmla="*/ 199 w 627"/>
                <a:gd name="T51" fmla="*/ 158 h 251"/>
                <a:gd name="T52" fmla="*/ 175 w 627"/>
                <a:gd name="T53" fmla="*/ 65 h 251"/>
                <a:gd name="T54" fmla="*/ 187 w 627"/>
                <a:gd name="T55" fmla="*/ 140 h 251"/>
                <a:gd name="T56" fmla="*/ 165 w 627"/>
                <a:gd name="T57" fmla="*/ 47 h 251"/>
                <a:gd name="T58" fmla="*/ 89 w 627"/>
                <a:gd name="T59" fmla="*/ 18 h 251"/>
                <a:gd name="T60" fmla="*/ 18 w 627"/>
                <a:gd name="T61" fmla="*/ 163 h 251"/>
                <a:gd name="T62" fmla="*/ 47 w 627"/>
                <a:gd name="T63" fmla="*/ 233 h 251"/>
                <a:gd name="T64" fmla="*/ 18 w 627"/>
                <a:gd name="T65" fmla="*/ 112 h 251"/>
                <a:gd name="T66" fmla="*/ 56 w 627"/>
                <a:gd name="T67" fmla="*/ 94 h 251"/>
                <a:gd name="T68" fmla="*/ 88 w 627"/>
                <a:gd name="T69" fmla="*/ 187 h 251"/>
                <a:gd name="T70" fmla="*/ 94 w 627"/>
                <a:gd name="T71" fmla="*/ 233 h 251"/>
                <a:gd name="T72" fmla="*/ 81 w 627"/>
                <a:gd name="T73" fmla="*/ 94 h 251"/>
                <a:gd name="T74" fmla="*/ 106 w 627"/>
                <a:gd name="T75" fmla="*/ 163 h 251"/>
                <a:gd name="T76" fmla="*/ 140 w 627"/>
                <a:gd name="T77" fmla="*/ 233 h 251"/>
                <a:gd name="T78" fmla="*/ 112 w 627"/>
                <a:gd name="T79" fmla="*/ 112 h 251"/>
                <a:gd name="T80" fmla="*/ 157 w 627"/>
                <a:gd name="T81" fmla="*/ 94 h 251"/>
                <a:gd name="T82" fmla="*/ 181 w 627"/>
                <a:gd name="T83" fmla="*/ 163 h 251"/>
                <a:gd name="T84" fmla="*/ 421 w 627"/>
                <a:gd name="T85" fmla="*/ 233 h 251"/>
                <a:gd name="T86" fmla="*/ 377 w 627"/>
                <a:gd name="T87" fmla="*/ 205 h 251"/>
                <a:gd name="T88" fmla="*/ 468 w 627"/>
                <a:gd name="T89" fmla="*/ 140 h 251"/>
                <a:gd name="T90" fmla="*/ 463 w 627"/>
                <a:gd name="T91" fmla="*/ 112 h 251"/>
                <a:gd name="T92" fmla="*/ 484 w 627"/>
                <a:gd name="T93" fmla="*/ 65 h 251"/>
                <a:gd name="T94" fmla="*/ 508 w 627"/>
                <a:gd name="T95" fmla="*/ 187 h 251"/>
                <a:gd name="T96" fmla="*/ 515 w 627"/>
                <a:gd name="T97" fmla="*/ 233 h 251"/>
                <a:gd name="T98" fmla="*/ 580 w 627"/>
                <a:gd name="T99" fmla="*/ 233 h 251"/>
                <a:gd name="T100" fmla="*/ 568 w 627"/>
                <a:gd name="T101" fmla="*/ 187 h 251"/>
                <a:gd name="T102" fmla="*/ 549 w 627"/>
                <a:gd name="T103" fmla="*/ 94 h 251"/>
                <a:gd name="T104" fmla="*/ 579 w 627"/>
                <a:gd name="T105" fmla="*/ 140 h 251"/>
                <a:gd name="T106" fmla="*/ 545 w 627"/>
                <a:gd name="T107" fmla="*/ 18 h 251"/>
                <a:gd name="T108" fmla="*/ 540 w 627"/>
                <a:gd name="T109" fmla="*/ 112 h 251"/>
                <a:gd name="T110" fmla="*/ 527 w 627"/>
                <a:gd name="T111" fmla="*/ 47 h 251"/>
                <a:gd name="T112" fmla="*/ 502 w 627"/>
                <a:gd name="T113" fmla="*/ 94 h 251"/>
                <a:gd name="T114" fmla="*/ 515 w 627"/>
                <a:gd name="T115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7" h="251">
                  <a:moveTo>
                    <a:pt x="454" y="0"/>
                  </a:moveTo>
                  <a:cubicBezTo>
                    <a:pt x="445" y="0"/>
                    <a:pt x="445" y="0"/>
                    <a:pt x="445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7"/>
                    <a:pt x="4" y="251"/>
                    <a:pt x="9" y="251"/>
                  </a:cubicBezTo>
                  <a:cubicBezTo>
                    <a:pt x="56" y="251"/>
                    <a:pt x="56" y="251"/>
                    <a:pt x="56" y="251"/>
                  </a:cubicBezTo>
                  <a:cubicBezTo>
                    <a:pt x="103" y="251"/>
                    <a:pt x="103" y="251"/>
                    <a:pt x="103" y="251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430" y="251"/>
                    <a:pt x="430" y="251"/>
                    <a:pt x="430" y="251"/>
                  </a:cubicBezTo>
                  <a:cubicBezTo>
                    <a:pt x="477" y="251"/>
                    <a:pt x="477" y="251"/>
                    <a:pt x="477" y="251"/>
                  </a:cubicBezTo>
                  <a:cubicBezTo>
                    <a:pt x="524" y="251"/>
                    <a:pt x="524" y="251"/>
                    <a:pt x="524" y="251"/>
                  </a:cubicBezTo>
                  <a:cubicBezTo>
                    <a:pt x="570" y="251"/>
                    <a:pt x="570" y="251"/>
                    <a:pt x="570" y="251"/>
                  </a:cubicBezTo>
                  <a:cubicBezTo>
                    <a:pt x="570" y="251"/>
                    <a:pt x="570" y="251"/>
                    <a:pt x="571" y="251"/>
                  </a:cubicBezTo>
                  <a:cubicBezTo>
                    <a:pt x="571" y="251"/>
                    <a:pt x="571" y="251"/>
                    <a:pt x="571" y="251"/>
                  </a:cubicBezTo>
                  <a:cubicBezTo>
                    <a:pt x="618" y="251"/>
                    <a:pt x="618" y="251"/>
                    <a:pt x="618" y="251"/>
                  </a:cubicBezTo>
                  <a:cubicBezTo>
                    <a:pt x="623" y="251"/>
                    <a:pt x="627" y="247"/>
                    <a:pt x="627" y="242"/>
                  </a:cubicBezTo>
                  <a:cubicBezTo>
                    <a:pt x="627" y="196"/>
                    <a:pt x="627" y="196"/>
                    <a:pt x="627" y="196"/>
                  </a:cubicBezTo>
                  <a:cubicBezTo>
                    <a:pt x="627" y="196"/>
                    <a:pt x="627" y="196"/>
                    <a:pt x="627" y="196"/>
                  </a:cubicBezTo>
                  <a:cubicBezTo>
                    <a:pt x="627" y="149"/>
                    <a:pt x="627" y="149"/>
                    <a:pt x="627" y="149"/>
                  </a:cubicBezTo>
                  <a:cubicBezTo>
                    <a:pt x="627" y="56"/>
                    <a:pt x="627" y="56"/>
                    <a:pt x="627" y="56"/>
                  </a:cubicBezTo>
                  <a:cubicBezTo>
                    <a:pt x="627" y="9"/>
                    <a:pt x="627" y="9"/>
                    <a:pt x="627" y="9"/>
                  </a:cubicBezTo>
                  <a:cubicBezTo>
                    <a:pt x="627" y="4"/>
                    <a:pt x="623" y="0"/>
                    <a:pt x="618" y="0"/>
                  </a:cubicBezTo>
                  <a:cubicBezTo>
                    <a:pt x="536" y="0"/>
                    <a:pt x="536" y="0"/>
                    <a:pt x="536" y="0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63" y="0"/>
                    <a:pt x="463" y="0"/>
                    <a:pt x="463" y="0"/>
                  </a:cubicBezTo>
                  <a:lnTo>
                    <a:pt x="454" y="0"/>
                  </a:lnTo>
                  <a:close/>
                  <a:moveTo>
                    <a:pt x="417" y="18"/>
                  </a:moveTo>
                  <a:cubicBezTo>
                    <a:pt x="445" y="18"/>
                    <a:pt x="445" y="18"/>
                    <a:pt x="445" y="18"/>
                  </a:cubicBezTo>
                  <a:cubicBezTo>
                    <a:pt x="445" y="18"/>
                    <a:pt x="445" y="18"/>
                    <a:pt x="445" y="18"/>
                  </a:cubicBezTo>
                  <a:cubicBezTo>
                    <a:pt x="445" y="47"/>
                    <a:pt x="445" y="47"/>
                    <a:pt x="445" y="47"/>
                  </a:cubicBezTo>
                  <a:cubicBezTo>
                    <a:pt x="445" y="47"/>
                    <a:pt x="445" y="47"/>
                    <a:pt x="445" y="47"/>
                  </a:cubicBezTo>
                  <a:cubicBezTo>
                    <a:pt x="417" y="47"/>
                    <a:pt x="417" y="47"/>
                    <a:pt x="417" y="47"/>
                  </a:cubicBezTo>
                  <a:lnTo>
                    <a:pt x="417" y="18"/>
                  </a:lnTo>
                  <a:close/>
                  <a:moveTo>
                    <a:pt x="408" y="65"/>
                  </a:moveTo>
                  <a:cubicBezTo>
                    <a:pt x="437" y="65"/>
                    <a:pt x="437" y="65"/>
                    <a:pt x="437" y="65"/>
                  </a:cubicBezTo>
                  <a:cubicBezTo>
                    <a:pt x="437" y="94"/>
                    <a:pt x="437" y="94"/>
                    <a:pt x="437" y="94"/>
                  </a:cubicBezTo>
                  <a:cubicBezTo>
                    <a:pt x="430" y="94"/>
                    <a:pt x="430" y="94"/>
                    <a:pt x="430" y="94"/>
                  </a:cubicBezTo>
                  <a:cubicBezTo>
                    <a:pt x="408" y="94"/>
                    <a:pt x="408" y="94"/>
                    <a:pt x="408" y="94"/>
                  </a:cubicBezTo>
                  <a:lnTo>
                    <a:pt x="408" y="65"/>
                  </a:lnTo>
                  <a:close/>
                  <a:moveTo>
                    <a:pt x="462" y="158"/>
                  </a:moveTo>
                  <a:cubicBezTo>
                    <a:pt x="462" y="163"/>
                    <a:pt x="462" y="163"/>
                    <a:pt x="462" y="163"/>
                  </a:cubicBezTo>
                  <a:cubicBezTo>
                    <a:pt x="462" y="187"/>
                    <a:pt x="462" y="187"/>
                    <a:pt x="462" y="187"/>
                  </a:cubicBezTo>
                  <a:cubicBezTo>
                    <a:pt x="462" y="187"/>
                    <a:pt x="462" y="187"/>
                    <a:pt x="462" y="187"/>
                  </a:cubicBezTo>
                  <a:cubicBezTo>
                    <a:pt x="433" y="187"/>
                    <a:pt x="433" y="187"/>
                    <a:pt x="433" y="187"/>
                  </a:cubicBezTo>
                  <a:cubicBezTo>
                    <a:pt x="433" y="187"/>
                    <a:pt x="433" y="187"/>
                    <a:pt x="433" y="187"/>
                  </a:cubicBezTo>
                  <a:cubicBezTo>
                    <a:pt x="433" y="163"/>
                    <a:pt x="433" y="163"/>
                    <a:pt x="433" y="163"/>
                  </a:cubicBezTo>
                  <a:cubicBezTo>
                    <a:pt x="433" y="158"/>
                    <a:pt x="433" y="158"/>
                    <a:pt x="433" y="158"/>
                  </a:cubicBezTo>
                  <a:lnTo>
                    <a:pt x="462" y="158"/>
                  </a:lnTo>
                  <a:close/>
                  <a:moveTo>
                    <a:pt x="421" y="112"/>
                  </a:moveTo>
                  <a:cubicBezTo>
                    <a:pt x="421" y="140"/>
                    <a:pt x="421" y="140"/>
                    <a:pt x="421" y="140"/>
                  </a:cubicBezTo>
                  <a:cubicBezTo>
                    <a:pt x="392" y="140"/>
                    <a:pt x="392" y="140"/>
                    <a:pt x="392" y="140"/>
                  </a:cubicBezTo>
                  <a:cubicBezTo>
                    <a:pt x="392" y="112"/>
                    <a:pt x="392" y="112"/>
                    <a:pt x="392" y="112"/>
                  </a:cubicBezTo>
                  <a:cubicBezTo>
                    <a:pt x="399" y="112"/>
                    <a:pt x="399" y="112"/>
                    <a:pt x="399" y="112"/>
                  </a:cubicBezTo>
                  <a:lnTo>
                    <a:pt x="421" y="112"/>
                  </a:lnTo>
                  <a:close/>
                  <a:moveTo>
                    <a:pt x="415" y="158"/>
                  </a:moveTo>
                  <a:cubicBezTo>
                    <a:pt x="415" y="163"/>
                    <a:pt x="415" y="163"/>
                    <a:pt x="415" y="163"/>
                  </a:cubicBezTo>
                  <a:cubicBezTo>
                    <a:pt x="415" y="187"/>
                    <a:pt x="415" y="187"/>
                    <a:pt x="415" y="187"/>
                  </a:cubicBezTo>
                  <a:cubicBezTo>
                    <a:pt x="415" y="187"/>
                    <a:pt x="415" y="187"/>
                    <a:pt x="415" y="187"/>
                  </a:cubicBezTo>
                  <a:cubicBezTo>
                    <a:pt x="386" y="187"/>
                    <a:pt x="386" y="187"/>
                    <a:pt x="386" y="187"/>
                  </a:cubicBezTo>
                  <a:cubicBezTo>
                    <a:pt x="386" y="187"/>
                    <a:pt x="386" y="187"/>
                    <a:pt x="386" y="187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86" y="158"/>
                    <a:pt x="386" y="158"/>
                    <a:pt x="386" y="158"/>
                  </a:cubicBezTo>
                  <a:lnTo>
                    <a:pt x="415" y="158"/>
                  </a:lnTo>
                  <a:close/>
                  <a:moveTo>
                    <a:pt x="370" y="18"/>
                  </a:moveTo>
                  <a:cubicBezTo>
                    <a:pt x="399" y="18"/>
                    <a:pt x="399" y="18"/>
                    <a:pt x="399" y="18"/>
                  </a:cubicBezTo>
                  <a:cubicBezTo>
                    <a:pt x="399" y="47"/>
                    <a:pt x="399" y="47"/>
                    <a:pt x="399" y="47"/>
                  </a:cubicBezTo>
                  <a:cubicBezTo>
                    <a:pt x="370" y="47"/>
                    <a:pt x="370" y="47"/>
                    <a:pt x="370" y="47"/>
                  </a:cubicBezTo>
                  <a:lnTo>
                    <a:pt x="370" y="18"/>
                  </a:lnTo>
                  <a:close/>
                  <a:moveTo>
                    <a:pt x="362" y="65"/>
                  </a:moveTo>
                  <a:cubicBezTo>
                    <a:pt x="390" y="65"/>
                    <a:pt x="390" y="65"/>
                    <a:pt x="390" y="65"/>
                  </a:cubicBezTo>
                  <a:cubicBezTo>
                    <a:pt x="390" y="94"/>
                    <a:pt x="390" y="94"/>
                    <a:pt x="390" y="94"/>
                  </a:cubicBezTo>
                  <a:cubicBezTo>
                    <a:pt x="383" y="94"/>
                    <a:pt x="383" y="94"/>
                    <a:pt x="383" y="94"/>
                  </a:cubicBezTo>
                  <a:cubicBezTo>
                    <a:pt x="362" y="94"/>
                    <a:pt x="362" y="94"/>
                    <a:pt x="362" y="94"/>
                  </a:cubicBezTo>
                  <a:lnTo>
                    <a:pt x="362" y="65"/>
                  </a:lnTo>
                  <a:close/>
                  <a:moveTo>
                    <a:pt x="374" y="112"/>
                  </a:moveTo>
                  <a:cubicBezTo>
                    <a:pt x="374" y="140"/>
                    <a:pt x="374" y="140"/>
                    <a:pt x="374" y="140"/>
                  </a:cubicBezTo>
                  <a:cubicBezTo>
                    <a:pt x="345" y="140"/>
                    <a:pt x="345" y="140"/>
                    <a:pt x="345" y="140"/>
                  </a:cubicBezTo>
                  <a:cubicBezTo>
                    <a:pt x="345" y="112"/>
                    <a:pt x="345" y="112"/>
                    <a:pt x="345" y="112"/>
                  </a:cubicBezTo>
                  <a:cubicBezTo>
                    <a:pt x="353" y="112"/>
                    <a:pt x="353" y="112"/>
                    <a:pt x="353" y="112"/>
                  </a:cubicBezTo>
                  <a:lnTo>
                    <a:pt x="374" y="112"/>
                  </a:lnTo>
                  <a:close/>
                  <a:moveTo>
                    <a:pt x="368" y="158"/>
                  </a:moveTo>
                  <a:cubicBezTo>
                    <a:pt x="368" y="163"/>
                    <a:pt x="368" y="163"/>
                    <a:pt x="368" y="163"/>
                  </a:cubicBezTo>
                  <a:cubicBezTo>
                    <a:pt x="368" y="187"/>
                    <a:pt x="368" y="187"/>
                    <a:pt x="368" y="187"/>
                  </a:cubicBezTo>
                  <a:cubicBezTo>
                    <a:pt x="368" y="187"/>
                    <a:pt x="368" y="187"/>
                    <a:pt x="368" y="187"/>
                  </a:cubicBezTo>
                  <a:cubicBezTo>
                    <a:pt x="339" y="187"/>
                    <a:pt x="339" y="187"/>
                    <a:pt x="339" y="187"/>
                  </a:cubicBezTo>
                  <a:cubicBezTo>
                    <a:pt x="339" y="187"/>
                    <a:pt x="339" y="187"/>
                    <a:pt x="339" y="187"/>
                  </a:cubicBezTo>
                  <a:cubicBezTo>
                    <a:pt x="339" y="163"/>
                    <a:pt x="339" y="163"/>
                    <a:pt x="339" y="163"/>
                  </a:cubicBezTo>
                  <a:cubicBezTo>
                    <a:pt x="339" y="158"/>
                    <a:pt x="339" y="158"/>
                    <a:pt x="339" y="158"/>
                  </a:cubicBezTo>
                  <a:lnTo>
                    <a:pt x="368" y="158"/>
                  </a:lnTo>
                  <a:close/>
                  <a:moveTo>
                    <a:pt x="323" y="18"/>
                  </a:moveTo>
                  <a:cubicBezTo>
                    <a:pt x="352" y="18"/>
                    <a:pt x="352" y="18"/>
                    <a:pt x="352" y="18"/>
                  </a:cubicBezTo>
                  <a:cubicBezTo>
                    <a:pt x="352" y="47"/>
                    <a:pt x="352" y="47"/>
                    <a:pt x="352" y="47"/>
                  </a:cubicBezTo>
                  <a:cubicBezTo>
                    <a:pt x="323" y="47"/>
                    <a:pt x="323" y="47"/>
                    <a:pt x="323" y="47"/>
                  </a:cubicBezTo>
                  <a:lnTo>
                    <a:pt x="323" y="18"/>
                  </a:lnTo>
                  <a:close/>
                  <a:moveTo>
                    <a:pt x="315" y="65"/>
                  </a:moveTo>
                  <a:cubicBezTo>
                    <a:pt x="344" y="65"/>
                    <a:pt x="344" y="65"/>
                    <a:pt x="344" y="65"/>
                  </a:cubicBezTo>
                  <a:cubicBezTo>
                    <a:pt x="344" y="94"/>
                    <a:pt x="344" y="94"/>
                    <a:pt x="344" y="94"/>
                  </a:cubicBezTo>
                  <a:cubicBezTo>
                    <a:pt x="336" y="94"/>
                    <a:pt x="336" y="94"/>
                    <a:pt x="336" y="94"/>
                  </a:cubicBezTo>
                  <a:cubicBezTo>
                    <a:pt x="315" y="94"/>
                    <a:pt x="315" y="94"/>
                    <a:pt x="315" y="94"/>
                  </a:cubicBezTo>
                  <a:lnTo>
                    <a:pt x="315" y="65"/>
                  </a:lnTo>
                  <a:close/>
                  <a:moveTo>
                    <a:pt x="327" y="112"/>
                  </a:moveTo>
                  <a:cubicBezTo>
                    <a:pt x="327" y="140"/>
                    <a:pt x="327" y="140"/>
                    <a:pt x="327" y="140"/>
                  </a:cubicBezTo>
                  <a:cubicBezTo>
                    <a:pt x="299" y="140"/>
                    <a:pt x="299" y="140"/>
                    <a:pt x="299" y="140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6" y="112"/>
                    <a:pt x="306" y="112"/>
                    <a:pt x="306" y="112"/>
                  </a:cubicBezTo>
                  <a:lnTo>
                    <a:pt x="327" y="112"/>
                  </a:lnTo>
                  <a:close/>
                  <a:moveTo>
                    <a:pt x="321" y="158"/>
                  </a:moveTo>
                  <a:cubicBezTo>
                    <a:pt x="321" y="163"/>
                    <a:pt x="321" y="163"/>
                    <a:pt x="321" y="163"/>
                  </a:cubicBezTo>
                  <a:cubicBezTo>
                    <a:pt x="321" y="187"/>
                    <a:pt x="321" y="187"/>
                    <a:pt x="321" y="187"/>
                  </a:cubicBezTo>
                  <a:cubicBezTo>
                    <a:pt x="321" y="187"/>
                    <a:pt x="321" y="187"/>
                    <a:pt x="321" y="187"/>
                  </a:cubicBezTo>
                  <a:cubicBezTo>
                    <a:pt x="293" y="187"/>
                    <a:pt x="293" y="187"/>
                    <a:pt x="293" y="187"/>
                  </a:cubicBezTo>
                  <a:cubicBezTo>
                    <a:pt x="293" y="187"/>
                    <a:pt x="293" y="187"/>
                    <a:pt x="293" y="187"/>
                  </a:cubicBezTo>
                  <a:cubicBezTo>
                    <a:pt x="293" y="163"/>
                    <a:pt x="293" y="163"/>
                    <a:pt x="293" y="163"/>
                  </a:cubicBezTo>
                  <a:cubicBezTo>
                    <a:pt x="293" y="158"/>
                    <a:pt x="293" y="158"/>
                    <a:pt x="293" y="158"/>
                  </a:cubicBezTo>
                  <a:lnTo>
                    <a:pt x="321" y="158"/>
                  </a:lnTo>
                  <a:close/>
                  <a:moveTo>
                    <a:pt x="276" y="18"/>
                  </a:moveTo>
                  <a:cubicBezTo>
                    <a:pt x="305" y="18"/>
                    <a:pt x="305" y="18"/>
                    <a:pt x="305" y="18"/>
                  </a:cubicBezTo>
                  <a:cubicBezTo>
                    <a:pt x="305" y="47"/>
                    <a:pt x="305" y="47"/>
                    <a:pt x="305" y="47"/>
                  </a:cubicBezTo>
                  <a:cubicBezTo>
                    <a:pt x="276" y="47"/>
                    <a:pt x="276" y="47"/>
                    <a:pt x="276" y="47"/>
                  </a:cubicBezTo>
                  <a:lnTo>
                    <a:pt x="276" y="18"/>
                  </a:lnTo>
                  <a:close/>
                  <a:moveTo>
                    <a:pt x="268" y="65"/>
                  </a:moveTo>
                  <a:cubicBezTo>
                    <a:pt x="297" y="65"/>
                    <a:pt x="297" y="65"/>
                    <a:pt x="297" y="65"/>
                  </a:cubicBezTo>
                  <a:cubicBezTo>
                    <a:pt x="297" y="94"/>
                    <a:pt x="297" y="94"/>
                    <a:pt x="297" y="94"/>
                  </a:cubicBezTo>
                  <a:cubicBezTo>
                    <a:pt x="290" y="94"/>
                    <a:pt x="290" y="94"/>
                    <a:pt x="290" y="94"/>
                  </a:cubicBezTo>
                  <a:cubicBezTo>
                    <a:pt x="268" y="94"/>
                    <a:pt x="268" y="94"/>
                    <a:pt x="268" y="94"/>
                  </a:cubicBezTo>
                  <a:lnTo>
                    <a:pt x="268" y="65"/>
                  </a:lnTo>
                  <a:close/>
                  <a:moveTo>
                    <a:pt x="281" y="112"/>
                  </a:moveTo>
                  <a:cubicBezTo>
                    <a:pt x="281" y="140"/>
                    <a:pt x="281" y="140"/>
                    <a:pt x="281" y="140"/>
                  </a:cubicBezTo>
                  <a:cubicBezTo>
                    <a:pt x="252" y="140"/>
                    <a:pt x="252" y="140"/>
                    <a:pt x="252" y="140"/>
                  </a:cubicBezTo>
                  <a:cubicBezTo>
                    <a:pt x="252" y="112"/>
                    <a:pt x="252" y="112"/>
                    <a:pt x="252" y="112"/>
                  </a:cubicBezTo>
                  <a:cubicBezTo>
                    <a:pt x="259" y="112"/>
                    <a:pt x="259" y="112"/>
                    <a:pt x="259" y="112"/>
                  </a:cubicBezTo>
                  <a:lnTo>
                    <a:pt x="281" y="112"/>
                  </a:lnTo>
                  <a:close/>
                  <a:moveTo>
                    <a:pt x="275" y="158"/>
                  </a:moveTo>
                  <a:cubicBezTo>
                    <a:pt x="275" y="163"/>
                    <a:pt x="275" y="163"/>
                    <a:pt x="275" y="163"/>
                  </a:cubicBezTo>
                  <a:cubicBezTo>
                    <a:pt x="275" y="187"/>
                    <a:pt x="275" y="187"/>
                    <a:pt x="275" y="187"/>
                  </a:cubicBezTo>
                  <a:cubicBezTo>
                    <a:pt x="275" y="187"/>
                    <a:pt x="275" y="187"/>
                    <a:pt x="275" y="187"/>
                  </a:cubicBezTo>
                  <a:cubicBezTo>
                    <a:pt x="246" y="187"/>
                    <a:pt x="246" y="187"/>
                    <a:pt x="246" y="187"/>
                  </a:cubicBezTo>
                  <a:cubicBezTo>
                    <a:pt x="246" y="187"/>
                    <a:pt x="246" y="187"/>
                    <a:pt x="246" y="187"/>
                  </a:cubicBezTo>
                  <a:cubicBezTo>
                    <a:pt x="246" y="163"/>
                    <a:pt x="246" y="163"/>
                    <a:pt x="246" y="163"/>
                  </a:cubicBezTo>
                  <a:cubicBezTo>
                    <a:pt x="246" y="158"/>
                    <a:pt x="246" y="158"/>
                    <a:pt x="246" y="158"/>
                  </a:cubicBezTo>
                  <a:lnTo>
                    <a:pt x="275" y="158"/>
                  </a:lnTo>
                  <a:close/>
                  <a:moveTo>
                    <a:pt x="230" y="18"/>
                  </a:moveTo>
                  <a:cubicBezTo>
                    <a:pt x="258" y="18"/>
                    <a:pt x="258" y="18"/>
                    <a:pt x="258" y="18"/>
                  </a:cubicBezTo>
                  <a:cubicBezTo>
                    <a:pt x="258" y="47"/>
                    <a:pt x="258" y="47"/>
                    <a:pt x="258" y="47"/>
                  </a:cubicBezTo>
                  <a:cubicBezTo>
                    <a:pt x="230" y="47"/>
                    <a:pt x="230" y="47"/>
                    <a:pt x="230" y="47"/>
                  </a:cubicBezTo>
                  <a:lnTo>
                    <a:pt x="230" y="18"/>
                  </a:lnTo>
                  <a:close/>
                  <a:moveTo>
                    <a:pt x="221" y="65"/>
                  </a:moveTo>
                  <a:cubicBezTo>
                    <a:pt x="250" y="65"/>
                    <a:pt x="250" y="65"/>
                    <a:pt x="250" y="65"/>
                  </a:cubicBezTo>
                  <a:cubicBezTo>
                    <a:pt x="250" y="94"/>
                    <a:pt x="250" y="94"/>
                    <a:pt x="250" y="94"/>
                  </a:cubicBezTo>
                  <a:cubicBezTo>
                    <a:pt x="243" y="94"/>
                    <a:pt x="243" y="94"/>
                    <a:pt x="243" y="94"/>
                  </a:cubicBezTo>
                  <a:cubicBezTo>
                    <a:pt x="221" y="94"/>
                    <a:pt x="221" y="94"/>
                    <a:pt x="221" y="94"/>
                  </a:cubicBezTo>
                  <a:lnTo>
                    <a:pt x="221" y="65"/>
                  </a:lnTo>
                  <a:close/>
                  <a:moveTo>
                    <a:pt x="234" y="112"/>
                  </a:moveTo>
                  <a:cubicBezTo>
                    <a:pt x="234" y="140"/>
                    <a:pt x="234" y="140"/>
                    <a:pt x="234" y="140"/>
                  </a:cubicBezTo>
                  <a:cubicBezTo>
                    <a:pt x="205" y="140"/>
                    <a:pt x="205" y="140"/>
                    <a:pt x="205" y="140"/>
                  </a:cubicBezTo>
                  <a:cubicBezTo>
                    <a:pt x="205" y="112"/>
                    <a:pt x="205" y="112"/>
                    <a:pt x="205" y="112"/>
                  </a:cubicBezTo>
                  <a:cubicBezTo>
                    <a:pt x="212" y="112"/>
                    <a:pt x="212" y="112"/>
                    <a:pt x="212" y="112"/>
                  </a:cubicBezTo>
                  <a:lnTo>
                    <a:pt x="234" y="112"/>
                  </a:lnTo>
                  <a:close/>
                  <a:moveTo>
                    <a:pt x="228" y="158"/>
                  </a:moveTo>
                  <a:cubicBezTo>
                    <a:pt x="228" y="163"/>
                    <a:pt x="228" y="163"/>
                    <a:pt x="228" y="163"/>
                  </a:cubicBezTo>
                  <a:cubicBezTo>
                    <a:pt x="228" y="187"/>
                    <a:pt x="228" y="187"/>
                    <a:pt x="228" y="187"/>
                  </a:cubicBezTo>
                  <a:cubicBezTo>
                    <a:pt x="228" y="187"/>
                    <a:pt x="228" y="187"/>
                    <a:pt x="228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199" y="163"/>
                    <a:pt x="199" y="163"/>
                    <a:pt x="199" y="163"/>
                  </a:cubicBezTo>
                  <a:cubicBezTo>
                    <a:pt x="199" y="158"/>
                    <a:pt x="199" y="158"/>
                    <a:pt x="199" y="158"/>
                  </a:cubicBezTo>
                  <a:lnTo>
                    <a:pt x="228" y="158"/>
                  </a:lnTo>
                  <a:close/>
                  <a:moveTo>
                    <a:pt x="183" y="18"/>
                  </a:moveTo>
                  <a:cubicBezTo>
                    <a:pt x="212" y="18"/>
                    <a:pt x="212" y="18"/>
                    <a:pt x="212" y="18"/>
                  </a:cubicBezTo>
                  <a:cubicBezTo>
                    <a:pt x="212" y="47"/>
                    <a:pt x="212" y="47"/>
                    <a:pt x="212" y="47"/>
                  </a:cubicBezTo>
                  <a:cubicBezTo>
                    <a:pt x="183" y="47"/>
                    <a:pt x="183" y="47"/>
                    <a:pt x="183" y="47"/>
                  </a:cubicBezTo>
                  <a:lnTo>
                    <a:pt x="183" y="18"/>
                  </a:lnTo>
                  <a:close/>
                  <a:moveTo>
                    <a:pt x="175" y="65"/>
                  </a:moveTo>
                  <a:cubicBezTo>
                    <a:pt x="203" y="65"/>
                    <a:pt x="203" y="65"/>
                    <a:pt x="203" y="65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196" y="94"/>
                    <a:pt x="196" y="94"/>
                    <a:pt x="196" y="94"/>
                  </a:cubicBezTo>
                  <a:cubicBezTo>
                    <a:pt x="175" y="94"/>
                    <a:pt x="175" y="94"/>
                    <a:pt x="175" y="94"/>
                  </a:cubicBezTo>
                  <a:lnTo>
                    <a:pt x="175" y="65"/>
                  </a:lnTo>
                  <a:close/>
                  <a:moveTo>
                    <a:pt x="187" y="112"/>
                  </a:moveTo>
                  <a:cubicBezTo>
                    <a:pt x="187" y="140"/>
                    <a:pt x="187" y="140"/>
                    <a:pt x="187" y="140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66" y="112"/>
                    <a:pt x="166" y="112"/>
                    <a:pt x="166" y="112"/>
                  </a:cubicBezTo>
                  <a:lnTo>
                    <a:pt x="187" y="112"/>
                  </a:lnTo>
                  <a:close/>
                  <a:moveTo>
                    <a:pt x="136" y="18"/>
                  </a:moveTo>
                  <a:cubicBezTo>
                    <a:pt x="165" y="18"/>
                    <a:pt x="165" y="18"/>
                    <a:pt x="165" y="18"/>
                  </a:cubicBezTo>
                  <a:cubicBezTo>
                    <a:pt x="165" y="47"/>
                    <a:pt x="165" y="47"/>
                    <a:pt x="165" y="47"/>
                  </a:cubicBezTo>
                  <a:cubicBezTo>
                    <a:pt x="136" y="47"/>
                    <a:pt x="136" y="47"/>
                    <a:pt x="136" y="47"/>
                  </a:cubicBezTo>
                  <a:lnTo>
                    <a:pt x="136" y="18"/>
                  </a:lnTo>
                  <a:close/>
                  <a:moveTo>
                    <a:pt x="89" y="18"/>
                  </a:moveTo>
                  <a:cubicBezTo>
                    <a:pt x="118" y="18"/>
                    <a:pt x="118" y="18"/>
                    <a:pt x="118" y="18"/>
                  </a:cubicBezTo>
                  <a:cubicBezTo>
                    <a:pt x="118" y="47"/>
                    <a:pt x="118" y="47"/>
                    <a:pt x="118" y="47"/>
                  </a:cubicBezTo>
                  <a:cubicBezTo>
                    <a:pt x="89" y="47"/>
                    <a:pt x="89" y="47"/>
                    <a:pt x="89" y="47"/>
                  </a:cubicBezTo>
                  <a:lnTo>
                    <a:pt x="89" y="18"/>
                  </a:lnTo>
                  <a:close/>
                  <a:moveTo>
                    <a:pt x="18" y="18"/>
                  </a:moveTo>
                  <a:cubicBezTo>
                    <a:pt x="71" y="18"/>
                    <a:pt x="71" y="18"/>
                    <a:pt x="71" y="18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18" y="47"/>
                    <a:pt x="18" y="47"/>
                    <a:pt x="18" y="47"/>
                  </a:cubicBezTo>
                  <a:lnTo>
                    <a:pt x="18" y="18"/>
                  </a:lnTo>
                  <a:close/>
                  <a:moveTo>
                    <a:pt x="18" y="187"/>
                  </a:moveTo>
                  <a:cubicBezTo>
                    <a:pt x="18" y="163"/>
                    <a:pt x="18" y="163"/>
                    <a:pt x="18" y="163"/>
                  </a:cubicBezTo>
                  <a:cubicBezTo>
                    <a:pt x="18" y="158"/>
                    <a:pt x="18" y="158"/>
                    <a:pt x="18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87"/>
                    <a:pt x="41" y="187"/>
                    <a:pt x="41" y="187"/>
                  </a:cubicBezTo>
                  <a:cubicBezTo>
                    <a:pt x="41" y="187"/>
                    <a:pt x="41" y="187"/>
                    <a:pt x="41" y="187"/>
                  </a:cubicBezTo>
                  <a:cubicBezTo>
                    <a:pt x="18" y="187"/>
                    <a:pt x="18" y="187"/>
                    <a:pt x="18" y="187"/>
                  </a:cubicBezTo>
                  <a:close/>
                  <a:moveTo>
                    <a:pt x="47" y="233"/>
                  </a:moveTo>
                  <a:cubicBezTo>
                    <a:pt x="18" y="233"/>
                    <a:pt x="18" y="233"/>
                    <a:pt x="18" y="233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47" y="205"/>
                    <a:pt x="47" y="205"/>
                    <a:pt x="47" y="205"/>
                  </a:cubicBezTo>
                  <a:lnTo>
                    <a:pt x="47" y="233"/>
                  </a:lnTo>
                  <a:close/>
                  <a:moveTo>
                    <a:pt x="47" y="140"/>
                  </a:moveTo>
                  <a:cubicBezTo>
                    <a:pt x="18" y="140"/>
                    <a:pt x="18" y="140"/>
                    <a:pt x="18" y="140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47" y="112"/>
                    <a:pt x="47" y="112"/>
                    <a:pt x="47" y="112"/>
                  </a:cubicBezTo>
                  <a:lnTo>
                    <a:pt x="47" y="140"/>
                  </a:lnTo>
                  <a:close/>
                  <a:moveTo>
                    <a:pt x="18" y="94"/>
                  </a:moveTo>
                  <a:cubicBezTo>
                    <a:pt x="18" y="65"/>
                    <a:pt x="18" y="65"/>
                    <a:pt x="18" y="65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94"/>
                    <a:pt x="63" y="94"/>
                    <a:pt x="63" y="94"/>
                  </a:cubicBezTo>
                  <a:cubicBezTo>
                    <a:pt x="56" y="94"/>
                    <a:pt x="56" y="94"/>
                    <a:pt x="56" y="94"/>
                  </a:cubicBezTo>
                  <a:lnTo>
                    <a:pt x="18" y="94"/>
                  </a:lnTo>
                  <a:close/>
                  <a:moveTo>
                    <a:pt x="59" y="187"/>
                  </a:moveTo>
                  <a:cubicBezTo>
                    <a:pt x="59" y="163"/>
                    <a:pt x="59" y="163"/>
                    <a:pt x="59" y="163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88" y="187"/>
                    <a:pt x="88" y="187"/>
                    <a:pt x="88" y="187"/>
                  </a:cubicBezTo>
                  <a:cubicBezTo>
                    <a:pt x="88" y="187"/>
                    <a:pt x="88" y="187"/>
                    <a:pt x="88" y="187"/>
                  </a:cubicBezTo>
                  <a:cubicBezTo>
                    <a:pt x="59" y="187"/>
                    <a:pt x="59" y="187"/>
                    <a:pt x="59" y="187"/>
                  </a:cubicBezTo>
                  <a:close/>
                  <a:moveTo>
                    <a:pt x="94" y="233"/>
                  </a:moveTo>
                  <a:cubicBezTo>
                    <a:pt x="65" y="233"/>
                    <a:pt x="65" y="233"/>
                    <a:pt x="65" y="233"/>
                  </a:cubicBezTo>
                  <a:cubicBezTo>
                    <a:pt x="65" y="205"/>
                    <a:pt x="65" y="205"/>
                    <a:pt x="65" y="205"/>
                  </a:cubicBezTo>
                  <a:cubicBezTo>
                    <a:pt x="94" y="205"/>
                    <a:pt x="94" y="205"/>
                    <a:pt x="94" y="205"/>
                  </a:cubicBezTo>
                  <a:lnTo>
                    <a:pt x="94" y="233"/>
                  </a:lnTo>
                  <a:close/>
                  <a:moveTo>
                    <a:pt x="94" y="140"/>
                  </a:moveTo>
                  <a:cubicBezTo>
                    <a:pt x="65" y="140"/>
                    <a:pt x="65" y="140"/>
                    <a:pt x="65" y="140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94" y="112"/>
                    <a:pt x="94" y="112"/>
                    <a:pt x="94" y="112"/>
                  </a:cubicBezTo>
                  <a:lnTo>
                    <a:pt x="94" y="140"/>
                  </a:lnTo>
                  <a:close/>
                  <a:moveTo>
                    <a:pt x="81" y="94"/>
                  </a:moveTo>
                  <a:cubicBezTo>
                    <a:pt x="81" y="65"/>
                    <a:pt x="81" y="65"/>
                    <a:pt x="81" y="65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03" y="94"/>
                    <a:pt x="103" y="94"/>
                    <a:pt x="103" y="94"/>
                  </a:cubicBezTo>
                  <a:lnTo>
                    <a:pt x="81" y="94"/>
                  </a:lnTo>
                  <a:close/>
                  <a:moveTo>
                    <a:pt x="106" y="187"/>
                  </a:moveTo>
                  <a:cubicBezTo>
                    <a:pt x="106" y="163"/>
                    <a:pt x="106" y="163"/>
                    <a:pt x="106" y="163"/>
                  </a:cubicBezTo>
                  <a:cubicBezTo>
                    <a:pt x="106" y="158"/>
                    <a:pt x="106" y="158"/>
                    <a:pt x="106" y="158"/>
                  </a:cubicBezTo>
                  <a:cubicBezTo>
                    <a:pt x="134" y="158"/>
                    <a:pt x="134" y="158"/>
                    <a:pt x="134" y="158"/>
                  </a:cubicBezTo>
                  <a:cubicBezTo>
                    <a:pt x="134" y="163"/>
                    <a:pt x="134" y="163"/>
                    <a:pt x="134" y="163"/>
                  </a:cubicBezTo>
                  <a:cubicBezTo>
                    <a:pt x="134" y="187"/>
                    <a:pt x="134" y="187"/>
                    <a:pt x="134" y="187"/>
                  </a:cubicBezTo>
                  <a:cubicBezTo>
                    <a:pt x="134" y="187"/>
                    <a:pt x="134" y="187"/>
                    <a:pt x="134" y="187"/>
                  </a:cubicBezTo>
                  <a:cubicBezTo>
                    <a:pt x="106" y="187"/>
                    <a:pt x="106" y="187"/>
                    <a:pt x="106" y="187"/>
                  </a:cubicBezTo>
                  <a:close/>
                  <a:moveTo>
                    <a:pt x="140" y="233"/>
                  </a:moveTo>
                  <a:cubicBezTo>
                    <a:pt x="112" y="233"/>
                    <a:pt x="112" y="233"/>
                    <a:pt x="112" y="233"/>
                  </a:cubicBezTo>
                  <a:cubicBezTo>
                    <a:pt x="112" y="205"/>
                    <a:pt x="112" y="205"/>
                    <a:pt x="112" y="205"/>
                  </a:cubicBezTo>
                  <a:cubicBezTo>
                    <a:pt x="140" y="205"/>
                    <a:pt x="140" y="205"/>
                    <a:pt x="140" y="205"/>
                  </a:cubicBezTo>
                  <a:lnTo>
                    <a:pt x="140" y="233"/>
                  </a:lnTo>
                  <a:close/>
                  <a:moveTo>
                    <a:pt x="140" y="140"/>
                  </a:moveTo>
                  <a:cubicBezTo>
                    <a:pt x="112" y="140"/>
                    <a:pt x="112" y="140"/>
                    <a:pt x="112" y="140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40" y="112"/>
                    <a:pt x="140" y="112"/>
                    <a:pt x="140" y="112"/>
                  </a:cubicBezTo>
                  <a:lnTo>
                    <a:pt x="140" y="140"/>
                  </a:lnTo>
                  <a:close/>
                  <a:moveTo>
                    <a:pt x="128" y="94"/>
                  </a:moveTo>
                  <a:cubicBezTo>
                    <a:pt x="128" y="65"/>
                    <a:pt x="128" y="65"/>
                    <a:pt x="128" y="65"/>
                  </a:cubicBezTo>
                  <a:cubicBezTo>
                    <a:pt x="157" y="65"/>
                    <a:pt x="157" y="65"/>
                    <a:pt x="157" y="65"/>
                  </a:cubicBezTo>
                  <a:cubicBezTo>
                    <a:pt x="157" y="94"/>
                    <a:pt x="157" y="94"/>
                    <a:pt x="157" y="94"/>
                  </a:cubicBezTo>
                  <a:cubicBezTo>
                    <a:pt x="149" y="94"/>
                    <a:pt x="149" y="94"/>
                    <a:pt x="149" y="94"/>
                  </a:cubicBezTo>
                  <a:lnTo>
                    <a:pt x="128" y="94"/>
                  </a:lnTo>
                  <a:close/>
                  <a:moveTo>
                    <a:pt x="152" y="187"/>
                  </a:moveTo>
                  <a:cubicBezTo>
                    <a:pt x="152" y="163"/>
                    <a:pt x="152" y="163"/>
                    <a:pt x="152" y="163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81" y="163"/>
                    <a:pt x="181" y="163"/>
                    <a:pt x="181" y="163"/>
                  </a:cubicBezTo>
                  <a:cubicBezTo>
                    <a:pt x="181" y="187"/>
                    <a:pt x="181" y="187"/>
                    <a:pt x="181" y="187"/>
                  </a:cubicBezTo>
                  <a:cubicBezTo>
                    <a:pt x="181" y="187"/>
                    <a:pt x="181" y="187"/>
                    <a:pt x="181" y="187"/>
                  </a:cubicBezTo>
                  <a:cubicBezTo>
                    <a:pt x="152" y="187"/>
                    <a:pt x="152" y="187"/>
                    <a:pt x="152" y="187"/>
                  </a:cubicBezTo>
                  <a:close/>
                  <a:moveTo>
                    <a:pt x="468" y="233"/>
                  </a:moveTo>
                  <a:cubicBezTo>
                    <a:pt x="439" y="233"/>
                    <a:pt x="439" y="233"/>
                    <a:pt x="439" y="233"/>
                  </a:cubicBezTo>
                  <a:cubicBezTo>
                    <a:pt x="430" y="233"/>
                    <a:pt x="430" y="233"/>
                    <a:pt x="430" y="233"/>
                  </a:cubicBezTo>
                  <a:cubicBezTo>
                    <a:pt x="421" y="233"/>
                    <a:pt x="421" y="233"/>
                    <a:pt x="421" y="233"/>
                  </a:cubicBezTo>
                  <a:cubicBezTo>
                    <a:pt x="158" y="233"/>
                    <a:pt x="158" y="233"/>
                    <a:pt x="158" y="233"/>
                  </a:cubicBezTo>
                  <a:cubicBezTo>
                    <a:pt x="158" y="205"/>
                    <a:pt x="158" y="205"/>
                    <a:pt x="158" y="205"/>
                  </a:cubicBezTo>
                  <a:cubicBezTo>
                    <a:pt x="190" y="205"/>
                    <a:pt x="190" y="205"/>
                    <a:pt x="190" y="205"/>
                  </a:cubicBezTo>
                  <a:cubicBezTo>
                    <a:pt x="237" y="205"/>
                    <a:pt x="237" y="205"/>
                    <a:pt x="237" y="205"/>
                  </a:cubicBezTo>
                  <a:cubicBezTo>
                    <a:pt x="284" y="205"/>
                    <a:pt x="284" y="205"/>
                    <a:pt x="284" y="205"/>
                  </a:cubicBezTo>
                  <a:cubicBezTo>
                    <a:pt x="330" y="205"/>
                    <a:pt x="330" y="205"/>
                    <a:pt x="330" y="205"/>
                  </a:cubicBezTo>
                  <a:cubicBezTo>
                    <a:pt x="377" y="205"/>
                    <a:pt x="377" y="205"/>
                    <a:pt x="377" y="205"/>
                  </a:cubicBezTo>
                  <a:cubicBezTo>
                    <a:pt x="421" y="205"/>
                    <a:pt x="421" y="205"/>
                    <a:pt x="421" y="205"/>
                  </a:cubicBezTo>
                  <a:cubicBezTo>
                    <a:pt x="424" y="205"/>
                    <a:pt x="424" y="205"/>
                    <a:pt x="424" y="205"/>
                  </a:cubicBezTo>
                  <a:cubicBezTo>
                    <a:pt x="430" y="205"/>
                    <a:pt x="430" y="205"/>
                    <a:pt x="430" y="205"/>
                  </a:cubicBezTo>
                  <a:cubicBezTo>
                    <a:pt x="439" y="205"/>
                    <a:pt x="439" y="205"/>
                    <a:pt x="439" y="205"/>
                  </a:cubicBezTo>
                  <a:cubicBezTo>
                    <a:pt x="468" y="205"/>
                    <a:pt x="468" y="205"/>
                    <a:pt x="468" y="205"/>
                  </a:cubicBezTo>
                  <a:lnTo>
                    <a:pt x="468" y="233"/>
                  </a:lnTo>
                  <a:close/>
                  <a:moveTo>
                    <a:pt x="468" y="140"/>
                  </a:moveTo>
                  <a:cubicBezTo>
                    <a:pt x="463" y="140"/>
                    <a:pt x="463" y="140"/>
                    <a:pt x="463" y="140"/>
                  </a:cubicBezTo>
                  <a:cubicBezTo>
                    <a:pt x="445" y="140"/>
                    <a:pt x="445" y="140"/>
                    <a:pt x="445" y="140"/>
                  </a:cubicBezTo>
                  <a:cubicBezTo>
                    <a:pt x="439" y="140"/>
                    <a:pt x="439" y="140"/>
                    <a:pt x="439" y="140"/>
                  </a:cubicBezTo>
                  <a:cubicBezTo>
                    <a:pt x="439" y="112"/>
                    <a:pt x="439" y="112"/>
                    <a:pt x="439" y="112"/>
                  </a:cubicBezTo>
                  <a:cubicBezTo>
                    <a:pt x="445" y="112"/>
                    <a:pt x="445" y="112"/>
                    <a:pt x="445" y="112"/>
                  </a:cubicBezTo>
                  <a:cubicBezTo>
                    <a:pt x="446" y="112"/>
                    <a:pt x="446" y="112"/>
                    <a:pt x="446" y="112"/>
                  </a:cubicBezTo>
                  <a:cubicBezTo>
                    <a:pt x="463" y="112"/>
                    <a:pt x="463" y="112"/>
                    <a:pt x="463" y="112"/>
                  </a:cubicBezTo>
                  <a:cubicBezTo>
                    <a:pt x="468" y="112"/>
                    <a:pt x="468" y="112"/>
                    <a:pt x="468" y="112"/>
                  </a:cubicBezTo>
                  <a:lnTo>
                    <a:pt x="468" y="140"/>
                  </a:lnTo>
                  <a:close/>
                  <a:moveTo>
                    <a:pt x="463" y="94"/>
                  </a:moveTo>
                  <a:cubicBezTo>
                    <a:pt x="455" y="94"/>
                    <a:pt x="455" y="94"/>
                    <a:pt x="455" y="94"/>
                  </a:cubicBezTo>
                  <a:cubicBezTo>
                    <a:pt x="455" y="65"/>
                    <a:pt x="455" y="65"/>
                    <a:pt x="455" y="65"/>
                  </a:cubicBezTo>
                  <a:cubicBezTo>
                    <a:pt x="463" y="65"/>
                    <a:pt x="463" y="65"/>
                    <a:pt x="463" y="65"/>
                  </a:cubicBezTo>
                  <a:cubicBezTo>
                    <a:pt x="484" y="65"/>
                    <a:pt x="484" y="65"/>
                    <a:pt x="484" y="65"/>
                  </a:cubicBezTo>
                  <a:cubicBezTo>
                    <a:pt x="484" y="94"/>
                    <a:pt x="484" y="94"/>
                    <a:pt x="484" y="94"/>
                  </a:cubicBezTo>
                  <a:cubicBezTo>
                    <a:pt x="477" y="94"/>
                    <a:pt x="477" y="94"/>
                    <a:pt x="477" y="94"/>
                  </a:cubicBezTo>
                  <a:lnTo>
                    <a:pt x="463" y="94"/>
                  </a:lnTo>
                  <a:close/>
                  <a:moveTo>
                    <a:pt x="480" y="187"/>
                  </a:moveTo>
                  <a:cubicBezTo>
                    <a:pt x="480" y="158"/>
                    <a:pt x="480" y="158"/>
                    <a:pt x="480" y="158"/>
                  </a:cubicBezTo>
                  <a:cubicBezTo>
                    <a:pt x="508" y="158"/>
                    <a:pt x="508" y="158"/>
                    <a:pt x="508" y="158"/>
                  </a:cubicBezTo>
                  <a:cubicBezTo>
                    <a:pt x="508" y="187"/>
                    <a:pt x="508" y="187"/>
                    <a:pt x="508" y="187"/>
                  </a:cubicBezTo>
                  <a:cubicBezTo>
                    <a:pt x="508" y="187"/>
                    <a:pt x="508" y="187"/>
                    <a:pt x="508" y="187"/>
                  </a:cubicBezTo>
                  <a:cubicBezTo>
                    <a:pt x="480" y="187"/>
                    <a:pt x="480" y="187"/>
                    <a:pt x="480" y="187"/>
                  </a:cubicBezTo>
                  <a:close/>
                  <a:moveTo>
                    <a:pt x="515" y="233"/>
                  </a:moveTo>
                  <a:cubicBezTo>
                    <a:pt x="486" y="233"/>
                    <a:pt x="486" y="233"/>
                    <a:pt x="486" y="233"/>
                  </a:cubicBezTo>
                  <a:cubicBezTo>
                    <a:pt x="486" y="205"/>
                    <a:pt x="486" y="205"/>
                    <a:pt x="486" y="205"/>
                  </a:cubicBezTo>
                  <a:cubicBezTo>
                    <a:pt x="515" y="205"/>
                    <a:pt x="515" y="205"/>
                    <a:pt x="515" y="205"/>
                  </a:cubicBezTo>
                  <a:lnTo>
                    <a:pt x="515" y="233"/>
                  </a:lnTo>
                  <a:close/>
                  <a:moveTo>
                    <a:pt x="561" y="233"/>
                  </a:moveTo>
                  <a:cubicBezTo>
                    <a:pt x="533" y="233"/>
                    <a:pt x="533" y="233"/>
                    <a:pt x="533" y="233"/>
                  </a:cubicBezTo>
                  <a:cubicBezTo>
                    <a:pt x="533" y="205"/>
                    <a:pt x="533" y="205"/>
                    <a:pt x="533" y="205"/>
                  </a:cubicBezTo>
                  <a:cubicBezTo>
                    <a:pt x="561" y="205"/>
                    <a:pt x="561" y="205"/>
                    <a:pt x="561" y="205"/>
                  </a:cubicBezTo>
                  <a:lnTo>
                    <a:pt x="561" y="233"/>
                  </a:lnTo>
                  <a:close/>
                  <a:moveTo>
                    <a:pt x="609" y="233"/>
                  </a:moveTo>
                  <a:cubicBezTo>
                    <a:pt x="580" y="233"/>
                    <a:pt x="580" y="233"/>
                    <a:pt x="580" y="233"/>
                  </a:cubicBezTo>
                  <a:cubicBezTo>
                    <a:pt x="580" y="205"/>
                    <a:pt x="580" y="205"/>
                    <a:pt x="580" y="205"/>
                  </a:cubicBezTo>
                  <a:cubicBezTo>
                    <a:pt x="609" y="205"/>
                    <a:pt x="609" y="205"/>
                    <a:pt x="609" y="205"/>
                  </a:cubicBezTo>
                  <a:lnTo>
                    <a:pt x="609" y="233"/>
                  </a:lnTo>
                  <a:close/>
                  <a:moveTo>
                    <a:pt x="609" y="187"/>
                  </a:moveTo>
                  <a:cubicBezTo>
                    <a:pt x="609" y="187"/>
                    <a:pt x="609" y="187"/>
                    <a:pt x="609" y="187"/>
                  </a:cubicBezTo>
                  <a:cubicBezTo>
                    <a:pt x="573" y="187"/>
                    <a:pt x="573" y="187"/>
                    <a:pt x="573" y="187"/>
                  </a:cubicBezTo>
                  <a:cubicBezTo>
                    <a:pt x="568" y="187"/>
                    <a:pt x="568" y="187"/>
                    <a:pt x="568" y="187"/>
                  </a:cubicBezTo>
                  <a:cubicBezTo>
                    <a:pt x="526" y="187"/>
                    <a:pt x="526" y="187"/>
                    <a:pt x="526" y="187"/>
                  </a:cubicBezTo>
                  <a:cubicBezTo>
                    <a:pt x="526" y="187"/>
                    <a:pt x="526" y="187"/>
                    <a:pt x="526" y="187"/>
                  </a:cubicBezTo>
                  <a:cubicBezTo>
                    <a:pt x="526" y="158"/>
                    <a:pt x="526" y="158"/>
                    <a:pt x="526" y="158"/>
                  </a:cubicBezTo>
                  <a:cubicBezTo>
                    <a:pt x="570" y="158"/>
                    <a:pt x="570" y="158"/>
                    <a:pt x="570" y="158"/>
                  </a:cubicBezTo>
                  <a:cubicBezTo>
                    <a:pt x="609" y="158"/>
                    <a:pt x="609" y="158"/>
                    <a:pt x="609" y="158"/>
                  </a:cubicBezTo>
                  <a:lnTo>
                    <a:pt x="609" y="187"/>
                  </a:lnTo>
                  <a:close/>
                  <a:moveTo>
                    <a:pt x="549" y="94"/>
                  </a:moveTo>
                  <a:cubicBezTo>
                    <a:pt x="549" y="65"/>
                    <a:pt x="549" y="65"/>
                    <a:pt x="549" y="65"/>
                  </a:cubicBezTo>
                  <a:cubicBezTo>
                    <a:pt x="577" y="65"/>
                    <a:pt x="577" y="65"/>
                    <a:pt x="577" y="65"/>
                  </a:cubicBezTo>
                  <a:cubicBezTo>
                    <a:pt x="577" y="94"/>
                    <a:pt x="577" y="94"/>
                    <a:pt x="577" y="94"/>
                  </a:cubicBezTo>
                  <a:cubicBezTo>
                    <a:pt x="570" y="94"/>
                    <a:pt x="570" y="94"/>
                    <a:pt x="570" y="94"/>
                  </a:cubicBezTo>
                  <a:lnTo>
                    <a:pt x="549" y="94"/>
                  </a:lnTo>
                  <a:close/>
                  <a:moveTo>
                    <a:pt x="609" y="140"/>
                  </a:moveTo>
                  <a:cubicBezTo>
                    <a:pt x="579" y="140"/>
                    <a:pt x="579" y="140"/>
                    <a:pt x="579" y="140"/>
                  </a:cubicBezTo>
                  <a:cubicBezTo>
                    <a:pt x="579" y="112"/>
                    <a:pt x="579" y="112"/>
                    <a:pt x="579" y="112"/>
                  </a:cubicBezTo>
                  <a:cubicBezTo>
                    <a:pt x="586" y="112"/>
                    <a:pt x="586" y="112"/>
                    <a:pt x="586" y="112"/>
                  </a:cubicBezTo>
                  <a:cubicBezTo>
                    <a:pt x="591" y="112"/>
                    <a:pt x="595" y="108"/>
                    <a:pt x="595" y="103"/>
                  </a:cubicBezTo>
                  <a:cubicBezTo>
                    <a:pt x="595" y="65"/>
                    <a:pt x="595" y="65"/>
                    <a:pt x="595" y="65"/>
                  </a:cubicBezTo>
                  <a:cubicBezTo>
                    <a:pt x="609" y="65"/>
                    <a:pt x="609" y="65"/>
                    <a:pt x="609" y="65"/>
                  </a:cubicBezTo>
                  <a:lnTo>
                    <a:pt x="609" y="140"/>
                  </a:lnTo>
                  <a:close/>
                  <a:moveTo>
                    <a:pt x="545" y="18"/>
                  </a:moveTo>
                  <a:cubicBezTo>
                    <a:pt x="609" y="18"/>
                    <a:pt x="609" y="18"/>
                    <a:pt x="609" y="18"/>
                  </a:cubicBezTo>
                  <a:cubicBezTo>
                    <a:pt x="609" y="47"/>
                    <a:pt x="609" y="47"/>
                    <a:pt x="609" y="47"/>
                  </a:cubicBezTo>
                  <a:cubicBezTo>
                    <a:pt x="586" y="47"/>
                    <a:pt x="586" y="47"/>
                    <a:pt x="586" y="47"/>
                  </a:cubicBezTo>
                  <a:cubicBezTo>
                    <a:pt x="545" y="47"/>
                    <a:pt x="545" y="47"/>
                    <a:pt x="545" y="47"/>
                  </a:cubicBezTo>
                  <a:lnTo>
                    <a:pt x="545" y="18"/>
                  </a:lnTo>
                  <a:close/>
                  <a:moveTo>
                    <a:pt x="533" y="112"/>
                  </a:moveTo>
                  <a:cubicBezTo>
                    <a:pt x="540" y="112"/>
                    <a:pt x="540" y="112"/>
                    <a:pt x="540" y="112"/>
                  </a:cubicBezTo>
                  <a:cubicBezTo>
                    <a:pt x="561" y="112"/>
                    <a:pt x="561" y="112"/>
                    <a:pt x="561" y="112"/>
                  </a:cubicBezTo>
                  <a:cubicBezTo>
                    <a:pt x="561" y="140"/>
                    <a:pt x="561" y="140"/>
                    <a:pt x="561" y="140"/>
                  </a:cubicBezTo>
                  <a:cubicBezTo>
                    <a:pt x="533" y="140"/>
                    <a:pt x="533" y="140"/>
                    <a:pt x="533" y="140"/>
                  </a:cubicBezTo>
                  <a:lnTo>
                    <a:pt x="533" y="112"/>
                  </a:lnTo>
                  <a:close/>
                  <a:moveTo>
                    <a:pt x="510" y="18"/>
                  </a:moveTo>
                  <a:cubicBezTo>
                    <a:pt x="527" y="18"/>
                    <a:pt x="527" y="18"/>
                    <a:pt x="527" y="18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10" y="47"/>
                    <a:pt x="510" y="47"/>
                    <a:pt x="510" y="47"/>
                  </a:cubicBezTo>
                  <a:lnTo>
                    <a:pt x="510" y="18"/>
                  </a:lnTo>
                  <a:close/>
                  <a:moveTo>
                    <a:pt x="502" y="65"/>
                  </a:moveTo>
                  <a:cubicBezTo>
                    <a:pt x="531" y="65"/>
                    <a:pt x="531" y="65"/>
                    <a:pt x="531" y="65"/>
                  </a:cubicBezTo>
                  <a:cubicBezTo>
                    <a:pt x="531" y="94"/>
                    <a:pt x="531" y="94"/>
                    <a:pt x="531" y="94"/>
                  </a:cubicBezTo>
                  <a:cubicBezTo>
                    <a:pt x="524" y="94"/>
                    <a:pt x="524" y="94"/>
                    <a:pt x="524" y="94"/>
                  </a:cubicBezTo>
                  <a:cubicBezTo>
                    <a:pt x="502" y="94"/>
                    <a:pt x="502" y="94"/>
                    <a:pt x="502" y="94"/>
                  </a:cubicBezTo>
                  <a:lnTo>
                    <a:pt x="502" y="65"/>
                  </a:lnTo>
                  <a:close/>
                  <a:moveTo>
                    <a:pt x="515" y="112"/>
                  </a:moveTo>
                  <a:cubicBezTo>
                    <a:pt x="515" y="140"/>
                    <a:pt x="515" y="140"/>
                    <a:pt x="515" y="140"/>
                  </a:cubicBezTo>
                  <a:cubicBezTo>
                    <a:pt x="486" y="140"/>
                    <a:pt x="486" y="140"/>
                    <a:pt x="486" y="140"/>
                  </a:cubicBezTo>
                  <a:cubicBezTo>
                    <a:pt x="486" y="112"/>
                    <a:pt x="486" y="112"/>
                    <a:pt x="486" y="112"/>
                  </a:cubicBezTo>
                  <a:cubicBezTo>
                    <a:pt x="493" y="112"/>
                    <a:pt x="493" y="112"/>
                    <a:pt x="493" y="112"/>
                  </a:cubicBezTo>
                  <a:lnTo>
                    <a:pt x="515" y="112"/>
                  </a:lnTo>
                  <a:close/>
                  <a:moveTo>
                    <a:pt x="463" y="18"/>
                  </a:moveTo>
                  <a:cubicBezTo>
                    <a:pt x="492" y="18"/>
                    <a:pt x="492" y="18"/>
                    <a:pt x="492" y="18"/>
                  </a:cubicBezTo>
                  <a:cubicBezTo>
                    <a:pt x="492" y="47"/>
                    <a:pt x="492" y="47"/>
                    <a:pt x="492" y="47"/>
                  </a:cubicBezTo>
                  <a:cubicBezTo>
                    <a:pt x="463" y="47"/>
                    <a:pt x="463" y="47"/>
                    <a:pt x="463" y="47"/>
                  </a:cubicBezTo>
                  <a:lnTo>
                    <a:pt x="463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C919B6BB-3783-4901-BD93-0EAD39A555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9938" y="2030413"/>
              <a:ext cx="1320800" cy="1085850"/>
            </a:xfrm>
            <a:custGeom>
              <a:avLst/>
              <a:gdLst>
                <a:gd name="T0" fmla="*/ 849 w 925"/>
                <a:gd name="T1" fmla="*/ 367 h 760"/>
                <a:gd name="T2" fmla="*/ 925 w 925"/>
                <a:gd name="T3" fmla="*/ 291 h 760"/>
                <a:gd name="T4" fmla="*/ 849 w 925"/>
                <a:gd name="T5" fmla="*/ 215 h 760"/>
                <a:gd name="T6" fmla="*/ 706 w 925"/>
                <a:gd name="T7" fmla="*/ 215 h 760"/>
                <a:gd name="T8" fmla="*/ 706 w 925"/>
                <a:gd name="T9" fmla="*/ 0 h 760"/>
                <a:gd name="T10" fmla="*/ 0 w 925"/>
                <a:gd name="T11" fmla="*/ 0 h 760"/>
                <a:gd name="T12" fmla="*/ 0 w 925"/>
                <a:gd name="T13" fmla="*/ 627 h 760"/>
                <a:gd name="T14" fmla="*/ 199 w 925"/>
                <a:gd name="T15" fmla="*/ 627 h 760"/>
                <a:gd name="T16" fmla="*/ 199 w 925"/>
                <a:gd name="T17" fmla="*/ 729 h 760"/>
                <a:gd name="T18" fmla="*/ 230 w 925"/>
                <a:gd name="T19" fmla="*/ 760 h 760"/>
                <a:gd name="T20" fmla="*/ 883 w 925"/>
                <a:gd name="T21" fmla="*/ 760 h 760"/>
                <a:gd name="T22" fmla="*/ 914 w 925"/>
                <a:gd name="T23" fmla="*/ 729 h 760"/>
                <a:gd name="T24" fmla="*/ 914 w 925"/>
                <a:gd name="T25" fmla="*/ 436 h 760"/>
                <a:gd name="T26" fmla="*/ 905 w 925"/>
                <a:gd name="T27" fmla="*/ 427 h 760"/>
                <a:gd name="T28" fmla="*/ 706 w 925"/>
                <a:gd name="T29" fmla="*/ 427 h 760"/>
                <a:gd name="T30" fmla="*/ 706 w 925"/>
                <a:gd name="T31" fmla="*/ 367 h 760"/>
                <a:gd name="T32" fmla="*/ 849 w 925"/>
                <a:gd name="T33" fmla="*/ 367 h 760"/>
                <a:gd name="T34" fmla="*/ 706 w 925"/>
                <a:gd name="T35" fmla="*/ 233 h 760"/>
                <a:gd name="T36" fmla="*/ 849 w 925"/>
                <a:gd name="T37" fmla="*/ 233 h 760"/>
                <a:gd name="T38" fmla="*/ 907 w 925"/>
                <a:gd name="T39" fmla="*/ 291 h 760"/>
                <a:gd name="T40" fmla="*/ 849 w 925"/>
                <a:gd name="T41" fmla="*/ 349 h 760"/>
                <a:gd name="T42" fmla="*/ 706 w 925"/>
                <a:gd name="T43" fmla="*/ 349 h 760"/>
                <a:gd name="T44" fmla="*/ 706 w 925"/>
                <a:gd name="T45" fmla="*/ 233 h 760"/>
                <a:gd name="T46" fmla="*/ 18 w 925"/>
                <a:gd name="T47" fmla="*/ 18 h 760"/>
                <a:gd name="T48" fmla="*/ 688 w 925"/>
                <a:gd name="T49" fmla="*/ 18 h 760"/>
                <a:gd name="T50" fmla="*/ 688 w 925"/>
                <a:gd name="T51" fmla="*/ 74 h 760"/>
                <a:gd name="T52" fmla="*/ 18 w 925"/>
                <a:gd name="T53" fmla="*/ 74 h 760"/>
                <a:gd name="T54" fmla="*/ 18 w 925"/>
                <a:gd name="T55" fmla="*/ 18 h 760"/>
                <a:gd name="T56" fmla="*/ 208 w 925"/>
                <a:gd name="T57" fmla="*/ 427 h 760"/>
                <a:gd name="T58" fmla="*/ 199 w 925"/>
                <a:gd name="T59" fmla="*/ 436 h 760"/>
                <a:gd name="T60" fmla="*/ 199 w 925"/>
                <a:gd name="T61" fmla="*/ 609 h 760"/>
                <a:gd name="T62" fmla="*/ 18 w 925"/>
                <a:gd name="T63" fmla="*/ 609 h 760"/>
                <a:gd name="T64" fmla="*/ 18 w 925"/>
                <a:gd name="T65" fmla="*/ 92 h 760"/>
                <a:gd name="T66" fmla="*/ 688 w 925"/>
                <a:gd name="T67" fmla="*/ 92 h 760"/>
                <a:gd name="T68" fmla="*/ 688 w 925"/>
                <a:gd name="T69" fmla="*/ 349 h 760"/>
                <a:gd name="T70" fmla="*/ 623 w 925"/>
                <a:gd name="T71" fmla="*/ 349 h 760"/>
                <a:gd name="T72" fmla="*/ 547 w 925"/>
                <a:gd name="T73" fmla="*/ 425 h 760"/>
                <a:gd name="T74" fmla="*/ 547 w 925"/>
                <a:gd name="T75" fmla="*/ 427 h 760"/>
                <a:gd name="T76" fmla="*/ 208 w 925"/>
                <a:gd name="T77" fmla="*/ 427 h 760"/>
                <a:gd name="T78" fmla="*/ 688 w 925"/>
                <a:gd name="T79" fmla="*/ 367 h 760"/>
                <a:gd name="T80" fmla="*/ 688 w 925"/>
                <a:gd name="T81" fmla="*/ 427 h 760"/>
                <a:gd name="T82" fmla="*/ 565 w 925"/>
                <a:gd name="T83" fmla="*/ 427 h 760"/>
                <a:gd name="T84" fmla="*/ 565 w 925"/>
                <a:gd name="T85" fmla="*/ 425 h 760"/>
                <a:gd name="T86" fmla="*/ 623 w 925"/>
                <a:gd name="T87" fmla="*/ 367 h 760"/>
                <a:gd name="T88" fmla="*/ 688 w 925"/>
                <a:gd name="T89" fmla="*/ 367 h 760"/>
                <a:gd name="T90" fmla="*/ 896 w 925"/>
                <a:gd name="T91" fmla="*/ 445 h 760"/>
                <a:gd name="T92" fmla="*/ 896 w 925"/>
                <a:gd name="T93" fmla="*/ 729 h 760"/>
                <a:gd name="T94" fmla="*/ 883 w 925"/>
                <a:gd name="T95" fmla="*/ 742 h 760"/>
                <a:gd name="T96" fmla="*/ 230 w 925"/>
                <a:gd name="T97" fmla="*/ 742 h 760"/>
                <a:gd name="T98" fmla="*/ 217 w 925"/>
                <a:gd name="T99" fmla="*/ 729 h 760"/>
                <a:gd name="T100" fmla="*/ 217 w 925"/>
                <a:gd name="T101" fmla="*/ 627 h 760"/>
                <a:gd name="T102" fmla="*/ 217 w 925"/>
                <a:gd name="T103" fmla="*/ 609 h 760"/>
                <a:gd name="T104" fmla="*/ 217 w 925"/>
                <a:gd name="T105" fmla="*/ 445 h 760"/>
                <a:gd name="T106" fmla="*/ 688 w 925"/>
                <a:gd name="T107" fmla="*/ 445 h 760"/>
                <a:gd name="T108" fmla="*/ 706 w 925"/>
                <a:gd name="T109" fmla="*/ 445 h 760"/>
                <a:gd name="T110" fmla="*/ 896 w 925"/>
                <a:gd name="T111" fmla="*/ 445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760">
                  <a:moveTo>
                    <a:pt x="849" y="367"/>
                  </a:moveTo>
                  <a:cubicBezTo>
                    <a:pt x="891" y="367"/>
                    <a:pt x="925" y="333"/>
                    <a:pt x="925" y="291"/>
                  </a:cubicBezTo>
                  <a:cubicBezTo>
                    <a:pt x="925" y="249"/>
                    <a:pt x="891" y="215"/>
                    <a:pt x="849" y="215"/>
                  </a:cubicBezTo>
                  <a:cubicBezTo>
                    <a:pt x="706" y="215"/>
                    <a:pt x="706" y="215"/>
                    <a:pt x="706" y="215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7"/>
                    <a:pt x="0" y="627"/>
                    <a:pt x="0" y="627"/>
                  </a:cubicBezTo>
                  <a:cubicBezTo>
                    <a:pt x="199" y="627"/>
                    <a:pt x="199" y="627"/>
                    <a:pt x="199" y="627"/>
                  </a:cubicBezTo>
                  <a:cubicBezTo>
                    <a:pt x="199" y="729"/>
                    <a:pt x="199" y="729"/>
                    <a:pt x="199" y="729"/>
                  </a:cubicBezTo>
                  <a:cubicBezTo>
                    <a:pt x="199" y="746"/>
                    <a:pt x="213" y="760"/>
                    <a:pt x="230" y="760"/>
                  </a:cubicBezTo>
                  <a:cubicBezTo>
                    <a:pt x="883" y="760"/>
                    <a:pt x="883" y="760"/>
                    <a:pt x="883" y="760"/>
                  </a:cubicBezTo>
                  <a:cubicBezTo>
                    <a:pt x="900" y="760"/>
                    <a:pt x="914" y="746"/>
                    <a:pt x="914" y="729"/>
                  </a:cubicBezTo>
                  <a:cubicBezTo>
                    <a:pt x="914" y="436"/>
                    <a:pt x="914" y="436"/>
                    <a:pt x="914" y="436"/>
                  </a:cubicBezTo>
                  <a:cubicBezTo>
                    <a:pt x="914" y="431"/>
                    <a:pt x="910" y="427"/>
                    <a:pt x="905" y="427"/>
                  </a:cubicBezTo>
                  <a:cubicBezTo>
                    <a:pt x="706" y="427"/>
                    <a:pt x="706" y="427"/>
                    <a:pt x="706" y="427"/>
                  </a:cubicBezTo>
                  <a:cubicBezTo>
                    <a:pt x="706" y="367"/>
                    <a:pt x="706" y="367"/>
                    <a:pt x="706" y="367"/>
                  </a:cubicBezTo>
                  <a:lnTo>
                    <a:pt x="849" y="367"/>
                  </a:lnTo>
                  <a:close/>
                  <a:moveTo>
                    <a:pt x="706" y="233"/>
                  </a:moveTo>
                  <a:cubicBezTo>
                    <a:pt x="849" y="233"/>
                    <a:pt x="849" y="233"/>
                    <a:pt x="849" y="233"/>
                  </a:cubicBezTo>
                  <a:cubicBezTo>
                    <a:pt x="881" y="233"/>
                    <a:pt x="907" y="259"/>
                    <a:pt x="907" y="291"/>
                  </a:cubicBezTo>
                  <a:cubicBezTo>
                    <a:pt x="907" y="323"/>
                    <a:pt x="881" y="349"/>
                    <a:pt x="849" y="349"/>
                  </a:cubicBezTo>
                  <a:cubicBezTo>
                    <a:pt x="706" y="349"/>
                    <a:pt x="706" y="349"/>
                    <a:pt x="706" y="349"/>
                  </a:cubicBezTo>
                  <a:lnTo>
                    <a:pt x="706" y="233"/>
                  </a:lnTo>
                  <a:close/>
                  <a:moveTo>
                    <a:pt x="18" y="18"/>
                  </a:moveTo>
                  <a:cubicBezTo>
                    <a:pt x="688" y="18"/>
                    <a:pt x="688" y="18"/>
                    <a:pt x="688" y="18"/>
                  </a:cubicBezTo>
                  <a:cubicBezTo>
                    <a:pt x="688" y="74"/>
                    <a:pt x="688" y="74"/>
                    <a:pt x="688" y="74"/>
                  </a:cubicBezTo>
                  <a:cubicBezTo>
                    <a:pt x="18" y="74"/>
                    <a:pt x="18" y="74"/>
                    <a:pt x="18" y="74"/>
                  </a:cubicBezTo>
                  <a:lnTo>
                    <a:pt x="18" y="18"/>
                  </a:lnTo>
                  <a:close/>
                  <a:moveTo>
                    <a:pt x="208" y="427"/>
                  </a:moveTo>
                  <a:cubicBezTo>
                    <a:pt x="203" y="427"/>
                    <a:pt x="199" y="431"/>
                    <a:pt x="199" y="436"/>
                  </a:cubicBezTo>
                  <a:cubicBezTo>
                    <a:pt x="199" y="609"/>
                    <a:pt x="199" y="609"/>
                    <a:pt x="199" y="609"/>
                  </a:cubicBezTo>
                  <a:cubicBezTo>
                    <a:pt x="18" y="609"/>
                    <a:pt x="18" y="609"/>
                    <a:pt x="18" y="609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688" y="92"/>
                    <a:pt x="688" y="92"/>
                    <a:pt x="688" y="92"/>
                  </a:cubicBezTo>
                  <a:cubicBezTo>
                    <a:pt x="688" y="349"/>
                    <a:pt x="688" y="349"/>
                    <a:pt x="688" y="349"/>
                  </a:cubicBezTo>
                  <a:cubicBezTo>
                    <a:pt x="623" y="349"/>
                    <a:pt x="623" y="349"/>
                    <a:pt x="623" y="349"/>
                  </a:cubicBezTo>
                  <a:cubicBezTo>
                    <a:pt x="581" y="349"/>
                    <a:pt x="547" y="383"/>
                    <a:pt x="547" y="425"/>
                  </a:cubicBezTo>
                  <a:cubicBezTo>
                    <a:pt x="547" y="427"/>
                    <a:pt x="547" y="427"/>
                    <a:pt x="547" y="427"/>
                  </a:cubicBezTo>
                  <a:lnTo>
                    <a:pt x="208" y="427"/>
                  </a:lnTo>
                  <a:close/>
                  <a:moveTo>
                    <a:pt x="688" y="367"/>
                  </a:moveTo>
                  <a:cubicBezTo>
                    <a:pt x="688" y="427"/>
                    <a:pt x="688" y="427"/>
                    <a:pt x="688" y="427"/>
                  </a:cubicBezTo>
                  <a:cubicBezTo>
                    <a:pt x="565" y="427"/>
                    <a:pt x="565" y="427"/>
                    <a:pt x="565" y="427"/>
                  </a:cubicBezTo>
                  <a:cubicBezTo>
                    <a:pt x="565" y="425"/>
                    <a:pt x="565" y="425"/>
                    <a:pt x="565" y="425"/>
                  </a:cubicBezTo>
                  <a:cubicBezTo>
                    <a:pt x="565" y="393"/>
                    <a:pt x="591" y="367"/>
                    <a:pt x="623" y="367"/>
                  </a:cubicBezTo>
                  <a:lnTo>
                    <a:pt x="688" y="367"/>
                  </a:lnTo>
                  <a:close/>
                  <a:moveTo>
                    <a:pt x="896" y="445"/>
                  </a:moveTo>
                  <a:cubicBezTo>
                    <a:pt x="896" y="729"/>
                    <a:pt x="896" y="729"/>
                    <a:pt x="896" y="729"/>
                  </a:cubicBezTo>
                  <a:cubicBezTo>
                    <a:pt x="896" y="736"/>
                    <a:pt x="890" y="742"/>
                    <a:pt x="883" y="742"/>
                  </a:cubicBezTo>
                  <a:cubicBezTo>
                    <a:pt x="230" y="742"/>
                    <a:pt x="230" y="742"/>
                    <a:pt x="230" y="742"/>
                  </a:cubicBezTo>
                  <a:cubicBezTo>
                    <a:pt x="223" y="742"/>
                    <a:pt x="217" y="736"/>
                    <a:pt x="217" y="729"/>
                  </a:cubicBezTo>
                  <a:cubicBezTo>
                    <a:pt x="217" y="627"/>
                    <a:pt x="217" y="627"/>
                    <a:pt x="217" y="627"/>
                  </a:cubicBezTo>
                  <a:cubicBezTo>
                    <a:pt x="217" y="609"/>
                    <a:pt x="217" y="609"/>
                    <a:pt x="217" y="609"/>
                  </a:cubicBezTo>
                  <a:cubicBezTo>
                    <a:pt x="217" y="445"/>
                    <a:pt x="217" y="445"/>
                    <a:pt x="217" y="445"/>
                  </a:cubicBezTo>
                  <a:cubicBezTo>
                    <a:pt x="688" y="445"/>
                    <a:pt x="688" y="445"/>
                    <a:pt x="688" y="445"/>
                  </a:cubicBezTo>
                  <a:cubicBezTo>
                    <a:pt x="706" y="445"/>
                    <a:pt x="706" y="445"/>
                    <a:pt x="706" y="445"/>
                  </a:cubicBezTo>
                  <a:lnTo>
                    <a:pt x="896" y="4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A61CE6FD-859E-46C5-99A6-634151D0F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025" y="2212976"/>
              <a:ext cx="169863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04D1B2F3-53BA-4872-8225-7A7ECEBCC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0" y="2212976"/>
              <a:ext cx="114300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22">
              <a:extLst>
                <a:ext uri="{FF2B5EF4-FFF2-40B4-BE49-F238E27FC236}">
                  <a16:creationId xmlns:a16="http://schemas.microsoft.com/office/drawing/2014/main" id="{6EF85AB2-1287-451C-8A10-F604CBEB9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025" y="2290763"/>
              <a:ext cx="430213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6C600C0C-68C0-4442-8131-89ECA7814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025" y="2352676"/>
              <a:ext cx="306388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71616739-6338-4474-8F87-F11542D65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025" y="2413001"/>
              <a:ext cx="484188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224B1BB0-BE74-4DB2-9BD7-ECD37055D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025" y="2476501"/>
              <a:ext cx="100013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0C328A27-39F4-4FD7-922F-A7B261571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025" y="2592388"/>
              <a:ext cx="14922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8BF92C73-E247-4306-B4F9-3CCB45BA1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025" y="2665413"/>
              <a:ext cx="198438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3B08D688-9FFC-457B-8984-122230036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100" y="2216151"/>
              <a:ext cx="88900" cy="134938"/>
            </a:xfrm>
            <a:custGeom>
              <a:avLst/>
              <a:gdLst>
                <a:gd name="T0" fmla="*/ 44 w 56"/>
                <a:gd name="T1" fmla="*/ 0 h 85"/>
                <a:gd name="T2" fmla="*/ 0 w 56"/>
                <a:gd name="T3" fmla="*/ 44 h 85"/>
                <a:gd name="T4" fmla="*/ 42 w 56"/>
                <a:gd name="T5" fmla="*/ 85 h 85"/>
                <a:gd name="T6" fmla="*/ 53 w 56"/>
                <a:gd name="T7" fmla="*/ 75 h 85"/>
                <a:gd name="T8" fmla="*/ 23 w 56"/>
                <a:gd name="T9" fmla="*/ 44 h 85"/>
                <a:gd name="T10" fmla="*/ 56 w 56"/>
                <a:gd name="T11" fmla="*/ 12 h 85"/>
                <a:gd name="T12" fmla="*/ 44 w 56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85">
                  <a:moveTo>
                    <a:pt x="44" y="0"/>
                  </a:moveTo>
                  <a:lnTo>
                    <a:pt x="0" y="44"/>
                  </a:lnTo>
                  <a:lnTo>
                    <a:pt x="42" y="85"/>
                  </a:lnTo>
                  <a:lnTo>
                    <a:pt x="53" y="75"/>
                  </a:lnTo>
                  <a:lnTo>
                    <a:pt x="23" y="44"/>
                  </a:lnTo>
                  <a:lnTo>
                    <a:pt x="56" y="12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214D5502-394A-4595-917D-EE5F4C478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7663" y="2216151"/>
              <a:ext cx="88900" cy="134938"/>
            </a:xfrm>
            <a:custGeom>
              <a:avLst/>
              <a:gdLst>
                <a:gd name="T0" fmla="*/ 3 w 56"/>
                <a:gd name="T1" fmla="*/ 75 h 85"/>
                <a:gd name="T2" fmla="*/ 15 w 56"/>
                <a:gd name="T3" fmla="*/ 85 h 85"/>
                <a:gd name="T4" fmla="*/ 56 w 56"/>
                <a:gd name="T5" fmla="*/ 44 h 85"/>
                <a:gd name="T6" fmla="*/ 12 w 56"/>
                <a:gd name="T7" fmla="*/ 0 h 85"/>
                <a:gd name="T8" fmla="*/ 0 w 56"/>
                <a:gd name="T9" fmla="*/ 12 h 85"/>
                <a:gd name="T10" fmla="*/ 33 w 56"/>
                <a:gd name="T11" fmla="*/ 44 h 85"/>
                <a:gd name="T12" fmla="*/ 3 w 56"/>
                <a:gd name="T13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85">
                  <a:moveTo>
                    <a:pt x="3" y="75"/>
                  </a:moveTo>
                  <a:lnTo>
                    <a:pt x="15" y="85"/>
                  </a:lnTo>
                  <a:lnTo>
                    <a:pt x="56" y="44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33" y="44"/>
                  </a:lnTo>
                  <a:lnTo>
                    <a:pt x="3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5F101C08-08E5-4262-A907-1D660E19D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4000" y="2197101"/>
              <a:ext cx="93663" cy="173038"/>
            </a:xfrm>
            <a:custGeom>
              <a:avLst/>
              <a:gdLst>
                <a:gd name="T0" fmla="*/ 44 w 59"/>
                <a:gd name="T1" fmla="*/ 0 h 109"/>
                <a:gd name="T2" fmla="*/ 0 w 59"/>
                <a:gd name="T3" fmla="*/ 103 h 109"/>
                <a:gd name="T4" fmla="*/ 14 w 59"/>
                <a:gd name="T5" fmla="*/ 109 h 109"/>
                <a:gd name="T6" fmla="*/ 59 w 59"/>
                <a:gd name="T7" fmla="*/ 7 h 109"/>
                <a:gd name="T8" fmla="*/ 44 w 59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09">
                  <a:moveTo>
                    <a:pt x="44" y="0"/>
                  </a:moveTo>
                  <a:lnTo>
                    <a:pt x="0" y="103"/>
                  </a:lnTo>
                  <a:lnTo>
                    <a:pt x="14" y="109"/>
                  </a:lnTo>
                  <a:lnTo>
                    <a:pt x="59" y="7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8225759-F812-4DB5-9B3B-252073ECA4F2}"/>
              </a:ext>
            </a:extLst>
          </p:cNvPr>
          <p:cNvGrpSpPr/>
          <p:nvPr/>
        </p:nvGrpSpPr>
        <p:grpSpPr>
          <a:xfrm>
            <a:off x="321287" y="4938969"/>
            <a:ext cx="406244" cy="478731"/>
            <a:chOff x="3263901" y="3736976"/>
            <a:chExt cx="809625" cy="954088"/>
          </a:xfrm>
          <a:solidFill>
            <a:srgbClr val="4540DE"/>
          </a:solidFill>
        </p:grpSpPr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id="{63C385F1-5968-409A-B863-2818EFA80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3736976"/>
              <a:ext cx="25400" cy="90488"/>
            </a:xfrm>
            <a:custGeom>
              <a:avLst/>
              <a:gdLst>
                <a:gd name="T0" fmla="*/ 12 w 16"/>
                <a:gd name="T1" fmla="*/ 0 h 57"/>
                <a:gd name="T2" fmla="*/ 4 w 16"/>
                <a:gd name="T3" fmla="*/ 0 h 57"/>
                <a:gd name="T4" fmla="*/ 0 w 16"/>
                <a:gd name="T5" fmla="*/ 4 h 57"/>
                <a:gd name="T6" fmla="*/ 0 w 16"/>
                <a:gd name="T7" fmla="*/ 53 h 57"/>
                <a:gd name="T8" fmla="*/ 4 w 16"/>
                <a:gd name="T9" fmla="*/ 57 h 57"/>
                <a:gd name="T10" fmla="*/ 12 w 16"/>
                <a:gd name="T11" fmla="*/ 57 h 57"/>
                <a:gd name="T12" fmla="*/ 16 w 16"/>
                <a:gd name="T13" fmla="*/ 53 h 57"/>
                <a:gd name="T14" fmla="*/ 16 w 16"/>
                <a:gd name="T15" fmla="*/ 4 h 57"/>
                <a:gd name="T16" fmla="*/ 12 w 16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1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5"/>
                    <a:pt x="2" y="57"/>
                    <a:pt x="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4" y="57"/>
                    <a:pt x="16" y="55"/>
                    <a:pt x="16" y="5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5933AA"/>
                </a:solidFill>
              </a:endParaRPr>
            </a:p>
          </p:txBody>
        </p:sp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id="{72F9AF3B-587D-4A4F-A07B-476ED696B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588" y="4267201"/>
              <a:ext cx="87313" cy="63500"/>
            </a:xfrm>
            <a:custGeom>
              <a:avLst/>
              <a:gdLst>
                <a:gd name="T0" fmla="*/ 3 w 56"/>
                <a:gd name="T1" fmla="*/ 15 h 40"/>
                <a:gd name="T2" fmla="*/ 45 w 56"/>
                <a:gd name="T3" fmla="*/ 39 h 40"/>
                <a:gd name="T4" fmla="*/ 51 w 56"/>
                <a:gd name="T5" fmla="*/ 38 h 40"/>
                <a:gd name="T6" fmla="*/ 55 w 56"/>
                <a:gd name="T7" fmla="*/ 31 h 40"/>
                <a:gd name="T8" fmla="*/ 53 w 56"/>
                <a:gd name="T9" fmla="*/ 25 h 40"/>
                <a:gd name="T10" fmla="*/ 11 w 56"/>
                <a:gd name="T11" fmla="*/ 1 h 40"/>
                <a:gd name="T12" fmla="*/ 5 w 56"/>
                <a:gd name="T13" fmla="*/ 2 h 40"/>
                <a:gd name="T14" fmla="*/ 1 w 56"/>
                <a:gd name="T15" fmla="*/ 9 h 40"/>
                <a:gd name="T16" fmla="*/ 3 w 56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0">
                  <a:moveTo>
                    <a:pt x="3" y="15"/>
                  </a:moveTo>
                  <a:cubicBezTo>
                    <a:pt x="45" y="39"/>
                    <a:pt x="45" y="39"/>
                    <a:pt x="45" y="39"/>
                  </a:cubicBezTo>
                  <a:cubicBezTo>
                    <a:pt x="47" y="40"/>
                    <a:pt x="50" y="39"/>
                    <a:pt x="51" y="38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6" y="29"/>
                    <a:pt x="55" y="26"/>
                    <a:pt x="53" y="2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6" y="0"/>
                    <a:pt x="5" y="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1" y="13"/>
                    <a:pt x="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5933AA"/>
                </a:solidFill>
              </a:endParaRPr>
            </a:p>
          </p:txBody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EE0F6768-10D7-4824-B68C-521A1C7E2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626" y="4114801"/>
              <a:ext cx="88900" cy="23813"/>
            </a:xfrm>
            <a:custGeom>
              <a:avLst/>
              <a:gdLst>
                <a:gd name="T0" fmla="*/ 0 w 57"/>
                <a:gd name="T1" fmla="*/ 4 h 16"/>
                <a:gd name="T2" fmla="*/ 0 w 57"/>
                <a:gd name="T3" fmla="*/ 12 h 16"/>
                <a:gd name="T4" fmla="*/ 4 w 57"/>
                <a:gd name="T5" fmla="*/ 16 h 16"/>
                <a:gd name="T6" fmla="*/ 53 w 57"/>
                <a:gd name="T7" fmla="*/ 16 h 16"/>
                <a:gd name="T8" fmla="*/ 57 w 57"/>
                <a:gd name="T9" fmla="*/ 12 h 16"/>
                <a:gd name="T10" fmla="*/ 57 w 57"/>
                <a:gd name="T11" fmla="*/ 4 h 16"/>
                <a:gd name="T12" fmla="*/ 53 w 57"/>
                <a:gd name="T13" fmla="*/ 0 h 16"/>
                <a:gd name="T14" fmla="*/ 4 w 57"/>
                <a:gd name="T15" fmla="*/ 0 h 16"/>
                <a:gd name="T16" fmla="*/ 0 w 57"/>
                <a:gd name="T1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6">
                  <a:moveTo>
                    <a:pt x="0" y="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4"/>
                    <a:pt x="2" y="16"/>
                    <a:pt x="4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5" y="16"/>
                    <a:pt x="57" y="14"/>
                    <a:pt x="57" y="12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2"/>
                    <a:pt x="55" y="0"/>
                    <a:pt x="5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5933AA"/>
                </a:solidFill>
              </a:endParaRPr>
            </a:p>
          </p:txBody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1FAC249E-312C-4A42-8848-C7B2B0DF5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588" y="3922714"/>
              <a:ext cx="87313" cy="63500"/>
            </a:xfrm>
            <a:custGeom>
              <a:avLst/>
              <a:gdLst>
                <a:gd name="T0" fmla="*/ 55 w 56"/>
                <a:gd name="T1" fmla="*/ 9 h 41"/>
                <a:gd name="T2" fmla="*/ 51 w 56"/>
                <a:gd name="T3" fmla="*/ 3 h 41"/>
                <a:gd name="T4" fmla="*/ 45 w 56"/>
                <a:gd name="T5" fmla="*/ 1 h 41"/>
                <a:gd name="T6" fmla="*/ 3 w 56"/>
                <a:gd name="T7" fmla="*/ 26 h 41"/>
                <a:gd name="T8" fmla="*/ 1 w 56"/>
                <a:gd name="T9" fmla="*/ 31 h 41"/>
                <a:gd name="T10" fmla="*/ 5 w 56"/>
                <a:gd name="T11" fmla="*/ 38 h 41"/>
                <a:gd name="T12" fmla="*/ 11 w 56"/>
                <a:gd name="T13" fmla="*/ 39 h 41"/>
                <a:gd name="T14" fmla="*/ 53 w 56"/>
                <a:gd name="T15" fmla="*/ 15 h 41"/>
                <a:gd name="T16" fmla="*/ 55 w 56"/>
                <a:gd name="T17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1">
                  <a:moveTo>
                    <a:pt x="55" y="9"/>
                  </a:moveTo>
                  <a:cubicBezTo>
                    <a:pt x="51" y="3"/>
                    <a:pt x="51" y="3"/>
                    <a:pt x="51" y="3"/>
                  </a:cubicBezTo>
                  <a:cubicBezTo>
                    <a:pt x="50" y="1"/>
                    <a:pt x="47" y="0"/>
                    <a:pt x="45" y="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1" y="27"/>
                    <a:pt x="0" y="29"/>
                    <a:pt x="1" y="31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40"/>
                    <a:pt x="9" y="41"/>
                    <a:pt x="11" y="39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5" y="14"/>
                    <a:pt x="56" y="11"/>
                    <a:pt x="5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5933AA"/>
                </a:solidFill>
              </a:endParaRPr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C35A6209-57AF-4657-B47F-0BED3BF51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288" y="3784601"/>
              <a:ext cx="65088" cy="87313"/>
            </a:xfrm>
            <a:custGeom>
              <a:avLst/>
              <a:gdLst>
                <a:gd name="T0" fmla="*/ 38 w 41"/>
                <a:gd name="T1" fmla="*/ 5 h 56"/>
                <a:gd name="T2" fmla="*/ 31 w 41"/>
                <a:gd name="T3" fmla="*/ 1 h 56"/>
                <a:gd name="T4" fmla="*/ 26 w 41"/>
                <a:gd name="T5" fmla="*/ 3 h 56"/>
                <a:gd name="T6" fmla="*/ 1 w 41"/>
                <a:gd name="T7" fmla="*/ 45 h 56"/>
                <a:gd name="T8" fmla="*/ 3 w 41"/>
                <a:gd name="T9" fmla="*/ 51 h 56"/>
                <a:gd name="T10" fmla="*/ 10 w 41"/>
                <a:gd name="T11" fmla="*/ 55 h 56"/>
                <a:gd name="T12" fmla="*/ 15 w 41"/>
                <a:gd name="T13" fmla="*/ 53 h 56"/>
                <a:gd name="T14" fmla="*/ 40 w 41"/>
                <a:gd name="T15" fmla="*/ 11 h 56"/>
                <a:gd name="T16" fmla="*/ 38 w 41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6">
                  <a:moveTo>
                    <a:pt x="38" y="5"/>
                  </a:moveTo>
                  <a:cubicBezTo>
                    <a:pt x="31" y="1"/>
                    <a:pt x="31" y="1"/>
                    <a:pt x="31" y="1"/>
                  </a:cubicBezTo>
                  <a:cubicBezTo>
                    <a:pt x="29" y="0"/>
                    <a:pt x="27" y="1"/>
                    <a:pt x="26" y="3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7"/>
                    <a:pt x="1" y="49"/>
                    <a:pt x="3" y="51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2" y="56"/>
                    <a:pt x="14" y="55"/>
                    <a:pt x="15" y="53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9"/>
                    <a:pt x="40" y="6"/>
                    <a:pt x="3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5933AA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54100AE5-B18E-41F2-BC5B-F6B615FE9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3833814"/>
              <a:ext cx="668338" cy="857250"/>
            </a:xfrm>
            <a:custGeom>
              <a:avLst/>
              <a:gdLst>
                <a:gd name="T0" fmla="*/ 268 w 426"/>
                <a:gd name="T1" fmla="*/ 27 h 547"/>
                <a:gd name="T2" fmla="*/ 268 w 426"/>
                <a:gd name="T3" fmla="*/ 43 h 547"/>
                <a:gd name="T4" fmla="*/ 410 w 426"/>
                <a:gd name="T5" fmla="*/ 184 h 547"/>
                <a:gd name="T6" fmla="*/ 384 w 426"/>
                <a:gd name="T7" fmla="*/ 266 h 547"/>
                <a:gd name="T8" fmla="*/ 327 w 426"/>
                <a:gd name="T9" fmla="*/ 402 h 547"/>
                <a:gd name="T10" fmla="*/ 268 w 426"/>
                <a:gd name="T11" fmla="*/ 402 h 547"/>
                <a:gd name="T12" fmla="*/ 268 w 426"/>
                <a:gd name="T13" fmla="*/ 418 h 547"/>
                <a:gd name="T14" fmla="*/ 325 w 426"/>
                <a:gd name="T15" fmla="*/ 418 h 547"/>
                <a:gd name="T16" fmla="*/ 325 w 426"/>
                <a:gd name="T17" fmla="*/ 428 h 547"/>
                <a:gd name="T18" fmla="*/ 267 w 426"/>
                <a:gd name="T19" fmla="*/ 437 h 547"/>
                <a:gd name="T20" fmla="*/ 269 w 426"/>
                <a:gd name="T21" fmla="*/ 452 h 547"/>
                <a:gd name="T22" fmla="*/ 325 w 426"/>
                <a:gd name="T23" fmla="*/ 444 h 547"/>
                <a:gd name="T24" fmla="*/ 324 w 426"/>
                <a:gd name="T25" fmla="*/ 464 h 547"/>
                <a:gd name="T26" fmla="*/ 266 w 426"/>
                <a:gd name="T27" fmla="*/ 473 h 547"/>
                <a:gd name="T28" fmla="*/ 269 w 426"/>
                <a:gd name="T29" fmla="*/ 489 h 547"/>
                <a:gd name="T30" fmla="*/ 323 w 426"/>
                <a:gd name="T31" fmla="*/ 481 h 547"/>
                <a:gd name="T32" fmla="*/ 291 w 426"/>
                <a:gd name="T33" fmla="*/ 515 h 547"/>
                <a:gd name="T34" fmla="*/ 286 w 426"/>
                <a:gd name="T35" fmla="*/ 516 h 547"/>
                <a:gd name="T36" fmla="*/ 283 w 426"/>
                <a:gd name="T37" fmla="*/ 525 h 547"/>
                <a:gd name="T38" fmla="*/ 275 w 426"/>
                <a:gd name="T39" fmla="*/ 531 h 547"/>
                <a:gd name="T40" fmla="*/ 268 w 426"/>
                <a:gd name="T41" fmla="*/ 531 h 547"/>
                <a:gd name="T42" fmla="*/ 16 w 426"/>
                <a:gd name="T43" fmla="*/ 279 h 547"/>
                <a:gd name="T44" fmla="*/ 170 w 426"/>
                <a:gd name="T45" fmla="*/ 48 h 547"/>
                <a:gd name="T46" fmla="*/ 133 w 426"/>
                <a:gd name="T47" fmla="*/ 120 h 547"/>
                <a:gd name="T48" fmla="*/ 135 w 426"/>
                <a:gd name="T49" fmla="*/ 125 h 547"/>
                <a:gd name="T50" fmla="*/ 142 w 426"/>
                <a:gd name="T51" fmla="*/ 129 h 547"/>
                <a:gd name="T52" fmla="*/ 148 w 426"/>
                <a:gd name="T53" fmla="*/ 127 h 547"/>
                <a:gd name="T54" fmla="*/ 195 w 426"/>
                <a:gd name="T55" fmla="*/ 33 h 547"/>
                <a:gd name="T56" fmla="*/ 192 w 426"/>
                <a:gd name="T57" fmla="*/ 28 h 547"/>
                <a:gd name="T58" fmla="*/ 91 w 426"/>
                <a:gd name="T59" fmla="*/ 1 h 547"/>
                <a:gd name="T60" fmla="*/ 86 w 426"/>
                <a:gd name="T61" fmla="*/ 4 h 547"/>
                <a:gd name="T62" fmla="*/ 84 w 426"/>
                <a:gd name="T63" fmla="*/ 12 h 547"/>
                <a:gd name="T64" fmla="*/ 87 w 426"/>
                <a:gd name="T65" fmla="*/ 16 h 547"/>
                <a:gd name="T66" fmla="*/ 158 w 426"/>
                <a:gd name="T67" fmla="*/ 35 h 547"/>
                <a:gd name="T68" fmla="*/ 0 w 426"/>
                <a:gd name="T69" fmla="*/ 279 h 547"/>
                <a:gd name="T70" fmla="*/ 268 w 426"/>
                <a:gd name="T71" fmla="*/ 547 h 547"/>
                <a:gd name="T72" fmla="*/ 275 w 426"/>
                <a:gd name="T73" fmla="*/ 547 h 547"/>
                <a:gd name="T74" fmla="*/ 298 w 426"/>
                <a:gd name="T75" fmla="*/ 530 h 547"/>
                <a:gd name="T76" fmla="*/ 298 w 426"/>
                <a:gd name="T77" fmla="*/ 530 h 547"/>
                <a:gd name="T78" fmla="*/ 339 w 426"/>
                <a:gd name="T79" fmla="*/ 479 h 547"/>
                <a:gd name="T80" fmla="*/ 342 w 426"/>
                <a:gd name="T81" fmla="*/ 411 h 547"/>
                <a:gd name="T82" fmla="*/ 396 w 426"/>
                <a:gd name="T83" fmla="*/ 276 h 547"/>
                <a:gd name="T84" fmla="*/ 426 w 426"/>
                <a:gd name="T85" fmla="*/ 184 h 547"/>
                <a:gd name="T86" fmla="*/ 268 w 426"/>
                <a:gd name="T87" fmla="*/ 27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6" h="547">
                  <a:moveTo>
                    <a:pt x="268" y="27"/>
                  </a:moveTo>
                  <a:cubicBezTo>
                    <a:pt x="268" y="43"/>
                    <a:pt x="268" y="43"/>
                    <a:pt x="268" y="43"/>
                  </a:cubicBezTo>
                  <a:cubicBezTo>
                    <a:pt x="346" y="43"/>
                    <a:pt x="410" y="106"/>
                    <a:pt x="410" y="184"/>
                  </a:cubicBezTo>
                  <a:cubicBezTo>
                    <a:pt x="410" y="214"/>
                    <a:pt x="401" y="242"/>
                    <a:pt x="384" y="266"/>
                  </a:cubicBezTo>
                  <a:cubicBezTo>
                    <a:pt x="354" y="307"/>
                    <a:pt x="335" y="354"/>
                    <a:pt x="327" y="402"/>
                  </a:cubicBezTo>
                  <a:cubicBezTo>
                    <a:pt x="268" y="402"/>
                    <a:pt x="268" y="402"/>
                    <a:pt x="268" y="402"/>
                  </a:cubicBezTo>
                  <a:cubicBezTo>
                    <a:pt x="268" y="418"/>
                    <a:pt x="268" y="418"/>
                    <a:pt x="268" y="418"/>
                  </a:cubicBezTo>
                  <a:cubicBezTo>
                    <a:pt x="325" y="418"/>
                    <a:pt x="325" y="418"/>
                    <a:pt x="325" y="418"/>
                  </a:cubicBezTo>
                  <a:cubicBezTo>
                    <a:pt x="325" y="428"/>
                    <a:pt x="325" y="428"/>
                    <a:pt x="325" y="428"/>
                  </a:cubicBezTo>
                  <a:cubicBezTo>
                    <a:pt x="267" y="437"/>
                    <a:pt x="267" y="437"/>
                    <a:pt x="267" y="437"/>
                  </a:cubicBezTo>
                  <a:cubicBezTo>
                    <a:pt x="269" y="452"/>
                    <a:pt x="269" y="452"/>
                    <a:pt x="269" y="452"/>
                  </a:cubicBezTo>
                  <a:cubicBezTo>
                    <a:pt x="325" y="444"/>
                    <a:pt x="325" y="444"/>
                    <a:pt x="325" y="444"/>
                  </a:cubicBezTo>
                  <a:cubicBezTo>
                    <a:pt x="324" y="464"/>
                    <a:pt x="324" y="464"/>
                    <a:pt x="324" y="464"/>
                  </a:cubicBezTo>
                  <a:cubicBezTo>
                    <a:pt x="266" y="473"/>
                    <a:pt x="266" y="473"/>
                    <a:pt x="266" y="473"/>
                  </a:cubicBezTo>
                  <a:cubicBezTo>
                    <a:pt x="269" y="489"/>
                    <a:pt x="269" y="489"/>
                    <a:pt x="269" y="489"/>
                  </a:cubicBezTo>
                  <a:cubicBezTo>
                    <a:pt x="323" y="481"/>
                    <a:pt x="323" y="481"/>
                    <a:pt x="323" y="481"/>
                  </a:cubicBezTo>
                  <a:cubicBezTo>
                    <a:pt x="321" y="498"/>
                    <a:pt x="308" y="512"/>
                    <a:pt x="291" y="515"/>
                  </a:cubicBezTo>
                  <a:cubicBezTo>
                    <a:pt x="286" y="516"/>
                    <a:pt x="286" y="516"/>
                    <a:pt x="286" y="516"/>
                  </a:cubicBezTo>
                  <a:cubicBezTo>
                    <a:pt x="283" y="525"/>
                    <a:pt x="283" y="525"/>
                    <a:pt x="283" y="525"/>
                  </a:cubicBezTo>
                  <a:cubicBezTo>
                    <a:pt x="282" y="529"/>
                    <a:pt x="279" y="531"/>
                    <a:pt x="275" y="531"/>
                  </a:cubicBezTo>
                  <a:cubicBezTo>
                    <a:pt x="268" y="531"/>
                    <a:pt x="268" y="531"/>
                    <a:pt x="268" y="531"/>
                  </a:cubicBezTo>
                  <a:cubicBezTo>
                    <a:pt x="129" y="531"/>
                    <a:pt x="16" y="418"/>
                    <a:pt x="16" y="279"/>
                  </a:cubicBezTo>
                  <a:cubicBezTo>
                    <a:pt x="16" y="179"/>
                    <a:pt x="77" y="87"/>
                    <a:pt x="170" y="48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2" y="122"/>
                    <a:pt x="133" y="124"/>
                    <a:pt x="135" y="125"/>
                  </a:cubicBezTo>
                  <a:cubicBezTo>
                    <a:pt x="142" y="129"/>
                    <a:pt x="142" y="129"/>
                    <a:pt x="142" y="129"/>
                  </a:cubicBezTo>
                  <a:cubicBezTo>
                    <a:pt x="144" y="130"/>
                    <a:pt x="147" y="129"/>
                    <a:pt x="148" y="127"/>
                  </a:cubicBezTo>
                  <a:cubicBezTo>
                    <a:pt x="195" y="33"/>
                    <a:pt x="195" y="33"/>
                    <a:pt x="195" y="33"/>
                  </a:cubicBezTo>
                  <a:cubicBezTo>
                    <a:pt x="196" y="31"/>
                    <a:pt x="195" y="28"/>
                    <a:pt x="192" y="28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89" y="0"/>
                    <a:pt x="86" y="2"/>
                    <a:pt x="86" y="4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3" y="14"/>
                    <a:pt x="85" y="16"/>
                    <a:pt x="87" y="16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63" y="78"/>
                    <a:pt x="0" y="174"/>
                    <a:pt x="0" y="279"/>
                  </a:cubicBezTo>
                  <a:cubicBezTo>
                    <a:pt x="0" y="427"/>
                    <a:pt x="120" y="547"/>
                    <a:pt x="268" y="547"/>
                  </a:cubicBezTo>
                  <a:cubicBezTo>
                    <a:pt x="275" y="547"/>
                    <a:pt x="275" y="547"/>
                    <a:pt x="275" y="547"/>
                  </a:cubicBezTo>
                  <a:cubicBezTo>
                    <a:pt x="286" y="547"/>
                    <a:pt x="295" y="540"/>
                    <a:pt x="298" y="530"/>
                  </a:cubicBezTo>
                  <a:cubicBezTo>
                    <a:pt x="298" y="530"/>
                    <a:pt x="298" y="530"/>
                    <a:pt x="298" y="530"/>
                  </a:cubicBezTo>
                  <a:cubicBezTo>
                    <a:pt x="322" y="524"/>
                    <a:pt x="338" y="503"/>
                    <a:pt x="339" y="479"/>
                  </a:cubicBezTo>
                  <a:cubicBezTo>
                    <a:pt x="342" y="411"/>
                    <a:pt x="342" y="411"/>
                    <a:pt x="342" y="411"/>
                  </a:cubicBezTo>
                  <a:cubicBezTo>
                    <a:pt x="348" y="363"/>
                    <a:pt x="367" y="316"/>
                    <a:pt x="396" y="276"/>
                  </a:cubicBezTo>
                  <a:cubicBezTo>
                    <a:pt x="416" y="249"/>
                    <a:pt x="426" y="217"/>
                    <a:pt x="426" y="184"/>
                  </a:cubicBezTo>
                  <a:cubicBezTo>
                    <a:pt x="426" y="97"/>
                    <a:pt x="355" y="27"/>
                    <a:pt x="268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5933AA"/>
                </a:solidFill>
              </a:endParaRPr>
            </a:p>
          </p:txBody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590A7565-BE97-41E3-9F03-FF28F6FE0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588" y="3967164"/>
              <a:ext cx="147638" cy="293688"/>
            </a:xfrm>
            <a:custGeom>
              <a:avLst/>
              <a:gdLst>
                <a:gd name="T0" fmla="*/ 74 w 94"/>
                <a:gd name="T1" fmla="*/ 35 h 187"/>
                <a:gd name="T2" fmla="*/ 59 w 94"/>
                <a:gd name="T3" fmla="*/ 19 h 187"/>
                <a:gd name="T4" fmla="*/ 44 w 94"/>
                <a:gd name="T5" fmla="*/ 18 h 187"/>
                <a:gd name="T6" fmla="*/ 28 w 94"/>
                <a:gd name="T7" fmla="*/ 27 h 187"/>
                <a:gd name="T8" fmla="*/ 27 w 94"/>
                <a:gd name="T9" fmla="*/ 27 h 187"/>
                <a:gd name="T10" fmla="*/ 22 w 94"/>
                <a:gd name="T11" fmla="*/ 8 h 187"/>
                <a:gd name="T12" fmla="*/ 11 w 94"/>
                <a:gd name="T13" fmla="*/ 0 h 187"/>
                <a:gd name="T14" fmla="*/ 0 w 94"/>
                <a:gd name="T15" fmla="*/ 0 h 187"/>
                <a:gd name="T16" fmla="*/ 0 w 94"/>
                <a:gd name="T17" fmla="*/ 16 h 187"/>
                <a:gd name="T18" fmla="*/ 8 w 94"/>
                <a:gd name="T19" fmla="*/ 16 h 187"/>
                <a:gd name="T20" fmla="*/ 12 w 94"/>
                <a:gd name="T21" fmla="*/ 33 h 187"/>
                <a:gd name="T22" fmla="*/ 19 w 94"/>
                <a:gd name="T23" fmla="*/ 41 h 187"/>
                <a:gd name="T24" fmla="*/ 24 w 94"/>
                <a:gd name="T25" fmla="*/ 43 h 187"/>
                <a:gd name="T26" fmla="*/ 34 w 94"/>
                <a:gd name="T27" fmla="*/ 42 h 187"/>
                <a:gd name="T28" fmla="*/ 50 w 94"/>
                <a:gd name="T29" fmla="*/ 33 h 187"/>
                <a:gd name="T30" fmla="*/ 61 w 94"/>
                <a:gd name="T31" fmla="*/ 44 h 187"/>
                <a:gd name="T32" fmla="*/ 51 w 94"/>
                <a:gd name="T33" fmla="*/ 59 h 187"/>
                <a:gd name="T34" fmla="*/ 51 w 94"/>
                <a:gd name="T35" fmla="*/ 70 h 187"/>
                <a:gd name="T36" fmla="*/ 53 w 94"/>
                <a:gd name="T37" fmla="*/ 74 h 187"/>
                <a:gd name="T38" fmla="*/ 61 w 94"/>
                <a:gd name="T39" fmla="*/ 82 h 187"/>
                <a:gd name="T40" fmla="*/ 78 w 94"/>
                <a:gd name="T41" fmla="*/ 86 h 187"/>
                <a:gd name="T42" fmla="*/ 78 w 94"/>
                <a:gd name="T43" fmla="*/ 101 h 187"/>
                <a:gd name="T44" fmla="*/ 61 w 94"/>
                <a:gd name="T45" fmla="*/ 106 h 187"/>
                <a:gd name="T46" fmla="*/ 53 w 94"/>
                <a:gd name="T47" fmla="*/ 113 h 187"/>
                <a:gd name="T48" fmla="*/ 51 w 94"/>
                <a:gd name="T49" fmla="*/ 117 h 187"/>
                <a:gd name="T50" fmla="*/ 51 w 94"/>
                <a:gd name="T51" fmla="*/ 128 h 187"/>
                <a:gd name="T52" fmla="*/ 61 w 94"/>
                <a:gd name="T53" fmla="*/ 143 h 187"/>
                <a:gd name="T54" fmla="*/ 50 w 94"/>
                <a:gd name="T55" fmla="*/ 154 h 187"/>
                <a:gd name="T56" fmla="*/ 34 w 94"/>
                <a:gd name="T57" fmla="*/ 145 h 187"/>
                <a:gd name="T58" fmla="*/ 24 w 94"/>
                <a:gd name="T59" fmla="*/ 144 h 187"/>
                <a:gd name="T60" fmla="*/ 19 w 94"/>
                <a:gd name="T61" fmla="*/ 146 h 187"/>
                <a:gd name="T62" fmla="*/ 12 w 94"/>
                <a:gd name="T63" fmla="*/ 154 h 187"/>
                <a:gd name="T64" fmla="*/ 8 w 94"/>
                <a:gd name="T65" fmla="*/ 171 h 187"/>
                <a:gd name="T66" fmla="*/ 0 w 94"/>
                <a:gd name="T67" fmla="*/ 171 h 187"/>
                <a:gd name="T68" fmla="*/ 0 w 94"/>
                <a:gd name="T69" fmla="*/ 187 h 187"/>
                <a:gd name="T70" fmla="*/ 11 w 94"/>
                <a:gd name="T71" fmla="*/ 187 h 187"/>
                <a:gd name="T72" fmla="*/ 22 w 94"/>
                <a:gd name="T73" fmla="*/ 179 h 187"/>
                <a:gd name="T74" fmla="*/ 27 w 94"/>
                <a:gd name="T75" fmla="*/ 160 h 187"/>
                <a:gd name="T76" fmla="*/ 28 w 94"/>
                <a:gd name="T77" fmla="*/ 160 h 187"/>
                <a:gd name="T78" fmla="*/ 44 w 94"/>
                <a:gd name="T79" fmla="*/ 170 h 187"/>
                <a:gd name="T80" fmla="*/ 59 w 94"/>
                <a:gd name="T81" fmla="*/ 168 h 187"/>
                <a:gd name="T82" fmla="*/ 74 w 94"/>
                <a:gd name="T83" fmla="*/ 152 h 187"/>
                <a:gd name="T84" fmla="*/ 76 w 94"/>
                <a:gd name="T85" fmla="*/ 138 h 187"/>
                <a:gd name="T86" fmla="*/ 66 w 94"/>
                <a:gd name="T87" fmla="*/ 122 h 187"/>
                <a:gd name="T88" fmla="*/ 67 w 94"/>
                <a:gd name="T89" fmla="*/ 121 h 187"/>
                <a:gd name="T90" fmla="*/ 85 w 94"/>
                <a:gd name="T91" fmla="*/ 116 h 187"/>
                <a:gd name="T92" fmla="*/ 94 w 94"/>
                <a:gd name="T93" fmla="*/ 105 h 187"/>
                <a:gd name="T94" fmla="*/ 94 w 94"/>
                <a:gd name="T95" fmla="*/ 82 h 187"/>
                <a:gd name="T96" fmla="*/ 85 w 94"/>
                <a:gd name="T97" fmla="*/ 71 h 187"/>
                <a:gd name="T98" fmla="*/ 67 w 94"/>
                <a:gd name="T99" fmla="*/ 67 h 187"/>
                <a:gd name="T100" fmla="*/ 66 w 94"/>
                <a:gd name="T101" fmla="*/ 65 h 187"/>
                <a:gd name="T102" fmla="*/ 76 w 94"/>
                <a:gd name="T103" fmla="*/ 49 h 187"/>
                <a:gd name="T104" fmla="*/ 74 w 94"/>
                <a:gd name="T105" fmla="*/ 3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87">
                  <a:moveTo>
                    <a:pt x="74" y="35"/>
                  </a:moveTo>
                  <a:cubicBezTo>
                    <a:pt x="59" y="19"/>
                    <a:pt x="59" y="19"/>
                    <a:pt x="59" y="19"/>
                  </a:cubicBezTo>
                  <a:cubicBezTo>
                    <a:pt x="55" y="16"/>
                    <a:pt x="49" y="15"/>
                    <a:pt x="44" y="1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7" y="27"/>
                    <a:pt x="27" y="2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3"/>
                    <a:pt x="16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3" y="37"/>
                    <a:pt x="16" y="40"/>
                    <a:pt x="19" y="41"/>
                  </a:cubicBezTo>
                  <a:cubicBezTo>
                    <a:pt x="21" y="42"/>
                    <a:pt x="22" y="42"/>
                    <a:pt x="24" y="43"/>
                  </a:cubicBezTo>
                  <a:cubicBezTo>
                    <a:pt x="27" y="44"/>
                    <a:pt x="31" y="44"/>
                    <a:pt x="34" y="42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9" y="62"/>
                    <a:pt x="49" y="67"/>
                    <a:pt x="51" y="70"/>
                  </a:cubicBezTo>
                  <a:cubicBezTo>
                    <a:pt x="52" y="71"/>
                    <a:pt x="52" y="73"/>
                    <a:pt x="53" y="74"/>
                  </a:cubicBezTo>
                  <a:cubicBezTo>
                    <a:pt x="54" y="78"/>
                    <a:pt x="57" y="81"/>
                    <a:pt x="61" y="82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57" y="107"/>
                    <a:pt x="54" y="109"/>
                    <a:pt x="53" y="113"/>
                  </a:cubicBezTo>
                  <a:cubicBezTo>
                    <a:pt x="52" y="114"/>
                    <a:pt x="52" y="116"/>
                    <a:pt x="51" y="117"/>
                  </a:cubicBezTo>
                  <a:cubicBezTo>
                    <a:pt x="49" y="121"/>
                    <a:pt x="49" y="125"/>
                    <a:pt x="51" y="128"/>
                  </a:cubicBezTo>
                  <a:cubicBezTo>
                    <a:pt x="61" y="143"/>
                    <a:pt x="61" y="143"/>
                    <a:pt x="61" y="143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1" y="143"/>
                    <a:pt x="27" y="143"/>
                    <a:pt x="24" y="144"/>
                  </a:cubicBezTo>
                  <a:cubicBezTo>
                    <a:pt x="22" y="145"/>
                    <a:pt x="21" y="146"/>
                    <a:pt x="19" y="146"/>
                  </a:cubicBezTo>
                  <a:cubicBezTo>
                    <a:pt x="16" y="147"/>
                    <a:pt x="13" y="150"/>
                    <a:pt x="12" y="154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16" y="187"/>
                    <a:pt x="21" y="184"/>
                    <a:pt x="22" y="179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160"/>
                    <a:pt x="28" y="160"/>
                    <a:pt x="28" y="160"/>
                  </a:cubicBezTo>
                  <a:cubicBezTo>
                    <a:pt x="44" y="170"/>
                    <a:pt x="44" y="170"/>
                    <a:pt x="44" y="170"/>
                  </a:cubicBezTo>
                  <a:cubicBezTo>
                    <a:pt x="49" y="172"/>
                    <a:pt x="55" y="172"/>
                    <a:pt x="59" y="168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8" y="148"/>
                    <a:pt x="79" y="143"/>
                    <a:pt x="76" y="138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7" y="121"/>
                    <a:pt x="67" y="121"/>
                    <a:pt x="67" y="121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90" y="115"/>
                    <a:pt x="94" y="110"/>
                    <a:pt x="94" y="105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77"/>
                    <a:pt x="90" y="73"/>
                    <a:pt x="85" y="71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6"/>
                    <a:pt x="67" y="66"/>
                    <a:pt x="66" y="65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9" y="45"/>
                    <a:pt x="78" y="39"/>
                    <a:pt x="7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5933AA"/>
                </a:solidFill>
              </a:endParaRPr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68EE77CC-90B8-4D03-AB07-83A2B8AC2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001" y="4060826"/>
              <a:ext cx="55563" cy="106363"/>
            </a:xfrm>
            <a:custGeom>
              <a:avLst/>
              <a:gdLst>
                <a:gd name="T0" fmla="*/ 1 w 35"/>
                <a:gd name="T1" fmla="*/ 52 h 68"/>
                <a:gd name="T2" fmla="*/ 1 w 35"/>
                <a:gd name="T3" fmla="*/ 52 h 68"/>
                <a:gd name="T4" fmla="*/ 0 w 35"/>
                <a:gd name="T5" fmla="*/ 68 h 68"/>
                <a:gd name="T6" fmla="*/ 1 w 35"/>
                <a:gd name="T7" fmla="*/ 68 h 68"/>
                <a:gd name="T8" fmla="*/ 35 w 35"/>
                <a:gd name="T9" fmla="*/ 34 h 68"/>
                <a:gd name="T10" fmla="*/ 1 w 35"/>
                <a:gd name="T11" fmla="*/ 0 h 68"/>
                <a:gd name="T12" fmla="*/ 0 w 35"/>
                <a:gd name="T13" fmla="*/ 0 h 68"/>
                <a:gd name="T14" fmla="*/ 1 w 35"/>
                <a:gd name="T15" fmla="*/ 16 h 68"/>
                <a:gd name="T16" fmla="*/ 1 w 35"/>
                <a:gd name="T17" fmla="*/ 16 h 68"/>
                <a:gd name="T18" fmla="*/ 19 w 35"/>
                <a:gd name="T19" fmla="*/ 34 h 68"/>
                <a:gd name="T20" fmla="*/ 1 w 35"/>
                <a:gd name="T21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68">
                  <a:moveTo>
                    <a:pt x="1" y="52"/>
                  </a:moveTo>
                  <a:cubicBezTo>
                    <a:pt x="1" y="52"/>
                    <a:pt x="1" y="52"/>
                    <a:pt x="1" y="5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20" y="68"/>
                    <a:pt x="35" y="52"/>
                    <a:pt x="35" y="34"/>
                  </a:cubicBezTo>
                  <a:cubicBezTo>
                    <a:pt x="35" y="15"/>
                    <a:pt x="2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1" y="16"/>
                    <a:pt x="19" y="24"/>
                    <a:pt x="19" y="34"/>
                  </a:cubicBezTo>
                  <a:cubicBezTo>
                    <a:pt x="19" y="43"/>
                    <a:pt x="11" y="52"/>
                    <a:pt x="1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5933AA"/>
                </a:solidFill>
              </a:endParaRPr>
            </a:p>
          </p:txBody>
        </p:sp>
      </p:grpSp>
      <p:pic>
        <p:nvPicPr>
          <p:cNvPr id="53" name="Google Shape;478;p4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9450" y="89897"/>
            <a:ext cx="5089942" cy="67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0BD641-4D2F-45B2-9C84-E6D64D78BABC}"/>
              </a:ext>
            </a:extLst>
          </p:cNvPr>
          <p:cNvSpPr/>
          <p:nvPr/>
        </p:nvSpPr>
        <p:spPr>
          <a:xfrm>
            <a:off x="191589" y="6122126"/>
            <a:ext cx="1375954" cy="710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5149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FC5AE54-9E01-CE49-8BF2-769EB04AC7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453" y="-19352"/>
            <a:ext cx="12192000" cy="68580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8F96FE4-51C2-C749-86FC-904EE2E74B8C}"/>
              </a:ext>
            </a:extLst>
          </p:cNvPr>
          <p:cNvSpPr txBox="1"/>
          <p:nvPr/>
        </p:nvSpPr>
        <p:spPr>
          <a:xfrm>
            <a:off x="9743022" y="3145440"/>
            <a:ext cx="2358207" cy="338550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pPr>
              <a:spcAft>
                <a:spcPts val="3000"/>
              </a:spcAft>
            </a:pPr>
            <a:r>
              <a:rPr lang="en-US" sz="1400" b="1" dirty="0">
                <a:latin typeface="Montserrat" panose="02000505000000020004" pitchFamily="2" charset="0"/>
                <a:ea typeface="Open Sans" panose="020B0606030504020204" pitchFamily="34" charset="0"/>
                <a:cs typeface="BlairMdITC TT Medium"/>
              </a:rPr>
              <a:t>Illegal Fishing Deterrent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B01059A-42FA-9C4C-B438-E09AFF7BA9E7}"/>
              </a:ext>
            </a:extLst>
          </p:cNvPr>
          <p:cNvSpPr txBox="1"/>
          <p:nvPr/>
        </p:nvSpPr>
        <p:spPr>
          <a:xfrm>
            <a:off x="5288456" y="2663103"/>
            <a:ext cx="2319928" cy="338550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pPr>
              <a:spcAft>
                <a:spcPts val="3000"/>
              </a:spcAft>
            </a:pPr>
            <a:r>
              <a:rPr lang="en-US" sz="1400" b="1" dirty="0">
                <a:latin typeface="Montserrat" panose="02000505000000020004" pitchFamily="2" charset="0"/>
                <a:ea typeface="Open Sans" panose="020B0606030504020204" pitchFamily="34" charset="0"/>
                <a:cs typeface="BlairMdITC TT Medium"/>
              </a:rPr>
              <a:t>Scientific Exploration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4AEF7DB-A341-284E-AAB1-6078060564FB}"/>
              </a:ext>
            </a:extLst>
          </p:cNvPr>
          <p:cNvSpPr txBox="1"/>
          <p:nvPr/>
        </p:nvSpPr>
        <p:spPr>
          <a:xfrm>
            <a:off x="1956667" y="3228514"/>
            <a:ext cx="1745720" cy="338550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pPr>
              <a:spcAft>
                <a:spcPts val="3000"/>
              </a:spcAft>
            </a:pPr>
            <a:r>
              <a:rPr lang="en-US" sz="1400" b="1" dirty="0">
                <a:latin typeface="Montserrat" panose="02000505000000020004" pitchFamily="2" charset="0"/>
                <a:ea typeface="Open Sans" panose="020B0606030504020204" pitchFamily="34" charset="0"/>
                <a:cs typeface="BlairMdITC TT Medium"/>
              </a:rPr>
              <a:t>Hull Inspection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CD219E2-D868-CE46-83A0-22267063B85B}"/>
              </a:ext>
            </a:extLst>
          </p:cNvPr>
          <p:cNvSpPr txBox="1"/>
          <p:nvPr/>
        </p:nvSpPr>
        <p:spPr>
          <a:xfrm>
            <a:off x="5477589" y="3564073"/>
            <a:ext cx="2366567" cy="553994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pPr>
              <a:spcAft>
                <a:spcPts val="3000"/>
              </a:spcAft>
            </a:pPr>
            <a:r>
              <a:rPr lang="en-IN" sz="1400" b="1" dirty="0">
                <a:latin typeface="Montserrat" panose="02000505000000020004" pitchFamily="2" charset="0"/>
                <a:ea typeface="Open Sans" panose="020B0606030504020204" pitchFamily="34" charset="0"/>
                <a:cs typeface="BlairMdITC TT Medium"/>
              </a:rPr>
              <a:t>Coral Reefs / Marine Species Preservation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2DF696B-FC85-CC46-8E0D-439615425017}"/>
              </a:ext>
            </a:extLst>
          </p:cNvPr>
          <p:cNvSpPr txBox="1"/>
          <p:nvPr/>
        </p:nvSpPr>
        <p:spPr>
          <a:xfrm>
            <a:off x="1823601" y="4772664"/>
            <a:ext cx="2848736" cy="338550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pPr>
              <a:spcAft>
                <a:spcPts val="3000"/>
              </a:spcAft>
            </a:pPr>
            <a:r>
              <a:rPr lang="en-US" sz="1400" b="1" dirty="0">
                <a:latin typeface="Montserrat" panose="02000505000000020004" pitchFamily="2" charset="0"/>
                <a:ea typeface="Open Sans" panose="020B0606030504020204" pitchFamily="34" charset="0"/>
                <a:cs typeface="BlairMdITC TT Medium"/>
              </a:rPr>
              <a:t>Autonomous Shipping</a:t>
            </a:r>
          </a:p>
        </p:txBody>
      </p:sp>
      <p:pic>
        <p:nvPicPr>
          <p:cNvPr id="74" name="Graphic 73" descr="Fishing">
            <a:extLst>
              <a:ext uri="{FF2B5EF4-FFF2-40B4-BE49-F238E27FC236}">
                <a16:creationId xmlns:a16="http://schemas.microsoft.com/office/drawing/2014/main" id="{0AF53F28-7C54-ED4B-A7C3-168B743653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01532" y="3019395"/>
            <a:ext cx="474847" cy="602254"/>
          </a:xfrm>
          <a:prstGeom prst="rect">
            <a:avLst/>
          </a:prstGeom>
        </p:spPr>
      </p:pic>
      <p:pic>
        <p:nvPicPr>
          <p:cNvPr id="76" name="Graphic 75" descr="Sailboat">
            <a:extLst>
              <a:ext uri="{FF2B5EF4-FFF2-40B4-BE49-F238E27FC236}">
                <a16:creationId xmlns:a16="http://schemas.microsoft.com/office/drawing/2014/main" id="{FD490D7A-6BAA-BF47-938B-A7225F1A736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6802" y="3012183"/>
            <a:ext cx="747846" cy="747846"/>
          </a:xfrm>
          <a:prstGeom prst="rect">
            <a:avLst/>
          </a:prstGeom>
        </p:spPr>
      </p:pic>
      <p:pic>
        <p:nvPicPr>
          <p:cNvPr id="80" name="Graphic 79" descr="Shell">
            <a:extLst>
              <a:ext uri="{FF2B5EF4-FFF2-40B4-BE49-F238E27FC236}">
                <a16:creationId xmlns:a16="http://schemas.microsoft.com/office/drawing/2014/main" id="{81B2E22F-D811-FE44-9241-EC43E67EA95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25904" y="3488288"/>
            <a:ext cx="701850" cy="701850"/>
          </a:xfrm>
          <a:prstGeom prst="rect">
            <a:avLst/>
          </a:prstGeom>
        </p:spPr>
      </p:pic>
      <p:pic>
        <p:nvPicPr>
          <p:cNvPr id="82" name="Graphic 81" descr="Anchor">
            <a:extLst>
              <a:ext uri="{FF2B5EF4-FFF2-40B4-BE49-F238E27FC236}">
                <a16:creationId xmlns:a16="http://schemas.microsoft.com/office/drawing/2014/main" id="{D0E31C2A-0E6C-0C4F-A5B4-C531B0D2E65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7357" y="4601385"/>
            <a:ext cx="670764" cy="670764"/>
          </a:xfrm>
          <a:prstGeom prst="rect">
            <a:avLst/>
          </a:prstGeom>
        </p:spPr>
      </p:pic>
      <p:pic>
        <p:nvPicPr>
          <p:cNvPr id="40" name="Graphic 45" descr="Microscope">
            <a:extLst>
              <a:ext uri="{FF2B5EF4-FFF2-40B4-BE49-F238E27FC236}">
                <a16:creationId xmlns:a16="http://schemas.microsoft.com/office/drawing/2014/main" id="{DA279A91-C1FD-CF40-91FF-0EECDC5A9D6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51389" y="2478788"/>
            <a:ext cx="707180" cy="70718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3F8FE6E-B20A-4596-B2E5-8FE81B01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511" y="27675"/>
            <a:ext cx="5022567" cy="806727"/>
          </a:xfrm>
        </p:spPr>
        <p:txBody>
          <a:bodyPr>
            <a:normAutofit fontScale="90000"/>
          </a:bodyPr>
          <a:lstStyle/>
          <a:p>
            <a:r>
              <a:rPr lang="en-IN" dirty="0"/>
              <a:t>Modular for Multiple Use Cases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F95B08-56EA-4F56-8C5B-1BF28933A715}"/>
              </a:ext>
            </a:extLst>
          </p:cNvPr>
          <p:cNvSpPr txBox="1"/>
          <p:nvPr/>
        </p:nvSpPr>
        <p:spPr>
          <a:xfrm>
            <a:off x="9859314" y="2406280"/>
            <a:ext cx="2217466" cy="338550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pPr>
              <a:spcAft>
                <a:spcPts val="3000"/>
              </a:spcAft>
            </a:pPr>
            <a:r>
              <a:rPr lang="en-US" sz="1400" b="1" dirty="0">
                <a:latin typeface="Montserrat" panose="02000505000000020004" pitchFamily="2" charset="0"/>
                <a:ea typeface="Open Sans" panose="020B0606030504020204" pitchFamily="34" charset="0"/>
                <a:cs typeface="BlairMdITC TT Medium"/>
              </a:rPr>
              <a:t>Smart Water Management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7E4E1D-0EF6-4038-8517-A221F445E011}"/>
              </a:ext>
            </a:extLst>
          </p:cNvPr>
          <p:cNvSpPr txBox="1"/>
          <p:nvPr/>
        </p:nvSpPr>
        <p:spPr>
          <a:xfrm>
            <a:off x="1997617" y="1704100"/>
            <a:ext cx="1745720" cy="338550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pPr>
              <a:spcAft>
                <a:spcPts val="3000"/>
              </a:spcAft>
            </a:pPr>
            <a:r>
              <a:rPr lang="en-US" sz="1400" b="1" dirty="0">
                <a:latin typeface="Montserrat" panose="02000505000000020004" pitchFamily="2" charset="0"/>
                <a:ea typeface="Open Sans" panose="020B0606030504020204" pitchFamily="34" charset="0"/>
                <a:cs typeface="BlairMdITC TT Medium"/>
              </a:rPr>
              <a:t>Flooding - Insurance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F126B9-B9A6-4AD9-A834-A0C1664C304B}"/>
              </a:ext>
            </a:extLst>
          </p:cNvPr>
          <p:cNvSpPr txBox="1"/>
          <p:nvPr/>
        </p:nvSpPr>
        <p:spPr>
          <a:xfrm>
            <a:off x="5332674" y="1820695"/>
            <a:ext cx="2821676" cy="338550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r>
              <a:rPr lang="en-US" sz="1400" b="1" dirty="0">
                <a:latin typeface="Montserrat" panose="02000505000000020004" pitchFamily="2" charset="0"/>
                <a:ea typeface="Open Sans" panose="020B0606030504020204" pitchFamily="34" charset="0"/>
                <a:cs typeface="BlairMdITC TT Medium"/>
              </a:rPr>
              <a:t>Monitoring Oceanographic Temp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81CBC1-7389-46D4-82CD-31DF275329F8}"/>
              </a:ext>
            </a:extLst>
          </p:cNvPr>
          <p:cNvSpPr txBox="1"/>
          <p:nvPr/>
        </p:nvSpPr>
        <p:spPr>
          <a:xfrm>
            <a:off x="9931489" y="5389070"/>
            <a:ext cx="1927136" cy="338550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pPr>
              <a:spcAft>
                <a:spcPts val="3000"/>
              </a:spcAft>
            </a:pPr>
            <a:r>
              <a:rPr lang="en-US" sz="1400" b="1" dirty="0">
                <a:latin typeface="Montserrat" panose="02000505000000020004" pitchFamily="2" charset="0"/>
                <a:ea typeface="Open Sans" panose="020B0606030504020204" pitchFamily="34" charset="0"/>
                <a:cs typeface="BlairMdITC TT Medium"/>
              </a:rPr>
              <a:t>Shark Net Monitoring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91F2D51-6E4C-4595-A2F7-5B3174F39E70}"/>
              </a:ext>
            </a:extLst>
          </p:cNvPr>
          <p:cNvSpPr txBox="1"/>
          <p:nvPr/>
        </p:nvSpPr>
        <p:spPr>
          <a:xfrm>
            <a:off x="9781777" y="4683454"/>
            <a:ext cx="2295003" cy="338550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pPr>
              <a:spcAft>
                <a:spcPts val="3000"/>
              </a:spcAft>
            </a:pPr>
            <a:r>
              <a:rPr lang="en-US" sz="1400" b="1" dirty="0">
                <a:latin typeface="Montserrat" panose="02000505000000020004" pitchFamily="2" charset="0"/>
                <a:ea typeface="Open Sans" panose="020B0606030504020204" pitchFamily="34" charset="0"/>
                <a:cs typeface="BlairMdITC TT Medium"/>
              </a:rPr>
              <a:t>Dams, Ports &amp; Harbors</a:t>
            </a:r>
          </a:p>
        </p:txBody>
      </p:sp>
      <p:pic>
        <p:nvPicPr>
          <p:cNvPr id="66" name="Graphic 65" descr="Globe">
            <a:extLst>
              <a:ext uri="{FF2B5EF4-FFF2-40B4-BE49-F238E27FC236}">
                <a16:creationId xmlns:a16="http://schemas.microsoft.com/office/drawing/2014/main" id="{A056D626-5D9B-4FA2-A093-C0DAC853763F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176267" y="2248758"/>
            <a:ext cx="653594" cy="653594"/>
          </a:xfrm>
          <a:prstGeom prst="rect">
            <a:avLst/>
          </a:prstGeom>
        </p:spPr>
      </p:pic>
      <p:pic>
        <p:nvPicPr>
          <p:cNvPr id="67" name="Graphic 66" descr="Boat Launch">
            <a:extLst>
              <a:ext uri="{FF2B5EF4-FFF2-40B4-BE49-F238E27FC236}">
                <a16:creationId xmlns:a16="http://schemas.microsoft.com/office/drawing/2014/main" id="{A34C99D8-7F55-4640-BD36-F68B2060FD5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89837" y="5252145"/>
            <a:ext cx="762326" cy="762326"/>
          </a:xfrm>
          <a:prstGeom prst="rect">
            <a:avLst/>
          </a:prstGeom>
        </p:spPr>
      </p:pic>
      <p:pic>
        <p:nvPicPr>
          <p:cNvPr id="69" name="Graphic 68" descr="Fish">
            <a:extLst>
              <a:ext uri="{FF2B5EF4-FFF2-40B4-BE49-F238E27FC236}">
                <a16:creationId xmlns:a16="http://schemas.microsoft.com/office/drawing/2014/main" id="{CAAE0759-9C50-44B7-92FB-3C9FFAA242F0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107017" y="5180702"/>
            <a:ext cx="755286" cy="755286"/>
          </a:xfrm>
          <a:prstGeom prst="rect">
            <a:avLst/>
          </a:prstGeom>
        </p:spPr>
      </p:pic>
      <p:pic>
        <p:nvPicPr>
          <p:cNvPr id="71" name="Graphic 70" descr="Thermometer">
            <a:extLst>
              <a:ext uri="{FF2B5EF4-FFF2-40B4-BE49-F238E27FC236}">
                <a16:creationId xmlns:a16="http://schemas.microsoft.com/office/drawing/2014/main" id="{C4249DDF-6023-4CF7-BF84-AEB9E5BAB32C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638860" y="1643063"/>
            <a:ext cx="693814" cy="693814"/>
          </a:xfrm>
          <a:prstGeom prst="rect">
            <a:avLst/>
          </a:prstGeom>
        </p:spPr>
      </p:pic>
      <p:pic>
        <p:nvPicPr>
          <p:cNvPr id="73" name="Graphic 72" descr="Rain">
            <a:extLst>
              <a:ext uri="{FF2B5EF4-FFF2-40B4-BE49-F238E27FC236}">
                <a16:creationId xmlns:a16="http://schemas.microsoft.com/office/drawing/2014/main" id="{5DA1A918-35A9-4225-A778-3AB8B8935D6B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48004" y="1486044"/>
            <a:ext cx="774662" cy="77466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58C177C-B723-418A-8656-752200179C4C}"/>
              </a:ext>
            </a:extLst>
          </p:cNvPr>
          <p:cNvSpPr txBox="1"/>
          <p:nvPr/>
        </p:nvSpPr>
        <p:spPr>
          <a:xfrm>
            <a:off x="1961427" y="3835473"/>
            <a:ext cx="2053710" cy="553994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pPr>
              <a:spcAft>
                <a:spcPts val="3000"/>
              </a:spcAft>
            </a:pPr>
            <a:r>
              <a:rPr lang="en-US" sz="1400" b="1" dirty="0">
                <a:latin typeface="Montserrat" panose="02000505000000020004" pitchFamily="2" charset="0"/>
                <a:ea typeface="Open Sans" panose="020B0606030504020204" pitchFamily="34" charset="0"/>
                <a:cs typeface="BlairMdITC TT Medium"/>
              </a:rPr>
              <a:t>Sustainable underwater farming</a:t>
            </a:r>
          </a:p>
        </p:txBody>
      </p:sp>
      <p:pic>
        <p:nvPicPr>
          <p:cNvPr id="30" name="Graphic 29" descr="Crab">
            <a:extLst>
              <a:ext uri="{FF2B5EF4-FFF2-40B4-BE49-F238E27FC236}">
                <a16:creationId xmlns:a16="http://schemas.microsoft.com/office/drawing/2014/main" id="{9110D854-8814-4A1F-9E47-DF771EA88100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08316" y="3835473"/>
            <a:ext cx="619964" cy="619964"/>
          </a:xfrm>
          <a:prstGeom prst="rect">
            <a:avLst/>
          </a:prstGeom>
        </p:spPr>
      </p:pic>
      <p:sp>
        <p:nvSpPr>
          <p:cNvPr id="28" name="Title 5">
            <a:extLst>
              <a:ext uri="{FF2B5EF4-FFF2-40B4-BE49-F238E27FC236}">
                <a16:creationId xmlns:a16="http://schemas.microsoft.com/office/drawing/2014/main" id="{7864A4AF-5564-4842-A2C0-659738C58421}"/>
              </a:ext>
            </a:extLst>
          </p:cNvPr>
          <p:cNvSpPr txBox="1">
            <a:spLocks/>
          </p:cNvSpPr>
          <p:nvPr/>
        </p:nvSpPr>
        <p:spPr>
          <a:xfrm>
            <a:off x="1385669" y="648427"/>
            <a:ext cx="2077841" cy="806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r>
              <a:rPr lang="en-IN" sz="2400" dirty="0"/>
              <a:t>Commercial</a:t>
            </a:r>
          </a:p>
        </p:txBody>
      </p:sp>
      <p:sp>
        <p:nvSpPr>
          <p:cNvPr id="29" name="Title 5">
            <a:extLst>
              <a:ext uri="{FF2B5EF4-FFF2-40B4-BE49-F238E27FC236}">
                <a16:creationId xmlns:a16="http://schemas.microsoft.com/office/drawing/2014/main" id="{78D879D2-CA7A-0245-BA22-23284C9F9C87}"/>
              </a:ext>
            </a:extLst>
          </p:cNvPr>
          <p:cNvSpPr txBox="1">
            <a:spLocks/>
          </p:cNvSpPr>
          <p:nvPr/>
        </p:nvSpPr>
        <p:spPr>
          <a:xfrm>
            <a:off x="5139909" y="655864"/>
            <a:ext cx="2690585" cy="806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r>
              <a:rPr lang="en-IN" sz="2400" dirty="0"/>
              <a:t>Scientific Research</a:t>
            </a:r>
          </a:p>
        </p:txBody>
      </p:sp>
      <p:sp>
        <p:nvSpPr>
          <p:cNvPr id="31" name="Title 5">
            <a:extLst>
              <a:ext uri="{FF2B5EF4-FFF2-40B4-BE49-F238E27FC236}">
                <a16:creationId xmlns:a16="http://schemas.microsoft.com/office/drawing/2014/main" id="{53900162-31CD-B441-97A4-EE635F60A9A1}"/>
              </a:ext>
            </a:extLst>
          </p:cNvPr>
          <p:cNvSpPr txBox="1">
            <a:spLocks/>
          </p:cNvSpPr>
          <p:nvPr/>
        </p:nvSpPr>
        <p:spPr>
          <a:xfrm>
            <a:off x="9474011" y="640998"/>
            <a:ext cx="1799872" cy="806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r>
              <a:rPr lang="en-IN" sz="2400" dirty="0"/>
              <a:t>Government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9CBB7-405C-D646-B63C-7C5F12B06096}"/>
              </a:ext>
            </a:extLst>
          </p:cNvPr>
          <p:cNvSpPr txBox="1"/>
          <p:nvPr/>
        </p:nvSpPr>
        <p:spPr>
          <a:xfrm>
            <a:off x="9911253" y="1690974"/>
            <a:ext cx="1745720" cy="338550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pPr>
              <a:spcAft>
                <a:spcPts val="3000"/>
              </a:spcAft>
            </a:pPr>
            <a:r>
              <a:rPr lang="en-US" sz="1400" b="1" dirty="0">
                <a:latin typeface="Montserrat" panose="02000505000000020004" pitchFamily="2" charset="0"/>
                <a:ea typeface="Open Sans" panose="020B0606030504020204" pitchFamily="34" charset="0"/>
                <a:cs typeface="BlairMdITC TT Medium"/>
              </a:rPr>
              <a:t>Flooding - FEMA</a:t>
            </a:r>
          </a:p>
        </p:txBody>
      </p:sp>
      <p:pic>
        <p:nvPicPr>
          <p:cNvPr id="33" name="Graphic 32" descr="Rain">
            <a:extLst>
              <a:ext uri="{FF2B5EF4-FFF2-40B4-BE49-F238E27FC236}">
                <a16:creationId xmlns:a16="http://schemas.microsoft.com/office/drawing/2014/main" id="{8AFDDB6E-578E-D542-AAD7-968AAF955449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106964" y="1472918"/>
            <a:ext cx="774662" cy="77466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3D8716A-FE34-2542-8EA2-66E3D3F228AD}"/>
              </a:ext>
            </a:extLst>
          </p:cNvPr>
          <p:cNvSpPr txBox="1"/>
          <p:nvPr/>
        </p:nvSpPr>
        <p:spPr>
          <a:xfrm>
            <a:off x="2117175" y="5449167"/>
            <a:ext cx="2295003" cy="338550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pPr>
              <a:spcAft>
                <a:spcPts val="3000"/>
              </a:spcAft>
            </a:pPr>
            <a:r>
              <a:rPr lang="en-US" sz="1400" b="1" dirty="0">
                <a:latin typeface="Montserrat" panose="02000505000000020004" pitchFamily="2" charset="0"/>
                <a:ea typeface="Open Sans" panose="020B0606030504020204" pitchFamily="34" charset="0"/>
                <a:cs typeface="BlairMdITC TT Medium"/>
              </a:rPr>
              <a:t>Ports &amp; Harbors</a:t>
            </a:r>
          </a:p>
        </p:txBody>
      </p:sp>
      <p:pic>
        <p:nvPicPr>
          <p:cNvPr id="35" name="Graphic 34" descr="Boat Launch">
            <a:extLst>
              <a:ext uri="{FF2B5EF4-FFF2-40B4-BE49-F238E27FC236}">
                <a16:creationId xmlns:a16="http://schemas.microsoft.com/office/drawing/2014/main" id="{0710B3C0-C891-494F-AE42-D3FEFF72AB78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059239" y="4490154"/>
            <a:ext cx="762326" cy="76232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32F7330-BA57-E248-9F42-607CE6A7844A}"/>
              </a:ext>
            </a:extLst>
          </p:cNvPr>
          <p:cNvSpPr txBox="1"/>
          <p:nvPr/>
        </p:nvSpPr>
        <p:spPr>
          <a:xfrm>
            <a:off x="9547802" y="6153597"/>
            <a:ext cx="2682527" cy="338550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r>
              <a:rPr lang="en-US" sz="1400" b="1" dirty="0">
                <a:latin typeface="Montserrat" panose="02000505000000020004" pitchFamily="2" charset="0"/>
                <a:ea typeface="Open Sans" panose="020B0606030504020204" pitchFamily="34" charset="0"/>
                <a:cs typeface="BlairMdITC TT Medium"/>
              </a:rPr>
              <a:t>Monitoring Oceanographic Temp</a:t>
            </a:r>
          </a:p>
        </p:txBody>
      </p:sp>
      <p:pic>
        <p:nvPicPr>
          <p:cNvPr id="37" name="Graphic 36" descr="Thermometer">
            <a:extLst>
              <a:ext uri="{FF2B5EF4-FFF2-40B4-BE49-F238E27FC236}">
                <a16:creationId xmlns:a16="http://schemas.microsoft.com/office/drawing/2014/main" id="{FB183066-354C-324C-A453-262DD64D4A38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059239" y="5975965"/>
            <a:ext cx="592464" cy="69381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032AF33D-F0F7-184A-9AB7-8ACAF5F84AAC}"/>
              </a:ext>
            </a:extLst>
          </p:cNvPr>
          <p:cNvSpPr txBox="1"/>
          <p:nvPr/>
        </p:nvSpPr>
        <p:spPr>
          <a:xfrm>
            <a:off x="1798233" y="6141226"/>
            <a:ext cx="2358207" cy="338550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pPr>
              <a:spcAft>
                <a:spcPts val="3000"/>
              </a:spcAft>
            </a:pPr>
            <a:r>
              <a:rPr lang="en-US" sz="1400" b="1" dirty="0">
                <a:latin typeface="Montserrat" panose="02000505000000020004" pitchFamily="2" charset="0"/>
                <a:ea typeface="Open Sans" panose="020B0606030504020204" pitchFamily="34" charset="0"/>
                <a:cs typeface="BlairMdITC TT Medium"/>
              </a:rPr>
              <a:t>Illegal Fishing Deterrent</a:t>
            </a:r>
          </a:p>
        </p:txBody>
      </p:sp>
      <p:pic>
        <p:nvPicPr>
          <p:cNvPr id="46" name="Graphic 45" descr="Fishing">
            <a:extLst>
              <a:ext uri="{FF2B5EF4-FFF2-40B4-BE49-F238E27FC236}">
                <a16:creationId xmlns:a16="http://schemas.microsoft.com/office/drawing/2014/main" id="{86E173CC-629F-474D-9991-7B507E1690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6743" y="6015181"/>
            <a:ext cx="474847" cy="60225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F4A3020-AC93-874C-9C17-C231BBCAABD9}"/>
              </a:ext>
            </a:extLst>
          </p:cNvPr>
          <p:cNvSpPr txBox="1"/>
          <p:nvPr/>
        </p:nvSpPr>
        <p:spPr>
          <a:xfrm>
            <a:off x="1680727" y="2469722"/>
            <a:ext cx="2217466" cy="338550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pPr>
              <a:spcAft>
                <a:spcPts val="3000"/>
              </a:spcAft>
            </a:pPr>
            <a:r>
              <a:rPr lang="en-US" sz="1400" b="1" dirty="0">
                <a:latin typeface="Montserrat" panose="02000505000000020004" pitchFamily="2" charset="0"/>
                <a:ea typeface="Open Sans" panose="020B0606030504020204" pitchFamily="34" charset="0"/>
                <a:cs typeface="BlairMdITC TT Medium"/>
              </a:rPr>
              <a:t>Smart Water Management</a:t>
            </a:r>
          </a:p>
        </p:txBody>
      </p:sp>
      <p:pic>
        <p:nvPicPr>
          <p:cNvPr id="48" name="Graphic 47" descr="Globe">
            <a:extLst>
              <a:ext uri="{FF2B5EF4-FFF2-40B4-BE49-F238E27FC236}">
                <a16:creationId xmlns:a16="http://schemas.microsoft.com/office/drawing/2014/main" id="{7CA31BD2-88FC-3844-A08E-072D4532710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97680" y="2312200"/>
            <a:ext cx="653594" cy="65359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CAFF5E5-04B6-7F4E-854F-E55F4BE2E531}"/>
              </a:ext>
            </a:extLst>
          </p:cNvPr>
          <p:cNvSpPr txBox="1"/>
          <p:nvPr/>
        </p:nvSpPr>
        <p:spPr>
          <a:xfrm>
            <a:off x="9790812" y="3982887"/>
            <a:ext cx="2366567" cy="338550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pPr>
              <a:spcAft>
                <a:spcPts val="3000"/>
              </a:spcAft>
            </a:pPr>
            <a:r>
              <a:rPr lang="en-IN" sz="1400" b="1" dirty="0">
                <a:latin typeface="Montserrat" panose="02000505000000020004" pitchFamily="2" charset="0"/>
                <a:ea typeface="Open Sans" panose="020B0606030504020204" pitchFamily="34" charset="0"/>
                <a:cs typeface="BlairMdITC TT Medium"/>
              </a:rPr>
              <a:t>Marine Protected Areas</a:t>
            </a:r>
          </a:p>
        </p:txBody>
      </p:sp>
      <p:pic>
        <p:nvPicPr>
          <p:cNvPr id="50" name="Graphic 49" descr="Shell">
            <a:extLst>
              <a:ext uri="{FF2B5EF4-FFF2-40B4-BE49-F238E27FC236}">
                <a16:creationId xmlns:a16="http://schemas.microsoft.com/office/drawing/2014/main" id="{AA76017D-BF15-9544-9549-B0C53684234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39127" y="3799380"/>
            <a:ext cx="701850" cy="701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46954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5C989-4555-4A5D-B88D-1A4EE26CF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Water Management - Cities, Ports &amp; </a:t>
            </a:r>
            <a:r>
              <a:rPr lang="en-IN" dirty="0" err="1"/>
              <a:t>Harbors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E7FCB9-0067-46C6-9526-179F4C88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2EB8-6A17-46AC-A4A2-5D1C41E9896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Google Shape;365;p8">
            <a:extLst>
              <a:ext uri="{FF2B5EF4-FFF2-40B4-BE49-F238E27FC236}">
                <a16:creationId xmlns:a16="http://schemas.microsoft.com/office/drawing/2014/main" id="{19CAF0D5-97B5-4D51-8A70-607FDFBDA6EA}"/>
              </a:ext>
            </a:extLst>
          </p:cNvPr>
          <p:cNvSpPr txBox="1"/>
          <p:nvPr/>
        </p:nvSpPr>
        <p:spPr>
          <a:xfrm>
            <a:off x="6299378" y="1129528"/>
            <a:ext cx="4968811" cy="675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es-ES" sz="1600" b="1" dirty="0" err="1">
                <a:solidFill>
                  <a:schemeClr val="dk1"/>
                </a:solidFill>
                <a:latin typeface="Monserrat"/>
                <a:ea typeface="Century Gothic"/>
                <a:cs typeface="Monserrat"/>
                <a:sym typeface="Century Gothic"/>
              </a:rPr>
              <a:t>Autonomous</a:t>
            </a:r>
            <a:r>
              <a:rPr lang="es-ES" sz="1600" b="1" dirty="0">
                <a:solidFill>
                  <a:schemeClr val="dk1"/>
                </a:solidFill>
                <a:latin typeface="Monserrat"/>
                <a:ea typeface="Century Gothic"/>
                <a:cs typeface="Monserrat"/>
                <a:sym typeface="Century Gothic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Monserrat"/>
                <a:ea typeface="Century Gothic"/>
                <a:cs typeface="Monserrat"/>
                <a:sym typeface="Century Gothic"/>
              </a:rPr>
              <a:t>technology</a:t>
            </a:r>
            <a:r>
              <a:rPr lang="es-ES" sz="1600" dirty="0">
                <a:solidFill>
                  <a:schemeClr val="dk1"/>
                </a:solidFill>
                <a:latin typeface="Monserrat"/>
                <a:ea typeface="Century Gothic"/>
                <a:cs typeface="Monserrat"/>
                <a:sym typeface="Century Gothic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Monserrat"/>
                <a:ea typeface="Century Gothic"/>
                <a:cs typeface="Monserrat"/>
                <a:sym typeface="Century Gothic"/>
              </a:rPr>
              <a:t>for</a:t>
            </a:r>
            <a:r>
              <a:rPr lang="es-ES" sz="1600" dirty="0">
                <a:solidFill>
                  <a:schemeClr val="dk1"/>
                </a:solidFill>
                <a:latin typeface="Monserrat"/>
                <a:ea typeface="Century Gothic"/>
                <a:cs typeface="Monserrat"/>
                <a:sym typeface="Century Gothic"/>
              </a:rPr>
              <a:t> visual and </a:t>
            </a:r>
            <a:r>
              <a:rPr lang="es-ES" sz="1600" dirty="0" err="1">
                <a:solidFill>
                  <a:schemeClr val="dk1"/>
                </a:solidFill>
                <a:latin typeface="Monserrat"/>
                <a:ea typeface="Century Gothic"/>
                <a:cs typeface="Monserrat"/>
                <a:sym typeface="Century Gothic"/>
              </a:rPr>
              <a:t>environmental</a:t>
            </a:r>
            <a:r>
              <a:rPr lang="es-ES" sz="1600" dirty="0">
                <a:solidFill>
                  <a:schemeClr val="dk1"/>
                </a:solidFill>
                <a:latin typeface="Monserrat"/>
                <a:ea typeface="Century Gothic"/>
                <a:cs typeface="Monserrat"/>
                <a:sym typeface="Century Gothic"/>
              </a:rPr>
              <a:t> data </a:t>
            </a:r>
            <a:r>
              <a:rPr lang="es-ES" sz="1600" dirty="0" err="1">
                <a:solidFill>
                  <a:schemeClr val="dk1"/>
                </a:solidFill>
                <a:latin typeface="Monserrat"/>
                <a:ea typeface="Century Gothic"/>
                <a:cs typeface="Monserrat"/>
                <a:sym typeface="Century Gothic"/>
              </a:rPr>
              <a:t>monitoring</a:t>
            </a:r>
            <a:r>
              <a:rPr lang="es-ES" sz="1600" dirty="0">
                <a:solidFill>
                  <a:schemeClr val="dk1"/>
                </a:solidFill>
                <a:latin typeface="Monserrat"/>
                <a:ea typeface="Century Gothic"/>
                <a:cs typeface="Monserrat"/>
                <a:sym typeface="Century Gothic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Monserrat"/>
                <a:ea typeface="Century Gothic"/>
                <a:cs typeface="Monserrat"/>
                <a:sym typeface="Century Gothic"/>
              </a:rPr>
              <a:t>water</a:t>
            </a:r>
            <a:r>
              <a:rPr lang="es-ES" sz="1600" dirty="0">
                <a:solidFill>
                  <a:schemeClr val="dk1"/>
                </a:solidFill>
                <a:latin typeface="Monserrat"/>
                <a:ea typeface="Century Gothic"/>
                <a:cs typeface="Monserrat"/>
                <a:sym typeface="Century Gothic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Monserrat"/>
                <a:ea typeface="Century Gothic"/>
                <a:cs typeface="Monserrat"/>
                <a:sym typeface="Century Gothic"/>
              </a:rPr>
              <a:t>quality</a:t>
            </a:r>
            <a:r>
              <a:rPr lang="es-ES" sz="1600" dirty="0">
                <a:solidFill>
                  <a:schemeClr val="dk1"/>
                </a:solidFill>
                <a:latin typeface="Monserrat"/>
                <a:ea typeface="Century Gothic"/>
                <a:cs typeface="Monserrat"/>
                <a:sym typeface="Century Gothic"/>
              </a:rPr>
              <a:t>, </a:t>
            </a:r>
            <a:r>
              <a:rPr lang="es-ES" sz="1600" dirty="0" err="1">
                <a:solidFill>
                  <a:schemeClr val="dk1"/>
                </a:solidFill>
                <a:latin typeface="Monserrat"/>
                <a:ea typeface="Century Gothic"/>
                <a:cs typeface="Monserrat"/>
                <a:sym typeface="Century Gothic"/>
              </a:rPr>
              <a:t>traffic</a:t>
            </a:r>
            <a:r>
              <a:rPr lang="es-ES" sz="1600" dirty="0">
                <a:solidFill>
                  <a:schemeClr val="dk1"/>
                </a:solidFill>
                <a:latin typeface="Monserrat"/>
                <a:ea typeface="Century Gothic"/>
                <a:cs typeface="Monserrat"/>
                <a:sym typeface="Century Gothic"/>
              </a:rPr>
              <a:t> and more. </a:t>
            </a:r>
            <a:endParaRPr sz="1600" b="0" i="0" u="none" strike="noStrike" cap="none" dirty="0">
              <a:solidFill>
                <a:schemeClr val="dk1"/>
              </a:solidFill>
              <a:latin typeface="Montserrat Light" panose="00000400000000000000" pitchFamily="50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" name="Google Shape;338;p8" descr="A view of a city&#10;&#10;Description automatically generated">
            <a:extLst>
              <a:ext uri="{FF2B5EF4-FFF2-40B4-BE49-F238E27FC236}">
                <a16:creationId xmlns:a16="http://schemas.microsoft.com/office/drawing/2014/main" id="{98E578F7-5923-47D4-95EB-73E86E6CCD91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689" y="1474741"/>
            <a:ext cx="4301426" cy="33467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oogle Shape;339;p8">
            <a:extLst>
              <a:ext uri="{FF2B5EF4-FFF2-40B4-BE49-F238E27FC236}">
                <a16:creationId xmlns:a16="http://schemas.microsoft.com/office/drawing/2014/main" id="{F804C6F4-3A5B-4A53-9297-0BC69C2B217D}"/>
              </a:ext>
            </a:extLst>
          </p:cNvPr>
          <p:cNvCxnSpPr>
            <a:stCxn id="12" idx="2"/>
          </p:cNvCxnSpPr>
          <p:nvPr/>
        </p:nvCxnSpPr>
        <p:spPr>
          <a:xfrm>
            <a:off x="3159050" y="2743288"/>
            <a:ext cx="57026" cy="44240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7" name="Google Shape;341;p8">
            <a:extLst>
              <a:ext uri="{FF2B5EF4-FFF2-40B4-BE49-F238E27FC236}">
                <a16:creationId xmlns:a16="http://schemas.microsoft.com/office/drawing/2014/main" id="{5714F262-FE21-48FA-B313-29AF0A05424D}"/>
              </a:ext>
            </a:extLst>
          </p:cNvPr>
          <p:cNvCxnSpPr/>
          <p:nvPr/>
        </p:nvCxnSpPr>
        <p:spPr>
          <a:xfrm flipH="1">
            <a:off x="3246568" y="2494650"/>
            <a:ext cx="1993121" cy="177256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stealth" w="med" len="med"/>
            <a:tailEnd type="stealth" w="med" len="med"/>
          </a:ln>
        </p:spPr>
      </p:cxnSp>
      <p:cxnSp>
        <p:nvCxnSpPr>
          <p:cNvPr id="8" name="Google Shape;342;p8">
            <a:extLst>
              <a:ext uri="{FF2B5EF4-FFF2-40B4-BE49-F238E27FC236}">
                <a16:creationId xmlns:a16="http://schemas.microsoft.com/office/drawing/2014/main" id="{DB7A6FB2-DFBB-412C-9F0E-6BC3ED5A6B8E}"/>
              </a:ext>
            </a:extLst>
          </p:cNvPr>
          <p:cNvCxnSpPr/>
          <p:nvPr/>
        </p:nvCxnSpPr>
        <p:spPr>
          <a:xfrm rot="10800000">
            <a:off x="3252675" y="2654464"/>
            <a:ext cx="1286981" cy="25032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9" name="Google Shape;343;p8">
            <a:extLst>
              <a:ext uri="{FF2B5EF4-FFF2-40B4-BE49-F238E27FC236}">
                <a16:creationId xmlns:a16="http://schemas.microsoft.com/office/drawing/2014/main" id="{84945FF8-78A5-4CDA-A982-941E229BE18A}"/>
              </a:ext>
            </a:extLst>
          </p:cNvPr>
          <p:cNvCxnSpPr/>
          <p:nvPr/>
        </p:nvCxnSpPr>
        <p:spPr>
          <a:xfrm rot="10800000" flipH="1">
            <a:off x="2050895" y="2616056"/>
            <a:ext cx="1055569" cy="23907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stealth" w="med" len="med"/>
            <a:tailEnd type="stealth" w="med" len="med"/>
          </a:ln>
        </p:spPr>
      </p:cxnSp>
      <p:cxnSp>
        <p:nvCxnSpPr>
          <p:cNvPr id="10" name="Google Shape;344;p8">
            <a:extLst>
              <a:ext uri="{FF2B5EF4-FFF2-40B4-BE49-F238E27FC236}">
                <a16:creationId xmlns:a16="http://schemas.microsoft.com/office/drawing/2014/main" id="{ED2EBE9A-E54C-4094-9C7B-2F0E991C9290}"/>
              </a:ext>
            </a:extLst>
          </p:cNvPr>
          <p:cNvCxnSpPr/>
          <p:nvPr/>
        </p:nvCxnSpPr>
        <p:spPr>
          <a:xfrm rot="10800000" flipH="1">
            <a:off x="3252675" y="2514209"/>
            <a:ext cx="1005023" cy="125753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stealth" w="med" len="med"/>
            <a:tailEnd type="stealth" w="med" len="med"/>
          </a:ln>
        </p:spPr>
      </p:cxnSp>
      <p:sp>
        <p:nvSpPr>
          <p:cNvPr id="11" name="Google Shape;345;p8">
            <a:extLst>
              <a:ext uri="{FF2B5EF4-FFF2-40B4-BE49-F238E27FC236}">
                <a16:creationId xmlns:a16="http://schemas.microsoft.com/office/drawing/2014/main" id="{517D6E57-1A6F-4927-92D3-BD83886D180D}"/>
              </a:ext>
            </a:extLst>
          </p:cNvPr>
          <p:cNvSpPr/>
          <p:nvPr/>
        </p:nvSpPr>
        <p:spPr>
          <a:xfrm>
            <a:off x="3083425" y="2584790"/>
            <a:ext cx="152243" cy="110344"/>
          </a:xfrm>
          <a:prstGeom prst="rect">
            <a:avLst/>
          </a:prstGeom>
          <a:solidFill>
            <a:schemeClr val="tx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340;p8">
            <a:extLst>
              <a:ext uri="{FF2B5EF4-FFF2-40B4-BE49-F238E27FC236}">
                <a16:creationId xmlns:a16="http://schemas.microsoft.com/office/drawing/2014/main" id="{31029EFC-989F-408A-8BF8-CBE12BEACFE4}"/>
              </a:ext>
            </a:extLst>
          </p:cNvPr>
          <p:cNvSpPr txBox="1"/>
          <p:nvPr/>
        </p:nvSpPr>
        <p:spPr>
          <a:xfrm>
            <a:off x="2977166" y="2542931"/>
            <a:ext cx="363768" cy="20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ES" sz="600" b="0" i="0" u="none" strike="noStrike" cap="none" dirty="0">
                <a:solidFill>
                  <a:schemeClr val="lt1"/>
                </a:solidFill>
                <a:latin typeface="Montserrat" panose="02000505000000020004" pitchFamily="2" charset="0"/>
                <a:ea typeface="Century Gothic"/>
                <a:cs typeface="Century Gothic"/>
                <a:sym typeface="Century Gothic"/>
              </a:rPr>
              <a:t>HQ</a:t>
            </a:r>
            <a:endParaRPr sz="1050" b="0" i="0" u="none" strike="noStrike" cap="none" dirty="0">
              <a:solidFill>
                <a:srgbClr val="000000"/>
              </a:solidFill>
              <a:latin typeface="Montserrat" panose="02000505000000020004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46;p8">
            <a:extLst>
              <a:ext uri="{FF2B5EF4-FFF2-40B4-BE49-F238E27FC236}">
                <a16:creationId xmlns:a16="http://schemas.microsoft.com/office/drawing/2014/main" id="{F83F9A51-F87B-4FA2-B941-442EA4341D37}"/>
              </a:ext>
            </a:extLst>
          </p:cNvPr>
          <p:cNvSpPr txBox="1"/>
          <p:nvPr/>
        </p:nvSpPr>
        <p:spPr>
          <a:xfrm>
            <a:off x="4924421" y="1637390"/>
            <a:ext cx="1128777" cy="20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ES" sz="900" b="0" i="0" u="none" strike="noStrike" cap="none" dirty="0">
                <a:solidFill>
                  <a:schemeClr val="lt1"/>
                </a:solidFill>
                <a:latin typeface="Montserrat" panose="02000505000000020004" pitchFamily="2" charset="0"/>
                <a:ea typeface="Century Gothic"/>
                <a:cs typeface="Century Gothic"/>
                <a:sym typeface="Century Gothic"/>
              </a:rPr>
              <a:t>Real time Data </a:t>
            </a:r>
            <a:endParaRPr sz="1400" b="0" i="0" u="none" strike="noStrike" cap="none" dirty="0">
              <a:solidFill>
                <a:srgbClr val="000000"/>
              </a:solidFill>
              <a:latin typeface="Montserrat" panose="02000505000000020004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47;p8">
            <a:extLst>
              <a:ext uri="{FF2B5EF4-FFF2-40B4-BE49-F238E27FC236}">
                <a16:creationId xmlns:a16="http://schemas.microsoft.com/office/drawing/2014/main" id="{C4B73E3D-6E4A-4E5E-A347-CF6E9F93FAF0}"/>
              </a:ext>
            </a:extLst>
          </p:cNvPr>
          <p:cNvSpPr txBox="1"/>
          <p:nvPr/>
        </p:nvSpPr>
        <p:spPr>
          <a:xfrm>
            <a:off x="4563772" y="2190434"/>
            <a:ext cx="403451" cy="267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348;p8">
            <a:extLst>
              <a:ext uri="{FF2B5EF4-FFF2-40B4-BE49-F238E27FC236}">
                <a16:creationId xmlns:a16="http://schemas.microsoft.com/office/drawing/2014/main" id="{DDE414D2-9561-46B4-941B-2A19216231A8}"/>
              </a:ext>
            </a:extLst>
          </p:cNvPr>
          <p:cNvSpPr/>
          <p:nvPr/>
        </p:nvSpPr>
        <p:spPr>
          <a:xfrm>
            <a:off x="3771787" y="2525881"/>
            <a:ext cx="68400" cy="68400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rgbClr val="0051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350;p8">
            <a:extLst>
              <a:ext uri="{FF2B5EF4-FFF2-40B4-BE49-F238E27FC236}">
                <a16:creationId xmlns:a16="http://schemas.microsoft.com/office/drawing/2014/main" id="{F8EF4378-7C54-4875-A813-26047DD73950}"/>
              </a:ext>
            </a:extLst>
          </p:cNvPr>
          <p:cNvSpPr/>
          <p:nvPr/>
        </p:nvSpPr>
        <p:spPr>
          <a:xfrm>
            <a:off x="4003206" y="2773088"/>
            <a:ext cx="68400" cy="68400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rgbClr val="0051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351;p8">
            <a:extLst>
              <a:ext uri="{FF2B5EF4-FFF2-40B4-BE49-F238E27FC236}">
                <a16:creationId xmlns:a16="http://schemas.microsoft.com/office/drawing/2014/main" id="{2F7B26F0-7E7F-4CC0-8D56-C60F9CFF797B}"/>
              </a:ext>
            </a:extLst>
          </p:cNvPr>
          <p:cNvSpPr/>
          <p:nvPr/>
        </p:nvSpPr>
        <p:spPr>
          <a:xfrm>
            <a:off x="2552186" y="2590733"/>
            <a:ext cx="68400" cy="68400"/>
          </a:xfrm>
          <a:prstGeom prst="ellipse">
            <a:avLst/>
          </a:prstGeom>
          <a:solidFill>
            <a:srgbClr val="FFFF00"/>
          </a:solidFill>
          <a:ln w="12700" cap="flat" cmpd="sng">
            <a:solidFill>
              <a:srgbClr val="0051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352;p8">
            <a:extLst>
              <a:ext uri="{FF2B5EF4-FFF2-40B4-BE49-F238E27FC236}">
                <a16:creationId xmlns:a16="http://schemas.microsoft.com/office/drawing/2014/main" id="{3EE8E18E-6A96-480F-9648-D51192767259}"/>
              </a:ext>
            </a:extLst>
          </p:cNvPr>
          <p:cNvSpPr/>
          <p:nvPr/>
        </p:nvSpPr>
        <p:spPr>
          <a:xfrm>
            <a:off x="3160906" y="2916187"/>
            <a:ext cx="68400" cy="68400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rgbClr val="0051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oogle Shape;366;p8">
            <a:extLst>
              <a:ext uri="{FF2B5EF4-FFF2-40B4-BE49-F238E27FC236}">
                <a16:creationId xmlns:a16="http://schemas.microsoft.com/office/drawing/2014/main" id="{3A8FE514-9DD7-47C4-BC01-7C073E96BB05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76110" flipH="1">
            <a:off x="1357737" y="1637548"/>
            <a:ext cx="606971" cy="5097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Google Shape;367;p8">
            <a:extLst>
              <a:ext uri="{FF2B5EF4-FFF2-40B4-BE49-F238E27FC236}">
                <a16:creationId xmlns:a16="http://schemas.microsoft.com/office/drawing/2014/main" id="{E7948494-C7F8-46EE-ADF4-2DB20CD4BA85}"/>
              </a:ext>
            </a:extLst>
          </p:cNvPr>
          <p:cNvCxnSpPr/>
          <p:nvPr/>
        </p:nvCxnSpPr>
        <p:spPr>
          <a:xfrm flipH="1">
            <a:off x="969737" y="2050485"/>
            <a:ext cx="951953" cy="1296008"/>
          </a:xfrm>
          <a:prstGeom prst="straightConnector1">
            <a:avLst/>
          </a:prstGeom>
          <a:noFill/>
          <a:ln w="15875" cap="flat" cmpd="sng">
            <a:solidFill>
              <a:srgbClr val="112546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7" name="Google Shape;368;p8">
            <a:extLst>
              <a:ext uri="{FF2B5EF4-FFF2-40B4-BE49-F238E27FC236}">
                <a16:creationId xmlns:a16="http://schemas.microsoft.com/office/drawing/2014/main" id="{1C569A7F-1A32-461C-AD23-B18334A7147E}"/>
              </a:ext>
            </a:extLst>
          </p:cNvPr>
          <p:cNvCxnSpPr/>
          <p:nvPr/>
        </p:nvCxnSpPr>
        <p:spPr>
          <a:xfrm rot="10800000">
            <a:off x="1977939" y="2062335"/>
            <a:ext cx="1083751" cy="463546"/>
          </a:xfrm>
          <a:prstGeom prst="straightConnector1">
            <a:avLst/>
          </a:prstGeom>
          <a:noFill/>
          <a:ln w="15875" cap="flat" cmpd="sng">
            <a:solidFill>
              <a:srgbClr val="112546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40" name="Picture 4">
            <a:extLst>
              <a:ext uri="{FF2B5EF4-FFF2-40B4-BE49-F238E27FC236}">
                <a16:creationId xmlns:a16="http://schemas.microsoft.com/office/drawing/2014/main" id="{74E64730-4BC6-254B-9FAA-F71A98AA99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3786" y="4140240"/>
            <a:ext cx="4328441" cy="246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57AA524-B5E9-1B4E-9BC3-577F712FCA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0220" y="1986316"/>
            <a:ext cx="5422933" cy="45063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84388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B3C4BAA3C52646AA288C52AA3F1F38" ma:contentTypeVersion="13" ma:contentTypeDescription="Opret et nyt dokument." ma:contentTypeScope="" ma:versionID="b0219be68d02720fe2c6fee868f12a09">
  <xsd:schema xmlns:xsd="http://www.w3.org/2001/XMLSchema" xmlns:xs="http://www.w3.org/2001/XMLSchema" xmlns:p="http://schemas.microsoft.com/office/2006/metadata/properties" xmlns:ns2="3cedf619-98e0-48d7-973e-0e2091f56ee0" xmlns:ns3="899e2274-603e-45b7-8163-3a0478b0d635" targetNamespace="http://schemas.microsoft.com/office/2006/metadata/properties" ma:root="true" ma:fieldsID="14babe14b741382d009ad1f17da41ec1" ns2:_="" ns3:_="">
    <xsd:import namespace="3cedf619-98e0-48d7-973e-0e2091f56ee0"/>
    <xsd:import namespace="899e2274-603e-45b7-8163-3a0478b0d6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edf619-98e0-48d7-973e-0e2091f56e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9e2274-603e-45b7-8163-3a0478b0d6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C54200-ECDC-4E82-A895-8D8BC6139C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60486E-369B-43BA-A770-4883B62945CE}">
  <ds:schemaRefs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3cedf619-98e0-48d7-973e-0e2091f56ee0"/>
    <ds:schemaRef ds:uri="http://schemas.microsoft.com/office/infopath/2007/PartnerControls"/>
    <ds:schemaRef ds:uri="899e2274-603e-45b7-8163-3a0478b0d635"/>
  </ds:schemaRefs>
</ds:datastoreItem>
</file>

<file path=customXml/itemProps3.xml><?xml version="1.0" encoding="utf-8"?>
<ds:datastoreItem xmlns:ds="http://schemas.openxmlformats.org/officeDocument/2006/customXml" ds:itemID="{C01541FE-003B-4DEF-8C8B-75BAEA09E4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edf619-98e0-48d7-973e-0e2091f56ee0"/>
    <ds:schemaRef ds:uri="899e2274-603e-45b7-8163-3a0478b0d6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8682</TotalTime>
  <Words>1727</Words>
  <Application>Microsoft Macintosh PowerPoint</Application>
  <PresentationFormat>Widescreen</PresentationFormat>
  <Paragraphs>391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47" baseType="lpstr">
      <vt:lpstr>Arial</vt:lpstr>
      <vt:lpstr>Arial Narrow</vt:lpstr>
      <vt:lpstr>BlairMdITC TT Medium</vt:lpstr>
      <vt:lpstr>Calibri</vt:lpstr>
      <vt:lpstr>Calibri Light</vt:lpstr>
      <vt:lpstr>Century Gothic</vt:lpstr>
      <vt:lpstr>Georgia</vt:lpstr>
      <vt:lpstr>Latha</vt:lpstr>
      <vt:lpstr>Monserrat</vt:lpstr>
      <vt:lpstr>Monserrat</vt:lpstr>
      <vt:lpstr>Monserrat light</vt:lpstr>
      <vt:lpstr>Monserrat light</vt:lpstr>
      <vt:lpstr>Montserrat</vt:lpstr>
      <vt:lpstr>Montserrat Black</vt:lpstr>
      <vt:lpstr>Montserrat Light</vt:lpstr>
      <vt:lpstr>Open Sans</vt:lpstr>
      <vt:lpstr>Roboto Light</vt:lpstr>
      <vt:lpstr>Times New Roman</vt:lpstr>
      <vt:lpstr>Verdana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Until NOW!</vt:lpstr>
      <vt:lpstr>Why a Fish?</vt:lpstr>
      <vt:lpstr>Value Proposition</vt:lpstr>
      <vt:lpstr>Modular for Multiple Use Cases</vt:lpstr>
      <vt:lpstr>Water Management - Cities, Ports &amp; Harbors</vt:lpstr>
      <vt:lpstr>PowerPoint Presentation</vt:lpstr>
      <vt:lpstr>Precision Underwater Farming</vt:lpstr>
      <vt:lpstr>PowerPoint Presentation</vt:lpstr>
      <vt:lpstr>PowerPoint Presentation</vt:lpstr>
      <vt:lpstr>Trial Partner Turned Customer</vt:lpstr>
      <vt:lpstr>Customer Case Study – Kvarøy Fishfarm Cost Savings</vt:lpstr>
      <vt:lpstr>Key Achievements</vt:lpstr>
      <vt:lpstr>Journey to Date</vt:lpstr>
      <vt:lpstr>PowerPoint Presentation</vt:lpstr>
      <vt:lpstr>PowerPoint Presentation</vt:lpstr>
      <vt:lpstr>Partners &amp; Advisors</vt:lpstr>
      <vt:lpstr>PowerPoint Presentation</vt:lpstr>
      <vt:lpstr>ONLY Drone for Surface &amp; Subsurface, 1/3 the Cost of Closest Competitors</vt:lpstr>
      <vt:lpstr>PowerPoint Presentation</vt:lpstr>
      <vt:lpstr>Financial Highlights</vt:lpstr>
      <vt:lpstr>Raising: $3,000,000     Liane@aquaai.com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Microsoft Office User</cp:lastModifiedBy>
  <cp:revision>92</cp:revision>
  <cp:lastPrinted>2021-10-23T08:38:03Z</cp:lastPrinted>
  <dcterms:created xsi:type="dcterms:W3CDTF">2021-03-01T13:00:45Z</dcterms:created>
  <dcterms:modified xsi:type="dcterms:W3CDTF">2021-11-10T16:19:07Z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0x01010012B3C4BAA3C52646AA288C52AA3F1F38</vt:lpwstr>
  </property>
</Properties>
</file>