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858" r:id="rId2"/>
    <p:sldId id="930" r:id="rId3"/>
    <p:sldId id="750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00"/>
    <a:srgbClr val="FFF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0"/>
    <p:restoredTop sz="96296"/>
  </p:normalViewPr>
  <p:slideViewPr>
    <p:cSldViewPr snapToGrid="0" snapToObjects="1">
      <p:cViewPr varScale="1">
        <p:scale>
          <a:sx n="68" d="100"/>
          <a:sy n="68" d="100"/>
        </p:scale>
        <p:origin x="232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D03C-0649-E647-989B-2AAB22DF105C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B34DF-010B-B74F-9D83-7A77C2F568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67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00288" y="928688"/>
            <a:ext cx="4457700" cy="25082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13172F"/>
                </a:solidFill>
                <a:latin typeface="Century Gothic" panose="020B0502020202020204" pitchFamily="34" charset="0"/>
              </a:rPr>
              <a:t>A+ 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13172F"/>
                </a:solidFill>
                <a:latin typeface="Century Gothic" panose="020B0502020202020204" pitchFamily="34" charset="0"/>
              </a:rPr>
              <a:t>BONJOUR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8FCC3A-DDDC-40CB-AFB3-2DE2A883C1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5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QUI SOMMES- NOUS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AURELIE + JOY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sommes 2 associées, moi-même et Joy.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3 grandes forces :</a:t>
            </a:r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nous connaissons parfaitement puisqu'amies depuis plus de 25 ans.</a:t>
            </a:r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la même vision de comment nous aimerions consommer la mode/</a:t>
            </a:r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des expériences professionnelles solides et totalement complémentaires.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Joy est diplômée de l’IPAG et Sup de Luxe, et ces 15 dernières années pour Chanel, Tara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Jarmon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puis L.K. Bennett a des fonctions de direction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Retail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Europe.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Aurélie est diplômée de l’ISG, et a passé 15 ans au service de grandes entreprises de la beauté que sont Coty, Clarins, Marionnaud et Sephora, a des postes de direction Marketing et Achats.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3251A-C85B-EA40-998D-49ACA8B08BB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79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QUI SOMMES- NOUS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AURELIE + JOY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sommes 2 associées, moi-même et Joy.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3 grandes forces :</a:t>
            </a:r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nous connaissons parfaitement puisqu'amies depuis plus de 25 ans.</a:t>
            </a:r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la même vision de comment nous aimerions consommer la mode/</a:t>
            </a:r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des expériences professionnelles solides et totalement complémentaires.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Joy est diplômée de l’IPAG et Sup de Luxe, et ces 15 dernières années pour Chanel, Tara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Jarmon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puis L.K. Bennett a des fonctions de direction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Retail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Europe.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Aurélie est diplômée de l’ISG, et a passé 15 ans au service de grandes entreprises de la beauté que sont Coty, Clarins, Marionnaud et Sephora, a des postes de direction Marketing et Achats.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3251A-C85B-EA40-998D-49ACA8B08BB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53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A15BB-2614-D94F-963B-A9E30B308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0115B0-E378-4E42-9B76-35C2F2DAA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E9EF1-667E-D043-9717-477CE2788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780F8F-1B3F-1441-87C8-99DE63AE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394DCA-91E8-F843-924B-B9F14038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66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3F0D3-D7A2-F14F-8E41-C5E7D7FF7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970FF0-A109-6A41-B1C3-EBB3DD025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052FE6-4DE4-5F48-89B8-AF0D62E5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95A97D-4D25-8548-815C-58361617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6CC95-7269-7B4B-871C-1DE7007D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46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6002170-7B11-3442-ADB0-D445DFCFF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DBDD8D-85F7-9C46-A80F-3FEAB627F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D31A8C-3777-BB4A-8880-40D101388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D480C5-213A-F246-8573-BAF29F05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BEE57-71DD-F345-A7A2-D9F43C7B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664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B1D3CC0C-3759-D140-922B-F6E5B1EE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/>
          <a:lstStyle/>
          <a:p>
            <a:r>
              <a:rPr lang="fr-FR"/>
              <a:t>CONFIDENTIEL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8DC357C-D8B6-6640-8D89-74DE68F8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/>
          <a:lstStyle/>
          <a:p>
            <a:fld id="{9CDFC8C8-5A64-EF40-8170-0DAE9F63B5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7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D6581-8369-D247-88A3-52CF21D6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B62166-111C-4741-BA6B-BBFE57FD1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A7FE80-6A9C-E346-B854-3170E465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305DF6-014D-2941-913A-D83249F1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8C225C-1D23-A24D-9737-50566419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41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764F-BD25-684A-A8ED-999B3FDA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B8415E-138C-1345-BA5E-D213E2D44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C63301-B2DF-084B-AE7B-EDC8E04E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DA78E8-E233-1041-828A-61E38D70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A0ACF4-2270-FB41-BDEA-8E5220B6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92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F334-21E2-4C46-88F9-55245DCD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C1F93C-66B0-CB4B-AD29-F9E5E6774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F0F88A-CE38-F348-AF7F-4D2100446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23229B-12BE-1A43-91B8-A1EFB88A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EE2258-ECE5-014D-BDE8-0057AA07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7CFFFA-314E-E049-B82B-F3BA318E0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1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ECF13E-26FA-364D-AEFD-9246CAAB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8B183C-C4F5-CA43-96D3-17EC8DA04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19DA1B-3CB1-5A43-8F67-A36F7F2A6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0E9DDE-F092-E141-968D-7F2BAB534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94828F-0630-8641-8D33-83851926C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5DDE78-F925-A846-B02E-8B8AEB0D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F8C6DCA-E761-694C-8E93-07980D06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CC1C9D-CA89-7546-9738-BDAAC2CB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78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21099-0E06-5D4F-B716-2943BCE6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9642A6-1B4E-A844-AC97-AAD1FD1D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45E160-39B2-534C-8DCE-6A31CE08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8C1868-4459-C64A-ADE2-38820F93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46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AFB4A3-11D1-0B43-8E6E-69C4F5C4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8760D8-B078-7A41-BDFB-1DA9E5505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F30018-C331-524B-9A45-CE2B0EBF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36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EA73F-EE01-9048-9A10-EDCA4643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0D092B-3AB1-FC46-8C8C-5AFABF261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855331-7D4B-574A-82EE-FFA78D45D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7F3DCC-1E05-0A4D-9D16-69F5BFA5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E4A759-E41B-0743-8E5B-B61A8BF9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768A22-8362-C447-A23C-53D589FF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69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0B37F7-6F75-3145-B14D-7546D942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28B921-1A98-D048-9DD2-D40DCE085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FA0BBF-4E7C-0B4D-8FD6-E161C1581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C53196-6C43-C848-B85B-4A92EAB07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3AC1D4-2D4B-A24F-9F39-6B43D5AA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77DFDC-B3D4-1446-BF38-2B0E1EB5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63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A612C3A-3FFD-A04B-83ED-283A31E3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889897-F1B6-A84E-AC6C-047A65E5D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EB77FC-6260-A446-AFE6-80A84715A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D5E9-F103-D249-A465-AC2A316F5985}" type="datetimeFigureOut">
              <a:rPr lang="fr-FR" smtClean="0"/>
              <a:t>15/10/2021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07F374-C8DB-DD44-8E6A-D28E837E5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755550-8117-DA47-A7B6-6B6DE08C6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DEF8D-169A-9C4F-9596-E432766BA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54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emf"/><Relationship Id="rId15" Type="http://schemas.openxmlformats.org/officeDocument/2006/relationships/image" Target="../media/image14.tiff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emf"/><Relationship Id="rId9" Type="http://schemas.openxmlformats.org/officeDocument/2006/relationships/image" Target="../media/image8.svg"/><Relationship Id="rId1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.png"/><Relationship Id="rId18" Type="http://schemas.openxmlformats.org/officeDocument/2006/relationships/image" Target="../media/image33.sv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tiff"/><Relationship Id="rId4" Type="http://schemas.openxmlformats.org/officeDocument/2006/relationships/image" Target="../media/image20.png"/><Relationship Id="rId9" Type="http://schemas.openxmlformats.org/officeDocument/2006/relationships/image" Target="../media/image25.tiff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CD34BD-BCB5-4648-B072-2F95A8C0A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6"/>
            <a:ext cx="12192000" cy="6856207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9BCD8817-9CD1-8F40-BD3E-DC1E2723C998}"/>
              </a:ext>
            </a:extLst>
          </p:cNvPr>
          <p:cNvSpPr txBox="1">
            <a:spLocks/>
          </p:cNvSpPr>
          <p:nvPr/>
        </p:nvSpPr>
        <p:spPr>
          <a:xfrm>
            <a:off x="128016" y="6580767"/>
            <a:ext cx="6814940" cy="310793"/>
          </a:xfrm>
          <a:prstGeom prst="rect">
            <a:avLst/>
          </a:prstGeom>
          <a:noFill/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chemeClr val="bg1"/>
                </a:solidFill>
                <a:latin typeface="Poppins SemiBold" panose="02000000000000000000" pitchFamily="2" charset="77"/>
                <a:cs typeface="Poppins SemiBold" panose="02000000000000000000" pitchFamily="2" charset="77"/>
              </a:rPr>
              <a:t>2021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307465DC-6FCF-AA48-ACD2-58303D5271D6}"/>
              </a:ext>
            </a:extLst>
          </p:cNvPr>
          <p:cNvSpPr txBox="1">
            <a:spLocks/>
          </p:cNvSpPr>
          <p:nvPr/>
        </p:nvSpPr>
        <p:spPr>
          <a:xfrm>
            <a:off x="8360229" y="6580664"/>
            <a:ext cx="3831771" cy="291588"/>
          </a:xfrm>
          <a:prstGeom prst="rect">
            <a:avLst/>
          </a:prstGeom>
          <a:noFill/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400" b="1" dirty="0">
                <a:solidFill>
                  <a:schemeClr val="bg1"/>
                </a:solidFill>
                <a:latin typeface="Poppins SemiBold" panose="02000000000000000000" pitchFamily="2" charset="77"/>
                <a:cs typeface="Poppins SemiBold" panose="02000000000000000000" pitchFamily="2" charset="77"/>
              </a:rPr>
              <a:t>JOY IGNACZAK &amp; AURÉLIE BARANES</a:t>
            </a:r>
          </a:p>
        </p:txBody>
      </p:sp>
    </p:spTree>
    <p:extLst>
      <p:ext uri="{BB962C8B-B14F-4D97-AF65-F5344CB8AC3E}">
        <p14:creationId xmlns:p14="http://schemas.microsoft.com/office/powerpoint/2010/main" val="104136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6">
            <a:extLst>
              <a:ext uri="{FF2B5EF4-FFF2-40B4-BE49-F238E27FC236}">
                <a16:creationId xmlns:a16="http://schemas.microsoft.com/office/drawing/2014/main" id="{BE740ADF-3BC4-F148-81A4-206BC6414250}"/>
              </a:ext>
            </a:extLst>
          </p:cNvPr>
          <p:cNvSpPr txBox="1"/>
          <p:nvPr/>
        </p:nvSpPr>
        <p:spPr>
          <a:xfrm>
            <a:off x="0" y="82645"/>
            <a:ext cx="12192000" cy="641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6912" rIns="0" bIns="0" rtlCol="0" anchor="ctr">
            <a:noAutofit/>
          </a:bodyPr>
          <a:lstStyle/>
          <a:p>
            <a:pPr algn="ctr"/>
            <a:r>
              <a:rPr lang="fr-FR" sz="2400" b="1" dirty="0">
                <a:latin typeface="Poppins" panose="02000000000000000000" pitchFamily="2" charset="77"/>
                <a:cs typeface="Poppins" panose="02000000000000000000" pitchFamily="2" charset="77"/>
              </a:rPr>
              <a:t>LE SEUL SERVICE DE REVENTE CLÉ </a:t>
            </a:r>
            <a:r>
              <a:rPr lang="fr-FR" sz="2400" b="1">
                <a:latin typeface="Poppins" panose="02000000000000000000" pitchFamily="2" charset="77"/>
                <a:cs typeface="Poppins" panose="02000000000000000000" pitchFamily="2" charset="77"/>
              </a:rPr>
              <a:t>EN MAIN </a:t>
            </a:r>
            <a:endParaRPr lang="fr-FR" sz="2400" b="1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algn="ctr"/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  <a:latin typeface="Poppins" panose="02000000000000000000" pitchFamily="2" charset="77"/>
              <a:cs typeface="Poppins" panose="02000000000000000000" pitchFamily="2" charset="77"/>
            </a:endParaRPr>
          </a:p>
        </p:txBody>
      </p:sp>
      <p:pic>
        <p:nvPicPr>
          <p:cNvPr id="22" name="Image 21" descr="Une image contenant boule&#10;&#10;Description générée automatiquement">
            <a:extLst>
              <a:ext uri="{FF2B5EF4-FFF2-40B4-BE49-F238E27FC236}">
                <a16:creationId xmlns:a16="http://schemas.microsoft.com/office/drawing/2014/main" id="{795D9A63-D9B1-0C4D-9902-35A83E77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976" y="-142644"/>
            <a:ext cx="1294024" cy="88490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A8586FA-B1A6-434C-AC3E-B16FFD5853CA}"/>
              </a:ext>
            </a:extLst>
          </p:cNvPr>
          <p:cNvSpPr/>
          <p:nvPr/>
        </p:nvSpPr>
        <p:spPr>
          <a:xfrm>
            <a:off x="228823" y="742262"/>
            <a:ext cx="6106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Plus d’excuse désormais pour offrir une seconde vie</a:t>
            </a:r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 à tous les articles que nous ne portons plus </a:t>
            </a:r>
            <a:r>
              <a:rPr 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: jaiio s’occupe de tout</a:t>
            </a:r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, </a:t>
            </a:r>
          </a:p>
          <a:p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jusqu’à venir chercher vos articles directement chez vous.</a:t>
            </a:r>
          </a:p>
          <a:p>
            <a:endParaRPr lang="fr-FR" sz="14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Jaiio se charge ensuite du stockage, de la </a:t>
            </a:r>
            <a:r>
              <a:rPr 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mise en ligne automatisée </a:t>
            </a:r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sur les plateformes e-commerce (Vestiaire Collective, Vide Dressing, The Vintage Bar et Jaiio), </a:t>
            </a:r>
          </a:p>
          <a:p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afin de les </a:t>
            </a:r>
            <a:r>
              <a:rPr 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vendre dans plus de 80 pays.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C143C4-46F1-8B43-9323-5A3AEC0170AD}"/>
              </a:ext>
            </a:extLst>
          </p:cNvPr>
          <p:cNvSpPr/>
          <p:nvPr/>
        </p:nvSpPr>
        <p:spPr>
          <a:xfrm>
            <a:off x="212182" y="4530075"/>
            <a:ext cx="6106036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Poppins" panose="02000000000000000000" pitchFamily="2" charset="77"/>
                <a:cs typeface="Poppins" panose="02000000000000000000" pitchFamily="2" charset="77"/>
              </a:rPr>
              <a:t>UN POTENTIEL DE MARCHÉ ÉNORME</a:t>
            </a:r>
            <a:r>
              <a:rPr lang="fr-FR" sz="1600" dirty="0">
                <a:latin typeface="Poppins" panose="02000000000000000000" pitchFamily="2" charset="77"/>
                <a:cs typeface="Poppins" panose="02000000000000000000" pitchFamily="2" charset="77"/>
              </a:rPr>
              <a:t>, SUR LE MARCHÉ </a:t>
            </a:r>
          </a:p>
          <a:p>
            <a:pPr algn="ctr"/>
            <a:r>
              <a:rPr lang="fr-FR" sz="1600" dirty="0">
                <a:latin typeface="Poppins" panose="02000000000000000000" pitchFamily="2" charset="77"/>
                <a:cs typeface="Poppins" panose="02000000000000000000" pitchFamily="2" charset="77"/>
              </a:rPr>
              <a:t>DE </a:t>
            </a:r>
            <a:r>
              <a:rPr lang="fr-FR" sz="1600" b="1" dirty="0">
                <a:latin typeface="Poppins" panose="02000000000000000000" pitchFamily="2" charset="77"/>
                <a:cs typeface="Poppins" panose="02000000000000000000" pitchFamily="2" charset="77"/>
              </a:rPr>
              <a:t>LA SECONDE MAIN EN PLEINE EXPANSION</a:t>
            </a:r>
            <a:r>
              <a:rPr lang="fr-FR" sz="1600" dirty="0">
                <a:latin typeface="Poppins" panose="02000000000000000000" pitchFamily="2" charset="77"/>
                <a:cs typeface="Poppins" panose="02000000000000000000" pitchFamily="2" charset="77"/>
              </a:rPr>
              <a:t>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FA0CFB-D106-734D-9111-688640083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9"/>
          <a:stretch/>
        </p:blipFill>
        <p:spPr>
          <a:xfrm>
            <a:off x="1305659" y="5065791"/>
            <a:ext cx="3814998" cy="168231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8C88EF0-BDCB-A044-96F2-A348BF7DA560}"/>
              </a:ext>
            </a:extLst>
          </p:cNvPr>
          <p:cNvSpPr/>
          <p:nvPr/>
        </p:nvSpPr>
        <p:spPr>
          <a:xfrm>
            <a:off x="265004" y="2906514"/>
            <a:ext cx="1888398" cy="1535134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anchor="ctr">
            <a:noAutofit/>
          </a:bodyPr>
          <a:lstStyle/>
          <a:p>
            <a:pPr algn="ctr"/>
            <a:r>
              <a:rPr lang="fr-FR" sz="2400" b="1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70%</a:t>
            </a:r>
          </a:p>
          <a:p>
            <a:pPr algn="ctr"/>
            <a:r>
              <a:rPr lang="fr-FR" sz="1400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NE NOS VÊTEMENTS NE SONT JAMAIS PORTÉS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3637829-8F8D-0B45-836C-A071A300C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45873" y="5003015"/>
            <a:ext cx="2074356" cy="158795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4FE29CAE-80EF-6D45-9872-272F657B092C}"/>
              </a:ext>
            </a:extLst>
          </p:cNvPr>
          <p:cNvSpPr/>
          <p:nvPr/>
        </p:nvSpPr>
        <p:spPr>
          <a:xfrm>
            <a:off x="6537120" y="4048972"/>
            <a:ext cx="5320772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Poppins" panose="02000000000000000000" pitchFamily="2" charset="77"/>
                <a:cs typeface="Poppins" panose="02000000000000000000" pitchFamily="2" charset="77"/>
              </a:rPr>
              <a:t>POUR ACCÉLÉRER, UNE LEVÉE EN SEED DE 500K€</a:t>
            </a:r>
            <a:r>
              <a:rPr lang="fr-FR" sz="1600" dirty="0">
                <a:latin typeface="Poppins" panose="02000000000000000000" pitchFamily="2" charset="77"/>
                <a:cs typeface="Poppins" panose="02000000000000000000" pitchFamily="2" charset="77"/>
              </a:rPr>
              <a:t> </a:t>
            </a:r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(Dette et </a:t>
            </a:r>
            <a:r>
              <a:rPr lang="fr-FR" sz="1400" dirty="0" err="1">
                <a:latin typeface="Poppins" panose="02000000000000000000" pitchFamily="2" charset="77"/>
                <a:cs typeface="Poppins" panose="02000000000000000000" pitchFamily="2" charset="77"/>
              </a:rPr>
              <a:t>Equity</a:t>
            </a:r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)</a:t>
            </a:r>
          </a:p>
        </p:txBody>
      </p:sp>
      <p:pic>
        <p:nvPicPr>
          <p:cNvPr id="75" name="Graphique 74" descr="Boîte avec un remplissage uni">
            <a:extLst>
              <a:ext uri="{FF2B5EF4-FFF2-40B4-BE49-F238E27FC236}">
                <a16:creationId xmlns:a16="http://schemas.microsoft.com/office/drawing/2014/main" id="{497BBEC8-406F-E542-B083-64A19E2C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9595" y="4795627"/>
            <a:ext cx="366612" cy="366612"/>
          </a:xfrm>
          <a:prstGeom prst="rect">
            <a:avLst/>
          </a:prstGeom>
        </p:spPr>
      </p:pic>
      <p:pic>
        <p:nvPicPr>
          <p:cNvPr id="76" name="Graphique 75" descr="Ordinateur portable avec un remplissage uni">
            <a:extLst>
              <a:ext uri="{FF2B5EF4-FFF2-40B4-BE49-F238E27FC236}">
                <a16:creationId xmlns:a16="http://schemas.microsoft.com/office/drawing/2014/main" id="{C940A9C1-2D6F-F440-93B2-CC69044D21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7665" y="5734529"/>
            <a:ext cx="457199" cy="457199"/>
          </a:xfrm>
          <a:prstGeom prst="rect">
            <a:avLst/>
          </a:prstGeom>
        </p:spPr>
      </p:pic>
      <p:pic>
        <p:nvPicPr>
          <p:cNvPr id="77" name="Graphique 76" descr="Commentaire, J’aime avec un remplissage uni">
            <a:extLst>
              <a:ext uri="{FF2B5EF4-FFF2-40B4-BE49-F238E27FC236}">
                <a16:creationId xmlns:a16="http://schemas.microsoft.com/office/drawing/2014/main" id="{7BFBBA69-14B1-D84B-9D97-9D473507CB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13801" y="4795627"/>
            <a:ext cx="496366" cy="496366"/>
          </a:xfrm>
          <a:prstGeom prst="rect">
            <a:avLst/>
          </a:prstGeom>
        </p:spPr>
      </p:pic>
      <p:pic>
        <p:nvPicPr>
          <p:cNvPr id="78" name="Graphique 77" descr="Double itinéraire avec un chemin avec un remplissage uni">
            <a:extLst>
              <a:ext uri="{FF2B5EF4-FFF2-40B4-BE49-F238E27FC236}">
                <a16:creationId xmlns:a16="http://schemas.microsoft.com/office/drawing/2014/main" id="{3A62C2AD-36C1-4346-857F-CFB90C7319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38605" y="5668531"/>
            <a:ext cx="457200" cy="4572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065AE14-2CD1-EB4F-87D8-B6E8216E4B8F}"/>
              </a:ext>
            </a:extLst>
          </p:cNvPr>
          <p:cNvSpPr/>
          <p:nvPr/>
        </p:nvSpPr>
        <p:spPr>
          <a:xfrm>
            <a:off x="2351171" y="2890120"/>
            <a:ext cx="1888398" cy="1550143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anchor="ctr">
            <a:noAutofit/>
          </a:bodyPr>
          <a:lstStyle/>
          <a:p>
            <a:pPr algn="ctr"/>
            <a:r>
              <a:rPr lang="fr-FR" sz="1400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POURTANT, </a:t>
            </a:r>
          </a:p>
          <a:p>
            <a:pPr algn="ctr"/>
            <a:r>
              <a:rPr lang="fr-FR" sz="2400" b="1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78%</a:t>
            </a:r>
            <a:r>
              <a:rPr lang="fr-FR" sz="1400" b="1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 </a:t>
            </a:r>
            <a:r>
              <a:rPr lang="fr-FR" sz="1400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DES FRANÇAIS</a:t>
            </a:r>
            <a:r>
              <a:rPr lang="fr-FR" sz="1400" b="1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 </a:t>
            </a:r>
            <a:r>
              <a:rPr lang="fr-FR" sz="1400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NE REVENDENT PAS ENCORE LEURS VÊTEMENTS.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9BFE995-AAD5-2240-AC3A-249485ACAFEA}"/>
              </a:ext>
            </a:extLst>
          </p:cNvPr>
          <p:cNvSpPr/>
          <p:nvPr/>
        </p:nvSpPr>
        <p:spPr>
          <a:xfrm>
            <a:off x="4429820" y="2890122"/>
            <a:ext cx="1888398" cy="1550142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anchor="ctr">
            <a:noAutofit/>
          </a:bodyPr>
          <a:lstStyle/>
          <a:p>
            <a:pPr algn="ctr"/>
            <a:r>
              <a:rPr lang="fr-FR" sz="1600" b="1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2  FREINS MAJEURS </a:t>
            </a:r>
          </a:p>
          <a:p>
            <a:pPr algn="ctr"/>
            <a:r>
              <a:rPr lang="fr-FR" sz="1400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LE TEMPS (49%)</a:t>
            </a:r>
          </a:p>
          <a:p>
            <a:pPr algn="ctr"/>
            <a:r>
              <a:rPr lang="fr-FR" sz="1400" dirty="0">
                <a:solidFill>
                  <a:srgbClr val="FFFAE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LA PARESSE (51%)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0FAC9C-B38A-D345-A7CF-7683AB09029D}"/>
              </a:ext>
            </a:extLst>
          </p:cNvPr>
          <p:cNvGrpSpPr/>
          <p:nvPr/>
        </p:nvGrpSpPr>
        <p:grpSpPr>
          <a:xfrm>
            <a:off x="6508469" y="742262"/>
            <a:ext cx="5640303" cy="3050757"/>
            <a:chOff x="6551562" y="836323"/>
            <a:chExt cx="5640303" cy="3050757"/>
          </a:xfrm>
        </p:grpSpPr>
        <p:sp>
          <p:nvSpPr>
            <p:cNvPr id="81" name="Rectangle : coins arrondis 80">
              <a:extLst>
                <a:ext uri="{FF2B5EF4-FFF2-40B4-BE49-F238E27FC236}">
                  <a16:creationId xmlns:a16="http://schemas.microsoft.com/office/drawing/2014/main" id="{D36C070F-4635-E046-95F4-D6E4853A0D5F}"/>
                </a:ext>
              </a:extLst>
            </p:cNvPr>
            <p:cNvSpPr/>
            <p:nvPr/>
          </p:nvSpPr>
          <p:spPr>
            <a:xfrm>
              <a:off x="6551562" y="836323"/>
              <a:ext cx="5518423" cy="3050757"/>
            </a:xfrm>
            <a:prstGeom prst="roundRect">
              <a:avLst/>
            </a:prstGeom>
            <a:solidFill>
              <a:srgbClr val="FFF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1C3CA20-B700-F84A-B1F8-61B77C661574}"/>
                </a:ext>
              </a:extLst>
            </p:cNvPr>
            <p:cNvSpPr/>
            <p:nvPr/>
          </p:nvSpPr>
          <p:spPr>
            <a:xfrm>
              <a:off x="6580213" y="920733"/>
              <a:ext cx="5377925" cy="58307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atin typeface="Poppins" panose="02000000000000000000" pitchFamily="2" charset="77"/>
                  <a:cs typeface="Poppins" panose="02000000000000000000" pitchFamily="2" charset="77"/>
                </a:rPr>
                <a:t>UN MODÈLE QUI SÉDUIT, </a:t>
              </a:r>
            </a:p>
            <a:p>
              <a:pPr algn="ctr"/>
              <a:r>
                <a:rPr lang="fr-FR" sz="1600" b="1" dirty="0">
                  <a:latin typeface="Poppins" panose="02000000000000000000" pitchFamily="2" charset="77"/>
                  <a:cs typeface="Poppins" panose="02000000000000000000" pitchFamily="2" charset="77"/>
                </a:rPr>
                <a:t>AVEC UNE TRACTION AU RENDEZ-VOUS.</a:t>
              </a:r>
              <a:endParaRPr lang="fr-FR" sz="1600" dirty="0">
                <a:latin typeface="Poppins" panose="02000000000000000000" pitchFamily="2" charset="77"/>
                <a:cs typeface="Poppins" panose="02000000000000000000" pitchFamily="2" charset="77"/>
              </a:endParaRPr>
            </a:p>
          </p:txBody>
        </p:sp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9F0C7DAE-F4EE-E246-8B22-DF023FD1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85336" y="1737423"/>
              <a:ext cx="565412" cy="452330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2644845-BB5F-F14D-B662-620F100EE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01085" y="2167152"/>
              <a:ext cx="423463" cy="448084"/>
            </a:xfrm>
            <a:prstGeom prst="rect">
              <a:avLst/>
            </a:prstGeom>
          </p:spPr>
        </p:pic>
        <p:pic>
          <p:nvPicPr>
            <p:cNvPr id="85" name="Graphique 84" descr="Flèche en cercle avec un remplissage uni">
              <a:extLst>
                <a:ext uri="{FF2B5EF4-FFF2-40B4-BE49-F238E27FC236}">
                  <a16:creationId xmlns:a16="http://schemas.microsoft.com/office/drawing/2014/main" id="{BE91D568-360F-4440-A872-31BFF5C7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73510" y="2619482"/>
              <a:ext cx="452330" cy="452330"/>
            </a:xfrm>
            <a:prstGeom prst="rect">
              <a:avLst/>
            </a:prstGeom>
          </p:spPr>
        </p:pic>
        <p:sp>
          <p:nvSpPr>
            <p:cNvPr id="86" name="Google Shape;388;p25">
              <a:extLst>
                <a:ext uri="{FF2B5EF4-FFF2-40B4-BE49-F238E27FC236}">
                  <a16:creationId xmlns:a16="http://schemas.microsoft.com/office/drawing/2014/main" id="{DC3C08B0-CE33-6B4F-9384-BE8DD857E14D}"/>
                </a:ext>
              </a:extLst>
            </p:cNvPr>
            <p:cNvSpPr txBox="1">
              <a:spLocks/>
            </p:cNvSpPr>
            <p:nvPr/>
          </p:nvSpPr>
          <p:spPr>
            <a:xfrm rot="903">
              <a:off x="6558020" y="1678147"/>
              <a:ext cx="5540268" cy="510878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fr-FR" sz="1400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Un volume d’affaires de </a:t>
              </a: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62K€ en 2020</a:t>
              </a:r>
              <a:r>
                <a:rPr lang="fr-FR" sz="1400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, </a:t>
              </a:r>
            </a:p>
            <a:p>
              <a:pPr algn="ctr">
                <a:spcBef>
                  <a:spcPts val="0"/>
                </a:spcBef>
              </a:pP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210K€ en 2021, à date. </a:t>
              </a:r>
              <a:endParaRPr lang="en" sz="1400" b="1" dirty="0">
                <a:latin typeface="Poppins ExtraBold" panose="02000000000000000000" pitchFamily="2" charset="77"/>
                <a:ea typeface="Montserrat"/>
                <a:cs typeface="Poppins ExtraBold" panose="02000000000000000000" pitchFamily="2" charset="77"/>
                <a:sym typeface="Montserrat"/>
              </a:endParaRPr>
            </a:p>
          </p:txBody>
        </p:sp>
        <p:sp>
          <p:nvSpPr>
            <p:cNvPr id="88" name="Google Shape;388;p25">
              <a:extLst>
                <a:ext uri="{FF2B5EF4-FFF2-40B4-BE49-F238E27FC236}">
                  <a16:creationId xmlns:a16="http://schemas.microsoft.com/office/drawing/2014/main" id="{5F626A91-5ED5-BB4E-833D-0547805EBE6D}"/>
                </a:ext>
              </a:extLst>
            </p:cNvPr>
            <p:cNvSpPr txBox="1">
              <a:spLocks/>
            </p:cNvSpPr>
            <p:nvPr/>
          </p:nvSpPr>
          <p:spPr>
            <a:xfrm rot="903">
              <a:off x="7133808" y="2253200"/>
              <a:ext cx="5036441" cy="510878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680K€ </a:t>
              </a:r>
              <a:r>
                <a:rPr lang="fr-FR" sz="1400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de valeur de stock pour </a:t>
              </a: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7200</a:t>
              </a:r>
              <a:r>
                <a:rPr lang="fr-FR" sz="1400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 articles confiés.</a:t>
              </a: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 </a:t>
              </a:r>
              <a:endParaRPr lang="en" sz="1400" b="1" dirty="0">
                <a:latin typeface="Poppins ExtraBold" panose="02000000000000000000" pitchFamily="2" charset="77"/>
                <a:ea typeface="Montserrat"/>
                <a:cs typeface="Poppins ExtraBold" panose="02000000000000000000" pitchFamily="2" charset="77"/>
                <a:sym typeface="Montserrat"/>
              </a:endParaRPr>
            </a:p>
          </p:txBody>
        </p:sp>
        <p:sp>
          <p:nvSpPr>
            <p:cNvPr id="89" name="Google Shape;388;p25">
              <a:extLst>
                <a:ext uri="{FF2B5EF4-FFF2-40B4-BE49-F238E27FC236}">
                  <a16:creationId xmlns:a16="http://schemas.microsoft.com/office/drawing/2014/main" id="{F7A98F0D-17CA-D64F-B70F-03D9EEE996DB}"/>
                </a:ext>
              </a:extLst>
            </p:cNvPr>
            <p:cNvSpPr txBox="1">
              <a:spLocks/>
            </p:cNvSpPr>
            <p:nvPr/>
          </p:nvSpPr>
          <p:spPr>
            <a:xfrm rot="903">
              <a:off x="7155424" y="2678078"/>
              <a:ext cx="5036441" cy="510878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41% </a:t>
              </a:r>
              <a:r>
                <a:rPr lang="fr-FR" sz="1400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des déposants ont effectué un second dépôt ou +</a:t>
              </a:r>
              <a:endParaRPr lang="en" sz="1400" b="1" dirty="0">
                <a:latin typeface="Poppins ExtraBold" panose="02000000000000000000" pitchFamily="2" charset="77"/>
                <a:ea typeface="Montserrat"/>
                <a:cs typeface="Poppins ExtraBold" panose="02000000000000000000" pitchFamily="2" charset="77"/>
                <a:sym typeface="Montserrat"/>
              </a:endParaRPr>
            </a:p>
          </p:txBody>
        </p:sp>
        <p:sp>
          <p:nvSpPr>
            <p:cNvPr id="90" name="Google Shape;388;p25">
              <a:extLst>
                <a:ext uri="{FF2B5EF4-FFF2-40B4-BE49-F238E27FC236}">
                  <a16:creationId xmlns:a16="http://schemas.microsoft.com/office/drawing/2014/main" id="{78C4C98F-08CC-F14B-A140-122214799419}"/>
                </a:ext>
              </a:extLst>
            </p:cNvPr>
            <p:cNvSpPr txBox="1">
              <a:spLocks/>
            </p:cNvSpPr>
            <p:nvPr/>
          </p:nvSpPr>
          <p:spPr>
            <a:xfrm rot="903">
              <a:off x="7155424" y="3122344"/>
              <a:ext cx="5036441" cy="510878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Une entreprise rentable chaque mois, </a:t>
              </a:r>
              <a:r>
                <a:rPr lang="fr-FR" sz="1400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depuis son lancement, et un </a:t>
              </a:r>
              <a:r>
                <a:rPr lang="fr-FR" sz="1400" b="1" dirty="0">
                  <a:latin typeface="Poppins" panose="02000000000000000000" pitchFamily="2" charset="77"/>
                  <a:ea typeface="Montserrat"/>
                  <a:cs typeface="Poppins" panose="02000000000000000000" pitchFamily="2" charset="77"/>
                  <a:sym typeface="Montserrat"/>
                </a:rPr>
                <a:t>BFR très faible.</a:t>
              </a:r>
              <a:endParaRPr lang="en" sz="1400" b="1" dirty="0">
                <a:latin typeface="Poppins ExtraBold" panose="02000000000000000000" pitchFamily="2" charset="77"/>
                <a:ea typeface="Montserrat"/>
                <a:cs typeface="Poppins ExtraBold" panose="02000000000000000000" pitchFamily="2" charset="77"/>
                <a:sym typeface="Montserrat"/>
              </a:endParaRPr>
            </a:p>
          </p:txBody>
        </p:sp>
        <p:pic>
          <p:nvPicPr>
            <p:cNvPr id="18" name="Graphique 17" descr="Philanthropie avec un remplissage uni">
              <a:extLst>
                <a:ext uri="{FF2B5EF4-FFF2-40B4-BE49-F238E27FC236}">
                  <a16:creationId xmlns:a16="http://schemas.microsoft.com/office/drawing/2014/main" id="{86D4B4A9-D8BA-E74D-A5BE-D761EC0BE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691892" y="3049185"/>
              <a:ext cx="512202" cy="512202"/>
            </a:xfrm>
            <a:prstGeom prst="rect">
              <a:avLst/>
            </a:prstGeom>
          </p:spPr>
        </p:pic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4A5B7B16-4752-9D45-9BCA-293A50EC7E5F}"/>
              </a:ext>
            </a:extLst>
          </p:cNvPr>
          <p:cNvSpPr txBox="1"/>
          <p:nvPr/>
        </p:nvSpPr>
        <p:spPr>
          <a:xfrm>
            <a:off x="7134417" y="4713875"/>
            <a:ext cx="2256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Accroître notre visibilité </a:t>
            </a:r>
            <a:r>
              <a:rPr lang="fr-FR" alt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250 K€</a:t>
            </a:r>
            <a:endParaRPr lang="fr-FR" sz="1400" b="1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6F197F8D-4F50-B143-B45C-C1D5E3831931}"/>
              </a:ext>
            </a:extLst>
          </p:cNvPr>
          <p:cNvSpPr txBox="1"/>
          <p:nvPr/>
        </p:nvSpPr>
        <p:spPr>
          <a:xfrm>
            <a:off x="7110167" y="5614874"/>
            <a:ext cx="22807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Accélérer le développement technologique </a:t>
            </a:r>
          </a:p>
          <a:p>
            <a:r>
              <a:rPr lang="fr-FR" alt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180 K€</a:t>
            </a:r>
            <a:endParaRPr lang="fr-FR" sz="1400" b="1" dirty="0"/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6BBEE962-B8AE-1D44-B195-CCA0BCA97D93}"/>
              </a:ext>
            </a:extLst>
          </p:cNvPr>
          <p:cNvSpPr txBox="1"/>
          <p:nvPr/>
        </p:nvSpPr>
        <p:spPr>
          <a:xfrm>
            <a:off x="9743304" y="4713875"/>
            <a:ext cx="23406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Optimiser notre logistique  </a:t>
            </a:r>
          </a:p>
          <a:p>
            <a:r>
              <a:rPr lang="fr-FR" alt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70 K€</a:t>
            </a:r>
            <a:endParaRPr lang="fr-FR" sz="1400" b="1" dirty="0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55BBB73-E0AA-034C-A188-A44A1A0AA8F5}"/>
              </a:ext>
            </a:extLst>
          </p:cNvPr>
          <p:cNvSpPr txBox="1"/>
          <p:nvPr/>
        </p:nvSpPr>
        <p:spPr>
          <a:xfrm>
            <a:off x="9743304" y="5614874"/>
            <a:ext cx="2340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Préparer l’ouverture de nouveaux marchés 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054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 animBg="1"/>
      <p:bldP spid="7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4944B681-9ECE-4141-9891-2985B00A2906}"/>
              </a:ext>
            </a:extLst>
          </p:cNvPr>
          <p:cNvSpPr txBox="1">
            <a:spLocks/>
          </p:cNvSpPr>
          <p:nvPr/>
        </p:nvSpPr>
        <p:spPr>
          <a:xfrm>
            <a:off x="241849" y="7168644"/>
            <a:ext cx="11567886" cy="172624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latin typeface="Century Gothic" panose="020B0502020202020204" pitchFamily="34" charset="0"/>
              </a:rPr>
              <a:t>SERIAL SHOPPEUSES COMME VOUS, NOUS AVONS DES PLACARDS QUI DÉBORDENT ET L’ENVIE D’ACHETER MIEUX ET PLUS DURABLE.</a:t>
            </a:r>
          </a:p>
          <a:p>
            <a:r>
              <a:rPr lang="fr-FR" sz="1200" dirty="0">
                <a:latin typeface="Century Gothic" panose="020B0502020202020204" pitchFamily="34" charset="0"/>
              </a:rPr>
              <a:t>MAIS QUE FAIRE DE TOUS CES VÊTEMENTS? LES REVENDRE ? TROP COMPLIQUÉ, TROP CONSOMMATEUR DE TEMPS. </a:t>
            </a:r>
          </a:p>
          <a:p>
            <a:r>
              <a:rPr lang="fr-FR" sz="1200" dirty="0">
                <a:latin typeface="Century Gothic" panose="020B0502020202020204" pitchFamily="34" charset="0"/>
              </a:rPr>
              <a:t>C’EST AINSI QUE JOIIA EST NÉ. DE L’ENVIE DE VOUS FACILITER LA VIE ET DE VOUS PERMETTRE D’AVOIR UNE GARDE-ROBE QUI VOUS RESSEMBLE: JOLIE, DE QUALITÉ, RESPONSABLE ET SURTOUT QUI PEUT ÉVOLUER AU GRÉ DE VOS ENVIES.</a:t>
            </a:r>
          </a:p>
          <a:p>
            <a:br>
              <a:rPr lang="fr-FR" sz="1200" dirty="0">
                <a:latin typeface="Century Gothic" panose="020B0502020202020204" pitchFamily="34" charset="0"/>
              </a:rPr>
            </a:br>
            <a:r>
              <a:rPr lang="fr-FR" sz="1200" dirty="0">
                <a:latin typeface="Century Gothic" panose="020B0502020202020204" pitchFamily="34" charset="0"/>
              </a:rPr>
              <a:t>« ET SI VIDER UN PLACARD QUI DÉBORDE C’ÉTAIT, AUSSI, PARTICIPER À PRÉSERVER NOTRE PLANÈTE? »</a:t>
            </a: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F32AE872-18FF-564A-94ED-E4E63D259690}"/>
              </a:ext>
            </a:extLst>
          </p:cNvPr>
          <p:cNvSpPr txBox="1"/>
          <p:nvPr/>
        </p:nvSpPr>
        <p:spPr>
          <a:xfrm>
            <a:off x="6868849" y="2274731"/>
            <a:ext cx="5323151" cy="1647343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6912" rIns="0" bIns="0" rtlCol="0" anchor="ctr">
            <a:noAutofit/>
          </a:bodyPr>
          <a:lstStyle>
            <a:defPPr>
              <a:defRPr lang="fr-FR"/>
            </a:defPPr>
            <a:lvl1pPr algn="ctr">
              <a:spcBef>
                <a:spcPts val="133"/>
              </a:spcBef>
              <a:defRPr sz="2131">
                <a:solidFill>
                  <a:srgbClr val="13172F"/>
                </a:solidFill>
                <a:latin typeface="Century Gothic" panose="020B0502020202020204" pitchFamily="34" charset="0"/>
                <a:cs typeface="Arial"/>
              </a:defRPr>
            </a:lvl1pPr>
          </a:lstStyle>
          <a:p>
            <a:r>
              <a:rPr lang="fr-FR" b="1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AURÉLIE BARANES</a:t>
            </a:r>
          </a:p>
          <a:p>
            <a:r>
              <a:rPr lang="fr-FR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15 ANS D’EXPÉRIENCE </a:t>
            </a:r>
          </a:p>
          <a:p>
            <a:r>
              <a:rPr lang="fr-FR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EN MARKETING </a:t>
            </a:r>
          </a:p>
          <a:p>
            <a:r>
              <a:rPr lang="fr-FR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&amp; NÉGOCIATION </a:t>
            </a:r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CF88DE59-50FC-5C43-9EB1-12DB13718BD2}"/>
              </a:ext>
            </a:extLst>
          </p:cNvPr>
          <p:cNvSpPr txBox="1"/>
          <p:nvPr/>
        </p:nvSpPr>
        <p:spPr>
          <a:xfrm>
            <a:off x="0" y="2229478"/>
            <a:ext cx="5059822" cy="1726247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6912" rIns="0" bIns="0" rtlCol="0" anchor="ctr">
            <a:noAutofit/>
          </a:bodyPr>
          <a:lstStyle/>
          <a:p>
            <a:pPr algn="ctr">
              <a:spcBef>
                <a:spcPts val="133"/>
              </a:spcBef>
            </a:pPr>
            <a:r>
              <a:rPr lang="fr-FR" sz="2131" b="1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JOY IGNACZAK</a:t>
            </a:r>
          </a:p>
          <a:p>
            <a:pPr algn="ctr">
              <a:spcBef>
                <a:spcPts val="133"/>
              </a:spcBef>
            </a:pPr>
            <a:r>
              <a:rPr lang="fr-FR" sz="2131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15 ANS D’EXPÉRIENCE</a:t>
            </a:r>
          </a:p>
          <a:p>
            <a:pPr algn="ctr">
              <a:spcBef>
                <a:spcPts val="133"/>
              </a:spcBef>
            </a:pPr>
            <a:r>
              <a:rPr lang="fr-FR" sz="2131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EN RETAIL </a:t>
            </a:r>
          </a:p>
          <a:p>
            <a:pPr algn="ctr">
              <a:spcBef>
                <a:spcPts val="133"/>
              </a:spcBef>
            </a:pPr>
            <a:r>
              <a:rPr lang="fr-FR" sz="2131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&amp; MANAGEMENT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55228F-E3B4-C544-A505-E2FB907BB9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205" y="1290528"/>
            <a:ext cx="3648592" cy="3526332"/>
          </a:xfrm>
          <a:prstGeom prst="ellipse">
            <a:avLst/>
          </a:prstGeom>
        </p:spPr>
      </p:pic>
      <p:sp>
        <p:nvSpPr>
          <p:cNvPr id="30" name="object 26">
            <a:extLst>
              <a:ext uri="{FF2B5EF4-FFF2-40B4-BE49-F238E27FC236}">
                <a16:creationId xmlns:a16="http://schemas.microsoft.com/office/drawing/2014/main" id="{BE740ADF-3BC4-F148-81A4-206BC6414250}"/>
              </a:ext>
            </a:extLst>
          </p:cNvPr>
          <p:cNvSpPr txBox="1"/>
          <p:nvPr/>
        </p:nvSpPr>
        <p:spPr>
          <a:xfrm>
            <a:off x="-13159" y="-35626"/>
            <a:ext cx="12192000" cy="641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6912" rIns="0" bIns="0" rtlCol="0" anchor="ctr">
            <a:noAutofit/>
          </a:bodyPr>
          <a:lstStyle/>
          <a:p>
            <a:pPr algn="ctr">
              <a:spcBef>
                <a:spcPts val="133"/>
              </a:spcBef>
            </a:pPr>
            <a:r>
              <a:rPr lang="fr-FR" sz="2800" b="1" dirty="0">
                <a:solidFill>
                  <a:schemeClr val="tx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CONTACTEZ-NOUS !</a:t>
            </a:r>
          </a:p>
        </p:txBody>
      </p:sp>
      <p:pic>
        <p:nvPicPr>
          <p:cNvPr id="2050" name="Picture 2" descr="L'entrepreneuriat féminin - Willa - 1er Accélérateur de Mixité dans la Tech">
            <a:extLst>
              <a:ext uri="{FF2B5EF4-FFF2-40B4-BE49-F238E27FC236}">
                <a16:creationId xmlns:a16="http://schemas.microsoft.com/office/drawing/2014/main" id="{27167B1B-ACF1-5344-A11D-A7C63B7A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2" y="7464608"/>
            <a:ext cx="1381415" cy="55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-bpifrance-le-hub-yellow-hd - cafes-economiques.fr">
            <a:extLst>
              <a:ext uri="{FF2B5EF4-FFF2-40B4-BE49-F238E27FC236}">
                <a16:creationId xmlns:a16="http://schemas.microsoft.com/office/drawing/2014/main" id="{DD75F980-A833-E54B-B99D-27CB99660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21"/>
          <a:stretch/>
        </p:blipFill>
        <p:spPr bwMode="auto">
          <a:xfrm>
            <a:off x="11266856" y="7142159"/>
            <a:ext cx="740780" cy="8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68AE63-8E8C-A84D-B107-C751A2DDEB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849" y="3966886"/>
            <a:ext cx="456038" cy="5434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5DD41C-BDC3-D646-A2FB-D081879136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887" y="4110753"/>
            <a:ext cx="1352789" cy="18914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717F697-7F28-DA42-A533-5AFAF05378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1560" y="4078591"/>
            <a:ext cx="1127841" cy="20756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DFEE247-2D0E-834B-9E16-217B7A13AB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83" y="4025585"/>
            <a:ext cx="679456" cy="45051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3EB69DD-8FAF-8643-BAA9-2E1E19ECE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670" y="4027779"/>
            <a:ext cx="1089566" cy="47717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0BF8C52-2337-4F4F-AABB-08DD6A874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2" r="7749"/>
          <a:stretch/>
        </p:blipFill>
        <p:spPr>
          <a:xfrm>
            <a:off x="2661716" y="4025585"/>
            <a:ext cx="1568441" cy="432751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164F75A-1B5F-0545-AFEE-42B55A5B77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6963" y="7433928"/>
            <a:ext cx="1325685" cy="438150"/>
          </a:xfrm>
          <a:prstGeom prst="rect">
            <a:avLst/>
          </a:prstGeom>
        </p:spPr>
      </p:pic>
      <p:pic>
        <p:nvPicPr>
          <p:cNvPr id="22" name="Image 21" descr="Une image contenant boule&#10;&#10;Description générée automatiquement">
            <a:extLst>
              <a:ext uri="{FF2B5EF4-FFF2-40B4-BE49-F238E27FC236}">
                <a16:creationId xmlns:a16="http://schemas.microsoft.com/office/drawing/2014/main" id="{795D9A63-D9B1-0C4D-9902-35A83E77D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3385" y="-102459"/>
            <a:ext cx="1150287" cy="786613"/>
          </a:xfrm>
          <a:prstGeom prst="rect">
            <a:avLst/>
          </a:prstGeom>
        </p:spPr>
      </p:pic>
      <p:sp>
        <p:nvSpPr>
          <p:cNvPr id="24" name="Espace réservé du numéro de diapositive 3">
            <a:extLst>
              <a:ext uri="{FF2B5EF4-FFF2-40B4-BE49-F238E27FC236}">
                <a16:creationId xmlns:a16="http://schemas.microsoft.com/office/drawing/2014/main" id="{39D4BFB8-87B6-2540-A262-87C6BD06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5534" y="7776531"/>
            <a:ext cx="2743200" cy="365125"/>
          </a:xfrm>
        </p:spPr>
        <p:txBody>
          <a:bodyPr/>
          <a:lstStyle/>
          <a:p>
            <a:fld id="{9CDFC8C8-5A64-EF40-8170-0DAE9F63B552}" type="slidenum">
              <a:rPr lang="fr-FR" smtClean="0">
                <a:latin typeface="Poppins" panose="02000000000000000000" pitchFamily="2" charset="77"/>
                <a:cs typeface="Poppins" panose="02000000000000000000" pitchFamily="2" charset="77"/>
              </a:rPr>
              <a:t>3</a:t>
            </a:fld>
            <a:endParaRPr lang="fr-FR" dirty="0">
              <a:latin typeface="Poppins" panose="02000000000000000000" pitchFamily="2" charset="77"/>
              <a:cs typeface="Poppins" panose="02000000000000000000" pitchFamily="2" charset="77"/>
            </a:endParaRPr>
          </a:p>
        </p:txBody>
      </p:sp>
      <p:pic>
        <p:nvPicPr>
          <p:cNvPr id="2" name="Picture 2" descr="BAND OF SISTERS - Band Of Sisters Paris">
            <a:extLst>
              <a:ext uri="{FF2B5EF4-FFF2-40B4-BE49-F238E27FC236}">
                <a16:creationId xmlns:a16="http://schemas.microsoft.com/office/drawing/2014/main" id="{75A389DC-DBB1-1645-A18D-E1F01044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96" y="7234371"/>
            <a:ext cx="1568441" cy="8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D22FE59-C015-334D-A171-4E2AE999F125}"/>
              </a:ext>
            </a:extLst>
          </p:cNvPr>
          <p:cNvSpPr txBox="1"/>
          <p:nvPr/>
        </p:nvSpPr>
        <p:spPr>
          <a:xfrm>
            <a:off x="1667148" y="5541360"/>
            <a:ext cx="24590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sz="14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>
              <a:lnSpc>
                <a:spcPct val="150000"/>
              </a:lnSpc>
            </a:pPr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      07 78 87 79 75</a:t>
            </a:r>
          </a:p>
          <a:p>
            <a:pPr>
              <a:lnSpc>
                <a:spcPct val="150000"/>
              </a:lnSpc>
            </a:pPr>
            <a:r>
              <a:rPr 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      </a:t>
            </a:r>
            <a:r>
              <a:rPr lang="fr-FR" sz="1400" dirty="0" err="1">
                <a:latin typeface="Poppins" panose="02000000000000000000" pitchFamily="2" charset="77"/>
                <a:cs typeface="Poppins" panose="02000000000000000000" pitchFamily="2" charset="77"/>
              </a:rPr>
              <a:t>joy@jaiio.fr</a:t>
            </a:r>
            <a:endParaRPr lang="fr-FR" sz="14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>
              <a:lnSpc>
                <a:spcPct val="150000"/>
              </a:lnSpc>
            </a:pPr>
            <a:endParaRPr lang="fr-FR" sz="1400" b="1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endParaRPr lang="fr-FR" sz="1400" b="1" dirty="0">
              <a:latin typeface="Poppins" panose="02000000000000000000" pitchFamily="2" charset="77"/>
              <a:cs typeface="Poppins" panose="02000000000000000000" pitchFamily="2" charset="77"/>
            </a:endParaRPr>
          </a:p>
        </p:txBody>
      </p:sp>
      <p:pic>
        <p:nvPicPr>
          <p:cNvPr id="29" name="Graphique 28" descr="Enveloppe avec un remplissage uni">
            <a:extLst>
              <a:ext uri="{FF2B5EF4-FFF2-40B4-BE49-F238E27FC236}">
                <a16:creationId xmlns:a16="http://schemas.microsoft.com/office/drawing/2014/main" id="{5C2E7737-2484-7645-BAF5-8304AD40D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7148" y="6272953"/>
            <a:ext cx="270601" cy="270601"/>
          </a:xfrm>
          <a:prstGeom prst="rect">
            <a:avLst/>
          </a:prstGeom>
        </p:spPr>
      </p:pic>
      <p:pic>
        <p:nvPicPr>
          <p:cNvPr id="31" name="Graphique 30" descr="Combiné avec un remplissage uni">
            <a:extLst>
              <a:ext uri="{FF2B5EF4-FFF2-40B4-BE49-F238E27FC236}">
                <a16:creationId xmlns:a16="http://schemas.microsoft.com/office/drawing/2014/main" id="{2E7F9B32-DFC0-564D-A202-844045A629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67148" y="5932381"/>
            <a:ext cx="261278" cy="26127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9A2A2CB-4986-1947-A091-4DC73294BB74}"/>
              </a:ext>
            </a:extLst>
          </p:cNvPr>
          <p:cNvSpPr txBox="1"/>
          <p:nvPr/>
        </p:nvSpPr>
        <p:spPr>
          <a:xfrm>
            <a:off x="8626963" y="5533953"/>
            <a:ext cx="31660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sz="14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>
              <a:lnSpc>
                <a:spcPct val="150000"/>
              </a:lnSpc>
            </a:pPr>
            <a:r>
              <a:rPr lang="fr-FR" sz="1400" dirty="0">
                <a:latin typeface="Poppins" panose="02000000000000000000" pitchFamily="2" charset="77"/>
                <a:cs typeface="Poppins" panose="02000000000000000000" pitchFamily="2" charset="77"/>
              </a:rPr>
              <a:t>      06 79 18 39 49</a:t>
            </a:r>
          </a:p>
          <a:p>
            <a:pPr>
              <a:lnSpc>
                <a:spcPct val="150000"/>
              </a:lnSpc>
            </a:pPr>
            <a:r>
              <a:rPr lang="fr-FR" sz="1400" b="1" dirty="0">
                <a:latin typeface="Poppins" panose="02000000000000000000" pitchFamily="2" charset="77"/>
                <a:cs typeface="Poppins" panose="02000000000000000000" pitchFamily="2" charset="77"/>
              </a:rPr>
              <a:t>      </a:t>
            </a:r>
            <a:r>
              <a:rPr lang="fr-FR" sz="1400" dirty="0" err="1">
                <a:latin typeface="Poppins" panose="02000000000000000000" pitchFamily="2" charset="77"/>
                <a:cs typeface="Poppins" panose="02000000000000000000" pitchFamily="2" charset="77"/>
              </a:rPr>
              <a:t>aurelie@jaiio.fr</a:t>
            </a:r>
            <a:endParaRPr lang="fr-FR" sz="14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>
              <a:lnSpc>
                <a:spcPct val="150000"/>
              </a:lnSpc>
            </a:pPr>
            <a:endParaRPr lang="fr-FR" sz="1400" b="1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endParaRPr lang="fr-FR" sz="1400" b="1" dirty="0">
              <a:latin typeface="Poppins" panose="02000000000000000000" pitchFamily="2" charset="77"/>
              <a:cs typeface="Poppins" panose="02000000000000000000" pitchFamily="2" charset="77"/>
            </a:endParaRPr>
          </a:p>
        </p:txBody>
      </p:sp>
      <p:pic>
        <p:nvPicPr>
          <p:cNvPr id="33" name="Graphique 32" descr="Enveloppe avec un remplissage uni">
            <a:extLst>
              <a:ext uri="{FF2B5EF4-FFF2-40B4-BE49-F238E27FC236}">
                <a16:creationId xmlns:a16="http://schemas.microsoft.com/office/drawing/2014/main" id="{EFC000E8-2037-7340-89CE-41D8BDB8ED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11666" y="6251884"/>
            <a:ext cx="270601" cy="270601"/>
          </a:xfrm>
          <a:prstGeom prst="rect">
            <a:avLst/>
          </a:prstGeom>
        </p:spPr>
      </p:pic>
      <p:pic>
        <p:nvPicPr>
          <p:cNvPr id="34" name="Graphique 33" descr="Combiné avec un remplissage uni">
            <a:extLst>
              <a:ext uri="{FF2B5EF4-FFF2-40B4-BE49-F238E27FC236}">
                <a16:creationId xmlns:a16="http://schemas.microsoft.com/office/drawing/2014/main" id="{FEFC33C0-6B46-F34D-B79A-8B4D8DC409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11666" y="5911312"/>
            <a:ext cx="261278" cy="2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72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657</Words>
  <Application>Microsoft Macintosh PowerPoint</Application>
  <PresentationFormat>Grand écran</PresentationFormat>
  <Paragraphs>92</Paragraphs>
  <Slides>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Poppins</vt:lpstr>
      <vt:lpstr>Poppins ExtraBold</vt:lpstr>
      <vt:lpstr>Poppins SemiBold</vt:lpstr>
      <vt:lpstr>Thème Office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aurelie baranes</dc:creator>
  <cp:lastModifiedBy>aurelie baranes</cp:lastModifiedBy>
  <cp:revision>110</cp:revision>
  <dcterms:created xsi:type="dcterms:W3CDTF">2021-06-29T13:07:08Z</dcterms:created>
  <dcterms:modified xsi:type="dcterms:W3CDTF">2021-10-15T11:01:45Z</dcterms:modified>
</cp:coreProperties>
</file>