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654" r:id="rId2"/>
    <p:sldId id="815" r:id="rId3"/>
    <p:sldId id="814" r:id="rId4"/>
    <p:sldId id="816" r:id="rId5"/>
    <p:sldId id="781" r:id="rId6"/>
    <p:sldId id="777" r:id="rId7"/>
    <p:sldId id="78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1A35229-1C32-4704-8FA8-A8AAFE07EF29}">
          <p14:sldIdLst>
            <p14:sldId id="654"/>
            <p14:sldId id="815"/>
            <p14:sldId id="814"/>
            <p14:sldId id="816"/>
            <p14:sldId id="781"/>
            <p14:sldId id="777"/>
            <p14:sldId id="789"/>
          </p14:sldIdLst>
        </p14:section>
        <p14:section name="Section sans titre" id="{F9A5A3DB-7C78-4EA6-90C3-B4CBCE68AE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avand consulting" initials="" lastIdx="13" clrIdx="0"/>
  <p:cmAuthor id="1" name="CRMLTT1" initials="C" lastIdx="0" clrIdx="1"/>
  <p:cmAuthor id="2" name="Sabine Redoulès" initials="SR" lastIdx="2" clrIdx="2"/>
  <p:cmAuthor id="3" name="Sabine REDOULES" initials="SR" lastIdx="5" clrIdx="3"/>
  <p:cmAuthor id="4" name="AQRONA" initials="RN" lastIdx="0" clrIdx="4"/>
  <p:cmAuthor id="5" name="Alain Iltis" initials="AI" lastIdx="4" clrIdx="5">
    <p:extLst>
      <p:ext uri="{19B8F6BF-5375-455C-9EA6-DF929625EA0E}">
        <p15:presenceInfo xmlns:p15="http://schemas.microsoft.com/office/powerpoint/2012/main" userId="S::anthony@damavan.onmicrosoft.com::f8fdcce1-68a2-4756-8953-abf4a33e38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F7E"/>
    <a:srgbClr val="2F660A"/>
    <a:srgbClr val="000066"/>
    <a:srgbClr val="FF3300"/>
    <a:srgbClr val="00458A"/>
    <a:srgbClr val="B7DBFF"/>
    <a:srgbClr val="002060"/>
    <a:srgbClr val="660066"/>
    <a:srgbClr val="CC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8" autoAdjust="0"/>
    <p:restoredTop sz="92430" autoAdjust="0"/>
  </p:normalViewPr>
  <p:slideViewPr>
    <p:cSldViewPr snapToGrid="0" snapToObjects="1">
      <p:cViewPr varScale="1">
        <p:scale>
          <a:sx n="97" d="100"/>
          <a:sy n="97" d="100"/>
        </p:scale>
        <p:origin x="1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48"/>
    </p:cViewPr>
  </p:sorter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EABF9-E915-4BF2-866A-7D25641220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09C8C4-DB9A-4345-BA22-2A3B1D66B61E}">
      <dgm:prSet custT="1"/>
      <dgm:spPr/>
      <dgm:t>
        <a:bodyPr/>
        <a:lstStyle/>
        <a:p>
          <a:pPr rtl="0"/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Patient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access</a:t>
          </a:r>
          <a:endParaRPr lang="fr-FR" sz="19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During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therapy</a:t>
          </a:r>
          <a:endParaRPr lang="fr-FR" sz="1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651A8C-6601-46AE-AFB6-93ADD06D2BA9}" type="parTrans" cxnId="{23F9D189-1578-4853-980B-54056E9FBD4C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F39A98-0E93-4FD9-860A-9119063BA092}" type="sibTrans" cxnId="{23F9D189-1578-4853-980B-54056E9FBD4C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A3653E-5B66-4A65-80E9-8605E56824F6}">
      <dgm:prSet custT="1"/>
      <dgm:spPr/>
      <dgm:t>
        <a:bodyPr/>
        <a:lstStyle/>
        <a:p>
          <a:pPr rtl="0"/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Good spatial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resolution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(&lt;1cm)</a:t>
          </a:r>
        </a:p>
      </dgm:t>
    </dgm:pt>
    <dgm:pt modelId="{6534153A-A0CA-47BC-BC05-37C14ACD6781}" type="parTrans" cxnId="{2AB0D123-C09A-4AD0-92CE-2A530685DA7A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C2A958-717D-4F32-A844-FED7371EC9AC}" type="sibTrans" cxnId="{2AB0D123-C09A-4AD0-92CE-2A530685DA7A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2F79ED-FBAC-4070-A97B-3478055947E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We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see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can’t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0">
            <a:spcAft>
              <a:spcPts val="0"/>
            </a:spcAft>
          </a:pP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(300 keV to &gt;3 MeV)</a:t>
          </a:r>
        </a:p>
      </dgm:t>
    </dgm:pt>
    <dgm:pt modelId="{066ACB2E-A301-4D78-9425-66AA558802FD}" type="parTrans" cxnId="{A6F52121-B70A-4E79-8DAE-6C9470E85375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18638E-0C0E-4E37-8C6A-5B79BF3B0D75}" type="sibTrans" cxnId="{A6F52121-B70A-4E79-8DAE-6C9470E85375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59779E-5524-4D66-AF7B-DCAF4551F26B}">
      <dgm:prSet custT="1"/>
      <dgm:spPr/>
      <dgm:t>
        <a:bodyPr/>
        <a:lstStyle/>
        <a:p>
          <a:pPr rtl="0"/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3D possible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with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3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static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views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5BE28AE-1C67-40D2-82AF-89D6CD3933EA}" type="parTrans" cxnId="{36C0B485-8D06-4591-94BC-F6715E3876EE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5DDEB2-8EBA-45F7-BDE0-7DE382041458}" type="sibTrans" cxnId="{36C0B485-8D06-4591-94BC-F6715E3876EE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F7E19-6C29-45F5-8DDB-F92AAD2BF81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cost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killer imaging </a:t>
          </a:r>
          <a:r>
            <a:rPr lang="fr-FR" sz="1900" b="1" dirty="0" err="1">
              <a:latin typeface="Calibri" panose="020F0502020204030204" pitchFamily="34" charset="0"/>
              <a:cs typeface="Calibri" panose="020F0502020204030204" pitchFamily="34" charset="0"/>
            </a:rPr>
            <a:t>technology</a:t>
          </a:r>
          <a:r>
            <a:rPr lang="fr-FR" sz="1900" b="1" dirty="0">
              <a:latin typeface="Calibri" panose="020F0502020204030204" pitchFamily="34" charset="0"/>
              <a:cs typeface="Calibri" panose="020F0502020204030204" pitchFamily="34" charset="0"/>
            </a:rPr>
            <a:t> by far</a:t>
          </a:r>
        </a:p>
      </dgm:t>
    </dgm:pt>
    <dgm:pt modelId="{95326CC0-CF23-4F16-82F4-5EB82D4B8BA7}" type="parTrans" cxnId="{D72DD91D-F435-407D-857C-26EA1CF52D00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30D1B2-9BC0-46E1-9BA4-BAD2266A6D38}" type="sibTrans" cxnId="{D72DD91D-F435-407D-857C-26EA1CF52D00}">
      <dgm:prSet/>
      <dgm:spPr/>
      <dgm:t>
        <a:bodyPr/>
        <a:lstStyle/>
        <a:p>
          <a:endParaRPr lang="fr-FR" sz="1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0F1652-8028-4F99-A7F7-AA8A475913ED}" type="pres">
      <dgm:prSet presAssocID="{F25EABF9-E915-4BF2-866A-7D2564122074}" presName="diagram" presStyleCnt="0">
        <dgm:presLayoutVars>
          <dgm:dir/>
          <dgm:resizeHandles val="exact"/>
        </dgm:presLayoutVars>
      </dgm:prSet>
      <dgm:spPr/>
    </dgm:pt>
    <dgm:pt modelId="{C9220A08-E11E-4D64-AC1D-5D39DE269D71}" type="pres">
      <dgm:prSet presAssocID="{7809C8C4-DB9A-4345-BA22-2A3B1D66B61E}" presName="node" presStyleLbl="node1" presStyleIdx="0" presStyleCnt="5">
        <dgm:presLayoutVars>
          <dgm:bulletEnabled val="1"/>
        </dgm:presLayoutVars>
      </dgm:prSet>
      <dgm:spPr/>
    </dgm:pt>
    <dgm:pt modelId="{E084EC96-76CB-472F-B41A-4AD8CA2BF3FA}" type="pres">
      <dgm:prSet presAssocID="{30F39A98-0E93-4FD9-860A-9119063BA092}" presName="sibTrans" presStyleCnt="0"/>
      <dgm:spPr/>
    </dgm:pt>
    <dgm:pt modelId="{7AE7F99F-C6A3-47E3-B21A-F01779768618}" type="pres">
      <dgm:prSet presAssocID="{72A3653E-5B66-4A65-80E9-8605E56824F6}" presName="node" presStyleLbl="node1" presStyleIdx="1" presStyleCnt="5">
        <dgm:presLayoutVars>
          <dgm:bulletEnabled val="1"/>
        </dgm:presLayoutVars>
      </dgm:prSet>
      <dgm:spPr/>
    </dgm:pt>
    <dgm:pt modelId="{3412D4CC-7BD3-445F-9ADA-195B46075E7F}" type="pres">
      <dgm:prSet presAssocID="{BEC2A958-717D-4F32-A844-FED7371EC9AC}" presName="sibTrans" presStyleCnt="0"/>
      <dgm:spPr/>
    </dgm:pt>
    <dgm:pt modelId="{BA90A7CF-CEA3-48A3-AC67-5C3F6C11ECF2}" type="pres">
      <dgm:prSet presAssocID="{2A2F79ED-FBAC-4070-A97B-3478055947E9}" presName="node" presStyleLbl="node1" presStyleIdx="2" presStyleCnt="5" custScaleX="115212" custLinFactNeighborX="2276" custLinFactNeighborY="-1646">
        <dgm:presLayoutVars>
          <dgm:bulletEnabled val="1"/>
        </dgm:presLayoutVars>
      </dgm:prSet>
      <dgm:spPr/>
    </dgm:pt>
    <dgm:pt modelId="{C3420CE8-989D-451D-8AF4-766539B1A048}" type="pres">
      <dgm:prSet presAssocID="{1218638E-0C0E-4E37-8C6A-5B79BF3B0D75}" presName="sibTrans" presStyleCnt="0"/>
      <dgm:spPr/>
    </dgm:pt>
    <dgm:pt modelId="{C30E2188-B34C-4C63-8305-F15E6C99B712}" type="pres">
      <dgm:prSet presAssocID="{7D59779E-5524-4D66-AF7B-DCAF4551F26B}" presName="node" presStyleLbl="node1" presStyleIdx="3" presStyleCnt="5">
        <dgm:presLayoutVars>
          <dgm:bulletEnabled val="1"/>
        </dgm:presLayoutVars>
      </dgm:prSet>
      <dgm:spPr/>
    </dgm:pt>
    <dgm:pt modelId="{1980C25F-0E37-4D6F-8889-238D13612A33}" type="pres">
      <dgm:prSet presAssocID="{6F5DDEB2-8EBA-45F7-BDE0-7DE382041458}" presName="sibTrans" presStyleCnt="0"/>
      <dgm:spPr/>
    </dgm:pt>
    <dgm:pt modelId="{D5B73B80-2AF5-4C6A-B417-D2E871C81035}" type="pres">
      <dgm:prSet presAssocID="{C81F7E19-6C29-45F5-8DDB-F92AAD2BF816}" presName="node" presStyleLbl="node1" presStyleIdx="4" presStyleCnt="5">
        <dgm:presLayoutVars>
          <dgm:bulletEnabled val="1"/>
        </dgm:presLayoutVars>
      </dgm:prSet>
      <dgm:spPr/>
    </dgm:pt>
  </dgm:ptLst>
  <dgm:cxnLst>
    <dgm:cxn modelId="{0F77A213-7D84-4E8F-B732-FB6518513948}" type="presOf" srcId="{F25EABF9-E915-4BF2-866A-7D2564122074}" destId="{0D0F1652-8028-4F99-A7F7-AA8A475913ED}" srcOrd="0" destOrd="0" presId="urn:microsoft.com/office/officeart/2005/8/layout/default"/>
    <dgm:cxn modelId="{A2B16C17-8F01-4254-96FD-62739201AEBE}" type="presOf" srcId="{72A3653E-5B66-4A65-80E9-8605E56824F6}" destId="{7AE7F99F-C6A3-47E3-B21A-F01779768618}" srcOrd="0" destOrd="0" presId="urn:microsoft.com/office/officeart/2005/8/layout/default"/>
    <dgm:cxn modelId="{D72DD91D-F435-407D-857C-26EA1CF52D00}" srcId="{F25EABF9-E915-4BF2-866A-7D2564122074}" destId="{C81F7E19-6C29-45F5-8DDB-F92AAD2BF816}" srcOrd="4" destOrd="0" parTransId="{95326CC0-CF23-4F16-82F4-5EB82D4B8BA7}" sibTransId="{A330D1B2-9BC0-46E1-9BA4-BAD2266A6D38}"/>
    <dgm:cxn modelId="{A6F52121-B70A-4E79-8DAE-6C9470E85375}" srcId="{F25EABF9-E915-4BF2-866A-7D2564122074}" destId="{2A2F79ED-FBAC-4070-A97B-3478055947E9}" srcOrd="2" destOrd="0" parTransId="{066ACB2E-A301-4D78-9425-66AA558802FD}" sibTransId="{1218638E-0C0E-4E37-8C6A-5B79BF3B0D75}"/>
    <dgm:cxn modelId="{2AB0D123-C09A-4AD0-92CE-2A530685DA7A}" srcId="{F25EABF9-E915-4BF2-866A-7D2564122074}" destId="{72A3653E-5B66-4A65-80E9-8605E56824F6}" srcOrd="1" destOrd="0" parTransId="{6534153A-A0CA-47BC-BC05-37C14ACD6781}" sibTransId="{BEC2A958-717D-4F32-A844-FED7371EC9AC}"/>
    <dgm:cxn modelId="{14EA1E2A-6F6A-4F23-8977-45EE7A446396}" type="presOf" srcId="{C81F7E19-6C29-45F5-8DDB-F92AAD2BF816}" destId="{D5B73B80-2AF5-4C6A-B417-D2E871C81035}" srcOrd="0" destOrd="0" presId="urn:microsoft.com/office/officeart/2005/8/layout/default"/>
    <dgm:cxn modelId="{2B370D3C-FC29-4E18-B4E4-4837B615E172}" type="presOf" srcId="{7D59779E-5524-4D66-AF7B-DCAF4551F26B}" destId="{C30E2188-B34C-4C63-8305-F15E6C99B712}" srcOrd="0" destOrd="0" presId="urn:microsoft.com/office/officeart/2005/8/layout/default"/>
    <dgm:cxn modelId="{44CE046A-0954-46AE-B3BA-6375EEABEFF9}" type="presOf" srcId="{7809C8C4-DB9A-4345-BA22-2A3B1D66B61E}" destId="{C9220A08-E11E-4D64-AC1D-5D39DE269D71}" srcOrd="0" destOrd="0" presId="urn:microsoft.com/office/officeart/2005/8/layout/default"/>
    <dgm:cxn modelId="{2BB3E77F-4DFF-4468-B1DE-A52B6B4F990D}" type="presOf" srcId="{2A2F79ED-FBAC-4070-A97B-3478055947E9}" destId="{BA90A7CF-CEA3-48A3-AC67-5C3F6C11ECF2}" srcOrd="0" destOrd="0" presId="urn:microsoft.com/office/officeart/2005/8/layout/default"/>
    <dgm:cxn modelId="{36C0B485-8D06-4591-94BC-F6715E3876EE}" srcId="{F25EABF9-E915-4BF2-866A-7D2564122074}" destId="{7D59779E-5524-4D66-AF7B-DCAF4551F26B}" srcOrd="3" destOrd="0" parTransId="{85BE28AE-1C67-40D2-82AF-89D6CD3933EA}" sibTransId="{6F5DDEB2-8EBA-45F7-BDE0-7DE382041458}"/>
    <dgm:cxn modelId="{23F9D189-1578-4853-980B-54056E9FBD4C}" srcId="{F25EABF9-E915-4BF2-866A-7D2564122074}" destId="{7809C8C4-DB9A-4345-BA22-2A3B1D66B61E}" srcOrd="0" destOrd="0" parTransId="{90651A8C-6601-46AE-AFB6-93ADD06D2BA9}" sibTransId="{30F39A98-0E93-4FD9-860A-9119063BA092}"/>
    <dgm:cxn modelId="{055F1EAB-CA1F-49D0-AC6C-35ECAE2DEDE0}" type="presParOf" srcId="{0D0F1652-8028-4F99-A7F7-AA8A475913ED}" destId="{C9220A08-E11E-4D64-AC1D-5D39DE269D71}" srcOrd="0" destOrd="0" presId="urn:microsoft.com/office/officeart/2005/8/layout/default"/>
    <dgm:cxn modelId="{E41CE618-F62A-435A-8C7C-A5B40F68E816}" type="presParOf" srcId="{0D0F1652-8028-4F99-A7F7-AA8A475913ED}" destId="{E084EC96-76CB-472F-B41A-4AD8CA2BF3FA}" srcOrd="1" destOrd="0" presId="urn:microsoft.com/office/officeart/2005/8/layout/default"/>
    <dgm:cxn modelId="{CB960D97-FAA8-4839-B63E-5B780D61587D}" type="presParOf" srcId="{0D0F1652-8028-4F99-A7F7-AA8A475913ED}" destId="{7AE7F99F-C6A3-47E3-B21A-F01779768618}" srcOrd="2" destOrd="0" presId="urn:microsoft.com/office/officeart/2005/8/layout/default"/>
    <dgm:cxn modelId="{9988B9C6-ED2C-4080-B55B-DC3F4C1BC083}" type="presParOf" srcId="{0D0F1652-8028-4F99-A7F7-AA8A475913ED}" destId="{3412D4CC-7BD3-445F-9ADA-195B46075E7F}" srcOrd="3" destOrd="0" presId="urn:microsoft.com/office/officeart/2005/8/layout/default"/>
    <dgm:cxn modelId="{6AF1E4B0-D2C3-473E-81CE-2B5885EDC3D9}" type="presParOf" srcId="{0D0F1652-8028-4F99-A7F7-AA8A475913ED}" destId="{BA90A7CF-CEA3-48A3-AC67-5C3F6C11ECF2}" srcOrd="4" destOrd="0" presId="urn:microsoft.com/office/officeart/2005/8/layout/default"/>
    <dgm:cxn modelId="{01694638-F478-4DB2-8CF6-ABA2605A6007}" type="presParOf" srcId="{0D0F1652-8028-4F99-A7F7-AA8A475913ED}" destId="{C3420CE8-989D-451D-8AF4-766539B1A048}" srcOrd="5" destOrd="0" presId="urn:microsoft.com/office/officeart/2005/8/layout/default"/>
    <dgm:cxn modelId="{64398D2B-A6CD-4D03-8E27-23ECE4CE5E65}" type="presParOf" srcId="{0D0F1652-8028-4F99-A7F7-AA8A475913ED}" destId="{C30E2188-B34C-4C63-8305-F15E6C99B712}" srcOrd="6" destOrd="0" presId="urn:microsoft.com/office/officeart/2005/8/layout/default"/>
    <dgm:cxn modelId="{D1B27659-C4F6-4557-A517-53ACED6822D8}" type="presParOf" srcId="{0D0F1652-8028-4F99-A7F7-AA8A475913ED}" destId="{1980C25F-0E37-4D6F-8889-238D13612A33}" srcOrd="7" destOrd="0" presId="urn:microsoft.com/office/officeart/2005/8/layout/default"/>
    <dgm:cxn modelId="{D4E6CDB6-2CE3-4AF5-A8A2-76ED42D0B7F6}" type="presParOf" srcId="{0D0F1652-8028-4F99-A7F7-AA8A475913ED}" destId="{D5B73B80-2AF5-4C6A-B417-D2E871C810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20A08-E11E-4D64-AC1D-5D39DE269D71}">
      <dsp:nvSpPr>
        <dsp:cNvPr id="0" name=""/>
        <dsp:cNvSpPr/>
      </dsp:nvSpPr>
      <dsp:spPr>
        <a:xfrm>
          <a:off x="759017" y="854"/>
          <a:ext cx="1825129" cy="10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Patient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access</a:t>
          </a:r>
          <a:endParaRPr lang="fr-FR" sz="1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During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therapy</a:t>
          </a:r>
          <a:endParaRPr lang="fr-FR" sz="1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9017" y="854"/>
        <a:ext cx="1825129" cy="1095077"/>
      </dsp:txXfrm>
    </dsp:sp>
    <dsp:sp modelId="{7AE7F99F-C6A3-47E3-B21A-F01779768618}">
      <dsp:nvSpPr>
        <dsp:cNvPr id="0" name=""/>
        <dsp:cNvSpPr/>
      </dsp:nvSpPr>
      <dsp:spPr>
        <a:xfrm>
          <a:off x="2766659" y="854"/>
          <a:ext cx="1825129" cy="10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Good spatial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resolution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(&lt;1cm)</a:t>
          </a:r>
        </a:p>
      </dsp:txBody>
      <dsp:txXfrm>
        <a:off x="2766659" y="854"/>
        <a:ext cx="1825129" cy="1095077"/>
      </dsp:txXfrm>
    </dsp:sp>
    <dsp:sp modelId="{BA90A7CF-CEA3-48A3-AC67-5C3F6C11ECF2}">
      <dsp:nvSpPr>
        <dsp:cNvPr id="0" name=""/>
        <dsp:cNvSpPr/>
      </dsp:nvSpPr>
      <dsp:spPr>
        <a:xfrm>
          <a:off x="4815842" y="0"/>
          <a:ext cx="2102768" cy="10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We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see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can’t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(300 keV to &gt;3 MeV)</a:t>
          </a:r>
        </a:p>
      </dsp:txBody>
      <dsp:txXfrm>
        <a:off x="4815842" y="0"/>
        <a:ext cx="2102768" cy="1095077"/>
      </dsp:txXfrm>
    </dsp:sp>
    <dsp:sp modelId="{C30E2188-B34C-4C63-8305-F15E6C99B712}">
      <dsp:nvSpPr>
        <dsp:cNvPr id="0" name=""/>
        <dsp:cNvSpPr/>
      </dsp:nvSpPr>
      <dsp:spPr>
        <a:xfrm>
          <a:off x="1901658" y="1278444"/>
          <a:ext cx="1825129" cy="109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3D possible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with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3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static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views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1901658" y="1278444"/>
        <a:ext cx="1825129" cy="1095077"/>
      </dsp:txXfrm>
    </dsp:sp>
    <dsp:sp modelId="{D5B73B80-2AF5-4C6A-B417-D2E871C81035}">
      <dsp:nvSpPr>
        <dsp:cNvPr id="0" name=""/>
        <dsp:cNvSpPr/>
      </dsp:nvSpPr>
      <dsp:spPr>
        <a:xfrm>
          <a:off x="3909300" y="1278444"/>
          <a:ext cx="1825129" cy="1095077"/>
        </a:xfrm>
        <a:prstGeom prst="rect">
          <a:avLst/>
        </a:prstGeom>
        <a:solidFill>
          <a:srgbClr val="FF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cost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killer imaging </a:t>
          </a:r>
          <a:r>
            <a:rPr lang="fr-FR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technology</a:t>
          </a:r>
          <a:r>
            <a:rPr lang="fr-FR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by far</a:t>
          </a:r>
        </a:p>
      </dsp:txBody>
      <dsp:txXfrm>
        <a:off x="3909300" y="1278444"/>
        <a:ext cx="1825129" cy="1095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41F8323-1B76-EA41-A908-8764B08E4739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B60FEE9-9FE1-C648-9373-2FB1CDF5A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63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5013F560-DC4B-4ACE-B403-B79FC4DCFB82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5B6ECF6-E25F-4CC2-9A35-6871861353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538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ECF6-E25F-4CC2-9A35-6871861353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37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6ECF6-E25F-4CC2-9A35-6871861353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0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003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AF76-8570-461E-83EC-36D4D878FC41}" type="datetime1">
              <a:rPr lang="fr-FR" smtClean="0"/>
              <a:t>06/07/2021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ILTIS - 03/06/2021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7C6C-EFDC-2648-AF5D-AA1B7818CC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7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6104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EB017CF-28FB-4FB5-BDBF-DA83412D677B}" type="datetime1">
              <a:rPr lang="fr-FR" smtClean="0"/>
              <a:t>06/07/2021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A. ILTIS - 03/06/2021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DFC7C6C-EFDC-2648-AF5D-AA1B7818CC4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610431" y="0"/>
            <a:ext cx="968991" cy="6086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8857397" y="764275"/>
            <a:ext cx="286603" cy="5322626"/>
          </a:xfrm>
          <a:prstGeom prst="rect">
            <a:avLst/>
          </a:prstGeom>
          <a:solidFill>
            <a:srgbClr val="003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55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C721-A437-4CD2-B7AD-554E4D6E67BF}" type="datetime1">
              <a:rPr lang="fr-FR" smtClean="0"/>
              <a:t>06/07/2021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ILTIS - 03/06/2021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7C6C-EFDC-2648-AF5D-AA1B7818CC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86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14945B-6C34-4CAB-81DA-46E38407DBCE}" type="datetime1">
              <a:rPr lang="fr-FR" smtClean="0"/>
              <a:t>06/07/2021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A. ILTIS - 03/06/2021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2DFC7C6C-EFDC-2648-AF5D-AA1B7818CC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tiff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97832"/>
            <a:ext cx="9144000" cy="102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74423" y="1581909"/>
            <a:ext cx="5975390" cy="375547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Calibri" panose="020F0502020204030204" pitchFamily="34" charset="0"/>
                <a:cs typeface="Calibri" panose="020F0502020204030204" pitchFamily="34" charset="0"/>
              </a:rPr>
              <a:t>DAMAVAN MEDICAL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Space X of radiation imaging : We see what other can’t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real time imaging &amp; dosimetry for radiotherapy treatments: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latin typeface="Symbol" pitchFamily="2" charset="2"/>
                <a:cs typeface="Calibri" panose="020F0502020204030204" pitchFamily="34" charset="0"/>
              </a:rPr>
              <a:t>a, b , g </a:t>
            </a: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, Hadrons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137" y="1003807"/>
            <a:ext cx="813165" cy="10375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15200" y="5502558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30/06/2021</a:t>
            </a:r>
          </a:p>
        </p:txBody>
      </p:sp>
      <p:pic>
        <p:nvPicPr>
          <p:cNvPr id="1026" name="Picture 2" descr="Le Programme d&amp;#39;investissements d&amp;#39;avenir | Gouvernement.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89" y="6238352"/>
            <a:ext cx="487258" cy="4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ULET project selected for funding under the INNOSUP-01-2020 c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4" y="6146288"/>
            <a:ext cx="1101472" cy="5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tour à l'accue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" y="6318428"/>
            <a:ext cx="1311175" cy="3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8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4D7AF-1F03-4D03-9EA8-D1BF70EC972C}"/>
              </a:ext>
            </a:extLst>
          </p:cNvPr>
          <p:cNvSpPr/>
          <p:nvPr/>
        </p:nvSpPr>
        <p:spPr>
          <a:xfrm>
            <a:off x="609600" y="-9689"/>
            <a:ext cx="1075197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31510C-473E-C144-976A-AD7EDF7D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ILTIS - 03/06/2021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6DF6D-4421-914D-A76A-67009662A4C8}"/>
              </a:ext>
            </a:extLst>
          </p:cNvPr>
          <p:cNvSpPr/>
          <p:nvPr/>
        </p:nvSpPr>
        <p:spPr>
          <a:xfrm>
            <a:off x="568962" y="116662"/>
            <a:ext cx="8298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a large </a:t>
            </a:r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lang="fr-FR" sz="3200" b="1" dirty="0">
              <a:solidFill>
                <a:srgbClr val="2F66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space réservé du numéro de diapositive 13">
            <a:extLst>
              <a:ext uri="{FF2B5EF4-FFF2-40B4-BE49-F238E27FC236}">
                <a16:creationId xmlns:a16="http://schemas.microsoft.com/office/drawing/2014/main" id="{BAF2ABE1-4FA7-4042-8F64-378650287476}"/>
              </a:ext>
            </a:extLst>
          </p:cNvPr>
          <p:cNvSpPr txBox="1">
            <a:spLocks/>
          </p:cNvSpPr>
          <p:nvPr/>
        </p:nvSpPr>
        <p:spPr>
          <a:xfrm>
            <a:off x="8737608" y="736241"/>
            <a:ext cx="44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C7C6C-EFDC-2648-AF5D-AA1B7818CC42}" type="slidenum">
              <a:rPr lang="fr-FR" sz="1800">
                <a:solidFill>
                  <a:schemeClr val="bg1"/>
                </a:solidFill>
              </a:rPr>
              <a:pPr/>
              <a:t>2</a:t>
            </a:fld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1DE06F-2AD1-4495-83AB-D1A3F48C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" y="6024817"/>
            <a:ext cx="519064" cy="6623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A79E494-29CB-7348-B997-2A0207574B41}"/>
              </a:ext>
            </a:extLst>
          </p:cNvPr>
          <p:cNvSpPr txBox="1"/>
          <p:nvPr/>
        </p:nvSpPr>
        <p:spPr>
          <a:xfrm>
            <a:off x="961738" y="5551016"/>
            <a:ext cx="7513320" cy="830997"/>
          </a:xfrm>
          <a:prstGeom prst="rect">
            <a:avLst/>
          </a:prstGeom>
          <a:solidFill>
            <a:srgbClr val="2F66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promise: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we’ll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real time the dose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imprint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A29C26-DF11-0A4C-AADF-466876E4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036" y="1055527"/>
            <a:ext cx="3746500" cy="3568700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93EFB6-9CB8-144F-A525-B23C9701DE23}"/>
              </a:ext>
            </a:extLst>
          </p:cNvPr>
          <p:cNvSpPr txBox="1"/>
          <p:nvPr/>
        </p:nvSpPr>
        <p:spPr>
          <a:xfrm>
            <a:off x="4752087" y="4612023"/>
            <a:ext cx="3746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3F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Bragg Peak 70 MeV protons</a:t>
            </a:r>
          </a:p>
          <a:p>
            <a:pPr algn="ctr"/>
            <a:r>
              <a:rPr lang="fr-FR" sz="1400" b="1" dirty="0">
                <a:solidFill>
                  <a:srgbClr val="003F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Hadron-</a:t>
            </a:r>
            <a:r>
              <a:rPr lang="fr-FR" sz="1400" b="1" dirty="0" err="1">
                <a:solidFill>
                  <a:srgbClr val="003F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fr-FR" sz="1400" b="1" dirty="0">
                <a:solidFill>
                  <a:srgbClr val="003F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(CAL / Nice)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BDD2954-3D34-A141-901D-395855632B0E}"/>
              </a:ext>
            </a:extLst>
          </p:cNvPr>
          <p:cNvCxnSpPr/>
          <p:nvPr/>
        </p:nvCxnSpPr>
        <p:spPr>
          <a:xfrm>
            <a:off x="7832520" y="2853129"/>
            <a:ext cx="0" cy="1087736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D7D7F74-EF56-DD49-BDC5-F8F07058D341}"/>
              </a:ext>
            </a:extLst>
          </p:cNvPr>
          <p:cNvSpPr txBox="1"/>
          <p:nvPr/>
        </p:nvSpPr>
        <p:spPr>
          <a:xfrm>
            <a:off x="7896898" y="316962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5" name="Forme libre 4"/>
          <p:cNvSpPr/>
          <p:nvPr/>
        </p:nvSpPr>
        <p:spPr>
          <a:xfrm>
            <a:off x="735952" y="1164893"/>
            <a:ext cx="3836277" cy="786240"/>
          </a:xfrm>
          <a:custGeom>
            <a:avLst/>
            <a:gdLst>
              <a:gd name="connsiteX0" fmla="*/ 0 w 3836277"/>
              <a:gd name="connsiteY0" fmla="*/ 131043 h 786240"/>
              <a:gd name="connsiteX1" fmla="*/ 131043 w 3836277"/>
              <a:gd name="connsiteY1" fmla="*/ 0 h 786240"/>
              <a:gd name="connsiteX2" fmla="*/ 3705234 w 3836277"/>
              <a:gd name="connsiteY2" fmla="*/ 0 h 786240"/>
              <a:gd name="connsiteX3" fmla="*/ 3836277 w 3836277"/>
              <a:gd name="connsiteY3" fmla="*/ 131043 h 786240"/>
              <a:gd name="connsiteX4" fmla="*/ 3836277 w 3836277"/>
              <a:gd name="connsiteY4" fmla="*/ 655197 h 786240"/>
              <a:gd name="connsiteX5" fmla="*/ 3705234 w 3836277"/>
              <a:gd name="connsiteY5" fmla="*/ 786240 h 786240"/>
              <a:gd name="connsiteX6" fmla="*/ 131043 w 3836277"/>
              <a:gd name="connsiteY6" fmla="*/ 786240 h 786240"/>
              <a:gd name="connsiteX7" fmla="*/ 0 w 3836277"/>
              <a:gd name="connsiteY7" fmla="*/ 655197 h 786240"/>
              <a:gd name="connsiteX8" fmla="*/ 0 w 3836277"/>
              <a:gd name="connsiteY8" fmla="*/ 131043 h 78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6277" h="786240">
                <a:moveTo>
                  <a:pt x="0" y="131043"/>
                </a:moveTo>
                <a:cubicBezTo>
                  <a:pt x="0" y="58670"/>
                  <a:pt x="58670" y="0"/>
                  <a:pt x="131043" y="0"/>
                </a:cubicBezTo>
                <a:lnTo>
                  <a:pt x="3705234" y="0"/>
                </a:lnTo>
                <a:cubicBezTo>
                  <a:pt x="3777607" y="0"/>
                  <a:pt x="3836277" y="58670"/>
                  <a:pt x="3836277" y="131043"/>
                </a:cubicBezTo>
                <a:lnTo>
                  <a:pt x="3836277" y="655197"/>
                </a:lnTo>
                <a:cubicBezTo>
                  <a:pt x="3836277" y="727570"/>
                  <a:pt x="3777607" y="786240"/>
                  <a:pt x="3705234" y="786240"/>
                </a:cubicBezTo>
                <a:lnTo>
                  <a:pt x="131043" y="786240"/>
                </a:lnTo>
                <a:cubicBezTo>
                  <a:pt x="58670" y="786240"/>
                  <a:pt x="0" y="727570"/>
                  <a:pt x="0" y="655197"/>
                </a:cubicBezTo>
                <a:lnTo>
                  <a:pt x="0" y="131043"/>
                </a:lnTo>
                <a:close/>
              </a:path>
            </a:pathLst>
          </a:custGeom>
          <a:solidFill>
            <a:srgbClr val="003F7E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341" tIns="99341" rIns="99341" bIns="99341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n°1 cancer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(60% of all cancer</a:t>
            </a:r>
            <a:r>
              <a:rPr lang="fr-FR" sz="16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Forme libre 7"/>
          <p:cNvSpPr/>
          <p:nvPr/>
        </p:nvSpPr>
        <p:spPr>
          <a:xfrm>
            <a:off x="735952" y="2063398"/>
            <a:ext cx="3836277" cy="786240"/>
          </a:xfrm>
          <a:custGeom>
            <a:avLst/>
            <a:gdLst>
              <a:gd name="connsiteX0" fmla="*/ 0 w 3836277"/>
              <a:gd name="connsiteY0" fmla="*/ 131043 h 786240"/>
              <a:gd name="connsiteX1" fmla="*/ 131043 w 3836277"/>
              <a:gd name="connsiteY1" fmla="*/ 0 h 786240"/>
              <a:gd name="connsiteX2" fmla="*/ 3705234 w 3836277"/>
              <a:gd name="connsiteY2" fmla="*/ 0 h 786240"/>
              <a:gd name="connsiteX3" fmla="*/ 3836277 w 3836277"/>
              <a:gd name="connsiteY3" fmla="*/ 131043 h 786240"/>
              <a:gd name="connsiteX4" fmla="*/ 3836277 w 3836277"/>
              <a:gd name="connsiteY4" fmla="*/ 655197 h 786240"/>
              <a:gd name="connsiteX5" fmla="*/ 3705234 w 3836277"/>
              <a:gd name="connsiteY5" fmla="*/ 786240 h 786240"/>
              <a:gd name="connsiteX6" fmla="*/ 131043 w 3836277"/>
              <a:gd name="connsiteY6" fmla="*/ 786240 h 786240"/>
              <a:gd name="connsiteX7" fmla="*/ 0 w 3836277"/>
              <a:gd name="connsiteY7" fmla="*/ 655197 h 786240"/>
              <a:gd name="connsiteX8" fmla="*/ 0 w 3836277"/>
              <a:gd name="connsiteY8" fmla="*/ 131043 h 78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6277" h="786240">
                <a:moveTo>
                  <a:pt x="0" y="131043"/>
                </a:moveTo>
                <a:cubicBezTo>
                  <a:pt x="0" y="58670"/>
                  <a:pt x="58670" y="0"/>
                  <a:pt x="131043" y="0"/>
                </a:cubicBezTo>
                <a:lnTo>
                  <a:pt x="3705234" y="0"/>
                </a:lnTo>
                <a:cubicBezTo>
                  <a:pt x="3777607" y="0"/>
                  <a:pt x="3836277" y="58670"/>
                  <a:pt x="3836277" y="131043"/>
                </a:cubicBezTo>
                <a:lnTo>
                  <a:pt x="3836277" y="655197"/>
                </a:lnTo>
                <a:cubicBezTo>
                  <a:pt x="3836277" y="727570"/>
                  <a:pt x="3777607" y="786240"/>
                  <a:pt x="3705234" y="786240"/>
                </a:cubicBezTo>
                <a:lnTo>
                  <a:pt x="131043" y="786240"/>
                </a:lnTo>
                <a:cubicBezTo>
                  <a:pt x="58670" y="786240"/>
                  <a:pt x="0" y="727570"/>
                  <a:pt x="0" y="655197"/>
                </a:cubicBezTo>
                <a:lnTo>
                  <a:pt x="0" y="131043"/>
                </a:lnTo>
                <a:close/>
              </a:path>
            </a:pathLst>
          </a:custGeom>
          <a:solidFill>
            <a:srgbClr val="003F7E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341" tIns="99341" rIns="99341" bIns="99341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&gt; 10Md$     </a:t>
            </a:r>
          </a:p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15 000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735952" y="2935609"/>
            <a:ext cx="3836277" cy="786240"/>
          </a:xfrm>
          <a:custGeom>
            <a:avLst/>
            <a:gdLst>
              <a:gd name="connsiteX0" fmla="*/ 0 w 3836277"/>
              <a:gd name="connsiteY0" fmla="*/ 131043 h 786240"/>
              <a:gd name="connsiteX1" fmla="*/ 131043 w 3836277"/>
              <a:gd name="connsiteY1" fmla="*/ 0 h 786240"/>
              <a:gd name="connsiteX2" fmla="*/ 3705234 w 3836277"/>
              <a:gd name="connsiteY2" fmla="*/ 0 h 786240"/>
              <a:gd name="connsiteX3" fmla="*/ 3836277 w 3836277"/>
              <a:gd name="connsiteY3" fmla="*/ 131043 h 786240"/>
              <a:gd name="connsiteX4" fmla="*/ 3836277 w 3836277"/>
              <a:gd name="connsiteY4" fmla="*/ 655197 h 786240"/>
              <a:gd name="connsiteX5" fmla="*/ 3705234 w 3836277"/>
              <a:gd name="connsiteY5" fmla="*/ 786240 h 786240"/>
              <a:gd name="connsiteX6" fmla="*/ 131043 w 3836277"/>
              <a:gd name="connsiteY6" fmla="*/ 786240 h 786240"/>
              <a:gd name="connsiteX7" fmla="*/ 0 w 3836277"/>
              <a:gd name="connsiteY7" fmla="*/ 655197 h 786240"/>
              <a:gd name="connsiteX8" fmla="*/ 0 w 3836277"/>
              <a:gd name="connsiteY8" fmla="*/ 131043 h 78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6277" h="786240">
                <a:moveTo>
                  <a:pt x="0" y="131043"/>
                </a:moveTo>
                <a:cubicBezTo>
                  <a:pt x="0" y="58670"/>
                  <a:pt x="58670" y="0"/>
                  <a:pt x="131043" y="0"/>
                </a:cubicBezTo>
                <a:lnTo>
                  <a:pt x="3705234" y="0"/>
                </a:lnTo>
                <a:cubicBezTo>
                  <a:pt x="3777607" y="0"/>
                  <a:pt x="3836277" y="58670"/>
                  <a:pt x="3836277" y="131043"/>
                </a:cubicBezTo>
                <a:lnTo>
                  <a:pt x="3836277" y="655197"/>
                </a:lnTo>
                <a:cubicBezTo>
                  <a:pt x="3836277" y="727570"/>
                  <a:pt x="3777607" y="786240"/>
                  <a:pt x="3705234" y="786240"/>
                </a:cubicBezTo>
                <a:lnTo>
                  <a:pt x="131043" y="786240"/>
                </a:lnTo>
                <a:cubicBezTo>
                  <a:pt x="58670" y="786240"/>
                  <a:pt x="0" y="727570"/>
                  <a:pt x="0" y="655197"/>
                </a:cubicBezTo>
                <a:lnTo>
                  <a:pt x="0" y="131043"/>
                </a:lnTo>
                <a:close/>
              </a:path>
            </a:pathLst>
          </a:custGeom>
          <a:solidFill>
            <a:srgbClr val="003F7E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341" tIns="99341" rIns="99341" bIns="99341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key issue in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endParaRPr lang="fr-FR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743130" y="3756156"/>
            <a:ext cx="3836277" cy="695520"/>
          </a:xfrm>
          <a:custGeom>
            <a:avLst/>
            <a:gdLst>
              <a:gd name="connsiteX0" fmla="*/ 0 w 3836277"/>
              <a:gd name="connsiteY0" fmla="*/ 0 h 695520"/>
              <a:gd name="connsiteX1" fmla="*/ 3836277 w 3836277"/>
              <a:gd name="connsiteY1" fmla="*/ 0 h 695520"/>
              <a:gd name="connsiteX2" fmla="*/ 3836277 w 3836277"/>
              <a:gd name="connsiteY2" fmla="*/ 695520 h 695520"/>
              <a:gd name="connsiteX3" fmla="*/ 0 w 3836277"/>
              <a:gd name="connsiteY3" fmla="*/ 695520 h 695520"/>
              <a:gd name="connsiteX4" fmla="*/ 0 w 3836277"/>
              <a:gd name="connsiteY4" fmla="*/ 0 h 6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6277" h="695520">
                <a:moveTo>
                  <a:pt x="0" y="0"/>
                </a:moveTo>
                <a:lnTo>
                  <a:pt x="3836277" y="0"/>
                </a:lnTo>
                <a:lnTo>
                  <a:pt x="3836277" y="695520"/>
                </a:lnTo>
                <a:lnTo>
                  <a:pt x="0" y="6955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02" tIns="15240" rIns="85344" bIns="15240" numCol="1" spcCol="1270" anchor="t" anchorCtr="0">
            <a:noAutofit/>
          </a:bodyPr>
          <a:lstStyle/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2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fr-FR" sz="12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1200" kern="1200" dirty="0">
                <a:latin typeface="Calibri" panose="020F0502020204030204" pitchFamily="34" charset="0"/>
                <a:cs typeface="Calibri" panose="020F0502020204030204" pitchFamily="34" charset="0"/>
              </a:rPr>
              <a:t> radiation </a:t>
            </a:r>
            <a:r>
              <a:rPr lang="fr-FR" sz="12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absorbed</a:t>
            </a:r>
            <a:r>
              <a:rPr lang="fr-FR" sz="1200" kern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200" kern="1200" dirty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fr-FR" sz="12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fr-FR" sz="1200" kern="1200" dirty="0">
                <a:latin typeface="Calibri" panose="020F0502020204030204" pitchFamily="34" charset="0"/>
                <a:cs typeface="Calibri" panose="020F0502020204030204" pitchFamily="34" charset="0"/>
              </a:rPr>
              <a:t> has been </a:t>
            </a:r>
            <a:r>
              <a:rPr lang="fr-FR" sz="12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recieved</a:t>
            </a:r>
            <a:r>
              <a:rPr lang="fr-FR" sz="1050" kern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735952" y="4331571"/>
            <a:ext cx="3836277" cy="786240"/>
          </a:xfrm>
          <a:custGeom>
            <a:avLst/>
            <a:gdLst>
              <a:gd name="connsiteX0" fmla="*/ 0 w 3836277"/>
              <a:gd name="connsiteY0" fmla="*/ 131043 h 786240"/>
              <a:gd name="connsiteX1" fmla="*/ 131043 w 3836277"/>
              <a:gd name="connsiteY1" fmla="*/ 0 h 786240"/>
              <a:gd name="connsiteX2" fmla="*/ 3705234 w 3836277"/>
              <a:gd name="connsiteY2" fmla="*/ 0 h 786240"/>
              <a:gd name="connsiteX3" fmla="*/ 3836277 w 3836277"/>
              <a:gd name="connsiteY3" fmla="*/ 131043 h 786240"/>
              <a:gd name="connsiteX4" fmla="*/ 3836277 w 3836277"/>
              <a:gd name="connsiteY4" fmla="*/ 655197 h 786240"/>
              <a:gd name="connsiteX5" fmla="*/ 3705234 w 3836277"/>
              <a:gd name="connsiteY5" fmla="*/ 786240 h 786240"/>
              <a:gd name="connsiteX6" fmla="*/ 131043 w 3836277"/>
              <a:gd name="connsiteY6" fmla="*/ 786240 h 786240"/>
              <a:gd name="connsiteX7" fmla="*/ 0 w 3836277"/>
              <a:gd name="connsiteY7" fmla="*/ 655197 h 786240"/>
              <a:gd name="connsiteX8" fmla="*/ 0 w 3836277"/>
              <a:gd name="connsiteY8" fmla="*/ 131043 h 78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6277" h="786240">
                <a:moveTo>
                  <a:pt x="0" y="131043"/>
                </a:moveTo>
                <a:cubicBezTo>
                  <a:pt x="0" y="58670"/>
                  <a:pt x="58670" y="0"/>
                  <a:pt x="131043" y="0"/>
                </a:cubicBezTo>
                <a:lnTo>
                  <a:pt x="3705234" y="0"/>
                </a:lnTo>
                <a:cubicBezTo>
                  <a:pt x="3777607" y="0"/>
                  <a:pt x="3836277" y="58670"/>
                  <a:pt x="3836277" y="131043"/>
                </a:cubicBezTo>
                <a:lnTo>
                  <a:pt x="3836277" y="655197"/>
                </a:lnTo>
                <a:cubicBezTo>
                  <a:pt x="3836277" y="727570"/>
                  <a:pt x="3777607" y="786240"/>
                  <a:pt x="3705234" y="786240"/>
                </a:cubicBezTo>
                <a:lnTo>
                  <a:pt x="131043" y="786240"/>
                </a:lnTo>
                <a:cubicBezTo>
                  <a:pt x="58670" y="786240"/>
                  <a:pt x="0" y="727570"/>
                  <a:pt x="0" y="655197"/>
                </a:cubicBezTo>
                <a:lnTo>
                  <a:pt x="0" y="131043"/>
                </a:lnTo>
                <a:close/>
              </a:path>
            </a:pathLst>
          </a:custGeom>
          <a:solidFill>
            <a:srgbClr val="003F7E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341" tIns="99341" rIns="99341" bIns="99341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 :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patient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fr-FR" sz="1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fr-FR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0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4D7AF-1F03-4D03-9EA8-D1BF70EC972C}"/>
              </a:ext>
            </a:extLst>
          </p:cNvPr>
          <p:cNvSpPr/>
          <p:nvPr/>
        </p:nvSpPr>
        <p:spPr>
          <a:xfrm>
            <a:off x="609600" y="-9689"/>
            <a:ext cx="1075197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31510C-473E-C144-976A-AD7EDF7D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A. ILTIS - 03/06/2021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6DF6D-4421-914D-A76A-67009662A4C8}"/>
              </a:ext>
            </a:extLst>
          </p:cNvPr>
          <p:cNvSpPr/>
          <p:nvPr/>
        </p:nvSpPr>
        <p:spPr>
          <a:xfrm>
            <a:off x="609600" y="57124"/>
            <a:ext cx="829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we’ve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re-ingeneered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compton</a:t>
            </a:r>
            <a:r>
              <a:rPr lang="fr-FR" sz="2400" b="1" dirty="0">
                <a:solidFill>
                  <a:srgbClr val="2F660A"/>
                </a:solidFill>
                <a:latin typeface="Symbol" pitchFamily="2" charset="2"/>
                <a:cs typeface="Calibri" panose="020F0502020204030204" pitchFamily="34" charset="0"/>
              </a:rPr>
              <a:t> g 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</a:t>
            </a:r>
          </a:p>
          <a:p>
            <a:pPr algn="ctr"/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breakeven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sales</a:t>
            </a:r>
          </a:p>
          <a:p>
            <a:pPr algn="ctr"/>
            <a:r>
              <a:rPr lang="fr-FR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First imager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qualified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400" b="1" dirty="0" err="1">
                <a:solidFill>
                  <a:srgbClr val="2F660A"/>
                </a:solidFill>
                <a:latin typeface="Symbol" pitchFamily="2" charset="2"/>
                <a:cs typeface="Calibri" panose="020F0502020204030204" pitchFamily="34" charset="0"/>
              </a:rPr>
              <a:t>a,b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Espace réservé du numéro de diapositive 13">
            <a:extLst>
              <a:ext uri="{FF2B5EF4-FFF2-40B4-BE49-F238E27FC236}">
                <a16:creationId xmlns:a16="http://schemas.microsoft.com/office/drawing/2014/main" id="{BAF2ABE1-4FA7-4042-8F64-378650287476}"/>
              </a:ext>
            </a:extLst>
          </p:cNvPr>
          <p:cNvSpPr txBox="1">
            <a:spLocks/>
          </p:cNvSpPr>
          <p:nvPr/>
        </p:nvSpPr>
        <p:spPr>
          <a:xfrm>
            <a:off x="8737608" y="736241"/>
            <a:ext cx="44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C7C6C-EFDC-2648-AF5D-AA1B7818CC42}" type="slidenum">
              <a:rPr lang="fr-FR" sz="1800">
                <a:solidFill>
                  <a:schemeClr val="bg1"/>
                </a:solidFill>
              </a:rPr>
              <a:pPr/>
              <a:t>3</a:t>
            </a:fld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1DE06F-2AD1-4495-83AB-D1A3F48C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" y="6024817"/>
            <a:ext cx="519064" cy="6623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0104" y="1407237"/>
            <a:ext cx="8237863" cy="126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</a:t>
            </a:r>
            <a:r>
              <a:rPr lang="fr-FR" sz="28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rgbClr val="2F660A"/>
                </a:solidFill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fr-FR" sz="28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imaging  </a:t>
            </a:r>
            <a:r>
              <a:rPr lang="fr-FR" sz="28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fr-FR" sz="28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(SPETC&amp; PET) are not </a:t>
            </a:r>
            <a:r>
              <a:rPr lang="fr-FR" sz="28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suited</a:t>
            </a:r>
            <a:r>
              <a:rPr lang="fr-FR" sz="28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8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endParaRPr lang="fr-FR" sz="2800" b="1" dirty="0">
              <a:solidFill>
                <a:srgbClr val="2F66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137120-0451-8F49-8DAD-28CCDDB8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27" y="2665395"/>
            <a:ext cx="2867903" cy="3250992"/>
          </a:xfrm>
          <a:prstGeom prst="rect">
            <a:avLst/>
          </a:prstGeom>
        </p:spPr>
      </p:pic>
      <p:grpSp>
        <p:nvGrpSpPr>
          <p:cNvPr id="122" name="Groupe 121"/>
          <p:cNvGrpSpPr/>
          <p:nvPr/>
        </p:nvGrpSpPr>
        <p:grpSpPr>
          <a:xfrm>
            <a:off x="4513144" y="3330341"/>
            <a:ext cx="1923670" cy="1256853"/>
            <a:chOff x="4513144" y="3330341"/>
            <a:chExt cx="1923670" cy="1256853"/>
          </a:xfrm>
        </p:grpSpPr>
        <p:sp>
          <p:nvSpPr>
            <p:cNvPr id="74" name="Ellipse 24"/>
            <p:cNvSpPr/>
            <p:nvPr/>
          </p:nvSpPr>
          <p:spPr>
            <a:xfrm rot="19178352">
              <a:off x="4513144" y="3330341"/>
              <a:ext cx="1923670" cy="1256853"/>
            </a:xfrm>
            <a:custGeom>
              <a:avLst/>
              <a:gdLst>
                <a:gd name="connsiteX0" fmla="*/ 0 w 4904569"/>
                <a:gd name="connsiteY0" fmla="*/ 870614 h 1741228"/>
                <a:gd name="connsiteX1" fmla="*/ 2452285 w 4904569"/>
                <a:gd name="connsiteY1" fmla="*/ 0 h 1741228"/>
                <a:gd name="connsiteX2" fmla="*/ 4904570 w 4904569"/>
                <a:gd name="connsiteY2" fmla="*/ 870614 h 1741228"/>
                <a:gd name="connsiteX3" fmla="*/ 2452285 w 4904569"/>
                <a:gd name="connsiteY3" fmla="*/ 1741228 h 1741228"/>
                <a:gd name="connsiteX4" fmla="*/ 0 w 4904569"/>
                <a:gd name="connsiteY4" fmla="*/ 870614 h 1741228"/>
                <a:gd name="connsiteX0" fmla="*/ 8044 w 4912614"/>
                <a:gd name="connsiteY0" fmla="*/ 1392925 h 2263539"/>
                <a:gd name="connsiteX1" fmla="*/ 3173589 w 4912614"/>
                <a:gd name="connsiteY1" fmla="*/ 0 h 2263539"/>
                <a:gd name="connsiteX2" fmla="*/ 4912614 w 4912614"/>
                <a:gd name="connsiteY2" fmla="*/ 1392925 h 2263539"/>
                <a:gd name="connsiteX3" fmla="*/ 2460329 w 4912614"/>
                <a:gd name="connsiteY3" fmla="*/ 2263539 h 2263539"/>
                <a:gd name="connsiteX4" fmla="*/ 8044 w 4912614"/>
                <a:gd name="connsiteY4" fmla="*/ 1392925 h 2263539"/>
                <a:gd name="connsiteX0" fmla="*/ 10336 w 4914906"/>
                <a:gd name="connsiteY0" fmla="*/ 1683100 h 2553714"/>
                <a:gd name="connsiteX1" fmla="*/ 3280879 w 4914906"/>
                <a:gd name="connsiteY1" fmla="*/ 0 h 2553714"/>
                <a:gd name="connsiteX2" fmla="*/ 4914906 w 4914906"/>
                <a:gd name="connsiteY2" fmla="*/ 1683100 h 2553714"/>
                <a:gd name="connsiteX3" fmla="*/ 2462621 w 4914906"/>
                <a:gd name="connsiteY3" fmla="*/ 2553714 h 2553714"/>
                <a:gd name="connsiteX4" fmla="*/ 10336 w 4914906"/>
                <a:gd name="connsiteY4" fmla="*/ 1683100 h 2553714"/>
                <a:gd name="connsiteX0" fmla="*/ 7729 w 4830694"/>
                <a:gd name="connsiteY0" fmla="*/ 1564005 h 2554662"/>
                <a:gd name="connsiteX1" fmla="*/ 3196667 w 4830694"/>
                <a:gd name="connsiteY1" fmla="*/ 253 h 2554662"/>
                <a:gd name="connsiteX2" fmla="*/ 4830694 w 4830694"/>
                <a:gd name="connsiteY2" fmla="*/ 1683353 h 2554662"/>
                <a:gd name="connsiteX3" fmla="*/ 2378409 w 4830694"/>
                <a:gd name="connsiteY3" fmla="*/ 2553967 h 2554662"/>
                <a:gd name="connsiteX4" fmla="*/ 7729 w 4830694"/>
                <a:gd name="connsiteY4" fmla="*/ 1564005 h 2554662"/>
                <a:gd name="connsiteX0" fmla="*/ 7379 w 4307764"/>
                <a:gd name="connsiteY0" fmla="*/ 1564028 h 2554453"/>
                <a:gd name="connsiteX1" fmla="*/ 3196317 w 4307764"/>
                <a:gd name="connsiteY1" fmla="*/ 276 h 2554453"/>
                <a:gd name="connsiteX2" fmla="*/ 4307764 w 4307764"/>
                <a:gd name="connsiteY2" fmla="*/ 1448662 h 2554453"/>
                <a:gd name="connsiteX3" fmla="*/ 2378059 w 4307764"/>
                <a:gd name="connsiteY3" fmla="*/ 2553990 h 2554453"/>
                <a:gd name="connsiteX4" fmla="*/ 7379 w 4307764"/>
                <a:gd name="connsiteY4" fmla="*/ 1564028 h 2554453"/>
                <a:gd name="connsiteX0" fmla="*/ 7205 w 4028399"/>
                <a:gd name="connsiteY0" fmla="*/ 1563919 h 2554320"/>
                <a:gd name="connsiteX1" fmla="*/ 3196143 w 4028399"/>
                <a:gd name="connsiteY1" fmla="*/ 167 h 2554320"/>
                <a:gd name="connsiteX2" fmla="*/ 4028399 w 4028399"/>
                <a:gd name="connsiteY2" fmla="*/ 1660490 h 2554320"/>
                <a:gd name="connsiteX3" fmla="*/ 2377885 w 4028399"/>
                <a:gd name="connsiteY3" fmla="*/ 2553881 h 2554320"/>
                <a:gd name="connsiteX4" fmla="*/ 7205 w 4028399"/>
                <a:gd name="connsiteY4" fmla="*/ 1563919 h 2554320"/>
                <a:gd name="connsiteX0" fmla="*/ 7280 w 4151900"/>
                <a:gd name="connsiteY0" fmla="*/ 1564372 h 2555305"/>
                <a:gd name="connsiteX1" fmla="*/ 3196218 w 4151900"/>
                <a:gd name="connsiteY1" fmla="*/ 620 h 2555305"/>
                <a:gd name="connsiteX2" fmla="*/ 4151900 w 4151900"/>
                <a:gd name="connsiteY2" fmla="*/ 1395046 h 2555305"/>
                <a:gd name="connsiteX3" fmla="*/ 2377960 w 4151900"/>
                <a:gd name="connsiteY3" fmla="*/ 2554334 h 2555305"/>
                <a:gd name="connsiteX4" fmla="*/ 7280 w 4151900"/>
                <a:gd name="connsiteY4" fmla="*/ 1564372 h 2555305"/>
                <a:gd name="connsiteX0" fmla="*/ 1543 w 4146163"/>
                <a:gd name="connsiteY0" fmla="*/ 2038206 h 3029280"/>
                <a:gd name="connsiteX1" fmla="*/ 2735704 w 4146163"/>
                <a:gd name="connsiteY1" fmla="*/ 415 h 3029280"/>
                <a:gd name="connsiteX2" fmla="*/ 4146163 w 4146163"/>
                <a:gd name="connsiteY2" fmla="*/ 1868880 h 3029280"/>
                <a:gd name="connsiteX3" fmla="*/ 2372223 w 4146163"/>
                <a:gd name="connsiteY3" fmla="*/ 3028168 h 3029280"/>
                <a:gd name="connsiteX4" fmla="*/ 1543 w 4146163"/>
                <a:gd name="connsiteY4" fmla="*/ 2038206 h 3029280"/>
                <a:gd name="connsiteX0" fmla="*/ 2691 w 4147311"/>
                <a:gd name="connsiteY0" fmla="*/ 2038206 h 2408981"/>
                <a:gd name="connsiteX1" fmla="*/ 2736852 w 4147311"/>
                <a:gd name="connsiteY1" fmla="*/ 415 h 2408981"/>
                <a:gd name="connsiteX2" fmla="*/ 4147311 w 4147311"/>
                <a:gd name="connsiteY2" fmla="*/ 1868880 h 2408981"/>
                <a:gd name="connsiteX3" fmla="*/ 2266936 w 4147311"/>
                <a:gd name="connsiteY3" fmla="*/ 2396815 h 2408981"/>
                <a:gd name="connsiteX4" fmla="*/ 2691 w 4147311"/>
                <a:gd name="connsiteY4" fmla="*/ 2038206 h 2408981"/>
                <a:gd name="connsiteX0" fmla="*/ 3290 w 4147910"/>
                <a:gd name="connsiteY0" fmla="*/ 2038206 h 2585870"/>
                <a:gd name="connsiteX1" fmla="*/ 2737451 w 4147910"/>
                <a:gd name="connsiteY1" fmla="*/ 415 h 2585870"/>
                <a:gd name="connsiteX2" fmla="*/ 4147910 w 4147910"/>
                <a:gd name="connsiteY2" fmla="*/ 1868880 h 2585870"/>
                <a:gd name="connsiteX3" fmla="*/ 2222677 w 4147910"/>
                <a:gd name="connsiteY3" fmla="*/ 2582428 h 2585870"/>
                <a:gd name="connsiteX4" fmla="*/ 3290 w 4147910"/>
                <a:gd name="connsiteY4" fmla="*/ 2038206 h 2585870"/>
                <a:gd name="connsiteX0" fmla="*/ 3222 w 3929110"/>
                <a:gd name="connsiteY0" fmla="*/ 2041199 h 2601469"/>
                <a:gd name="connsiteX1" fmla="*/ 2737383 w 3929110"/>
                <a:gd name="connsiteY1" fmla="*/ 3408 h 2601469"/>
                <a:gd name="connsiteX2" fmla="*/ 3929110 w 3929110"/>
                <a:gd name="connsiteY2" fmla="*/ 1591273 h 2601469"/>
                <a:gd name="connsiteX3" fmla="*/ 2222609 w 3929110"/>
                <a:gd name="connsiteY3" fmla="*/ 2585421 h 2601469"/>
                <a:gd name="connsiteX4" fmla="*/ 3222 w 3929110"/>
                <a:gd name="connsiteY4" fmla="*/ 2041199 h 2601469"/>
                <a:gd name="connsiteX0" fmla="*/ 3178 w 3785453"/>
                <a:gd name="connsiteY0" fmla="*/ 2042501 h 2606451"/>
                <a:gd name="connsiteX1" fmla="*/ 2737339 w 3785453"/>
                <a:gd name="connsiteY1" fmla="*/ 4710 h 2606451"/>
                <a:gd name="connsiteX2" fmla="*/ 3785453 w 3785453"/>
                <a:gd name="connsiteY2" fmla="*/ 1524082 h 2606451"/>
                <a:gd name="connsiteX3" fmla="*/ 2222565 w 3785453"/>
                <a:gd name="connsiteY3" fmla="*/ 2586723 h 2606451"/>
                <a:gd name="connsiteX4" fmla="*/ 3178 w 3785453"/>
                <a:gd name="connsiteY4" fmla="*/ 2042501 h 2606451"/>
                <a:gd name="connsiteX0" fmla="*/ 417 w 3782692"/>
                <a:gd name="connsiteY0" fmla="*/ 2325449 h 2892582"/>
                <a:gd name="connsiteX1" fmla="*/ 2048472 w 3782692"/>
                <a:gd name="connsiteY1" fmla="*/ 3805 h 2892582"/>
                <a:gd name="connsiteX2" fmla="*/ 3782692 w 3782692"/>
                <a:gd name="connsiteY2" fmla="*/ 1807030 h 2892582"/>
                <a:gd name="connsiteX3" fmla="*/ 2219804 w 3782692"/>
                <a:gd name="connsiteY3" fmla="*/ 2869671 h 2892582"/>
                <a:gd name="connsiteX4" fmla="*/ 417 w 3782692"/>
                <a:gd name="connsiteY4" fmla="*/ 2325449 h 2892582"/>
                <a:gd name="connsiteX0" fmla="*/ 81 w 3782356"/>
                <a:gd name="connsiteY0" fmla="*/ 2546182 h 3116395"/>
                <a:gd name="connsiteX1" fmla="*/ 2298540 w 3782356"/>
                <a:gd name="connsiteY1" fmla="*/ 3309 h 3116395"/>
                <a:gd name="connsiteX2" fmla="*/ 3782356 w 3782356"/>
                <a:gd name="connsiteY2" fmla="*/ 2027763 h 3116395"/>
                <a:gd name="connsiteX3" fmla="*/ 2219468 w 3782356"/>
                <a:gd name="connsiteY3" fmla="*/ 3090404 h 3116395"/>
                <a:gd name="connsiteX4" fmla="*/ 81 w 3782356"/>
                <a:gd name="connsiteY4" fmla="*/ 2546182 h 3116395"/>
                <a:gd name="connsiteX0" fmla="*/ 14 w 3782289"/>
                <a:gd name="connsiteY0" fmla="*/ 2546182 h 2795821"/>
                <a:gd name="connsiteX1" fmla="*/ 2298473 w 3782289"/>
                <a:gd name="connsiteY1" fmla="*/ 3309 h 2795821"/>
                <a:gd name="connsiteX2" fmla="*/ 3782289 w 3782289"/>
                <a:gd name="connsiteY2" fmla="*/ 2027763 h 2795821"/>
                <a:gd name="connsiteX3" fmla="*/ 2265916 w 3782289"/>
                <a:gd name="connsiteY3" fmla="*/ 2642179 h 2795821"/>
                <a:gd name="connsiteX4" fmla="*/ 14 w 3782289"/>
                <a:gd name="connsiteY4" fmla="*/ 2546182 h 2795821"/>
                <a:gd name="connsiteX0" fmla="*/ 13 w 3123635"/>
                <a:gd name="connsiteY0" fmla="*/ 2573182 h 2866993"/>
                <a:gd name="connsiteX1" fmla="*/ 2298472 w 3123635"/>
                <a:gd name="connsiteY1" fmla="*/ 30309 h 2866993"/>
                <a:gd name="connsiteX2" fmla="*/ 3123635 w 3123635"/>
                <a:gd name="connsiteY2" fmla="*/ 1281463 h 2866993"/>
                <a:gd name="connsiteX3" fmla="*/ 2265915 w 3123635"/>
                <a:gd name="connsiteY3" fmla="*/ 2669179 h 2866993"/>
                <a:gd name="connsiteX4" fmla="*/ 13 w 3123635"/>
                <a:gd name="connsiteY4" fmla="*/ 2573182 h 2866993"/>
                <a:gd name="connsiteX0" fmla="*/ 13 w 3148468"/>
                <a:gd name="connsiteY0" fmla="*/ 2559251 h 2837078"/>
                <a:gd name="connsiteX1" fmla="*/ 2298472 w 3148468"/>
                <a:gd name="connsiteY1" fmla="*/ 16378 h 2837078"/>
                <a:gd name="connsiteX2" fmla="*/ 3148468 w 3148468"/>
                <a:gd name="connsiteY2" fmla="*/ 1535186 h 2837078"/>
                <a:gd name="connsiteX3" fmla="*/ 2265915 w 3148468"/>
                <a:gd name="connsiteY3" fmla="*/ 2655248 h 2837078"/>
                <a:gd name="connsiteX4" fmla="*/ 13 w 3148468"/>
                <a:gd name="connsiteY4" fmla="*/ 2559251 h 2837078"/>
                <a:gd name="connsiteX0" fmla="*/ 20 w 3148475"/>
                <a:gd name="connsiteY0" fmla="*/ 2559251 h 2690965"/>
                <a:gd name="connsiteX1" fmla="*/ 2298479 w 3148475"/>
                <a:gd name="connsiteY1" fmla="*/ 16378 h 2690965"/>
                <a:gd name="connsiteX2" fmla="*/ 3148475 w 3148475"/>
                <a:gd name="connsiteY2" fmla="*/ 1535186 h 2690965"/>
                <a:gd name="connsiteX3" fmla="*/ 2257037 w 3148475"/>
                <a:gd name="connsiteY3" fmla="*/ 2245347 h 2690965"/>
                <a:gd name="connsiteX4" fmla="*/ 20 w 3148475"/>
                <a:gd name="connsiteY4" fmla="*/ 2559251 h 2690965"/>
                <a:gd name="connsiteX0" fmla="*/ 24 w 3148479"/>
                <a:gd name="connsiteY0" fmla="*/ 2559251 h 2697169"/>
                <a:gd name="connsiteX1" fmla="*/ 2298483 w 3148479"/>
                <a:gd name="connsiteY1" fmla="*/ 16378 h 2697169"/>
                <a:gd name="connsiteX2" fmla="*/ 3148479 w 3148479"/>
                <a:gd name="connsiteY2" fmla="*/ 1535186 h 2697169"/>
                <a:gd name="connsiteX3" fmla="*/ 2257041 w 3148479"/>
                <a:gd name="connsiteY3" fmla="*/ 2245347 h 2697169"/>
                <a:gd name="connsiteX4" fmla="*/ 24 w 3148479"/>
                <a:gd name="connsiteY4" fmla="*/ 2559251 h 2697169"/>
                <a:gd name="connsiteX0" fmla="*/ 4 w 3148459"/>
                <a:gd name="connsiteY0" fmla="*/ 2559251 h 2739628"/>
                <a:gd name="connsiteX1" fmla="*/ 2298463 w 3148459"/>
                <a:gd name="connsiteY1" fmla="*/ 16378 h 2739628"/>
                <a:gd name="connsiteX2" fmla="*/ 3148459 w 3148459"/>
                <a:gd name="connsiteY2" fmla="*/ 1535186 h 2739628"/>
                <a:gd name="connsiteX3" fmla="*/ 2282735 w 3148459"/>
                <a:gd name="connsiteY3" fmla="*/ 2393978 h 2739628"/>
                <a:gd name="connsiteX4" fmla="*/ 4 w 3148459"/>
                <a:gd name="connsiteY4" fmla="*/ 2559251 h 273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8459" h="2739628">
                  <a:moveTo>
                    <a:pt x="4" y="2559251"/>
                  </a:moveTo>
                  <a:cubicBezTo>
                    <a:pt x="2625" y="2162984"/>
                    <a:pt x="1773721" y="187055"/>
                    <a:pt x="2298463" y="16378"/>
                  </a:cubicBezTo>
                  <a:cubicBezTo>
                    <a:pt x="2823205" y="-154299"/>
                    <a:pt x="3148459" y="1054359"/>
                    <a:pt x="3148459" y="1535186"/>
                  </a:cubicBezTo>
                  <a:cubicBezTo>
                    <a:pt x="3148459" y="2016013"/>
                    <a:pt x="3093791" y="2182055"/>
                    <a:pt x="2282735" y="2393978"/>
                  </a:cubicBezTo>
                  <a:cubicBezTo>
                    <a:pt x="1471679" y="2605901"/>
                    <a:pt x="-2617" y="2955518"/>
                    <a:pt x="4" y="255925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1" name="Groupe 120"/>
            <p:cNvGrpSpPr/>
            <p:nvPr/>
          </p:nvGrpSpPr>
          <p:grpSpPr>
            <a:xfrm>
              <a:off x="5323819" y="3512489"/>
              <a:ext cx="812045" cy="663245"/>
              <a:chOff x="5323819" y="3512489"/>
              <a:chExt cx="812045" cy="663245"/>
            </a:xfrm>
          </p:grpSpPr>
          <p:sp>
            <p:nvSpPr>
              <p:cNvPr id="90" name="ZoneTexte 89"/>
              <p:cNvSpPr txBox="1"/>
              <p:nvPr/>
            </p:nvSpPr>
            <p:spPr>
              <a:xfrm>
                <a:off x="5323819" y="3512489"/>
                <a:ext cx="812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fr-FR" sz="1100" b="1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SPECT (50’s)</a:t>
                </a:r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5655614" y="3943376"/>
                <a:ext cx="167908" cy="16515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5636625" y="3904229"/>
                <a:ext cx="146572" cy="271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fr-FR" sz="105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X</a:t>
                </a:r>
              </a:p>
            </p:txBody>
          </p:sp>
        </p:grpSp>
      </p:grpSp>
      <p:grpSp>
        <p:nvGrpSpPr>
          <p:cNvPr id="174" name="Groupe 173"/>
          <p:cNvGrpSpPr/>
          <p:nvPr/>
        </p:nvGrpSpPr>
        <p:grpSpPr>
          <a:xfrm>
            <a:off x="3788613" y="2924199"/>
            <a:ext cx="4948995" cy="3046614"/>
            <a:chOff x="3788613" y="2924199"/>
            <a:chExt cx="4948995" cy="3046614"/>
          </a:xfrm>
        </p:grpSpPr>
        <p:grpSp>
          <p:nvGrpSpPr>
            <p:cNvPr id="117" name="Groupe 116"/>
            <p:cNvGrpSpPr/>
            <p:nvPr/>
          </p:nvGrpSpPr>
          <p:grpSpPr>
            <a:xfrm>
              <a:off x="4648583" y="2951468"/>
              <a:ext cx="4089025" cy="3019345"/>
              <a:chOff x="4648583" y="2951468"/>
              <a:chExt cx="4089025" cy="3019345"/>
            </a:xfrm>
          </p:grpSpPr>
          <p:grpSp>
            <p:nvGrpSpPr>
              <p:cNvPr id="116" name="Groupe 115"/>
              <p:cNvGrpSpPr/>
              <p:nvPr/>
            </p:nvGrpSpPr>
            <p:grpSpPr>
              <a:xfrm>
                <a:off x="4648583" y="2951468"/>
                <a:ext cx="396921" cy="2747707"/>
                <a:chOff x="4648583" y="2951468"/>
                <a:chExt cx="396921" cy="2747707"/>
              </a:xfrm>
            </p:grpSpPr>
            <p:cxnSp>
              <p:nvCxnSpPr>
                <p:cNvPr id="60" name="Connecteur droit avec flèche 59"/>
                <p:cNvCxnSpPr/>
                <p:nvPr/>
              </p:nvCxnSpPr>
              <p:spPr>
                <a:xfrm flipH="1" flipV="1">
                  <a:off x="4990562" y="2951468"/>
                  <a:ext cx="14617" cy="274770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62" name="Connecteur droit 61"/>
                <p:cNvCxnSpPr/>
                <p:nvPr/>
              </p:nvCxnSpPr>
              <p:spPr>
                <a:xfrm>
                  <a:off x="4944759" y="4409885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" name="Connecteur droit 62"/>
                <p:cNvCxnSpPr/>
                <p:nvPr/>
              </p:nvCxnSpPr>
              <p:spPr>
                <a:xfrm>
                  <a:off x="4944759" y="5055112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Connecteur droit 64"/>
                <p:cNvCxnSpPr/>
                <p:nvPr/>
              </p:nvCxnSpPr>
              <p:spPr>
                <a:xfrm>
                  <a:off x="4944759" y="4732499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4944759" y="3119432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" name="Connecteur droit 66"/>
                <p:cNvCxnSpPr/>
                <p:nvPr/>
              </p:nvCxnSpPr>
              <p:spPr>
                <a:xfrm>
                  <a:off x="4944759" y="3764658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4944759" y="4087272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4944759" y="3442045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0" name="ZoneTexte 69"/>
                <p:cNvSpPr txBox="1"/>
                <p:nvPr/>
              </p:nvSpPr>
              <p:spPr>
                <a:xfrm>
                  <a:off x="4656219" y="2989064"/>
                  <a:ext cx="336512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/>
                  <a:r>
                    <a:rPr lang="fr-FR" sz="1000" dirty="0">
                      <a:solidFill>
                        <a:srgbClr val="70AD47">
                          <a:lumMod val="75000"/>
                        </a:srgbClr>
                      </a:solidFill>
                      <a:latin typeface="Calibri" panose="020F0502020204030204"/>
                    </a:rPr>
                    <a:t>20</a:t>
                  </a:r>
                </a:p>
              </p:txBody>
            </p:sp>
            <p:sp>
              <p:nvSpPr>
                <p:cNvPr id="71" name="ZoneTexte 70"/>
                <p:cNvSpPr txBox="1"/>
                <p:nvPr/>
              </p:nvSpPr>
              <p:spPr>
                <a:xfrm>
                  <a:off x="4670435" y="4270526"/>
                  <a:ext cx="322296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/>
                  <a:r>
                    <a:rPr lang="fr-FR" sz="1000" dirty="0">
                      <a:solidFill>
                        <a:srgbClr val="70AD47">
                          <a:lumMod val="75000"/>
                        </a:srgbClr>
                      </a:solidFill>
                      <a:latin typeface="Calibri" panose="020F0502020204030204"/>
                    </a:rPr>
                    <a:t>10</a:t>
                  </a:r>
                </a:p>
              </p:txBody>
            </p:sp>
            <p:sp>
              <p:nvSpPr>
                <p:cNvPr id="72" name="ZoneTexte 71"/>
                <p:cNvSpPr txBox="1"/>
                <p:nvPr/>
              </p:nvSpPr>
              <p:spPr>
                <a:xfrm>
                  <a:off x="4648583" y="3625299"/>
                  <a:ext cx="344149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/>
                  <a:r>
                    <a:rPr lang="fr-FR" sz="1000" dirty="0">
                      <a:solidFill>
                        <a:srgbClr val="70AD47">
                          <a:lumMod val="75000"/>
                        </a:srgbClr>
                      </a:solidFill>
                      <a:latin typeface="Calibri" panose="020F0502020204030204"/>
                    </a:rPr>
                    <a:t>15</a:t>
                  </a:r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4755124" y="4913331"/>
                  <a:ext cx="213243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/>
                  <a:r>
                    <a:rPr lang="fr-FR" sz="1000" dirty="0">
                      <a:solidFill>
                        <a:srgbClr val="70AD47">
                          <a:lumMod val="75000"/>
                        </a:srgbClr>
                      </a:solidFill>
                      <a:latin typeface="Calibri" panose="020F0502020204030204"/>
                    </a:rPr>
                    <a:t>5</a:t>
                  </a:r>
                </a:p>
              </p:txBody>
            </p:sp>
          </p:grpSp>
          <p:grpSp>
            <p:nvGrpSpPr>
              <p:cNvPr id="115" name="Groupe 114"/>
              <p:cNvGrpSpPr/>
              <p:nvPr/>
            </p:nvGrpSpPr>
            <p:grpSpPr>
              <a:xfrm>
                <a:off x="4844766" y="5377725"/>
                <a:ext cx="3892842" cy="593088"/>
                <a:chOff x="4844766" y="5377725"/>
                <a:chExt cx="3892842" cy="593088"/>
              </a:xfrm>
            </p:grpSpPr>
            <p:cxnSp>
              <p:nvCxnSpPr>
                <p:cNvPr id="61" name="Connecteur droit avec flèche 60"/>
                <p:cNvCxnSpPr/>
                <p:nvPr/>
              </p:nvCxnSpPr>
              <p:spPr>
                <a:xfrm>
                  <a:off x="4998069" y="5692183"/>
                  <a:ext cx="3022345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4944759" y="5377725"/>
                  <a:ext cx="10074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6497395" y="5639746"/>
                  <a:ext cx="0" cy="9909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7908378" y="5639746"/>
                  <a:ext cx="0" cy="9909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Connecteur droit 76"/>
                <p:cNvCxnSpPr/>
                <p:nvPr/>
              </p:nvCxnSpPr>
              <p:spPr>
                <a:xfrm>
                  <a:off x="7224793" y="5639746"/>
                  <a:ext cx="0" cy="9909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Connecteur droit 77"/>
                <p:cNvCxnSpPr/>
                <p:nvPr/>
              </p:nvCxnSpPr>
              <p:spPr>
                <a:xfrm>
                  <a:off x="5769999" y="5639746"/>
                  <a:ext cx="0" cy="9909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" name="Connecteur droit 78"/>
                <p:cNvCxnSpPr/>
                <p:nvPr/>
              </p:nvCxnSpPr>
              <p:spPr>
                <a:xfrm>
                  <a:off x="5116054" y="5639746"/>
                  <a:ext cx="0" cy="9909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B9BD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0" name="ZoneTexte 79"/>
                <p:cNvSpPr txBox="1"/>
                <p:nvPr/>
              </p:nvSpPr>
              <p:spPr>
                <a:xfrm>
                  <a:off x="4844766" y="5715279"/>
                  <a:ext cx="440608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/>
                  <a:r>
                    <a:rPr lang="fr-FR" sz="10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50</a:t>
                  </a:r>
                </a:p>
              </p:txBody>
            </p:sp>
            <p:sp>
              <p:nvSpPr>
                <p:cNvPr id="81" name="ZoneTexte 80"/>
                <p:cNvSpPr txBox="1"/>
                <p:nvPr/>
              </p:nvSpPr>
              <p:spPr>
                <a:xfrm>
                  <a:off x="7430929" y="5715279"/>
                  <a:ext cx="984783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/>
                  <a:r>
                    <a:rPr lang="fr-FR" sz="10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&gt; 1 000 </a:t>
                  </a:r>
                  <a:r>
                    <a:rPr lang="fr-FR" sz="1000" dirty="0" err="1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keV</a:t>
                  </a:r>
                  <a:endParaRPr lang="fr-FR" sz="1000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ZoneTexte 81"/>
                <p:cNvSpPr txBox="1"/>
                <p:nvPr/>
              </p:nvSpPr>
              <p:spPr>
                <a:xfrm>
                  <a:off x="6292198" y="5715279"/>
                  <a:ext cx="402582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fr-FR" sz="10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500</a:t>
                  </a: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7018657" y="5715279"/>
                  <a:ext cx="419378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fr-FR" sz="10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750</a:t>
                  </a:r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5535428" y="5715279"/>
                  <a:ext cx="395200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fr-FR" sz="10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250</a:t>
                  </a:r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7924096" y="5561526"/>
                  <a:ext cx="813512" cy="25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>
                      <a:solidFill>
                        <a:schemeClr val="accent5">
                          <a:lumMod val="75000"/>
                        </a:schemeClr>
                      </a:solidFill>
                    </a:defRPr>
                  </a:lvl1pPr>
                </a:lstStyle>
                <a:p>
                  <a:pPr defTabSz="914400"/>
                  <a:r>
                    <a:rPr lang="fr-FR" sz="1050" b="1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NRJ (</a:t>
                  </a:r>
                  <a:r>
                    <a:rPr lang="fr-FR" sz="1050" b="1" dirty="0" err="1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keV</a:t>
                  </a:r>
                  <a:r>
                    <a:rPr lang="fr-FR" sz="1050" b="1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)</a:t>
                  </a:r>
                </a:p>
              </p:txBody>
            </p:sp>
          </p:grpSp>
        </p:grpSp>
        <p:sp>
          <p:nvSpPr>
            <p:cNvPr id="132" name="ZoneTexte 131"/>
            <p:cNvSpPr txBox="1"/>
            <p:nvPr/>
          </p:nvSpPr>
          <p:spPr>
            <a:xfrm>
              <a:off x="3788613" y="2924199"/>
              <a:ext cx="1025329" cy="415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defTabSz="914400"/>
              <a:r>
                <a:rPr lang="fr-FR" sz="1050" b="1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Résolution spectrale (mm)</a:t>
              </a:r>
              <a:endParaRPr lang="fr-FR" sz="1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173" name="Groupe 172"/>
          <p:cNvGrpSpPr/>
          <p:nvPr/>
        </p:nvGrpSpPr>
        <p:grpSpPr>
          <a:xfrm>
            <a:off x="5525392" y="3844473"/>
            <a:ext cx="2357204" cy="1151897"/>
            <a:chOff x="5525392" y="3844473"/>
            <a:chExt cx="2357204" cy="1151897"/>
          </a:xfrm>
        </p:grpSpPr>
        <p:cxnSp>
          <p:nvCxnSpPr>
            <p:cNvPr id="88" name="Connecteur droit 87"/>
            <p:cNvCxnSpPr/>
            <p:nvPr/>
          </p:nvCxnSpPr>
          <p:spPr>
            <a:xfrm>
              <a:off x="6388214" y="4087272"/>
              <a:ext cx="1494382" cy="0"/>
            </a:xfrm>
            <a:prstGeom prst="line">
              <a:avLst/>
            </a:prstGeom>
            <a:noFill/>
            <a:ln w="28575" cap="flat" cmpd="sng" algn="ctr">
              <a:solidFill>
                <a:srgbClr val="990099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sp>
          <p:nvSpPr>
            <p:cNvPr id="100" name="ZoneTexte 99"/>
            <p:cNvSpPr txBox="1"/>
            <p:nvPr/>
          </p:nvSpPr>
          <p:spPr>
            <a:xfrm>
              <a:off x="6844158" y="3844473"/>
              <a:ext cx="855519" cy="27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pPr defTabSz="914400"/>
              <a:r>
                <a:rPr lang="fr-FR" sz="1100" i="1" dirty="0">
                  <a:solidFill>
                    <a:srgbClr val="ED7D31"/>
                  </a:solidFill>
                  <a:latin typeface="Calibri" panose="020F0502020204030204"/>
                </a:rPr>
                <a:t>Y90(100)</a:t>
              </a:r>
            </a:p>
          </p:txBody>
        </p:sp>
        <p:grpSp>
          <p:nvGrpSpPr>
            <p:cNvPr id="172" name="Groupe 171"/>
            <p:cNvGrpSpPr/>
            <p:nvPr/>
          </p:nvGrpSpPr>
          <p:grpSpPr>
            <a:xfrm>
              <a:off x="5525392" y="4209202"/>
              <a:ext cx="2320471" cy="787168"/>
              <a:chOff x="5525392" y="4209202"/>
              <a:chExt cx="2320471" cy="787168"/>
            </a:xfrm>
          </p:grpSpPr>
          <p:sp>
            <p:nvSpPr>
              <p:cNvPr id="86" name="Ellipse 41"/>
              <p:cNvSpPr/>
              <p:nvPr/>
            </p:nvSpPr>
            <p:spPr>
              <a:xfrm>
                <a:off x="5525392" y="4209202"/>
                <a:ext cx="2320471" cy="787168"/>
              </a:xfrm>
              <a:custGeom>
                <a:avLst/>
                <a:gdLst>
                  <a:gd name="connsiteX0" fmla="*/ 0 w 4880255"/>
                  <a:gd name="connsiteY0" fmla="*/ 900946 h 1801892"/>
                  <a:gd name="connsiteX1" fmla="*/ 2440128 w 4880255"/>
                  <a:gd name="connsiteY1" fmla="*/ 0 h 1801892"/>
                  <a:gd name="connsiteX2" fmla="*/ 4880256 w 4880255"/>
                  <a:gd name="connsiteY2" fmla="*/ 900946 h 1801892"/>
                  <a:gd name="connsiteX3" fmla="*/ 2440128 w 4880255"/>
                  <a:gd name="connsiteY3" fmla="*/ 1801892 h 1801892"/>
                  <a:gd name="connsiteX4" fmla="*/ 0 w 4880255"/>
                  <a:gd name="connsiteY4" fmla="*/ 900946 h 1801892"/>
                  <a:gd name="connsiteX0" fmla="*/ 207699 w 5087955"/>
                  <a:gd name="connsiteY0" fmla="*/ 824746 h 1725692"/>
                  <a:gd name="connsiteX1" fmla="*/ 1047627 w 5087955"/>
                  <a:gd name="connsiteY1" fmla="*/ 0 h 1725692"/>
                  <a:gd name="connsiteX2" fmla="*/ 5087955 w 5087955"/>
                  <a:gd name="connsiteY2" fmla="*/ 824746 h 1725692"/>
                  <a:gd name="connsiteX3" fmla="*/ 2647827 w 5087955"/>
                  <a:gd name="connsiteY3" fmla="*/ 1725692 h 1725692"/>
                  <a:gd name="connsiteX4" fmla="*/ 207699 w 5087955"/>
                  <a:gd name="connsiteY4" fmla="*/ 824746 h 1725692"/>
                  <a:gd name="connsiteX0" fmla="*/ 84040 w 5070976"/>
                  <a:gd name="connsiteY0" fmla="*/ 1243975 h 1744205"/>
                  <a:gd name="connsiteX1" fmla="*/ 1030648 w 5070976"/>
                  <a:gd name="connsiteY1" fmla="*/ 7749 h 1744205"/>
                  <a:gd name="connsiteX2" fmla="*/ 5070976 w 5070976"/>
                  <a:gd name="connsiteY2" fmla="*/ 832495 h 1744205"/>
                  <a:gd name="connsiteX3" fmla="*/ 2630848 w 5070976"/>
                  <a:gd name="connsiteY3" fmla="*/ 1733441 h 1744205"/>
                  <a:gd name="connsiteX4" fmla="*/ 84040 w 5070976"/>
                  <a:gd name="connsiteY4" fmla="*/ 1243975 h 1744205"/>
                  <a:gd name="connsiteX0" fmla="*/ 83037 w 5069973"/>
                  <a:gd name="connsiteY0" fmla="*/ 1243975 h 1452063"/>
                  <a:gd name="connsiteX1" fmla="*/ 1029645 w 5069973"/>
                  <a:gd name="connsiteY1" fmla="*/ 7749 h 1452063"/>
                  <a:gd name="connsiteX2" fmla="*/ 5069973 w 5069973"/>
                  <a:gd name="connsiteY2" fmla="*/ 832495 h 1452063"/>
                  <a:gd name="connsiteX3" fmla="*/ 2614605 w 5069973"/>
                  <a:gd name="connsiteY3" fmla="*/ 1413401 h 1452063"/>
                  <a:gd name="connsiteX4" fmla="*/ 83037 w 5069973"/>
                  <a:gd name="connsiteY4" fmla="*/ 1243975 h 1452063"/>
                  <a:gd name="connsiteX0" fmla="*/ 83037 w 5069973"/>
                  <a:gd name="connsiteY0" fmla="*/ 1243975 h 1465601"/>
                  <a:gd name="connsiteX1" fmla="*/ 1029645 w 5069973"/>
                  <a:gd name="connsiteY1" fmla="*/ 7749 h 1465601"/>
                  <a:gd name="connsiteX2" fmla="*/ 5069973 w 5069973"/>
                  <a:gd name="connsiteY2" fmla="*/ 832495 h 1465601"/>
                  <a:gd name="connsiteX3" fmla="*/ 2614605 w 5069973"/>
                  <a:gd name="connsiteY3" fmla="*/ 1413401 h 1465601"/>
                  <a:gd name="connsiteX4" fmla="*/ 83037 w 5069973"/>
                  <a:gd name="connsiteY4" fmla="*/ 1243975 h 1465601"/>
                  <a:gd name="connsiteX0" fmla="*/ 82035 w 5068971"/>
                  <a:gd name="connsiteY0" fmla="*/ 1243975 h 1665832"/>
                  <a:gd name="connsiteX1" fmla="*/ 1028643 w 5068971"/>
                  <a:gd name="connsiteY1" fmla="*/ 7749 h 1665832"/>
                  <a:gd name="connsiteX2" fmla="*/ 5068971 w 5068971"/>
                  <a:gd name="connsiteY2" fmla="*/ 832495 h 1665832"/>
                  <a:gd name="connsiteX3" fmla="*/ 2598363 w 5068971"/>
                  <a:gd name="connsiteY3" fmla="*/ 1642001 h 1665832"/>
                  <a:gd name="connsiteX4" fmla="*/ 82035 w 5068971"/>
                  <a:gd name="connsiteY4" fmla="*/ 1243975 h 1665832"/>
                  <a:gd name="connsiteX0" fmla="*/ 83543 w 5055239"/>
                  <a:gd name="connsiteY0" fmla="*/ 1576477 h 1763337"/>
                  <a:gd name="connsiteX1" fmla="*/ 1014911 w 5055239"/>
                  <a:gd name="connsiteY1" fmla="*/ 20211 h 1763337"/>
                  <a:gd name="connsiteX2" fmla="*/ 5055239 w 5055239"/>
                  <a:gd name="connsiteY2" fmla="*/ 844957 h 1763337"/>
                  <a:gd name="connsiteX3" fmla="*/ 2584631 w 5055239"/>
                  <a:gd name="connsiteY3" fmla="*/ 1654463 h 1763337"/>
                  <a:gd name="connsiteX4" fmla="*/ 83543 w 5055239"/>
                  <a:gd name="connsiteY4" fmla="*/ 1576477 h 1763337"/>
                  <a:gd name="connsiteX0" fmla="*/ 83543 w 5055239"/>
                  <a:gd name="connsiteY0" fmla="*/ 1566950 h 1744378"/>
                  <a:gd name="connsiteX1" fmla="*/ 1014911 w 5055239"/>
                  <a:gd name="connsiteY1" fmla="*/ 10684 h 1744378"/>
                  <a:gd name="connsiteX2" fmla="*/ 5055239 w 5055239"/>
                  <a:gd name="connsiteY2" fmla="*/ 987830 h 1744378"/>
                  <a:gd name="connsiteX3" fmla="*/ 2584631 w 5055239"/>
                  <a:gd name="connsiteY3" fmla="*/ 1644936 h 1744378"/>
                  <a:gd name="connsiteX4" fmla="*/ 83543 w 5055239"/>
                  <a:gd name="connsiteY4" fmla="*/ 1566950 h 1744378"/>
                  <a:gd name="connsiteX0" fmla="*/ 237517 w 5209213"/>
                  <a:gd name="connsiteY0" fmla="*/ 1522013 h 1696522"/>
                  <a:gd name="connsiteX1" fmla="*/ 665965 w 5209213"/>
                  <a:gd name="connsiteY1" fmla="*/ 11467 h 1696522"/>
                  <a:gd name="connsiteX2" fmla="*/ 5209213 w 5209213"/>
                  <a:gd name="connsiteY2" fmla="*/ 942893 h 1696522"/>
                  <a:gd name="connsiteX3" fmla="*/ 2738605 w 5209213"/>
                  <a:gd name="connsiteY3" fmla="*/ 1599999 h 1696522"/>
                  <a:gd name="connsiteX4" fmla="*/ 237517 w 5209213"/>
                  <a:gd name="connsiteY4" fmla="*/ 1522013 h 1696522"/>
                  <a:gd name="connsiteX0" fmla="*/ 319417 w 5077753"/>
                  <a:gd name="connsiteY0" fmla="*/ 1317925 h 1615303"/>
                  <a:gd name="connsiteX1" fmla="*/ 534505 w 5077753"/>
                  <a:gd name="connsiteY1" fmla="*/ 5499 h 1615303"/>
                  <a:gd name="connsiteX2" fmla="*/ 5077753 w 5077753"/>
                  <a:gd name="connsiteY2" fmla="*/ 936925 h 1615303"/>
                  <a:gd name="connsiteX3" fmla="*/ 2607145 w 5077753"/>
                  <a:gd name="connsiteY3" fmla="*/ 1594031 h 1615303"/>
                  <a:gd name="connsiteX4" fmla="*/ 319417 w 5077753"/>
                  <a:gd name="connsiteY4" fmla="*/ 1317925 h 1615303"/>
                  <a:gd name="connsiteX0" fmla="*/ 281247 w 5131023"/>
                  <a:gd name="connsiteY0" fmla="*/ 1522012 h 1696521"/>
                  <a:gd name="connsiteX1" fmla="*/ 587775 w 5131023"/>
                  <a:gd name="connsiteY1" fmla="*/ 11466 h 1696521"/>
                  <a:gd name="connsiteX2" fmla="*/ 5131023 w 5131023"/>
                  <a:gd name="connsiteY2" fmla="*/ 942892 h 1696521"/>
                  <a:gd name="connsiteX3" fmla="*/ 2660415 w 5131023"/>
                  <a:gd name="connsiteY3" fmla="*/ 1599998 h 1696521"/>
                  <a:gd name="connsiteX4" fmla="*/ 281247 w 5131023"/>
                  <a:gd name="connsiteY4" fmla="*/ 1522012 h 1696521"/>
                  <a:gd name="connsiteX0" fmla="*/ 393181 w 4999117"/>
                  <a:gd name="connsiteY0" fmla="*/ 1553544 h 1715831"/>
                  <a:gd name="connsiteX1" fmla="*/ 455869 w 4999117"/>
                  <a:gd name="connsiteY1" fmla="*/ 12518 h 1715831"/>
                  <a:gd name="connsiteX2" fmla="*/ 4999117 w 4999117"/>
                  <a:gd name="connsiteY2" fmla="*/ 943944 h 1715831"/>
                  <a:gd name="connsiteX3" fmla="*/ 2528509 w 4999117"/>
                  <a:gd name="connsiteY3" fmla="*/ 1601050 h 1715831"/>
                  <a:gd name="connsiteX4" fmla="*/ 393181 w 4999117"/>
                  <a:gd name="connsiteY4" fmla="*/ 1553544 h 1715831"/>
                  <a:gd name="connsiteX0" fmla="*/ 369222 w 4975158"/>
                  <a:gd name="connsiteY0" fmla="*/ 1553544 h 1715831"/>
                  <a:gd name="connsiteX1" fmla="*/ 431910 w 4975158"/>
                  <a:gd name="connsiteY1" fmla="*/ 12518 h 1715831"/>
                  <a:gd name="connsiteX2" fmla="*/ 4975158 w 4975158"/>
                  <a:gd name="connsiteY2" fmla="*/ 943944 h 1715831"/>
                  <a:gd name="connsiteX3" fmla="*/ 2504550 w 4975158"/>
                  <a:gd name="connsiteY3" fmla="*/ 1601050 h 1715831"/>
                  <a:gd name="connsiteX4" fmla="*/ 369222 w 4975158"/>
                  <a:gd name="connsiteY4" fmla="*/ 1553544 h 171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5158" h="1715831">
                    <a:moveTo>
                      <a:pt x="369222" y="1553544"/>
                    </a:moveTo>
                    <a:cubicBezTo>
                      <a:pt x="99982" y="1288789"/>
                      <a:pt x="-335746" y="114118"/>
                      <a:pt x="431910" y="12518"/>
                    </a:cubicBezTo>
                    <a:cubicBezTo>
                      <a:pt x="1199566" y="-89082"/>
                      <a:pt x="4975158" y="446365"/>
                      <a:pt x="4975158" y="943944"/>
                    </a:cubicBezTo>
                    <a:cubicBezTo>
                      <a:pt x="4975158" y="1441523"/>
                      <a:pt x="3272206" y="1499450"/>
                      <a:pt x="2504550" y="1601050"/>
                    </a:cubicBezTo>
                    <a:cubicBezTo>
                      <a:pt x="1736894" y="1702650"/>
                      <a:pt x="638462" y="1818299"/>
                      <a:pt x="369222" y="1553544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5718782" y="4754712"/>
                <a:ext cx="167908" cy="165156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5692058" y="4709175"/>
                <a:ext cx="146572" cy="271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fr-FR" sz="1050" b="1" dirty="0">
                    <a:solidFill>
                      <a:prstClr val="white"/>
                    </a:solidFill>
                    <a:latin typeface="Calibri" panose="020F0502020204030204"/>
                  </a:rPr>
                  <a:t>X</a:t>
                </a:r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5578304" y="4395716"/>
                <a:ext cx="14498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2400" b="1">
                    <a:solidFill>
                      <a:schemeClr val="accent1">
                        <a:lumMod val="50000"/>
                      </a:schemeClr>
                    </a:solidFill>
                  </a:defRPr>
                </a:lvl1pPr>
              </a:lstStyle>
              <a:p>
                <a:pPr defTabSz="914400"/>
                <a:r>
                  <a:rPr lang="fr-FR" sz="1100" dirty="0">
                    <a:solidFill>
                      <a:prstClr val="white"/>
                    </a:solidFill>
                    <a:latin typeface="Calibri" panose="020F0502020204030204"/>
                  </a:rPr>
                  <a:t>V Compton 3D (</a:t>
                </a:r>
                <a:r>
                  <a:rPr lang="fr-FR" sz="1100" dirty="0" err="1">
                    <a:solidFill>
                      <a:prstClr val="white"/>
                    </a:solidFill>
                    <a:latin typeface="Calibri" panose="020F0502020204030204"/>
                  </a:rPr>
                  <a:t>now</a:t>
                </a:r>
                <a:r>
                  <a:rPr lang="fr-FR" sz="1100" dirty="0">
                    <a:solidFill>
                      <a:prstClr val="white"/>
                    </a:solidFill>
                    <a:latin typeface="Calibri" panose="020F0502020204030204"/>
                  </a:rPr>
                  <a:t>)</a:t>
                </a:r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7153113" y="4538763"/>
                <a:ext cx="167908" cy="165156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ZoneTexte 98"/>
              <p:cNvSpPr txBox="1"/>
              <p:nvPr/>
            </p:nvSpPr>
            <p:spPr>
              <a:xfrm>
                <a:off x="7127819" y="4493510"/>
                <a:ext cx="146572" cy="271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fr-FR" sz="1050" b="1" dirty="0">
                    <a:solidFill>
                      <a:prstClr val="white"/>
                    </a:solidFill>
                    <a:latin typeface="Calibri" panose="020F0502020204030204"/>
                  </a:rPr>
                  <a:t>X</a:t>
                </a:r>
              </a:p>
            </p:txBody>
          </p:sp>
        </p:grpSp>
      </p:grpSp>
      <p:grpSp>
        <p:nvGrpSpPr>
          <p:cNvPr id="171" name="Groupe 170"/>
          <p:cNvGrpSpPr/>
          <p:nvPr/>
        </p:nvGrpSpPr>
        <p:grpSpPr>
          <a:xfrm>
            <a:off x="6562013" y="4721150"/>
            <a:ext cx="280174" cy="895886"/>
            <a:chOff x="6562013" y="4721150"/>
            <a:chExt cx="280174" cy="895886"/>
          </a:xfrm>
        </p:grpSpPr>
        <p:sp>
          <p:nvSpPr>
            <p:cNvPr id="87" name="Ellipse 42"/>
            <p:cNvSpPr/>
            <p:nvPr/>
          </p:nvSpPr>
          <p:spPr>
            <a:xfrm rot="16200000">
              <a:off x="6341346" y="4971359"/>
              <a:ext cx="732393" cy="269288"/>
            </a:xfrm>
            <a:custGeom>
              <a:avLst/>
              <a:gdLst>
                <a:gd name="connsiteX0" fmla="*/ 0 w 1596380"/>
                <a:gd name="connsiteY0" fmla="*/ 258994 h 517987"/>
                <a:gd name="connsiteX1" fmla="*/ 798190 w 1596380"/>
                <a:gd name="connsiteY1" fmla="*/ 0 h 517987"/>
                <a:gd name="connsiteX2" fmla="*/ 1596380 w 1596380"/>
                <a:gd name="connsiteY2" fmla="*/ 258994 h 517987"/>
                <a:gd name="connsiteX3" fmla="*/ 798190 w 1596380"/>
                <a:gd name="connsiteY3" fmla="*/ 517988 h 517987"/>
                <a:gd name="connsiteX4" fmla="*/ 0 w 1596380"/>
                <a:gd name="connsiteY4" fmla="*/ 258994 h 517987"/>
                <a:gd name="connsiteX0" fmla="*/ 52 w 1596432"/>
                <a:gd name="connsiteY0" fmla="*/ 122941 h 381935"/>
                <a:gd name="connsiteX1" fmla="*/ 828722 w 1596432"/>
                <a:gd name="connsiteY1" fmla="*/ 1110 h 381935"/>
                <a:gd name="connsiteX2" fmla="*/ 1596432 w 1596432"/>
                <a:gd name="connsiteY2" fmla="*/ 122941 h 381935"/>
                <a:gd name="connsiteX3" fmla="*/ 798242 w 1596432"/>
                <a:gd name="connsiteY3" fmla="*/ 381935 h 381935"/>
                <a:gd name="connsiteX4" fmla="*/ 52 w 1596432"/>
                <a:gd name="connsiteY4" fmla="*/ 122941 h 381935"/>
                <a:gd name="connsiteX0" fmla="*/ 13 w 1596393"/>
                <a:gd name="connsiteY0" fmla="*/ 122941 h 320978"/>
                <a:gd name="connsiteX1" fmla="*/ 828683 w 1596393"/>
                <a:gd name="connsiteY1" fmla="*/ 1110 h 320978"/>
                <a:gd name="connsiteX2" fmla="*/ 1596393 w 1596393"/>
                <a:gd name="connsiteY2" fmla="*/ 122941 h 320978"/>
                <a:gd name="connsiteX3" fmla="*/ 813443 w 1596393"/>
                <a:gd name="connsiteY3" fmla="*/ 320978 h 320978"/>
                <a:gd name="connsiteX4" fmla="*/ 13 w 1596393"/>
                <a:gd name="connsiteY4" fmla="*/ 122941 h 320978"/>
                <a:gd name="connsiteX0" fmla="*/ 13 w 1596393"/>
                <a:gd name="connsiteY0" fmla="*/ 204110 h 402147"/>
                <a:gd name="connsiteX1" fmla="*/ 798203 w 1596393"/>
                <a:gd name="connsiteY1" fmla="*/ 0 h 402147"/>
                <a:gd name="connsiteX2" fmla="*/ 1596393 w 1596393"/>
                <a:gd name="connsiteY2" fmla="*/ 204110 h 402147"/>
                <a:gd name="connsiteX3" fmla="*/ 813443 w 1596393"/>
                <a:gd name="connsiteY3" fmla="*/ 402147 h 402147"/>
                <a:gd name="connsiteX4" fmla="*/ 13 w 1596393"/>
                <a:gd name="connsiteY4" fmla="*/ 204110 h 402147"/>
                <a:gd name="connsiteX0" fmla="*/ 57 w 1596437"/>
                <a:gd name="connsiteY0" fmla="*/ 204110 h 498139"/>
                <a:gd name="connsiteX1" fmla="*/ 798247 w 1596437"/>
                <a:gd name="connsiteY1" fmla="*/ 0 h 498139"/>
                <a:gd name="connsiteX2" fmla="*/ 1596437 w 1596437"/>
                <a:gd name="connsiteY2" fmla="*/ 204110 h 498139"/>
                <a:gd name="connsiteX3" fmla="*/ 767767 w 1596437"/>
                <a:gd name="connsiteY3" fmla="*/ 498139 h 498139"/>
                <a:gd name="connsiteX4" fmla="*/ 57 w 1596437"/>
                <a:gd name="connsiteY4" fmla="*/ 204110 h 4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6437" h="498139">
                  <a:moveTo>
                    <a:pt x="57" y="204110"/>
                  </a:moveTo>
                  <a:cubicBezTo>
                    <a:pt x="5137" y="121087"/>
                    <a:pt x="357419" y="0"/>
                    <a:pt x="798247" y="0"/>
                  </a:cubicBezTo>
                  <a:cubicBezTo>
                    <a:pt x="1239075" y="0"/>
                    <a:pt x="1596437" y="61072"/>
                    <a:pt x="1596437" y="204110"/>
                  </a:cubicBezTo>
                  <a:cubicBezTo>
                    <a:pt x="1596437" y="347148"/>
                    <a:pt x="1208595" y="498139"/>
                    <a:pt x="767767" y="498139"/>
                  </a:cubicBezTo>
                  <a:cubicBezTo>
                    <a:pt x="326939" y="498139"/>
                    <a:pt x="-5023" y="287133"/>
                    <a:pt x="57" y="204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D7D31">
                    <a:tint val="66000"/>
                    <a:satMod val="160000"/>
                  </a:srgbClr>
                </a:gs>
                <a:gs pos="50000">
                  <a:srgbClr val="ED7D31">
                    <a:tint val="44500"/>
                    <a:satMod val="160000"/>
                  </a:srgbClr>
                </a:gs>
                <a:gs pos="100000">
                  <a:srgbClr val="ED7D31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0" name="Groupe 169"/>
            <p:cNvGrpSpPr/>
            <p:nvPr/>
          </p:nvGrpSpPr>
          <p:grpSpPr>
            <a:xfrm>
              <a:off x="6581350" y="4721150"/>
              <a:ext cx="191996" cy="271505"/>
              <a:chOff x="6581350" y="4721150"/>
              <a:chExt cx="191996" cy="271505"/>
            </a:xfrm>
          </p:grpSpPr>
          <p:sp>
            <p:nvSpPr>
              <p:cNvPr id="96" name="Ellipse 95"/>
              <p:cNvSpPr/>
              <p:nvPr/>
            </p:nvSpPr>
            <p:spPr>
              <a:xfrm>
                <a:off x="6603852" y="4765016"/>
                <a:ext cx="167908" cy="165156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6581350" y="4721150"/>
                <a:ext cx="146572" cy="271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fr-FR" sz="1050" b="1" dirty="0">
                    <a:solidFill>
                      <a:srgbClr val="70AD47">
                        <a:lumMod val="50000"/>
                      </a:srgbClr>
                    </a:solidFill>
                    <a:latin typeface="Calibri" panose="020F0502020204030204"/>
                  </a:rPr>
                  <a:t>X</a:t>
                </a:r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6605438" y="4765016"/>
                <a:ext cx="167908" cy="165156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ZoneTexte 168"/>
              <p:cNvSpPr txBox="1"/>
              <p:nvPr/>
            </p:nvSpPr>
            <p:spPr>
              <a:xfrm>
                <a:off x="6582936" y="4721150"/>
                <a:ext cx="146572" cy="271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fr-FR" sz="1050" b="1" dirty="0">
                    <a:solidFill>
                      <a:srgbClr val="70AD47">
                        <a:lumMod val="50000"/>
                      </a:srgbClr>
                    </a:solidFill>
                    <a:latin typeface="Calibri" panose="020F0502020204030204"/>
                  </a:rPr>
                  <a:t>X</a:t>
                </a:r>
              </a:p>
            </p:txBody>
          </p:sp>
        </p:grpSp>
        <p:sp>
          <p:nvSpPr>
            <p:cNvPr id="101" name="ZoneTexte 100"/>
            <p:cNvSpPr txBox="1"/>
            <p:nvPr/>
          </p:nvSpPr>
          <p:spPr>
            <a:xfrm rot="16200000">
              <a:off x="6304296" y="5097710"/>
              <a:ext cx="7770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fr-FR" sz="1100" b="1" dirty="0">
                  <a:solidFill>
                    <a:srgbClr val="ED7D31"/>
                  </a:solidFill>
                  <a:latin typeface="Calibri" panose="020F0502020204030204"/>
                </a:rPr>
                <a:t>PET (80’s)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4D7AF-1F03-4D03-9EA8-D1BF70EC972C}"/>
              </a:ext>
            </a:extLst>
          </p:cNvPr>
          <p:cNvSpPr/>
          <p:nvPr/>
        </p:nvSpPr>
        <p:spPr>
          <a:xfrm>
            <a:off x="609600" y="-9689"/>
            <a:ext cx="1075197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31510C-473E-C144-976A-AD7EDF7D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114" y="6432054"/>
            <a:ext cx="4433638" cy="365125"/>
          </a:xfrm>
        </p:spPr>
        <p:txBody>
          <a:bodyPr/>
          <a:lstStyle/>
          <a:p>
            <a:pPr algn="ctr"/>
            <a:r>
              <a:rPr lang="fr-FR" dirty="0"/>
              <a:t>A. ILTIS - 03/06/2021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6DF6D-4421-914D-A76A-67009662A4C8}"/>
              </a:ext>
            </a:extLst>
          </p:cNvPr>
          <p:cNvSpPr/>
          <p:nvPr/>
        </p:nvSpPr>
        <p:spPr>
          <a:xfrm>
            <a:off x="568962" y="116662"/>
            <a:ext cx="8617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our 3D Compton imaging disruptive?</a:t>
            </a:r>
          </a:p>
        </p:txBody>
      </p:sp>
      <p:sp>
        <p:nvSpPr>
          <p:cNvPr id="13" name="Espace réservé du numéro de diapositive 13">
            <a:extLst>
              <a:ext uri="{FF2B5EF4-FFF2-40B4-BE49-F238E27FC236}">
                <a16:creationId xmlns:a16="http://schemas.microsoft.com/office/drawing/2014/main" id="{BAF2ABE1-4FA7-4042-8F64-378650287476}"/>
              </a:ext>
            </a:extLst>
          </p:cNvPr>
          <p:cNvSpPr txBox="1">
            <a:spLocks/>
          </p:cNvSpPr>
          <p:nvPr/>
        </p:nvSpPr>
        <p:spPr>
          <a:xfrm>
            <a:off x="8737608" y="736241"/>
            <a:ext cx="44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C7C6C-EFDC-2648-AF5D-AA1B7818CC42}" type="slidenum">
              <a:rPr lang="fr-FR" sz="1800">
                <a:solidFill>
                  <a:schemeClr val="bg1"/>
                </a:solidFill>
              </a:rPr>
              <a:pPr/>
              <a:t>4</a:t>
            </a:fld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1DE06F-2AD1-4495-83AB-D1A3F48C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" y="6024817"/>
            <a:ext cx="519064" cy="662325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09842213"/>
              </p:ext>
            </p:extLst>
          </p:nvPr>
        </p:nvGraphicFramePr>
        <p:xfrm>
          <a:off x="880533" y="804238"/>
          <a:ext cx="7636088" cy="237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B0994182-55E7-DD43-8C10-548DA9A42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273" y="3828554"/>
            <a:ext cx="6045200" cy="260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438" y="3612873"/>
            <a:ext cx="2058970" cy="2819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AD54E3-4ACD-BB4D-8DD4-B79AF4F7FF0F}"/>
              </a:ext>
            </a:extLst>
          </p:cNvPr>
          <p:cNvSpPr/>
          <p:nvPr/>
        </p:nvSpPr>
        <p:spPr>
          <a:xfrm>
            <a:off x="5198475" y="3643888"/>
            <a:ext cx="3642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Tommorow</a:t>
            </a:r>
            <a:r>
              <a:rPr lang="fr-FR" sz="20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DAMAVAN (300 k€)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E1A0340-70D1-1044-8B80-241915B20B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70123" y="4255400"/>
            <a:ext cx="1612900" cy="18161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40146E-9FDC-8148-8003-B4042CC10016}"/>
              </a:ext>
            </a:extLst>
          </p:cNvPr>
          <p:cNvSpPr txBox="1"/>
          <p:nvPr/>
        </p:nvSpPr>
        <p:spPr>
          <a:xfrm>
            <a:off x="458265" y="3664197"/>
            <a:ext cx="233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PET (3M€)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&amp; no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1645" y="3612873"/>
            <a:ext cx="6048000" cy="2819181"/>
          </a:xfrm>
          <a:prstGeom prst="rect">
            <a:avLst/>
          </a:prstGeom>
          <a:noFill/>
          <a:ln w="28575">
            <a:solidFill>
              <a:srgbClr val="2F6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3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E4D7AF-1F03-4D03-9EA8-D1BF70EC972C}"/>
              </a:ext>
            </a:extLst>
          </p:cNvPr>
          <p:cNvSpPr/>
          <p:nvPr/>
        </p:nvSpPr>
        <p:spPr>
          <a:xfrm>
            <a:off x="995777" y="-9689"/>
            <a:ext cx="689020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7" name="Picture 15" descr="[img]Image Scintigraphie thyroïdienne post I-131 (dose diagnostique)[/img]">
            <a:extLst>
              <a:ext uri="{FF2B5EF4-FFF2-40B4-BE49-F238E27FC236}">
                <a16:creationId xmlns:a16="http://schemas.microsoft.com/office/drawing/2014/main" id="{1B767E06-B683-EF4C-A08A-52C32B9E2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7" b="46735"/>
          <a:stretch/>
        </p:blipFill>
        <p:spPr bwMode="auto">
          <a:xfrm>
            <a:off x="1716882" y="1052153"/>
            <a:ext cx="5127120" cy="53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Une image contenant intérieur, jouet, petit, chien&#10;&#10;Description générée automatiquement">
            <a:extLst>
              <a:ext uri="{FF2B5EF4-FFF2-40B4-BE49-F238E27FC236}">
                <a16:creationId xmlns:a16="http://schemas.microsoft.com/office/drawing/2014/main" id="{C9440E34-89B3-BC4C-B7E6-96BB43AD2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02" y="4437870"/>
            <a:ext cx="1144998" cy="602073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F958B4-DAB9-0645-AF7B-50529AF229C2}"/>
              </a:ext>
            </a:extLst>
          </p:cNvPr>
          <p:cNvSpPr/>
          <p:nvPr/>
        </p:nvSpPr>
        <p:spPr>
          <a:xfrm>
            <a:off x="739641" y="7200"/>
            <a:ext cx="8551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(SPECT) vs </a:t>
            </a:r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Tommorow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(3D </a:t>
            </a:r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compton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algn="ctr"/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r>
              <a:rPr lang="fr-FR" sz="32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3200" b="1" baseline="30000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131</a:t>
            </a:r>
            <a:r>
              <a:rPr lang="fr-FR" sz="32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I)</a:t>
            </a:r>
          </a:p>
        </p:txBody>
      </p:sp>
      <p:sp>
        <p:nvSpPr>
          <p:cNvPr id="6" name="Espace réservé du numéro de diapositive 13">
            <a:extLst>
              <a:ext uri="{FF2B5EF4-FFF2-40B4-BE49-F238E27FC236}">
                <a16:creationId xmlns:a16="http://schemas.microsoft.com/office/drawing/2014/main" id="{BAF2ABE1-4FA7-4042-8F64-378650287476}"/>
              </a:ext>
            </a:extLst>
          </p:cNvPr>
          <p:cNvSpPr txBox="1">
            <a:spLocks/>
          </p:cNvSpPr>
          <p:nvPr/>
        </p:nvSpPr>
        <p:spPr>
          <a:xfrm>
            <a:off x="8737608" y="736241"/>
            <a:ext cx="44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C7C6C-EFDC-2648-AF5D-AA1B7818CC42}" type="slidenum">
              <a:rPr lang="fr-FR" sz="1800">
                <a:solidFill>
                  <a:schemeClr val="bg1"/>
                </a:solidFill>
              </a:rPr>
              <a:pPr/>
              <a:t>5</a:t>
            </a:fld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A14E05-A8CA-4FA6-BA75-E4B16626B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3" y="5618253"/>
            <a:ext cx="813165" cy="1037598"/>
          </a:xfrm>
          <a:prstGeom prst="rect">
            <a:avLst/>
          </a:prstGeom>
        </p:spPr>
      </p:pic>
      <p:cxnSp>
        <p:nvCxnSpPr>
          <p:cNvPr id="4" name="Connecteur droit 3"/>
          <p:cNvCxnSpPr>
            <a:stCxn id="16" idx="3"/>
            <a:endCxn id="5" idx="1"/>
          </p:cNvCxnSpPr>
          <p:nvPr/>
        </p:nvCxnSpPr>
        <p:spPr>
          <a:xfrm flipV="1">
            <a:off x="5165482" y="3311727"/>
            <a:ext cx="1986432" cy="46166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151914" y="2850062"/>
            <a:ext cx="1669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F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Imagerie SPECT  thyroïde (2D)</a:t>
            </a:r>
          </a:p>
          <a:p>
            <a:r>
              <a:rPr lang="fr-FR" b="1" dirty="0">
                <a:solidFill>
                  <a:srgbClr val="003F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mm </a:t>
            </a:r>
          </a:p>
        </p:txBody>
      </p:sp>
      <p:cxnSp>
        <p:nvCxnSpPr>
          <p:cNvPr id="9" name="Connecteur droit 8"/>
          <p:cNvCxnSpPr>
            <a:stCxn id="18" idx="3"/>
            <a:endCxn id="12" idx="1"/>
          </p:cNvCxnSpPr>
          <p:nvPr/>
        </p:nvCxnSpPr>
        <p:spPr>
          <a:xfrm flipV="1">
            <a:off x="4876800" y="4722327"/>
            <a:ext cx="2358893" cy="1658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235693" y="4260662"/>
            <a:ext cx="158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Imagerie Compton (3D) souris : 80mm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3842" y="3381352"/>
            <a:ext cx="1691640" cy="78408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4">
            <a:extLst>
              <a:ext uri="{FF2B5EF4-FFF2-40B4-BE49-F238E27FC236}">
                <a16:creationId xmlns:a16="http://schemas.microsoft.com/office/drawing/2014/main" id="{42BE16E3-DDDC-420C-AE8F-FF251D25E0DE}"/>
              </a:ext>
            </a:extLst>
          </p:cNvPr>
          <p:cNvSpPr txBox="1">
            <a:spLocks/>
          </p:cNvSpPr>
          <p:nvPr/>
        </p:nvSpPr>
        <p:spPr>
          <a:xfrm>
            <a:off x="1" y="284614"/>
            <a:ext cx="995778" cy="542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/>
              <a:t>Etat de l’art</a:t>
            </a:r>
          </a:p>
          <a:p>
            <a:pPr algn="ctr"/>
            <a:r>
              <a:rPr lang="fr-FR" sz="1800" b="1" dirty="0"/>
              <a:t>DI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ILTIS - 03/06/2021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67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E76FF59-465C-4AB4-8C2A-46CFEA6C669C}"/>
              </a:ext>
            </a:extLst>
          </p:cNvPr>
          <p:cNvSpPr/>
          <p:nvPr/>
        </p:nvSpPr>
        <p:spPr>
          <a:xfrm>
            <a:off x="1396345" y="6488618"/>
            <a:ext cx="2923403" cy="251089"/>
          </a:xfrm>
          <a:custGeom>
            <a:avLst/>
            <a:gdLst>
              <a:gd name="connsiteX0" fmla="*/ 0 w 2730203"/>
              <a:gd name="connsiteY0" fmla="*/ 0 h 250003"/>
              <a:gd name="connsiteX1" fmla="*/ 2730203 w 2730203"/>
              <a:gd name="connsiteY1" fmla="*/ 0 h 250003"/>
              <a:gd name="connsiteX2" fmla="*/ 2730203 w 2730203"/>
              <a:gd name="connsiteY2" fmla="*/ 250003 h 250003"/>
              <a:gd name="connsiteX3" fmla="*/ 0 w 2730203"/>
              <a:gd name="connsiteY3" fmla="*/ 250003 h 250003"/>
              <a:gd name="connsiteX4" fmla="*/ 0 w 2730203"/>
              <a:gd name="connsiteY4" fmla="*/ 0 h 25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203" h="250003">
                <a:moveTo>
                  <a:pt x="0" y="0"/>
                </a:moveTo>
                <a:lnTo>
                  <a:pt x="2730203" y="0"/>
                </a:lnTo>
                <a:lnTo>
                  <a:pt x="2730203" y="250003"/>
                </a:lnTo>
                <a:lnTo>
                  <a:pt x="0" y="2500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760" tIns="41910" rIns="11176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B1DE06F-2AD1-4495-83AB-D1A3F48C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5" y="5906346"/>
            <a:ext cx="519064" cy="662325"/>
          </a:xfrm>
          <a:prstGeom prst="rect">
            <a:avLst/>
          </a:prstGeom>
        </p:spPr>
      </p:pic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513CFA05-BA7B-450E-89EF-4B311156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9"/>
            <a:ext cx="4433638" cy="365125"/>
          </a:xfrm>
        </p:spPr>
        <p:txBody>
          <a:bodyPr/>
          <a:lstStyle/>
          <a:p>
            <a:pPr algn="ctr"/>
            <a:r>
              <a:rPr lang="en-US" dirty="0"/>
              <a:t>A. ILTIS - 03/06/2021</a:t>
            </a:r>
            <a:endParaRPr lang="fr-FR" dirty="0"/>
          </a:p>
        </p:txBody>
      </p:sp>
      <p:sp>
        <p:nvSpPr>
          <p:cNvPr id="11" name="Espace réservé du numéro de diapositive 13">
            <a:extLst>
              <a:ext uri="{FF2B5EF4-FFF2-40B4-BE49-F238E27FC236}">
                <a16:creationId xmlns:a16="http://schemas.microsoft.com/office/drawing/2014/main" id="{F15F4049-18DF-4BCD-B521-EC21D68C5A98}"/>
              </a:ext>
            </a:extLst>
          </p:cNvPr>
          <p:cNvSpPr txBox="1">
            <a:spLocks/>
          </p:cNvSpPr>
          <p:nvPr/>
        </p:nvSpPr>
        <p:spPr>
          <a:xfrm>
            <a:off x="8786686" y="736241"/>
            <a:ext cx="34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C7C6C-EFDC-2648-AF5D-AA1B7818CC42}" type="slidenum">
              <a:rPr lang="fr-FR" sz="1800">
                <a:solidFill>
                  <a:schemeClr val="bg1"/>
                </a:solidFill>
              </a:rPr>
              <a:pPr/>
              <a:t>6</a:t>
            </a:fld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E4D7AF-1F03-4D03-9EA8-D1BF70EC972C}"/>
              </a:ext>
            </a:extLst>
          </p:cNvPr>
          <p:cNvSpPr/>
          <p:nvPr/>
        </p:nvSpPr>
        <p:spPr>
          <a:xfrm>
            <a:off x="995777" y="-9689"/>
            <a:ext cx="689020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995777" y="3477266"/>
            <a:ext cx="320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first </a:t>
            </a:r>
            <a:r>
              <a:rPr lang="fr-FR" sz="16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fr-FR" sz="16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Temporal camera</a:t>
            </a:r>
          </a:p>
        </p:txBody>
      </p:sp>
      <p:pic>
        <p:nvPicPr>
          <p:cNvPr id="44" name="Image 43" descr="Une image contenant homme, personne, cravate, complet&#10;&#10;Description générée automatiquemen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3" t="-7177" r="-15948" b="-20584"/>
          <a:stretch/>
        </p:blipFill>
        <p:spPr bwMode="auto">
          <a:xfrm>
            <a:off x="1189179" y="1059804"/>
            <a:ext cx="864235" cy="863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Zone de texte 14"/>
          <p:cNvSpPr txBox="1"/>
          <p:nvPr/>
        </p:nvSpPr>
        <p:spPr>
          <a:xfrm>
            <a:off x="5046344" y="-2917666"/>
            <a:ext cx="867410" cy="421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b="1">
                <a:solidFill>
                  <a:srgbClr val="008E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Alain ILTIS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>
                <a:solidFill>
                  <a:srgbClr val="008E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Président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" name="Image 45" descr="Jérémie Rampillo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0" t="-10243" r="-10622" b="-11949"/>
          <a:stretch/>
        </p:blipFill>
        <p:spPr bwMode="auto">
          <a:xfrm>
            <a:off x="5108628" y="2257630"/>
            <a:ext cx="827405" cy="82613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Zone de texte 43"/>
          <p:cNvSpPr txBox="1"/>
          <p:nvPr/>
        </p:nvSpPr>
        <p:spPr>
          <a:xfrm>
            <a:off x="5951908" y="2221973"/>
            <a:ext cx="2002278" cy="421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Jérémy</a:t>
            </a:r>
            <a:r>
              <a:rPr lang="fr-FR" sz="1600" dirty="0">
                <a:solidFill>
                  <a:srgbClr val="2F66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RAMPILLON</a:t>
            </a:r>
          </a:p>
          <a:p>
            <a:r>
              <a:rPr lang="fr-FR" sz="1600" b="1" dirty="0">
                <a:solidFill>
                  <a:srgbClr val="2F66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Marketing</a:t>
            </a:r>
          </a:p>
        </p:txBody>
      </p:sp>
      <p:pic>
        <p:nvPicPr>
          <p:cNvPr id="48" name="Image 47" descr="Une image contenant homme, personne, mur, complet&#10;&#10;Description générée automatiquemen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48" y="1094559"/>
            <a:ext cx="829945" cy="82740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" name="Zone de texte 1064"/>
          <p:cNvSpPr txBox="1"/>
          <p:nvPr/>
        </p:nvSpPr>
        <p:spPr>
          <a:xfrm>
            <a:off x="5919469" y="999905"/>
            <a:ext cx="2527924" cy="421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Hichem</a:t>
            </a:r>
            <a:r>
              <a:rPr lang="fr-FR" sz="1600" dirty="0">
                <a:solidFill>
                  <a:srgbClr val="2F66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SNOUSSI</a:t>
            </a:r>
          </a:p>
          <a:p>
            <a:pPr>
              <a:spcAft>
                <a:spcPts val="0"/>
              </a:spcAft>
            </a:pPr>
            <a:r>
              <a:rPr lang="fr-FR" sz="1600" b="1" dirty="0" err="1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Applied</a:t>
            </a: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mathematics</a:t>
            </a: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IA</a:t>
            </a:r>
            <a:endParaRPr lang="fr-FR" sz="1600" dirty="0">
              <a:solidFill>
                <a:srgbClr val="2F66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" name="Image 49" descr="VF28c"/>
          <p:cNvPicPr/>
          <p:nvPr/>
        </p:nvPicPr>
        <p:blipFill rotWithShape="1">
          <a:blip r:embed="rId7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4" t="-1" r="-18967" b="507"/>
          <a:stretch/>
        </p:blipFill>
        <p:spPr bwMode="auto">
          <a:xfrm>
            <a:off x="1189814" y="2235405"/>
            <a:ext cx="863600" cy="8483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Zone de texte 1066"/>
          <p:cNvSpPr txBox="1"/>
          <p:nvPr/>
        </p:nvSpPr>
        <p:spPr>
          <a:xfrm>
            <a:off x="5052059" y="-2946241"/>
            <a:ext cx="867410" cy="421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000" b="1">
                <a:solidFill>
                  <a:srgbClr val="008E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Roumen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>
                <a:solidFill>
                  <a:srgbClr val="008E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NAIDENOV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>
                <a:solidFill>
                  <a:srgbClr val="008E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Président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Zone de texte 14"/>
          <p:cNvSpPr txBox="1"/>
          <p:nvPr/>
        </p:nvSpPr>
        <p:spPr>
          <a:xfrm>
            <a:off x="2068969" y="999905"/>
            <a:ext cx="2132267" cy="4216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Alain ILTIS</a:t>
            </a:r>
            <a:endParaRPr lang="fr-FR" sz="1600" dirty="0">
              <a:solidFill>
                <a:srgbClr val="2F66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Président &amp; </a:t>
            </a:r>
            <a:r>
              <a:rPr lang="fr-FR" sz="1600" b="1" dirty="0" err="1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Physicist</a:t>
            </a: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rgbClr val="2F66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Zone de texte 1066"/>
          <p:cNvSpPr txBox="1"/>
          <p:nvPr/>
        </p:nvSpPr>
        <p:spPr>
          <a:xfrm>
            <a:off x="2092354" y="2284841"/>
            <a:ext cx="2227394" cy="365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Roumen</a:t>
            </a:r>
            <a:r>
              <a:rPr lang="fr-FR" sz="1600" dirty="0">
                <a:solidFill>
                  <a:srgbClr val="2F66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2F66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NAIDENOV</a:t>
            </a:r>
          </a:p>
          <a:p>
            <a:pPr>
              <a:spcAft>
                <a:spcPts val="0"/>
              </a:spcAft>
            </a:pPr>
            <a:r>
              <a:rPr lang="fr-FR" sz="1600" b="1" dirty="0">
                <a:solidFill>
                  <a:srgbClr val="2F660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Sales Manager</a:t>
            </a:r>
            <a:endParaRPr lang="fr-FR" sz="1600" dirty="0">
              <a:solidFill>
                <a:srgbClr val="2F66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3923" y="914533"/>
            <a:ext cx="7712753" cy="2341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51845" y="426775"/>
            <a:ext cx="454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skils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68% of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shares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72147" y="1518345"/>
            <a:ext cx="2801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8E34"/>
              </a:buClr>
            </a:pPr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fr-FR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imaging detectors </a:t>
            </a:r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St Gobain </a:t>
            </a:r>
            <a:r>
              <a:rPr lang="fr-FR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crystals</a:t>
            </a:r>
            <a:endParaRPr lang="fr-FR" sz="1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008E34"/>
              </a:buClr>
            </a:pP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19469" y="1544066"/>
            <a:ext cx="2801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8E34"/>
              </a:buClr>
            </a:pPr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Pr </a:t>
            </a:r>
            <a:r>
              <a:rPr lang="fr-FR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exceptional</a:t>
            </a:r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class  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940299" y="3462432"/>
            <a:ext cx="320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figures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17372" y="3912620"/>
            <a:ext cx="3763978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5" lvl="2" indent="-352425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Blip>
                <a:blip r:embed="rId8"/>
              </a:buBlip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Profitable </a:t>
            </a:r>
            <a:r>
              <a:rPr lang="fr-FR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 to 2020</a:t>
            </a:r>
          </a:p>
          <a:p>
            <a:pPr marL="619125" lvl="2" indent="-352425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Blip>
                <a:blip r:embed="rId8"/>
              </a:buBlip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316 k€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total (2021=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breakeven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19125" lvl="2" indent="-352425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Blip>
                <a:blip r:embed="rId8"/>
              </a:buBlip>
            </a:pP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patents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famillies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9125" lvl="2" indent="-352425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Blip>
                <a:blip r:embed="rId8"/>
              </a:buBlip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Won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R&amp;D 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lvl="3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869" y="6176355"/>
            <a:ext cx="1619346" cy="6245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8330" y="6056072"/>
            <a:ext cx="662997" cy="73920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BD0B3B-A0A5-4B3C-AE55-2106777511D7}"/>
              </a:ext>
            </a:extLst>
          </p:cNvPr>
          <p:cNvSpPr/>
          <p:nvPr/>
        </p:nvSpPr>
        <p:spPr>
          <a:xfrm>
            <a:off x="1111609" y="-29296"/>
            <a:ext cx="765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Damavan Today: Nuclear sales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E58357-8FC2-D645-B4BA-BF8AD56E93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1275" y="3912620"/>
            <a:ext cx="3191002" cy="23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E4D7AF-1F03-4D03-9EA8-D1BF70EC972C}"/>
              </a:ext>
            </a:extLst>
          </p:cNvPr>
          <p:cNvSpPr/>
          <p:nvPr/>
        </p:nvSpPr>
        <p:spPr>
          <a:xfrm>
            <a:off x="995777" y="-9689"/>
            <a:ext cx="689020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163599" y="1556193"/>
            <a:ext cx="7295713" cy="695376"/>
          </a:xfrm>
          <a:custGeom>
            <a:avLst/>
            <a:gdLst>
              <a:gd name="connsiteX0" fmla="*/ 0 w 7295713"/>
              <a:gd name="connsiteY0" fmla="*/ 115898 h 695376"/>
              <a:gd name="connsiteX1" fmla="*/ 115898 w 7295713"/>
              <a:gd name="connsiteY1" fmla="*/ 0 h 695376"/>
              <a:gd name="connsiteX2" fmla="*/ 7179815 w 7295713"/>
              <a:gd name="connsiteY2" fmla="*/ 0 h 695376"/>
              <a:gd name="connsiteX3" fmla="*/ 7295713 w 7295713"/>
              <a:gd name="connsiteY3" fmla="*/ 115898 h 695376"/>
              <a:gd name="connsiteX4" fmla="*/ 7295713 w 7295713"/>
              <a:gd name="connsiteY4" fmla="*/ 579478 h 695376"/>
              <a:gd name="connsiteX5" fmla="*/ 7179815 w 7295713"/>
              <a:gd name="connsiteY5" fmla="*/ 695376 h 695376"/>
              <a:gd name="connsiteX6" fmla="*/ 115898 w 7295713"/>
              <a:gd name="connsiteY6" fmla="*/ 695376 h 695376"/>
              <a:gd name="connsiteX7" fmla="*/ 0 w 7295713"/>
              <a:gd name="connsiteY7" fmla="*/ 579478 h 695376"/>
              <a:gd name="connsiteX8" fmla="*/ 0 w 7295713"/>
              <a:gd name="connsiteY8" fmla="*/ 115898 h 6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5713" h="695376">
                <a:moveTo>
                  <a:pt x="0" y="115898"/>
                </a:moveTo>
                <a:cubicBezTo>
                  <a:pt x="0" y="51889"/>
                  <a:pt x="51889" y="0"/>
                  <a:pt x="115898" y="0"/>
                </a:cubicBezTo>
                <a:lnTo>
                  <a:pt x="7179815" y="0"/>
                </a:lnTo>
                <a:cubicBezTo>
                  <a:pt x="7243824" y="0"/>
                  <a:pt x="7295713" y="51889"/>
                  <a:pt x="7295713" y="115898"/>
                </a:cubicBezTo>
                <a:lnTo>
                  <a:pt x="7295713" y="579478"/>
                </a:lnTo>
                <a:cubicBezTo>
                  <a:pt x="7295713" y="643487"/>
                  <a:pt x="7243824" y="695376"/>
                  <a:pt x="7179815" y="695376"/>
                </a:cubicBezTo>
                <a:lnTo>
                  <a:pt x="115898" y="695376"/>
                </a:lnTo>
                <a:cubicBezTo>
                  <a:pt x="51889" y="695376"/>
                  <a:pt x="0" y="643487"/>
                  <a:pt x="0" y="579478"/>
                </a:cubicBezTo>
                <a:lnTo>
                  <a:pt x="0" y="1158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25" tIns="102525" rIns="102525" bIns="102525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I: </a:t>
            </a:r>
            <a:r>
              <a:rPr lang="fr-FR" sz="1800" b="1" kern="1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-2025: 600k€ vs 10% of capital (1M€ public </a:t>
            </a:r>
            <a:r>
              <a:rPr lang="fr-FR" sz="18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) :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1278433" y="2344022"/>
            <a:ext cx="7180878" cy="731112"/>
          </a:xfrm>
          <a:custGeom>
            <a:avLst/>
            <a:gdLst>
              <a:gd name="connsiteX0" fmla="*/ 0 w 7180878"/>
              <a:gd name="connsiteY0" fmla="*/ 0 h 731112"/>
              <a:gd name="connsiteX1" fmla="*/ 7180878 w 7180878"/>
              <a:gd name="connsiteY1" fmla="*/ 0 h 731112"/>
              <a:gd name="connsiteX2" fmla="*/ 7180878 w 7180878"/>
              <a:gd name="connsiteY2" fmla="*/ 731112 h 731112"/>
              <a:gd name="connsiteX3" fmla="*/ 0 w 7180878"/>
              <a:gd name="connsiteY3" fmla="*/ 731112 h 731112"/>
              <a:gd name="connsiteX4" fmla="*/ 0 w 7180878"/>
              <a:gd name="connsiteY4" fmla="*/ 0 h 73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0878" h="731112">
                <a:moveTo>
                  <a:pt x="0" y="0"/>
                </a:moveTo>
                <a:lnTo>
                  <a:pt x="7180878" y="0"/>
                </a:lnTo>
                <a:lnTo>
                  <a:pt x="7180878" y="731112"/>
                </a:lnTo>
                <a:lnTo>
                  <a:pt x="0" y="7311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639" tIns="17780" rIns="99568" bIns="17780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4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400" kern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Finance </a:t>
            </a:r>
            <a:r>
              <a:rPr lang="fr-FR" sz="1400" kern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1400" kern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first Healthcare </a:t>
            </a:r>
            <a:r>
              <a:rPr lang="fr-FR" sz="1400" kern="12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fr-FR" sz="1400" kern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(2025)</a:t>
            </a:r>
            <a:endParaRPr lang="fr-FR" sz="1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400" b="1" kern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sz="1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trials</a:t>
            </a:r>
            <a:r>
              <a:rPr lang="fr-FR" sz="1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r-FR" sz="14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 cancer </a:t>
            </a:r>
            <a:r>
              <a:rPr lang="fr-FR" sz="1400" b="1" kern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UC Louvain</a:t>
            </a: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FR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r-FR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lang="fr-FR" sz="1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fr-FR" sz="1400" b="1" kern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fr-FR" sz="1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kern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endParaRPr lang="fr-FR" sz="1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163599" y="3226928"/>
            <a:ext cx="7295713" cy="688161"/>
          </a:xfrm>
          <a:custGeom>
            <a:avLst/>
            <a:gdLst>
              <a:gd name="connsiteX0" fmla="*/ 0 w 7295713"/>
              <a:gd name="connsiteY0" fmla="*/ 114696 h 688161"/>
              <a:gd name="connsiteX1" fmla="*/ 114696 w 7295713"/>
              <a:gd name="connsiteY1" fmla="*/ 0 h 688161"/>
              <a:gd name="connsiteX2" fmla="*/ 7181017 w 7295713"/>
              <a:gd name="connsiteY2" fmla="*/ 0 h 688161"/>
              <a:gd name="connsiteX3" fmla="*/ 7295713 w 7295713"/>
              <a:gd name="connsiteY3" fmla="*/ 114696 h 688161"/>
              <a:gd name="connsiteX4" fmla="*/ 7295713 w 7295713"/>
              <a:gd name="connsiteY4" fmla="*/ 573465 h 688161"/>
              <a:gd name="connsiteX5" fmla="*/ 7181017 w 7295713"/>
              <a:gd name="connsiteY5" fmla="*/ 688161 h 688161"/>
              <a:gd name="connsiteX6" fmla="*/ 114696 w 7295713"/>
              <a:gd name="connsiteY6" fmla="*/ 688161 h 688161"/>
              <a:gd name="connsiteX7" fmla="*/ 0 w 7295713"/>
              <a:gd name="connsiteY7" fmla="*/ 573465 h 688161"/>
              <a:gd name="connsiteX8" fmla="*/ 0 w 7295713"/>
              <a:gd name="connsiteY8" fmla="*/ 114696 h 68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5713" h="688161">
                <a:moveTo>
                  <a:pt x="0" y="114696"/>
                </a:moveTo>
                <a:cubicBezTo>
                  <a:pt x="0" y="51351"/>
                  <a:pt x="51351" y="0"/>
                  <a:pt x="114696" y="0"/>
                </a:cubicBezTo>
                <a:lnTo>
                  <a:pt x="7181017" y="0"/>
                </a:lnTo>
                <a:cubicBezTo>
                  <a:pt x="7244362" y="0"/>
                  <a:pt x="7295713" y="51351"/>
                  <a:pt x="7295713" y="114696"/>
                </a:cubicBezTo>
                <a:lnTo>
                  <a:pt x="7295713" y="573465"/>
                </a:lnTo>
                <a:cubicBezTo>
                  <a:pt x="7295713" y="636810"/>
                  <a:pt x="7244362" y="688161"/>
                  <a:pt x="7181017" y="688161"/>
                </a:cubicBezTo>
                <a:lnTo>
                  <a:pt x="114696" y="688161"/>
                </a:lnTo>
                <a:cubicBezTo>
                  <a:pt x="51351" y="688161"/>
                  <a:pt x="0" y="636810"/>
                  <a:pt x="0" y="573465"/>
                </a:cubicBezTo>
                <a:lnTo>
                  <a:pt x="0" y="1146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173" tIns="102173" rIns="102173" bIns="102173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II: </a:t>
            </a:r>
            <a:r>
              <a:rPr lang="fr-FR" sz="18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-2027?: 2-5 M€ :  </a:t>
            </a:r>
            <a:r>
              <a:rPr lang="fr-FR" sz="18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Targeting</a:t>
            </a: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the main </a:t>
            </a:r>
            <a:r>
              <a:rPr lang="fr-FR" sz="18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lang="fr-FR" sz="18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163598" y="4212541"/>
            <a:ext cx="7295713" cy="765689"/>
          </a:xfrm>
          <a:custGeom>
            <a:avLst/>
            <a:gdLst>
              <a:gd name="connsiteX0" fmla="*/ 0 w 7295713"/>
              <a:gd name="connsiteY0" fmla="*/ 0 h 1076400"/>
              <a:gd name="connsiteX1" fmla="*/ 7295713 w 7295713"/>
              <a:gd name="connsiteY1" fmla="*/ 0 h 1076400"/>
              <a:gd name="connsiteX2" fmla="*/ 7295713 w 7295713"/>
              <a:gd name="connsiteY2" fmla="*/ 1076400 h 1076400"/>
              <a:gd name="connsiteX3" fmla="*/ 0 w 7295713"/>
              <a:gd name="connsiteY3" fmla="*/ 1076400 h 1076400"/>
              <a:gd name="connsiteX4" fmla="*/ 0 w 7295713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5713" h="1076400">
                <a:moveTo>
                  <a:pt x="0" y="0"/>
                </a:moveTo>
                <a:lnTo>
                  <a:pt x="7295713" y="0"/>
                </a:lnTo>
                <a:lnTo>
                  <a:pt x="7295713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1639" tIns="12700" rIns="71120" bIns="12700" numCol="1" spcCol="1270" anchor="t" anchorCtr="0">
            <a:noAutofit/>
          </a:bodyPr>
          <a:lstStyle/>
          <a:p>
            <a:pPr marL="57150" lvl="1" indent="-57150" defTabSz="444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Building a </a:t>
            </a:r>
            <a:r>
              <a:rPr lang="fr-FR" sz="14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 prototype for High </a:t>
            </a:r>
            <a:r>
              <a:rPr lang="fr-FR" sz="14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 trials</a:t>
            </a:r>
          </a:p>
          <a:p>
            <a:pPr marL="30163" lvl="2" indent="-30163" defTabSz="444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400" kern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Hadrontherapy</a:t>
            </a:r>
            <a:endParaRPr lang="fr-FR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163" lvl="2" indent="-30163" defTabSz="444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fr-FR" sz="1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</a:t>
            </a:r>
            <a:r>
              <a:rPr lang="fr-FR" sz="1400" kern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r>
              <a:rPr lang="fr-FR" sz="1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114300" lvl="2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fr-FR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163599" y="5092684"/>
            <a:ext cx="7295713" cy="583370"/>
          </a:xfrm>
          <a:custGeom>
            <a:avLst/>
            <a:gdLst>
              <a:gd name="connsiteX0" fmla="*/ 0 w 7295713"/>
              <a:gd name="connsiteY0" fmla="*/ 97230 h 583370"/>
              <a:gd name="connsiteX1" fmla="*/ 97230 w 7295713"/>
              <a:gd name="connsiteY1" fmla="*/ 0 h 583370"/>
              <a:gd name="connsiteX2" fmla="*/ 7198483 w 7295713"/>
              <a:gd name="connsiteY2" fmla="*/ 0 h 583370"/>
              <a:gd name="connsiteX3" fmla="*/ 7295713 w 7295713"/>
              <a:gd name="connsiteY3" fmla="*/ 97230 h 583370"/>
              <a:gd name="connsiteX4" fmla="*/ 7295713 w 7295713"/>
              <a:gd name="connsiteY4" fmla="*/ 486140 h 583370"/>
              <a:gd name="connsiteX5" fmla="*/ 7198483 w 7295713"/>
              <a:gd name="connsiteY5" fmla="*/ 583370 h 583370"/>
              <a:gd name="connsiteX6" fmla="*/ 97230 w 7295713"/>
              <a:gd name="connsiteY6" fmla="*/ 583370 h 583370"/>
              <a:gd name="connsiteX7" fmla="*/ 0 w 7295713"/>
              <a:gd name="connsiteY7" fmla="*/ 486140 h 583370"/>
              <a:gd name="connsiteX8" fmla="*/ 0 w 7295713"/>
              <a:gd name="connsiteY8" fmla="*/ 97230 h 58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5713" h="583370">
                <a:moveTo>
                  <a:pt x="0" y="97230"/>
                </a:moveTo>
                <a:cubicBezTo>
                  <a:pt x="0" y="43531"/>
                  <a:pt x="43531" y="0"/>
                  <a:pt x="97230" y="0"/>
                </a:cubicBezTo>
                <a:lnTo>
                  <a:pt x="7198483" y="0"/>
                </a:lnTo>
                <a:cubicBezTo>
                  <a:pt x="7252182" y="0"/>
                  <a:pt x="7295713" y="43531"/>
                  <a:pt x="7295713" y="97230"/>
                </a:cubicBezTo>
                <a:lnTo>
                  <a:pt x="7295713" y="486140"/>
                </a:lnTo>
                <a:cubicBezTo>
                  <a:pt x="7295713" y="539839"/>
                  <a:pt x="7252182" y="583370"/>
                  <a:pt x="7198483" y="583370"/>
                </a:cubicBezTo>
                <a:lnTo>
                  <a:pt x="97230" y="583370"/>
                </a:lnTo>
                <a:cubicBezTo>
                  <a:pt x="43531" y="583370"/>
                  <a:pt x="0" y="539839"/>
                  <a:pt x="0" y="486140"/>
                </a:cubicBezTo>
                <a:lnTo>
                  <a:pt x="0" y="972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58" tIns="97058" rIns="97058" bIns="97058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Target Exit: 2027  </a:t>
            </a:r>
            <a:r>
              <a:rPr lang="fr-FR" sz="18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fr-FR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sale to an OEM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0CC714-5898-734F-B641-867D13D2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ILTIS - 03/06/2021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DB8CD-5154-4549-A6E0-87A803BF9790}"/>
              </a:ext>
            </a:extLst>
          </p:cNvPr>
          <p:cNvSpPr/>
          <p:nvPr/>
        </p:nvSpPr>
        <p:spPr>
          <a:xfrm>
            <a:off x="1049492" y="177610"/>
            <a:ext cx="791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Money </a:t>
            </a:r>
          </a:p>
          <a:p>
            <a:pPr algn="ctr"/>
            <a:r>
              <a:rPr lang="fr-FR" sz="2400" b="1" dirty="0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2 phases </a:t>
            </a:r>
            <a:r>
              <a:rPr lang="fr-FR" sz="2400" b="1" dirty="0" err="1">
                <a:solidFill>
                  <a:srgbClr val="2F66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fr-FR" sz="2400" b="1" dirty="0">
              <a:solidFill>
                <a:srgbClr val="2F66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A14E05-A8CA-4FA6-BA75-E4B16626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6" y="5618253"/>
            <a:ext cx="813165" cy="1037598"/>
          </a:xfrm>
          <a:prstGeom prst="rect">
            <a:avLst/>
          </a:prstGeom>
        </p:spPr>
      </p:pic>
      <p:sp>
        <p:nvSpPr>
          <p:cNvPr id="8" name="Espace réservé du numéro de diapositive 13">
            <a:extLst>
              <a:ext uri="{FF2B5EF4-FFF2-40B4-BE49-F238E27FC236}">
                <a16:creationId xmlns:a16="http://schemas.microsoft.com/office/drawing/2014/main" id="{BAF2ABE1-4FA7-4042-8F64-378650287476}"/>
              </a:ext>
            </a:extLst>
          </p:cNvPr>
          <p:cNvSpPr txBox="1">
            <a:spLocks/>
          </p:cNvSpPr>
          <p:nvPr/>
        </p:nvSpPr>
        <p:spPr>
          <a:xfrm>
            <a:off x="8737608" y="736241"/>
            <a:ext cx="44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C7C6C-EFDC-2648-AF5D-AA1B7818CC42}" type="slidenum">
              <a:rPr lang="fr-FR" sz="1800">
                <a:solidFill>
                  <a:schemeClr val="bg1"/>
                </a:solidFill>
              </a:rPr>
              <a:pPr/>
              <a:t>7</a:t>
            </a:fld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05090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Personnalisé 8">
      <a:dk1>
        <a:srgbClr val="000000"/>
      </a:dk1>
      <a:lt1>
        <a:srgbClr val="FFFFFF"/>
      </a:lt1>
      <a:dk2>
        <a:srgbClr val="545454"/>
      </a:dk2>
      <a:lt2>
        <a:srgbClr val="0066CC"/>
      </a:lt2>
      <a:accent1>
        <a:srgbClr val="2F660A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19104</TotalTime>
  <Words>517</Words>
  <Application>Microsoft Macintosh PowerPoint</Application>
  <PresentationFormat>Affichage à l'écran (4:3)</PresentationFormat>
  <Paragraphs>105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Corbel</vt:lpstr>
      <vt:lpstr>Symbol</vt:lpstr>
      <vt:lpstr>Times New Roman</vt:lpstr>
      <vt:lpstr>Wingdings 2</vt:lpstr>
      <vt:lpstr>Cadre</vt:lpstr>
      <vt:lpstr>DAMAVAN MEDICAL  The Space X of radiation imaging : We see what other can’t  A real time imaging &amp; dosimetry for radiotherapy treatments:  a, b , g , Hadrons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imaging a new concept for monolithic crystals</dc:title>
  <dc:creator>damavand consulting</dc:creator>
  <cp:lastModifiedBy>Alain Iltis</cp:lastModifiedBy>
  <cp:revision>695</cp:revision>
  <cp:lastPrinted>2021-06-17T12:16:19Z</cp:lastPrinted>
  <dcterms:created xsi:type="dcterms:W3CDTF">2016-11-14T17:02:11Z</dcterms:created>
  <dcterms:modified xsi:type="dcterms:W3CDTF">2021-07-06T09:54:18Z</dcterms:modified>
</cp:coreProperties>
</file>