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35" r:id="rId2"/>
    <p:sldId id="413" r:id="rId3"/>
    <p:sldId id="436" r:id="rId4"/>
    <p:sldId id="359" r:id="rId5"/>
    <p:sldId id="353" r:id="rId6"/>
    <p:sldId id="386" r:id="rId7"/>
    <p:sldId id="404" r:id="rId8"/>
    <p:sldId id="437" r:id="rId9"/>
    <p:sldId id="434" r:id="rId10"/>
    <p:sldId id="329" r:id="rId11"/>
    <p:sldId id="368" r:id="rId12"/>
    <p:sldId id="406" r:id="rId13"/>
    <p:sldId id="418" r:id="rId14"/>
    <p:sldId id="446" r:id="rId15"/>
    <p:sldId id="447" r:id="rId16"/>
    <p:sldId id="392" r:id="rId17"/>
    <p:sldId id="402" r:id="rId18"/>
    <p:sldId id="39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van der Kleij" initials="AvdK" lastIdx="35" clrIdx="0">
    <p:extLst>
      <p:ext uri="{19B8F6BF-5375-455C-9EA6-DF929625EA0E}">
        <p15:presenceInfo xmlns:p15="http://schemas.microsoft.com/office/powerpoint/2012/main" userId="d9ae014ec1841cbe" providerId="Windows Live"/>
      </p:ext>
    </p:extLst>
  </p:cmAuthor>
  <p:cmAuthor id="2" name="Ronald Beuk - GENEROUS MINDS" initials="RBGM" lastIdx="25" clrIdx="1">
    <p:extLst>
      <p:ext uri="{19B8F6BF-5375-455C-9EA6-DF929625EA0E}">
        <p15:presenceInfo xmlns:p15="http://schemas.microsoft.com/office/powerpoint/2012/main" userId="S::rbeuk@generous-minds.com::1d482b7a-85ce-4a24-af8b-13cda220c8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0" autoAdjust="0"/>
    <p:restoredTop sz="79601" autoAdjust="0"/>
  </p:normalViewPr>
  <p:slideViewPr>
    <p:cSldViewPr>
      <p:cViewPr varScale="1">
        <p:scale>
          <a:sx n="87" d="100"/>
          <a:sy n="87" d="100"/>
        </p:scale>
        <p:origin x="1026" y="96"/>
      </p:cViewPr>
      <p:guideLst>
        <p:guide orient="horz" pos="2160"/>
        <p:guide pos="2880"/>
      </p:guideLst>
    </p:cSldViewPr>
  </p:slideViewPr>
  <p:outlineViewPr>
    <p:cViewPr>
      <p:scale>
        <a:sx n="33" d="100"/>
        <a:sy n="33" d="100"/>
      </p:scale>
      <p:origin x="0" y="90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DB52D-826B-45DE-B45A-1412ED20EB54}" type="datetimeFigureOut">
              <a:rPr lang="en-US" smtClean="0"/>
              <a:t>05-May-21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52C28-ECE3-4E72-9F64-88FB6B3297DE}" type="slidenum">
              <a:rPr lang="en-US" smtClean="0"/>
              <a:t>‹#›</a:t>
            </a:fld>
            <a:endParaRPr lang="en-US" dirty="0"/>
          </a:p>
        </p:txBody>
      </p:sp>
    </p:spTree>
    <p:extLst>
      <p:ext uri="{BB962C8B-B14F-4D97-AF65-F5344CB8AC3E}">
        <p14:creationId xmlns:p14="http://schemas.microsoft.com/office/powerpoint/2010/main" val="235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1</a:t>
            </a:fld>
            <a:endParaRPr lang="en-US" dirty="0"/>
          </a:p>
        </p:txBody>
      </p:sp>
    </p:spTree>
    <p:extLst>
      <p:ext uri="{BB962C8B-B14F-4D97-AF65-F5344CB8AC3E}">
        <p14:creationId xmlns:p14="http://schemas.microsoft.com/office/powerpoint/2010/main" val="37582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578" indent="-228578">
              <a:buAutoNum type="arabicPeriod"/>
            </a:pPr>
            <a:endParaRPr lang="en-US" dirty="0"/>
          </a:p>
        </p:txBody>
      </p:sp>
      <p:sp>
        <p:nvSpPr>
          <p:cNvPr id="4" name="Slide Number Placeholder 3"/>
          <p:cNvSpPr>
            <a:spLocks noGrp="1"/>
          </p:cNvSpPr>
          <p:nvPr>
            <p:ph type="sldNum" sz="quarter" idx="10"/>
          </p:nvPr>
        </p:nvSpPr>
        <p:spPr/>
        <p:txBody>
          <a:bodyPr/>
          <a:lstStyle/>
          <a:p>
            <a:fld id="{6938F4B6-85BF-45EB-AF72-E2FDCEF2C1C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marL="228578" indent="-228578">
              <a:buAutoNum type="arabicPeriod"/>
            </a:pPr>
            <a:r>
              <a:rPr lang="en-US" dirty="0"/>
              <a:t>EW: And you charge 130 euros?</a:t>
            </a:r>
          </a:p>
          <a:p>
            <a:pPr marL="228578" indent="-228578">
              <a:buAutoNum type="arabicPeriod"/>
            </a:pPr>
            <a:r>
              <a:rPr lang="en-US" dirty="0"/>
              <a:t>EW: And what is your COGS?</a:t>
            </a:r>
          </a:p>
          <a:p>
            <a:pPr marL="228578" indent="-228578">
              <a:buAutoNum type="arabicPeriod"/>
            </a:pPr>
            <a:r>
              <a:rPr lang="en-US" dirty="0"/>
              <a:t>EW: If they money comes in what is your production capacity?</a:t>
            </a:r>
          </a:p>
          <a:p>
            <a:pPr marL="228578" indent="-228578">
              <a:buFont typeface="Arial" panose="020B0604020202020204" pitchFamily="34" charset="0"/>
              <a:buChar char="•"/>
            </a:pPr>
            <a:r>
              <a:rPr lang="en-US" dirty="0"/>
              <a:t>AK: bag in one day more than we can produce</a:t>
            </a:r>
          </a:p>
          <a:p>
            <a:pPr marL="228578" indent="-228578">
              <a:buFont typeface="Arial" panose="020B0604020202020204" pitchFamily="34" charset="0"/>
              <a:buChar char="•"/>
            </a:pPr>
            <a:r>
              <a:rPr lang="en-US" dirty="0"/>
              <a:t>And the panel itself?</a:t>
            </a:r>
          </a:p>
          <a:p>
            <a:pPr marL="228578" indent="-228578">
              <a:buFont typeface="Arial" panose="020B0604020202020204" pitchFamily="34" charset="0"/>
              <a:buChar char="•"/>
            </a:pPr>
            <a:r>
              <a:rPr lang="en-US" dirty="0"/>
              <a:t>AK: we are looking for the right assembly partner. We start producing and assembling in EU/NL, we ant to be close for the ‘kinks’’ in the cable?. SD only producing and exporting the bag</a:t>
            </a:r>
          </a:p>
          <a:p>
            <a:pPr marL="228578" indent="-228578">
              <a:buFont typeface="Arial" panose="020B0604020202020204" pitchFamily="34" charset="0"/>
              <a:buChar char="•"/>
            </a:pPr>
            <a:r>
              <a:rPr lang="en-US" dirty="0"/>
              <a:t>EW: EW fundraising plans, what is the progress?</a:t>
            </a:r>
          </a:p>
          <a:p>
            <a:pPr marL="228578" indent="-228578">
              <a:buFont typeface="Arial" panose="020B0604020202020204" pitchFamily="34" charset="0"/>
              <a:buChar char="•"/>
            </a:pPr>
            <a:r>
              <a:rPr lang="en-US" dirty="0"/>
              <a:t>Total 2.4 </a:t>
            </a:r>
            <a:r>
              <a:rPr lang="en-US" dirty="0" err="1"/>
              <a:t>mio</a:t>
            </a:r>
            <a:r>
              <a:rPr lang="en-US" dirty="0"/>
              <a:t>, 700K first series for launching partners, second stage 1.7 </a:t>
            </a:r>
            <a:r>
              <a:rPr lang="en-US" dirty="0" err="1"/>
              <a:t>mio</a:t>
            </a:r>
            <a:r>
              <a:rPr lang="en-US" dirty="0"/>
              <a:t> to scale up team and production, series A-EIC accelerator, EU-subsidy, we applies last year, the last badge we made it -&gt; recommendation</a:t>
            </a:r>
          </a:p>
          <a:p>
            <a:pPr marL="228578" indent="-228578">
              <a:buFont typeface="Arial" panose="020B0604020202020204" pitchFamily="34" charset="0"/>
              <a:buChar char="•"/>
            </a:pPr>
            <a:r>
              <a:rPr lang="en-US" dirty="0"/>
              <a:t>EW: we have strong mandate for vulnerable communities -&gt; where do you see the biggest clients -&gt; to what extend to serve SD the vulnerable communities</a:t>
            </a:r>
          </a:p>
          <a:p>
            <a:pPr marL="228578" indent="-228578">
              <a:buFont typeface="Arial" panose="020B0604020202020204" pitchFamily="34" charset="0"/>
              <a:buChar char="•"/>
            </a:pPr>
            <a:r>
              <a:rPr lang="en-US" dirty="0"/>
              <a:t>AK: we started with the sole aim to serve the end vulnerable end-user. We started with AUS and Chile for both vulnerable but also because of kick-start the business -&gt; end goal are the vulnerable people and the bottom of the pyramid -&gt; SA, India, Pakistan, off grid communities</a:t>
            </a:r>
          </a:p>
          <a:p>
            <a:pPr marL="228578" indent="-228578">
              <a:buFont typeface="Arial" panose="020B0604020202020204" pitchFamily="34" charset="0"/>
              <a:buChar char="•"/>
            </a:pPr>
            <a:endParaRPr lang="en-US" dirty="0"/>
          </a:p>
          <a:p>
            <a:pPr marL="228578" indent="-228578">
              <a:buFont typeface="Arial" panose="020B0604020202020204" pitchFamily="34" charset="0"/>
              <a:buChar char="•"/>
            </a:pPr>
            <a:r>
              <a:rPr lang="en-US" dirty="0"/>
              <a:t>AK: hardware product is a good analogy ‘Box Power’, modular solar power facilities for remote communities. Not in hardware before in the field</a:t>
            </a:r>
          </a:p>
          <a:p>
            <a:pPr marL="228578" indent="-228578">
              <a:buFont typeface="Arial" panose="020B0604020202020204" pitchFamily="34" charset="0"/>
              <a:buChar char="•"/>
            </a:pPr>
            <a:r>
              <a:rPr lang="en-US" dirty="0"/>
              <a:t>EW: </a:t>
            </a:r>
            <a:r>
              <a:rPr lang="en-US" dirty="0" err="1"/>
              <a:t>loi</a:t>
            </a:r>
            <a:r>
              <a:rPr lang="en-US" dirty="0"/>
              <a:t> talking to partners/clients</a:t>
            </a:r>
          </a:p>
          <a:p>
            <a:pPr marL="228578" indent="-228578">
              <a:buFont typeface="Arial" panose="020B0604020202020204" pitchFamily="34" charset="0"/>
              <a:buChar char="•"/>
            </a:pPr>
            <a:r>
              <a:rPr lang="en-US" dirty="0"/>
              <a:t>EW: size of the raise is appropriate and the scaling is appropriate, question</a:t>
            </a:r>
          </a:p>
          <a:p>
            <a:pPr marL="228578" indent="-228578">
              <a:buFont typeface="Arial" panose="020B0604020202020204" pitchFamily="34" charset="0"/>
              <a:buChar char="•"/>
            </a:pPr>
            <a:r>
              <a:rPr lang="en-US" dirty="0"/>
              <a:t>EW: product, need</a:t>
            </a:r>
          </a:p>
          <a:p>
            <a:pPr marL="228578" indent="-228578">
              <a:buFont typeface="Arial" panose="020B0604020202020204" pitchFamily="34" charset="0"/>
              <a:buChar char="•"/>
            </a:pPr>
            <a:r>
              <a:rPr lang="en-US" dirty="0"/>
              <a:t>AK: potential post investment support? Look at the website and the team on the website, they give the support and serve you on the board, work closely to build the capacity to scale up: see the 6 pillars on their website! Extend the 3 year hopefully to give the board service</a:t>
            </a:r>
          </a:p>
        </p:txBody>
      </p:sp>
      <p:sp>
        <p:nvSpPr>
          <p:cNvPr id="4" name="Slide Number Placeholder 3"/>
          <p:cNvSpPr>
            <a:spLocks noGrp="1"/>
          </p:cNvSpPr>
          <p:nvPr>
            <p:ph type="sldNum" sz="quarter" idx="10"/>
          </p:nvPr>
        </p:nvSpPr>
        <p:spPr/>
        <p:txBody>
          <a:bodyPr/>
          <a:lstStyle/>
          <a:p>
            <a:fld id="{6938F4B6-85BF-45EB-AF72-E2FDCEF2C1C9}" type="slidenum">
              <a:rPr lang="en-US" smtClean="0"/>
              <a:pPr/>
              <a:t>11</a:t>
            </a:fld>
            <a:endParaRPr lang="en-US" dirty="0"/>
          </a:p>
        </p:txBody>
      </p:sp>
    </p:spTree>
    <p:extLst>
      <p:ext uri="{BB962C8B-B14F-4D97-AF65-F5344CB8AC3E}">
        <p14:creationId xmlns:p14="http://schemas.microsoft.com/office/powerpoint/2010/main" val="278322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12</a:t>
            </a:fld>
            <a:endParaRPr lang="en-US" dirty="0"/>
          </a:p>
        </p:txBody>
      </p:sp>
    </p:spTree>
    <p:extLst>
      <p:ext uri="{BB962C8B-B14F-4D97-AF65-F5344CB8AC3E}">
        <p14:creationId xmlns:p14="http://schemas.microsoft.com/office/powerpoint/2010/main" val="159809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578" indent="-228578">
              <a:buAutoNum type="arabicPeriod"/>
            </a:pPr>
            <a:endParaRPr lang="en-US" dirty="0"/>
          </a:p>
        </p:txBody>
      </p:sp>
      <p:sp>
        <p:nvSpPr>
          <p:cNvPr id="4" name="Slide Number Placeholder 3"/>
          <p:cNvSpPr>
            <a:spLocks noGrp="1"/>
          </p:cNvSpPr>
          <p:nvPr>
            <p:ph type="sldNum" sz="quarter" idx="10"/>
          </p:nvPr>
        </p:nvSpPr>
        <p:spPr/>
        <p:txBody>
          <a:bodyPr/>
          <a:lstStyle/>
          <a:p>
            <a:fld id="{6938F4B6-85BF-45EB-AF72-E2FDCEF2C1C9}" type="slidenum">
              <a:rPr lang="en-US" smtClean="0"/>
              <a:pPr/>
              <a:t>13</a:t>
            </a:fld>
            <a:endParaRPr lang="en-US" dirty="0"/>
          </a:p>
        </p:txBody>
      </p:sp>
    </p:spTree>
    <p:extLst>
      <p:ext uri="{BB962C8B-B14F-4D97-AF65-F5344CB8AC3E}">
        <p14:creationId xmlns:p14="http://schemas.microsoft.com/office/powerpoint/2010/main" val="291100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578" indent="-228578">
              <a:buAutoNum type="arabicPeriod"/>
            </a:pPr>
            <a:endParaRPr lang="en-US" dirty="0"/>
          </a:p>
        </p:txBody>
      </p:sp>
      <p:sp>
        <p:nvSpPr>
          <p:cNvPr id="4" name="Slide Number Placeholder 3"/>
          <p:cNvSpPr>
            <a:spLocks noGrp="1"/>
          </p:cNvSpPr>
          <p:nvPr>
            <p:ph type="sldNum" sz="quarter" idx="10"/>
          </p:nvPr>
        </p:nvSpPr>
        <p:spPr/>
        <p:txBody>
          <a:bodyPr/>
          <a:lstStyle/>
          <a:p>
            <a:fld id="{6938F4B6-85BF-45EB-AF72-E2FDCEF2C1C9}" type="slidenum">
              <a:rPr lang="en-US" smtClean="0"/>
              <a:pPr/>
              <a:t>14</a:t>
            </a:fld>
            <a:endParaRPr lang="en-US" dirty="0"/>
          </a:p>
        </p:txBody>
      </p:sp>
    </p:spTree>
    <p:extLst>
      <p:ext uri="{BB962C8B-B14F-4D97-AF65-F5344CB8AC3E}">
        <p14:creationId xmlns:p14="http://schemas.microsoft.com/office/powerpoint/2010/main" val="279849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578" indent="-228578">
              <a:buAutoNum type="arabicPeriod"/>
            </a:pPr>
            <a:endParaRPr lang="en-US" dirty="0"/>
          </a:p>
        </p:txBody>
      </p:sp>
      <p:sp>
        <p:nvSpPr>
          <p:cNvPr id="4" name="Slide Number Placeholder 3"/>
          <p:cNvSpPr>
            <a:spLocks noGrp="1"/>
          </p:cNvSpPr>
          <p:nvPr>
            <p:ph type="sldNum" sz="quarter" idx="10"/>
          </p:nvPr>
        </p:nvSpPr>
        <p:spPr/>
        <p:txBody>
          <a:bodyPr/>
          <a:lstStyle/>
          <a:p>
            <a:fld id="{6938F4B6-85BF-45EB-AF72-E2FDCEF2C1C9}" type="slidenum">
              <a:rPr lang="en-US" smtClean="0"/>
              <a:pPr/>
              <a:t>15</a:t>
            </a:fld>
            <a:endParaRPr lang="en-US" dirty="0"/>
          </a:p>
        </p:txBody>
      </p:sp>
    </p:spTree>
    <p:extLst>
      <p:ext uri="{BB962C8B-B14F-4D97-AF65-F5344CB8AC3E}">
        <p14:creationId xmlns:p14="http://schemas.microsoft.com/office/powerpoint/2010/main" val="423399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16</a:t>
            </a:fld>
            <a:endParaRPr lang="en-US" dirty="0"/>
          </a:p>
        </p:txBody>
      </p:sp>
    </p:spTree>
    <p:extLst>
      <p:ext uri="{BB962C8B-B14F-4D97-AF65-F5344CB8AC3E}">
        <p14:creationId xmlns:p14="http://schemas.microsoft.com/office/powerpoint/2010/main" val="27913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eriod"/>
            </a:pPr>
            <a:r>
              <a:rPr lang="en-US" dirty="0"/>
              <a:t>EW: Purifies water 4 liter per day, when are you producing and consuming? -&gt; you are producing tomorrow</a:t>
            </a:r>
          </a:p>
          <a:p>
            <a:pPr marL="228600" indent="-228600">
              <a:buAutoNum type="arabicPeriod"/>
            </a:pPr>
            <a:r>
              <a:rPr lang="en-US" dirty="0"/>
              <a:t>EW: What is the </a:t>
            </a:r>
            <a:r>
              <a:rPr lang="en-US" dirty="0" err="1"/>
              <a:t>contemination</a:t>
            </a:r>
            <a:r>
              <a:rPr lang="en-US" dirty="0"/>
              <a:t> solution you are using?</a:t>
            </a:r>
          </a:p>
          <a:p>
            <a:pPr marL="228600" indent="-228600">
              <a:buAutoNum type="arabicPeriod"/>
            </a:pPr>
            <a:r>
              <a:rPr lang="en-US" dirty="0"/>
              <a:t>EW: Am curious about the modules resistance against national disasters? Australian partner test against hurricanes. Remove the panels in case</a:t>
            </a:r>
          </a:p>
        </p:txBody>
      </p:sp>
      <p:sp>
        <p:nvSpPr>
          <p:cNvPr id="4" name="Slide Number Placeholder 3"/>
          <p:cNvSpPr>
            <a:spLocks noGrp="1"/>
          </p:cNvSpPr>
          <p:nvPr>
            <p:ph type="sldNum" sz="quarter" idx="10"/>
          </p:nvPr>
        </p:nvSpPr>
        <p:spPr/>
        <p:txBody>
          <a:bodyPr/>
          <a:lstStyle/>
          <a:p>
            <a:fld id="{F9852C28-ECE3-4E72-9F64-88FB6B3297DE}" type="slidenum">
              <a:rPr lang="en-US" smtClean="0"/>
              <a:t>17</a:t>
            </a:fld>
            <a:endParaRPr lang="en-US" dirty="0"/>
          </a:p>
        </p:txBody>
      </p:sp>
    </p:spTree>
    <p:extLst>
      <p:ext uri="{BB962C8B-B14F-4D97-AF65-F5344CB8AC3E}">
        <p14:creationId xmlns:p14="http://schemas.microsoft.com/office/powerpoint/2010/main" val="19842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18</a:t>
            </a:fld>
            <a:endParaRPr lang="en-US" dirty="0"/>
          </a:p>
        </p:txBody>
      </p:sp>
    </p:spTree>
    <p:extLst>
      <p:ext uri="{BB962C8B-B14F-4D97-AF65-F5344CB8AC3E}">
        <p14:creationId xmlns:p14="http://schemas.microsoft.com/office/powerpoint/2010/main" val="397040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www.google.com/url?sa=i&amp;url=https%3A%2F%2Fwww.unicef.org.uk%2Fpress-releases%2F1-in-3-people-globally-do-not-have-access-to-safe-drinking-water-unicef-who%2F&amp;psig=AOvVaw18Ey0MNWwEeqDMIYOj4heK&amp;ust=1620243418664000&amp;source=images&amp;cd=vfe&amp;ved=0CAIQjRxqFwoTCOjS_aPjsPACFQAAAAAdAAAAABAD</a:t>
            </a:r>
          </a:p>
          <a:p>
            <a:endParaRPr lang="en-US" sz="1200"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2</a:t>
            </a:fld>
            <a:endParaRPr lang="en-US" dirty="0"/>
          </a:p>
        </p:txBody>
      </p:sp>
    </p:spTree>
    <p:extLst>
      <p:ext uri="{BB962C8B-B14F-4D97-AF65-F5344CB8AC3E}">
        <p14:creationId xmlns:p14="http://schemas.microsoft.com/office/powerpoint/2010/main" val="182086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climate change, over consumption and pollution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Bottled water (expensive, resource intensive, wasteful)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3</a:t>
            </a:fld>
            <a:endParaRPr lang="en-US" dirty="0"/>
          </a:p>
        </p:txBody>
      </p:sp>
    </p:spTree>
    <p:extLst>
      <p:ext uri="{BB962C8B-B14F-4D97-AF65-F5344CB8AC3E}">
        <p14:creationId xmlns:p14="http://schemas.microsoft.com/office/powerpoint/2010/main" val="35219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Status SolarDew</a:t>
            </a:r>
          </a:p>
        </p:txBody>
      </p:sp>
      <p:sp>
        <p:nvSpPr>
          <p:cNvPr id="4" name="Slide Number Placeholder 3"/>
          <p:cNvSpPr>
            <a:spLocks noGrp="1"/>
          </p:cNvSpPr>
          <p:nvPr>
            <p:ph type="sldNum" sz="quarter" idx="10"/>
          </p:nvPr>
        </p:nvSpPr>
        <p:spPr/>
        <p:txBody>
          <a:bodyPr/>
          <a:lstStyle/>
          <a:p>
            <a:fld id="{F9852C28-ECE3-4E72-9F64-88FB6B3297DE}" type="slidenum">
              <a:rPr lang="en-US" smtClean="0"/>
              <a:t>4</a:t>
            </a:fld>
            <a:endParaRPr lang="en-US" dirty="0"/>
          </a:p>
        </p:txBody>
      </p:sp>
    </p:spTree>
    <p:extLst>
      <p:ext uri="{BB962C8B-B14F-4D97-AF65-F5344CB8AC3E}">
        <p14:creationId xmlns:p14="http://schemas.microsoft.com/office/powerpoint/2010/main" val="215668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5</a:t>
            </a:fld>
            <a:endParaRPr lang="en-US" dirty="0"/>
          </a:p>
        </p:txBody>
      </p:sp>
    </p:spTree>
    <p:extLst>
      <p:ext uri="{BB962C8B-B14F-4D97-AF65-F5344CB8AC3E}">
        <p14:creationId xmlns:p14="http://schemas.microsoft.com/office/powerpoint/2010/main" val="426708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product we have developed looks like a solar panel but instead of electricity produces clean drinking water</a:t>
            </a:r>
          </a:p>
        </p:txBody>
      </p:sp>
      <p:sp>
        <p:nvSpPr>
          <p:cNvPr id="4" name="Slide Number Placeholder 3"/>
          <p:cNvSpPr>
            <a:spLocks noGrp="1"/>
          </p:cNvSpPr>
          <p:nvPr>
            <p:ph type="sldNum" sz="quarter" idx="10"/>
          </p:nvPr>
        </p:nvSpPr>
        <p:spPr/>
        <p:txBody>
          <a:bodyPr/>
          <a:lstStyle/>
          <a:p>
            <a:fld id="{F9852C28-ECE3-4E72-9F64-88FB6B3297DE}" type="slidenum">
              <a:rPr lang="en-US" smtClean="0"/>
              <a:t>6</a:t>
            </a:fld>
            <a:endParaRPr lang="en-US" dirty="0"/>
          </a:p>
        </p:txBody>
      </p:sp>
    </p:spTree>
    <p:extLst>
      <p:ext uri="{BB962C8B-B14F-4D97-AF65-F5344CB8AC3E}">
        <p14:creationId xmlns:p14="http://schemas.microsoft.com/office/powerpoint/2010/main" val="104182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7</a:t>
            </a:fld>
            <a:endParaRPr lang="en-US" dirty="0"/>
          </a:p>
        </p:txBody>
      </p:sp>
    </p:spTree>
    <p:extLst>
      <p:ext uri="{BB962C8B-B14F-4D97-AF65-F5344CB8AC3E}">
        <p14:creationId xmlns:p14="http://schemas.microsoft.com/office/powerpoint/2010/main" val="55906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Just imagine, that if the glass was salt molecule, the smallest virus would be roughly 5m in diameter and a bacteria 100 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Virus </a:t>
            </a:r>
            <a:r>
              <a:rPr lang="en-US" dirty="0"/>
              <a:t>range in </a:t>
            </a:r>
            <a:r>
              <a:rPr lang="en-US" b="1" dirty="0"/>
              <a:t>size</a:t>
            </a:r>
            <a:r>
              <a:rPr lang="en-US" dirty="0"/>
              <a:t> from about 20 to 400 </a:t>
            </a:r>
            <a:r>
              <a:rPr lang="en-US" dirty="0" err="1"/>
              <a:t>nanometres</a:t>
            </a:r>
            <a:r>
              <a:rPr lang="en-US" dirty="0"/>
              <a:t> in diameter (1 </a:t>
            </a:r>
            <a:r>
              <a:rPr lang="en-US" dirty="0" err="1"/>
              <a:t>nanometre</a:t>
            </a:r>
            <a:r>
              <a:rPr lang="en-US" dirty="0"/>
              <a:t> = 10</a:t>
            </a:r>
            <a:r>
              <a:rPr lang="en-US" baseline="30000" dirty="0"/>
              <a:t>-9</a:t>
            </a:r>
            <a:r>
              <a:rPr lang="en-US" dirty="0"/>
              <a:t> meters). By contrast, the smallest bacteria are about 400 </a:t>
            </a:r>
            <a:r>
              <a:rPr lang="en-US" dirty="0" err="1"/>
              <a:t>nanometres</a:t>
            </a:r>
            <a:r>
              <a:rPr lang="en-US" dirty="0"/>
              <a:t> in </a:t>
            </a:r>
            <a:r>
              <a:rPr lang="en-US" b="1" dirty="0"/>
              <a:t>size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Na and CL atoms have a size in the </a:t>
            </a:r>
            <a:r>
              <a:rPr lang="en-US" dirty="0" err="1"/>
              <a:t>rance</a:t>
            </a:r>
            <a:r>
              <a:rPr lang="en-US" dirty="0"/>
              <a:t> of 0.1-0.2 nm - https://chemed.chem.purdue.edu/genchem/topicreview/bp/ch7/index.php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8</a:t>
            </a:fld>
            <a:endParaRPr lang="en-US" dirty="0"/>
          </a:p>
        </p:txBody>
      </p:sp>
    </p:spTree>
    <p:extLst>
      <p:ext uri="{BB962C8B-B14F-4D97-AF65-F5344CB8AC3E}">
        <p14:creationId xmlns:p14="http://schemas.microsoft.com/office/powerpoint/2010/main" val="225978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EW: Interesting to develop together with the manufacturing partner for production and scaling up</a:t>
            </a:r>
          </a:p>
          <a:p>
            <a:pPr marL="228600" indent="-228600">
              <a:buAutoNum type="arabicPeriod"/>
            </a:pPr>
            <a:endParaRPr lang="en-US" dirty="0"/>
          </a:p>
          <a:p>
            <a:pPr marL="228600" indent="-228600">
              <a:buAutoNum type="arabicPeriod"/>
            </a:pPr>
            <a:r>
              <a:rPr lang="en-US" dirty="0"/>
              <a:t>Patent</a:t>
            </a:r>
          </a:p>
          <a:p>
            <a:pPr marL="685800" lvl="1" indent="-228600">
              <a:buAutoNum type="arabicPeriod"/>
            </a:pPr>
            <a:r>
              <a:rPr lang="en-US" dirty="0"/>
              <a:t>Membrane production</a:t>
            </a:r>
            <a:r>
              <a:rPr lang="en-US" baseline="0" dirty="0"/>
              <a:t> process</a:t>
            </a:r>
          </a:p>
          <a:p>
            <a:pPr marL="685800" lvl="1" indent="-228600">
              <a:buAutoNum type="arabicPeriod"/>
            </a:pPr>
            <a:r>
              <a:rPr lang="en-US" baseline="0" dirty="0"/>
              <a:t>Bonding Technology</a:t>
            </a:r>
          </a:p>
          <a:p>
            <a:pPr marL="685800" lvl="1" indent="-228600">
              <a:buAutoNum type="arabicPeriod"/>
            </a:pPr>
            <a:r>
              <a:rPr lang="en-US" baseline="0" dirty="0"/>
              <a:t>Design water bag</a:t>
            </a:r>
          </a:p>
          <a:p>
            <a:pPr marL="685800" lvl="1" indent="-228600">
              <a:buAutoNum type="arabicPeriod"/>
            </a:pPr>
            <a:r>
              <a:rPr lang="en-US" baseline="0" dirty="0"/>
              <a:t>Brine Removal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9852C28-ECE3-4E72-9F64-88FB6B3297DE}" type="slidenum">
              <a:rPr lang="en-US" smtClean="0"/>
              <a:t>9</a:t>
            </a:fld>
            <a:endParaRPr lang="en-US" dirty="0"/>
          </a:p>
        </p:txBody>
      </p:sp>
    </p:spTree>
    <p:extLst>
      <p:ext uri="{BB962C8B-B14F-4D97-AF65-F5344CB8AC3E}">
        <p14:creationId xmlns:p14="http://schemas.microsoft.com/office/powerpoint/2010/main" val="85002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93413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104647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28382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343400" cy="533400"/>
          </a:xfrm>
          <a:prstGeom prst="rect">
            <a:avLst/>
          </a:prstGeom>
        </p:spPr>
        <p:txBody>
          <a:bodyPr/>
          <a:lstStyle>
            <a:lvl1pPr algn="l">
              <a:defRPr sz="2800" b="1" i="1" cap="small"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48200" y="1371600"/>
            <a:ext cx="4343400" cy="53340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63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59952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259154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93458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94267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98850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384760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D9D834BC-9379-43DA-B11F-AFEC53D1FCB3}" type="datetimeFigureOut">
              <a:rPr lang="en-US" smtClean="0"/>
              <a:t>05-May-21</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03F61FE5-8AB4-4FE1-841F-33E2ECBC1A24}" type="slidenum">
              <a:rPr lang="en-US" smtClean="0"/>
              <a:t>‹#›</a:t>
            </a:fld>
            <a:endParaRPr lang="en-US" dirty="0"/>
          </a:p>
        </p:txBody>
      </p:sp>
    </p:spTree>
    <p:extLst>
      <p:ext uri="{BB962C8B-B14F-4D97-AF65-F5344CB8AC3E}">
        <p14:creationId xmlns:p14="http://schemas.microsoft.com/office/powerpoint/2010/main" val="113577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3" descr="Background 2 copy.jpg"/>
          <p:cNvPicPr>
            <a:picLocks noChangeAspect="1"/>
          </p:cNvPicPr>
          <p:nvPr userDrawn="1"/>
        </p:nvPicPr>
        <p:blipFill>
          <a:blip r:embed="rId13" cstate="print"/>
          <a:stretch>
            <a:fillRect/>
          </a:stretch>
        </p:blipFill>
        <p:spPr>
          <a:xfrm>
            <a:off x="0" y="0"/>
            <a:ext cx="9144000" cy="6858000"/>
          </a:xfrm>
          <a:prstGeom prst="rect">
            <a:avLst/>
          </a:prstGeom>
        </p:spPr>
      </p:pic>
      <p:sp>
        <p:nvSpPr>
          <p:cNvPr id="11" name="Title 1"/>
          <p:cNvSpPr txBox="1">
            <a:spLocks/>
          </p:cNvSpPr>
          <p:nvPr userDrawn="1"/>
        </p:nvSpPr>
        <p:spPr>
          <a:xfrm>
            <a:off x="4572000" y="914400"/>
            <a:ext cx="441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i="1" cap="small" dirty="0">
              <a:solidFill>
                <a:schemeClr val="bg1"/>
              </a:solidFill>
            </a:endParaRPr>
          </a:p>
        </p:txBody>
      </p:sp>
      <p:sp>
        <p:nvSpPr>
          <p:cNvPr id="12" name="TextBox 11"/>
          <p:cNvSpPr txBox="1"/>
          <p:nvPr userDrawn="1"/>
        </p:nvSpPr>
        <p:spPr>
          <a:xfrm>
            <a:off x="4648200" y="1600200"/>
            <a:ext cx="4343400" cy="738664"/>
          </a:xfrm>
          <a:prstGeom prst="rect">
            <a:avLst/>
          </a:prstGeom>
          <a:noFill/>
        </p:spPr>
        <p:txBody>
          <a:bodyPr wrap="square" rtlCol="0">
            <a:spAutoFit/>
          </a:bodyPr>
          <a:lstStyle/>
          <a:p>
            <a:pPr marL="173038" indent="-173038">
              <a:buFont typeface="Arial" pitchFamily="34" charset="0"/>
              <a:buChar char="•"/>
            </a:pPr>
            <a:endParaRPr lang="en-US" sz="2000" dirty="0">
              <a:solidFill>
                <a:schemeClr val="bg1"/>
              </a:solidFill>
            </a:endParaRPr>
          </a:p>
          <a:p>
            <a:pPr>
              <a:buFont typeface="Arial" pitchFamily="34" charset="0"/>
              <a:buChar char="•"/>
            </a:pPr>
            <a:endParaRPr lang="en-US" sz="2200" dirty="0">
              <a:solidFill>
                <a:schemeClr val="bg1"/>
              </a:solidFill>
            </a:endParaRPr>
          </a:p>
        </p:txBody>
      </p:sp>
    </p:spTree>
    <p:extLst>
      <p:ext uri="{BB962C8B-B14F-4D97-AF65-F5344CB8AC3E}">
        <p14:creationId xmlns:p14="http://schemas.microsoft.com/office/powerpoint/2010/main" val="1861456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9.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png"/><Relationship Id="rId3" Type="http://schemas.openxmlformats.org/officeDocument/2006/relationships/image" Target="../media/image2.jpe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g"/><Relationship Id="rId10" Type="http://schemas.openxmlformats.org/officeDocument/2006/relationships/image" Target="../media/image45.png"/><Relationship Id="rId4" Type="http://schemas.openxmlformats.org/officeDocument/2006/relationships/image" Target="../media/image14.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50F5F-FE57-4497-9500-23379C760F7C}"/>
              </a:ext>
            </a:extLst>
          </p:cNvPr>
          <p:cNvSpPr/>
          <p:nvPr/>
        </p:nvSpPr>
        <p:spPr>
          <a:xfrm>
            <a:off x="0" y="4800600"/>
            <a:ext cx="91440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835E2D-348D-4AF2-A738-E8BE65E51B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955" b="-20955"/>
          <a:stretch/>
        </p:blipFill>
        <p:spPr>
          <a:xfrm>
            <a:off x="0" y="0"/>
            <a:ext cx="9144000" cy="6858000"/>
          </a:xfrm>
          <a:prstGeom prst="rect">
            <a:avLst/>
          </a:prstGeom>
        </p:spPr>
      </p:pic>
      <p:sp>
        <p:nvSpPr>
          <p:cNvPr id="11" name="TextBox 10">
            <a:extLst>
              <a:ext uri="{FF2B5EF4-FFF2-40B4-BE49-F238E27FC236}">
                <a16:creationId xmlns:a16="http://schemas.microsoft.com/office/drawing/2014/main" id="{D18DF076-E03E-47F3-B1DF-4DA17B65DF79}"/>
              </a:ext>
            </a:extLst>
          </p:cNvPr>
          <p:cNvSpPr txBox="1"/>
          <p:nvPr/>
        </p:nvSpPr>
        <p:spPr>
          <a:xfrm>
            <a:off x="914400" y="5299948"/>
            <a:ext cx="8796472" cy="461665"/>
          </a:xfrm>
          <a:prstGeom prst="rect">
            <a:avLst/>
          </a:prstGeom>
          <a:noFill/>
        </p:spPr>
        <p:txBody>
          <a:bodyPr wrap="square" rtlCol="0">
            <a:spAutoFit/>
          </a:bodyPr>
          <a:lstStyle/>
          <a:p>
            <a:r>
              <a:rPr lang="en-US" sz="2400" i="1" dirty="0">
                <a:solidFill>
                  <a:schemeClr val="accent5">
                    <a:lumMod val="75000"/>
                  </a:schemeClr>
                </a:solidFill>
              </a:rPr>
              <a:t>Providing clean drinking water to 1 million people by 2030</a:t>
            </a:r>
          </a:p>
        </p:txBody>
      </p:sp>
      <p:sp>
        <p:nvSpPr>
          <p:cNvPr id="6" name="TextBox 5">
            <a:extLst>
              <a:ext uri="{FF2B5EF4-FFF2-40B4-BE49-F238E27FC236}">
                <a16:creationId xmlns:a16="http://schemas.microsoft.com/office/drawing/2014/main" id="{1FFB8354-E158-4835-9E95-EEE8938397D3}"/>
              </a:ext>
            </a:extLst>
          </p:cNvPr>
          <p:cNvSpPr txBox="1"/>
          <p:nvPr/>
        </p:nvSpPr>
        <p:spPr>
          <a:xfrm>
            <a:off x="7091463" y="150036"/>
            <a:ext cx="2064989" cy="215444"/>
          </a:xfrm>
          <a:prstGeom prst="rect">
            <a:avLst/>
          </a:prstGeom>
          <a:noFill/>
        </p:spPr>
        <p:txBody>
          <a:bodyPr wrap="none" rtlCol="0">
            <a:spAutoFit/>
          </a:bodyPr>
          <a:lstStyle/>
          <a:p>
            <a:r>
              <a:rPr lang="en-US" sz="800" i="1" dirty="0">
                <a:solidFill>
                  <a:schemeClr val="bg1"/>
                </a:solidFill>
              </a:rPr>
              <a:t>Confidential SolarDew Clean Water B.V. 2021</a:t>
            </a:r>
          </a:p>
        </p:txBody>
      </p:sp>
      <p:sp>
        <p:nvSpPr>
          <p:cNvPr id="2" name="Slide Number Placeholder 1">
            <a:extLst>
              <a:ext uri="{FF2B5EF4-FFF2-40B4-BE49-F238E27FC236}">
                <a16:creationId xmlns:a16="http://schemas.microsoft.com/office/drawing/2014/main" id="{915294A4-48D7-4A78-8750-0BDFBAA9D99B}"/>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a:t>
            </a:fld>
            <a:endParaRPr lang="en-US" dirty="0"/>
          </a:p>
        </p:txBody>
      </p:sp>
      <p:sp>
        <p:nvSpPr>
          <p:cNvPr id="9" name="TextBox 8">
            <a:extLst>
              <a:ext uri="{FF2B5EF4-FFF2-40B4-BE49-F238E27FC236}">
                <a16:creationId xmlns:a16="http://schemas.microsoft.com/office/drawing/2014/main" id="{053A39C7-46CC-4B36-A75E-7E039B7F1B09}"/>
              </a:ext>
            </a:extLst>
          </p:cNvPr>
          <p:cNvSpPr txBox="1"/>
          <p:nvPr/>
        </p:nvSpPr>
        <p:spPr>
          <a:xfrm>
            <a:off x="6705602" y="6422709"/>
            <a:ext cx="2332883" cy="369332"/>
          </a:xfrm>
          <a:prstGeom prst="rect">
            <a:avLst/>
          </a:prstGeom>
          <a:noFill/>
        </p:spPr>
        <p:txBody>
          <a:bodyPr wrap="none" rtlCol="0">
            <a:spAutoFit/>
          </a:bodyPr>
          <a:lstStyle/>
          <a:p>
            <a:r>
              <a:rPr lang="en-US" i="1" dirty="0">
                <a:solidFill>
                  <a:schemeClr val="accent5">
                    <a:lumMod val="75000"/>
                  </a:schemeClr>
                </a:solidFill>
              </a:rPr>
              <a:t>Alexander van der Kleij</a:t>
            </a:r>
          </a:p>
        </p:txBody>
      </p:sp>
      <p:sp>
        <p:nvSpPr>
          <p:cNvPr id="12" name="TextBox 11">
            <a:extLst>
              <a:ext uri="{FF2B5EF4-FFF2-40B4-BE49-F238E27FC236}">
                <a16:creationId xmlns:a16="http://schemas.microsoft.com/office/drawing/2014/main" id="{3AFDCB32-13BE-4C05-B6C0-BFF432F09F78}"/>
              </a:ext>
            </a:extLst>
          </p:cNvPr>
          <p:cNvSpPr txBox="1"/>
          <p:nvPr/>
        </p:nvSpPr>
        <p:spPr>
          <a:xfrm>
            <a:off x="95990" y="6495992"/>
            <a:ext cx="2336858" cy="276999"/>
          </a:xfrm>
          <a:prstGeom prst="rect">
            <a:avLst/>
          </a:prstGeom>
          <a:noFill/>
        </p:spPr>
        <p:txBody>
          <a:bodyPr wrap="none" rtlCol="0">
            <a:spAutoFit/>
          </a:bodyPr>
          <a:lstStyle/>
          <a:p>
            <a:r>
              <a:rPr lang="en-US" sz="1200" b="1" dirty="0">
                <a:solidFill>
                  <a:schemeClr val="accent5">
                    <a:lumMod val="75000"/>
                  </a:schemeClr>
                </a:solidFill>
              </a:rPr>
              <a:t>Pitch Deck – Investors (May 2021)</a:t>
            </a:r>
          </a:p>
        </p:txBody>
      </p:sp>
      <p:pic>
        <p:nvPicPr>
          <p:cNvPr id="14" name="Picture 2" descr="C:\Documents and Settings\Alex\My Documents\SDI\Marketing &amp; Strategy\Philpott Communications\Logo\Final SolarDew logo-01.jpg">
            <a:extLst>
              <a:ext uri="{FF2B5EF4-FFF2-40B4-BE49-F238E27FC236}">
                <a16:creationId xmlns:a16="http://schemas.microsoft.com/office/drawing/2014/main" id="{BF955E19-79C8-45AA-9A73-7C9A3ED3609A}"/>
              </a:ext>
            </a:extLst>
          </p:cNvPr>
          <p:cNvPicPr>
            <a:picLocks noChangeAspect="1" noChangeArrowheads="1"/>
          </p:cNvPicPr>
          <p:nvPr/>
        </p:nvPicPr>
        <p:blipFill rotWithShape="1">
          <a:blip r:embed="rId4" cstate="print"/>
          <a:srcRect b="37314"/>
          <a:stretch/>
        </p:blipFill>
        <p:spPr bwMode="auto">
          <a:xfrm>
            <a:off x="1134936" y="4372671"/>
            <a:ext cx="6874127" cy="861318"/>
          </a:xfrm>
          <a:prstGeom prst="rect">
            <a:avLst/>
          </a:prstGeom>
          <a:noFill/>
        </p:spPr>
      </p:pic>
    </p:spTree>
    <p:extLst>
      <p:ext uri="{BB962C8B-B14F-4D97-AF65-F5344CB8AC3E}">
        <p14:creationId xmlns:p14="http://schemas.microsoft.com/office/powerpoint/2010/main" val="1883512605"/>
      </p:ext>
    </p:extLst>
  </p:cSld>
  <p:clrMapOvr>
    <a:masterClrMapping/>
  </p:clrMapOvr>
  <mc:AlternateContent xmlns:mc="http://schemas.openxmlformats.org/markup-compatibility/2006" xmlns:p14="http://schemas.microsoft.com/office/powerpoint/2010/main">
    <mc:Choice Requires="p14">
      <p:transition spd="slow" p14:dur="2000" advTm="693"/>
    </mc:Choice>
    <mc:Fallback xmlns="">
      <p:transition spd="slow" advTm="6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0"/>
            <a:ext cx="4419600" cy="609600"/>
          </a:xfrm>
        </p:spPr>
        <p:txBody>
          <a:bodyPr>
            <a:normAutofit/>
          </a:bodyPr>
          <a:lstStyle/>
          <a:p>
            <a:pPr algn="l"/>
            <a:r>
              <a:rPr lang="en-US" dirty="0"/>
              <a:t>Growing opportunities</a:t>
            </a:r>
          </a:p>
        </p:txBody>
      </p:sp>
      <p:sp>
        <p:nvSpPr>
          <p:cNvPr id="5" name="TextBox 4"/>
          <p:cNvSpPr txBox="1"/>
          <p:nvPr/>
        </p:nvSpPr>
        <p:spPr>
          <a:xfrm>
            <a:off x="4648200" y="1447802"/>
            <a:ext cx="4343400" cy="5632311"/>
          </a:xfrm>
          <a:prstGeom prst="rect">
            <a:avLst/>
          </a:prstGeom>
          <a:noFill/>
        </p:spPr>
        <p:txBody>
          <a:bodyPr wrap="square" rtlCol="0">
            <a:spAutoFit/>
          </a:bodyPr>
          <a:lstStyle/>
          <a:p>
            <a:r>
              <a:rPr lang="en-US" dirty="0">
                <a:solidFill>
                  <a:schemeClr val="bg1"/>
                </a:solidFill>
              </a:rPr>
              <a:t>The  global market size for point of use desalination is:</a:t>
            </a:r>
          </a:p>
          <a:p>
            <a:pPr marL="285750" indent="-285750">
              <a:buFont typeface="Arial" panose="020B0604020202020204" pitchFamily="34" charset="0"/>
              <a:buChar char="•"/>
            </a:pPr>
            <a:r>
              <a:rPr lang="en-US" dirty="0">
                <a:solidFill>
                  <a:schemeClr val="bg1"/>
                </a:solidFill>
              </a:rPr>
              <a:t>TAM – 85.8 </a:t>
            </a:r>
            <a:r>
              <a:rPr lang="en-US" dirty="0" err="1">
                <a:solidFill>
                  <a:schemeClr val="bg1"/>
                </a:solidFill>
              </a:rPr>
              <a:t>mln</a:t>
            </a:r>
            <a:r>
              <a:rPr lang="en-US" dirty="0">
                <a:solidFill>
                  <a:schemeClr val="bg1"/>
                </a:solidFill>
              </a:rPr>
              <a:t> people (€13.0 </a:t>
            </a:r>
            <a:r>
              <a:rPr lang="en-US" dirty="0" err="1">
                <a:solidFill>
                  <a:schemeClr val="bg1"/>
                </a:solidFill>
              </a:rPr>
              <a:t>bln</a:t>
            </a:r>
            <a:r>
              <a:rPr lang="en-US" dirty="0">
                <a:solidFill>
                  <a:schemeClr val="bg1"/>
                </a:solidFill>
              </a:rPr>
              <a:t>)</a:t>
            </a:r>
          </a:p>
          <a:p>
            <a:pPr marL="285750" indent="-285750">
              <a:buFont typeface="Arial" panose="020B0604020202020204" pitchFamily="34" charset="0"/>
              <a:buChar char="•"/>
            </a:pPr>
            <a:r>
              <a:rPr lang="en-US" dirty="0">
                <a:solidFill>
                  <a:schemeClr val="bg1"/>
                </a:solidFill>
              </a:rPr>
              <a:t>SAM – 32.3 </a:t>
            </a:r>
            <a:r>
              <a:rPr lang="en-US" dirty="0" err="1">
                <a:solidFill>
                  <a:schemeClr val="bg1"/>
                </a:solidFill>
              </a:rPr>
              <a:t>mln</a:t>
            </a:r>
            <a:r>
              <a:rPr lang="en-US" dirty="0">
                <a:solidFill>
                  <a:schemeClr val="bg1"/>
                </a:solidFill>
              </a:rPr>
              <a:t> people (€6.5 </a:t>
            </a:r>
            <a:r>
              <a:rPr lang="en-US" dirty="0" err="1">
                <a:solidFill>
                  <a:schemeClr val="bg1"/>
                </a:solidFill>
              </a:rPr>
              <a:t>bln</a:t>
            </a:r>
            <a:r>
              <a:rPr lang="en-US" dirty="0">
                <a:solidFill>
                  <a:schemeClr val="bg1"/>
                </a:solidFill>
              </a:rPr>
              <a:t>)</a:t>
            </a:r>
          </a:p>
          <a:p>
            <a:pPr marL="285750" indent="-285750">
              <a:buFont typeface="Arial" panose="020B0604020202020204" pitchFamily="34" charset="0"/>
              <a:buChar char="•"/>
            </a:pPr>
            <a:r>
              <a:rPr lang="en-US" dirty="0">
                <a:solidFill>
                  <a:schemeClr val="bg1"/>
                </a:solidFill>
              </a:rPr>
              <a:t>SOM –1 </a:t>
            </a:r>
            <a:r>
              <a:rPr lang="en-US" dirty="0" err="1">
                <a:solidFill>
                  <a:schemeClr val="bg1"/>
                </a:solidFill>
              </a:rPr>
              <a:t>mln</a:t>
            </a:r>
            <a:r>
              <a:rPr lang="en-US" dirty="0">
                <a:solidFill>
                  <a:schemeClr val="bg1"/>
                </a:solidFill>
              </a:rPr>
              <a:t> people (€120 </a:t>
            </a:r>
            <a:r>
              <a:rPr lang="en-US" dirty="0" err="1">
                <a:solidFill>
                  <a:schemeClr val="bg1"/>
                </a:solidFill>
              </a:rPr>
              <a:t>mln</a:t>
            </a:r>
            <a:r>
              <a:rPr lang="en-US" dirty="0">
                <a:solidFill>
                  <a:schemeClr val="bg1"/>
                </a:solidFill>
              </a:rPr>
              <a:t>)</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Target customers include:</a:t>
            </a:r>
          </a:p>
          <a:p>
            <a:pPr marL="268288" indent="-268288">
              <a:buFont typeface="Arial" pitchFamily="34" charset="0"/>
              <a:buChar char="•"/>
            </a:pPr>
            <a:r>
              <a:rPr lang="en-US" b="1" dirty="0">
                <a:solidFill>
                  <a:schemeClr val="bg1"/>
                </a:solidFill>
              </a:rPr>
              <a:t>Rural communities</a:t>
            </a:r>
          </a:p>
          <a:p>
            <a:pPr marL="268288" indent="-268288">
              <a:buFont typeface="Arial" pitchFamily="34" charset="0"/>
              <a:buChar char="•"/>
            </a:pPr>
            <a:r>
              <a:rPr lang="en-US" b="1" dirty="0">
                <a:solidFill>
                  <a:schemeClr val="bg1"/>
                </a:solidFill>
              </a:rPr>
              <a:t>Households</a:t>
            </a:r>
            <a:r>
              <a:rPr lang="en-US" dirty="0">
                <a:solidFill>
                  <a:schemeClr val="bg1"/>
                </a:solidFill>
              </a:rPr>
              <a:t> who want a sustainable alternative for bottled water</a:t>
            </a:r>
          </a:p>
          <a:p>
            <a:pPr marL="268288" indent="-268288">
              <a:buFont typeface="Arial" pitchFamily="34" charset="0"/>
              <a:buChar char="•"/>
            </a:pPr>
            <a:endParaRPr lang="en-US" dirty="0">
              <a:solidFill>
                <a:schemeClr val="bg1"/>
              </a:solidFill>
            </a:endParaRPr>
          </a:p>
          <a:p>
            <a:pPr marL="0" lvl="1"/>
            <a:r>
              <a:rPr lang="en-US" dirty="0">
                <a:solidFill>
                  <a:schemeClr val="bg1"/>
                </a:solidFill>
              </a:rPr>
              <a:t>SolarDew’s will initially focus on:</a:t>
            </a:r>
          </a:p>
          <a:p>
            <a:pPr marL="285750" lvl="1" indent="-285750">
              <a:buFont typeface="Arial" panose="020B0604020202020204" pitchFamily="34" charset="0"/>
              <a:buChar char="•"/>
            </a:pPr>
            <a:r>
              <a:rPr lang="en-US" b="1" dirty="0">
                <a:solidFill>
                  <a:schemeClr val="bg1"/>
                </a:solidFill>
              </a:rPr>
              <a:t>Stepping stone markets </a:t>
            </a:r>
            <a:r>
              <a:rPr lang="en-US" dirty="0">
                <a:solidFill>
                  <a:schemeClr val="bg1"/>
                </a:solidFill>
              </a:rPr>
              <a:t>in Australia and Chile with a good business climate, politically stable and higher paying capacity to reduce the time to market.</a:t>
            </a:r>
          </a:p>
          <a:p>
            <a:pPr marL="285750" lvl="1" indent="-285750">
              <a:buFont typeface="Arial" panose="020B0604020202020204" pitchFamily="34" charset="0"/>
              <a:buChar char="•"/>
            </a:pPr>
            <a:r>
              <a:rPr lang="en-US" dirty="0">
                <a:solidFill>
                  <a:schemeClr val="bg1"/>
                </a:solidFill>
              </a:rPr>
              <a:t>Focus on </a:t>
            </a:r>
            <a:r>
              <a:rPr lang="en-US" b="1" dirty="0">
                <a:solidFill>
                  <a:schemeClr val="bg1"/>
                </a:solidFill>
              </a:rPr>
              <a:t>B2B or B2G </a:t>
            </a:r>
            <a:r>
              <a:rPr lang="en-US" dirty="0">
                <a:solidFill>
                  <a:schemeClr val="bg1"/>
                </a:solidFill>
              </a:rPr>
              <a:t>clients with high unit sales (100-1000 modules) per client to ensure effective use of resources</a:t>
            </a:r>
          </a:p>
          <a:p>
            <a:pPr marL="684213" lvl="1" indent="-227013">
              <a:buFont typeface="Arial" pitchFamily="34" charset="0"/>
              <a:buChar char="•"/>
            </a:pPr>
            <a:endParaRPr lang="en-US" dirty="0">
              <a:solidFill>
                <a:schemeClr val="bg1"/>
              </a:solidFill>
            </a:endParaRPr>
          </a:p>
        </p:txBody>
      </p:sp>
      <p:sp>
        <p:nvSpPr>
          <p:cNvPr id="14" name="TextBox 13">
            <a:extLst>
              <a:ext uri="{FF2B5EF4-FFF2-40B4-BE49-F238E27FC236}">
                <a16:creationId xmlns:a16="http://schemas.microsoft.com/office/drawing/2014/main" id="{8B40D1D3-CF35-4344-AFF1-B68A991637AC}"/>
              </a:ext>
            </a:extLst>
          </p:cNvPr>
          <p:cNvSpPr txBox="1"/>
          <p:nvPr/>
        </p:nvSpPr>
        <p:spPr>
          <a:xfrm>
            <a:off x="76200" y="6629400"/>
            <a:ext cx="2090637" cy="215444"/>
          </a:xfrm>
          <a:prstGeom prst="rect">
            <a:avLst/>
          </a:prstGeom>
          <a:noFill/>
        </p:spPr>
        <p:txBody>
          <a:bodyPr wrap="none" rtlCol="0">
            <a:spAutoFit/>
          </a:bodyPr>
          <a:lstStyle/>
          <a:p>
            <a:r>
              <a:rPr lang="en-US" sz="800" i="1" dirty="0">
                <a:solidFill>
                  <a:schemeClr val="accent5">
                    <a:lumMod val="50000"/>
                  </a:schemeClr>
                </a:solidFill>
              </a:rPr>
              <a:t>Confidential SolarDew International B.V. 2020</a:t>
            </a:r>
          </a:p>
        </p:txBody>
      </p:sp>
      <p:sp>
        <p:nvSpPr>
          <p:cNvPr id="3" name="Slide Number Placeholder 2">
            <a:extLst>
              <a:ext uri="{FF2B5EF4-FFF2-40B4-BE49-F238E27FC236}">
                <a16:creationId xmlns:a16="http://schemas.microsoft.com/office/drawing/2014/main" id="{B231ECCD-84E2-4930-AC9C-DD2DFF9D2450}"/>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10</a:t>
            </a:fld>
            <a:endParaRPr lang="en-US" dirty="0"/>
          </a:p>
        </p:txBody>
      </p:sp>
      <p:pic>
        <p:nvPicPr>
          <p:cNvPr id="13" name="Picture 12">
            <a:extLst>
              <a:ext uri="{FF2B5EF4-FFF2-40B4-BE49-F238E27FC236}">
                <a16:creationId xmlns:a16="http://schemas.microsoft.com/office/drawing/2014/main" id="{B0ED6D5C-17FE-445D-8C86-1A36D72E29DA}"/>
              </a:ext>
            </a:extLst>
          </p:cNvPr>
          <p:cNvPicPr>
            <a:picLocks noChangeAspect="1"/>
          </p:cNvPicPr>
          <p:nvPr/>
        </p:nvPicPr>
        <p:blipFill rotWithShape="1">
          <a:blip r:embed="rId3">
            <a:extLst>
              <a:ext uri="{28A0092B-C50C-407E-A947-70E740481C1C}">
                <a14:useLocalDpi xmlns:a14="http://schemas.microsoft.com/office/drawing/2010/main" val="0"/>
              </a:ext>
            </a:extLst>
          </a:blip>
          <a:srcRect t="13459" b="13847"/>
          <a:stretch/>
        </p:blipFill>
        <p:spPr>
          <a:xfrm>
            <a:off x="100110" y="4666614"/>
            <a:ext cx="4375509" cy="2115186"/>
          </a:xfrm>
          <a:prstGeom prst="rect">
            <a:avLst/>
          </a:prstGeom>
        </p:spPr>
      </p:pic>
      <p:pic>
        <p:nvPicPr>
          <p:cNvPr id="18" name="Picture 17">
            <a:extLst>
              <a:ext uri="{FF2B5EF4-FFF2-40B4-BE49-F238E27FC236}">
                <a16:creationId xmlns:a16="http://schemas.microsoft.com/office/drawing/2014/main" id="{0858D257-6786-44B4-AB22-B2E1F7445EFD}"/>
              </a:ext>
            </a:extLst>
          </p:cNvPr>
          <p:cNvPicPr/>
          <p:nvPr/>
        </p:nvPicPr>
        <p:blipFill rotWithShape="1">
          <a:blip r:embed="rId4" cstate="print">
            <a:extLst>
              <a:ext uri="{28A0092B-C50C-407E-A947-70E740481C1C}">
                <a14:useLocalDpi xmlns:a14="http://schemas.microsoft.com/office/drawing/2010/main" val="0"/>
              </a:ext>
            </a:extLst>
          </a:blip>
          <a:srcRect l="54" t="25581" r="-54" b="9865"/>
          <a:stretch/>
        </p:blipFill>
        <p:spPr bwMode="auto">
          <a:xfrm>
            <a:off x="102467" y="76200"/>
            <a:ext cx="4368800" cy="2115186"/>
          </a:xfrm>
          <a:prstGeom prst="rect">
            <a:avLst/>
          </a:prstGeom>
          <a:noFill/>
          <a:ln>
            <a:noFill/>
          </a:ln>
        </p:spPr>
      </p:pic>
      <p:pic>
        <p:nvPicPr>
          <p:cNvPr id="19" name="Picture 18" descr="Water bottle shopping cart Stock Photos and Images | agefotostock">
            <a:extLst>
              <a:ext uri="{FF2B5EF4-FFF2-40B4-BE49-F238E27FC236}">
                <a16:creationId xmlns:a16="http://schemas.microsoft.com/office/drawing/2014/main" id="{F2CC003D-E6EB-45DF-AC54-EA647B499A2F}"/>
              </a:ext>
            </a:extLst>
          </p:cNvPr>
          <p:cNvPicPr/>
          <p:nvPr/>
        </p:nvPicPr>
        <p:blipFill rotWithShape="1">
          <a:blip r:embed="rId5">
            <a:extLst>
              <a:ext uri="{28A0092B-C50C-407E-A947-70E740481C1C}">
                <a14:useLocalDpi xmlns:a14="http://schemas.microsoft.com/office/drawing/2010/main" val="0"/>
              </a:ext>
            </a:extLst>
          </a:blip>
          <a:srcRect l="363" r="-363" b="27481"/>
          <a:stretch/>
        </p:blipFill>
        <p:spPr bwMode="auto">
          <a:xfrm>
            <a:off x="133985" y="2286000"/>
            <a:ext cx="4337282" cy="2295526"/>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F257440-016F-46B2-870E-9457EC1BF3C4}"/>
              </a:ext>
            </a:extLst>
          </p:cNvPr>
          <p:cNvSpPr txBox="1"/>
          <p:nvPr/>
        </p:nvSpPr>
        <p:spPr>
          <a:xfrm>
            <a:off x="137160" y="6537960"/>
            <a:ext cx="1882247" cy="215444"/>
          </a:xfrm>
          <a:prstGeom prst="rect">
            <a:avLst/>
          </a:prstGeom>
          <a:noFill/>
        </p:spPr>
        <p:txBody>
          <a:bodyPr wrap="none" rtlCol="0">
            <a:spAutoFit/>
          </a:bodyPr>
          <a:lstStyle/>
          <a:p>
            <a:r>
              <a:rPr lang="en-US" sz="800" i="1" dirty="0">
                <a:solidFill>
                  <a:schemeClr val="bg1"/>
                </a:solidFill>
              </a:rPr>
              <a:t>Confidential Solar Dew Clean Water B.V. </a:t>
            </a:r>
          </a:p>
        </p:txBody>
      </p:sp>
    </p:spTree>
    <p:extLst>
      <p:ext uri="{BB962C8B-B14F-4D97-AF65-F5344CB8AC3E}">
        <p14:creationId xmlns:p14="http://schemas.microsoft.com/office/powerpoint/2010/main" val="163107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2 copy.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0" y="762000"/>
            <a:ext cx="4419600" cy="609600"/>
          </a:xfrm>
        </p:spPr>
        <p:txBody>
          <a:bodyPr>
            <a:normAutofit/>
          </a:bodyPr>
          <a:lstStyle/>
          <a:p>
            <a:pPr algn="l"/>
            <a:r>
              <a:rPr lang="en-US" dirty="0"/>
              <a:t>Financial Calculations</a:t>
            </a:r>
          </a:p>
        </p:txBody>
      </p:sp>
      <p:sp>
        <p:nvSpPr>
          <p:cNvPr id="5" name="TextBox 4"/>
          <p:cNvSpPr txBox="1"/>
          <p:nvPr/>
        </p:nvSpPr>
        <p:spPr>
          <a:xfrm>
            <a:off x="4648200" y="1447800"/>
            <a:ext cx="4343400" cy="2462213"/>
          </a:xfrm>
          <a:prstGeom prst="rect">
            <a:avLst/>
          </a:prstGeom>
          <a:noFill/>
        </p:spPr>
        <p:txBody>
          <a:bodyPr wrap="square" rtlCol="0">
            <a:spAutoFit/>
          </a:bodyPr>
          <a:lstStyle/>
          <a:p>
            <a:pPr marL="0" lvl="1"/>
            <a:r>
              <a:rPr lang="en-US" dirty="0">
                <a:solidFill>
                  <a:schemeClr val="bg1"/>
                </a:solidFill>
              </a:rPr>
              <a:t>SolarDew will breakeven in 2024. By then we will have achieved:</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Manufactured and sold 48,000 modules</a:t>
            </a:r>
          </a:p>
          <a:p>
            <a:pPr marL="285750" indent="-285750">
              <a:buFont typeface="Arial" panose="020B0604020202020204" pitchFamily="34" charset="0"/>
              <a:buChar char="•"/>
            </a:pPr>
            <a:r>
              <a:rPr lang="en-US" dirty="0">
                <a:solidFill>
                  <a:schemeClr val="bg1"/>
                </a:solidFill>
              </a:rPr>
              <a:t>Total revenue of </a:t>
            </a:r>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4.5 million</a:t>
            </a:r>
          </a:p>
          <a:p>
            <a:pPr marL="285750" indent="-285750">
              <a:buFont typeface="Arial" panose="020B0604020202020204" pitchFamily="34" charset="0"/>
              <a:buChar char="•"/>
            </a:pPr>
            <a:r>
              <a:rPr lang="en-US" dirty="0">
                <a:solidFill>
                  <a:schemeClr val="bg1"/>
                </a:solidFill>
              </a:rPr>
              <a:t>11 FTEs</a:t>
            </a:r>
          </a:p>
          <a:p>
            <a:pPr marL="285750" indent="-285750">
              <a:buFont typeface="Arial" panose="020B0604020202020204" pitchFamily="34" charset="0"/>
              <a:buChar char="•"/>
            </a:pPr>
            <a:r>
              <a:rPr lang="en-US" dirty="0">
                <a:solidFill>
                  <a:schemeClr val="bg1"/>
                </a:solidFill>
              </a:rPr>
              <a:t>Active in 5-6 countries</a:t>
            </a:r>
          </a:p>
          <a:p>
            <a:endParaRPr lang="en-US" sz="1000" dirty="0">
              <a:solidFill>
                <a:schemeClr val="bg1"/>
              </a:solidFill>
            </a:endParaRPr>
          </a:p>
          <a:p>
            <a:endParaRPr lang="en-US" dirty="0">
              <a:solidFill>
                <a:schemeClr val="bg1"/>
              </a:solidFill>
            </a:endParaRPr>
          </a:p>
        </p:txBody>
      </p:sp>
      <p:sp>
        <p:nvSpPr>
          <p:cNvPr id="8" name="TextBox 7">
            <a:extLst>
              <a:ext uri="{FF2B5EF4-FFF2-40B4-BE49-F238E27FC236}">
                <a16:creationId xmlns:a16="http://schemas.microsoft.com/office/drawing/2014/main" id="{2C22C203-C955-4BA7-BEEC-8DD4B9DBB35C}"/>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accent5">
                    <a:lumMod val="50000"/>
                  </a:schemeClr>
                </a:solidFill>
              </a:rPr>
              <a:t>Confidential SolarDew Clean Water B.V. 2020</a:t>
            </a:r>
          </a:p>
        </p:txBody>
      </p:sp>
      <p:sp>
        <p:nvSpPr>
          <p:cNvPr id="3" name="Slide Number Placeholder 2">
            <a:extLst>
              <a:ext uri="{FF2B5EF4-FFF2-40B4-BE49-F238E27FC236}">
                <a16:creationId xmlns:a16="http://schemas.microsoft.com/office/drawing/2014/main" id="{635C4365-4C00-432B-ADB8-FBAE41075AF6}"/>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11</a:t>
            </a:fld>
            <a:endParaRPr lang="en-US" dirty="0"/>
          </a:p>
        </p:txBody>
      </p:sp>
      <p:pic>
        <p:nvPicPr>
          <p:cNvPr id="12" name="Picture 11">
            <a:extLst>
              <a:ext uri="{FF2B5EF4-FFF2-40B4-BE49-F238E27FC236}">
                <a16:creationId xmlns:a16="http://schemas.microsoft.com/office/drawing/2014/main" id="{5F4C63C0-4BC4-4B97-AA92-10C418253E89}"/>
              </a:ext>
            </a:extLst>
          </p:cNvPr>
          <p:cNvPicPr>
            <a:picLocks noChangeAspect="1"/>
          </p:cNvPicPr>
          <p:nvPr/>
        </p:nvPicPr>
        <p:blipFill>
          <a:blip r:embed="rId4"/>
          <a:stretch>
            <a:fillRect/>
          </a:stretch>
        </p:blipFill>
        <p:spPr>
          <a:xfrm>
            <a:off x="434100" y="3523801"/>
            <a:ext cx="3780000" cy="2433042"/>
          </a:xfrm>
          <a:prstGeom prst="rect">
            <a:avLst/>
          </a:prstGeom>
        </p:spPr>
      </p:pic>
      <p:pic>
        <p:nvPicPr>
          <p:cNvPr id="16" name="Picture 15">
            <a:extLst>
              <a:ext uri="{FF2B5EF4-FFF2-40B4-BE49-F238E27FC236}">
                <a16:creationId xmlns:a16="http://schemas.microsoft.com/office/drawing/2014/main" id="{82E2AD4B-DB15-40D2-8858-77578ED0C4D4}"/>
              </a:ext>
            </a:extLst>
          </p:cNvPr>
          <p:cNvPicPr>
            <a:picLocks noChangeAspect="1"/>
          </p:cNvPicPr>
          <p:nvPr/>
        </p:nvPicPr>
        <p:blipFill>
          <a:blip r:embed="rId5"/>
          <a:stretch>
            <a:fillRect/>
          </a:stretch>
        </p:blipFill>
        <p:spPr>
          <a:xfrm>
            <a:off x="334016" y="917565"/>
            <a:ext cx="3780000" cy="2416634"/>
          </a:xfrm>
          <a:prstGeom prst="rect">
            <a:avLst/>
          </a:prstGeom>
        </p:spPr>
      </p:pic>
      <p:pic>
        <p:nvPicPr>
          <p:cNvPr id="7" name="Picture 6">
            <a:extLst>
              <a:ext uri="{FF2B5EF4-FFF2-40B4-BE49-F238E27FC236}">
                <a16:creationId xmlns:a16="http://schemas.microsoft.com/office/drawing/2014/main" id="{A95E70CC-74B9-4528-ACA9-6420D714FBE7}"/>
              </a:ext>
            </a:extLst>
          </p:cNvPr>
          <p:cNvPicPr>
            <a:picLocks noChangeAspect="1"/>
          </p:cNvPicPr>
          <p:nvPr/>
        </p:nvPicPr>
        <p:blipFill>
          <a:blip r:embed="rId6"/>
          <a:stretch>
            <a:fillRect/>
          </a:stretch>
        </p:blipFill>
        <p:spPr>
          <a:xfrm>
            <a:off x="4626836" y="4452938"/>
            <a:ext cx="4343400" cy="1628775"/>
          </a:xfrm>
          <a:prstGeom prst="rect">
            <a:avLst/>
          </a:prstGeom>
        </p:spPr>
      </p:pic>
    </p:spTree>
    <p:extLst>
      <p:ext uri="{BB962C8B-B14F-4D97-AF65-F5344CB8AC3E}">
        <p14:creationId xmlns:p14="http://schemas.microsoft.com/office/powerpoint/2010/main" val="399136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SolarDew</a:t>
            </a:r>
          </a:p>
        </p:txBody>
      </p:sp>
      <p:sp>
        <p:nvSpPr>
          <p:cNvPr id="3" name="Content Placeholder 2"/>
          <p:cNvSpPr>
            <a:spLocks noGrp="1"/>
          </p:cNvSpPr>
          <p:nvPr>
            <p:ph idx="1"/>
          </p:nvPr>
        </p:nvSpPr>
        <p:spPr/>
        <p:txBody>
          <a:bodyPr/>
          <a:lstStyle/>
          <a:p>
            <a:pPr marL="0" indent="0">
              <a:buNone/>
            </a:pPr>
            <a:r>
              <a:rPr lang="en-US" sz="1800" dirty="0"/>
              <a:t>Experienced team in technology, manufacturing, business development:</a:t>
            </a:r>
          </a:p>
          <a:p>
            <a:pPr>
              <a:buFont typeface="+mj-lt"/>
              <a:buAutoNum type="arabicPeriod"/>
            </a:pPr>
            <a:r>
              <a:rPr lang="en-US" sz="1800" b="1" dirty="0"/>
              <a:t>A. van der Kleij MSc: </a:t>
            </a:r>
            <a:r>
              <a:rPr lang="en-US" sz="1800" dirty="0"/>
              <a:t>CEO/Founder (Industrial Design, Sustainability)</a:t>
            </a:r>
          </a:p>
          <a:p>
            <a:pPr>
              <a:buFont typeface="+mj-lt"/>
              <a:buAutoNum type="arabicPeriod"/>
            </a:pPr>
            <a:r>
              <a:rPr lang="en-US" sz="1800" b="1" dirty="0"/>
              <a:t>Drs. F.A. Croon MA: </a:t>
            </a:r>
            <a:r>
              <a:rPr lang="en-US" sz="1800" dirty="0"/>
              <a:t>Founder (Invest in Future, Scale Up Lab, various startups)</a:t>
            </a:r>
          </a:p>
          <a:p>
            <a:pPr>
              <a:buFont typeface="+mj-lt"/>
              <a:buAutoNum type="arabicPeriod"/>
            </a:pPr>
            <a:r>
              <a:rPr lang="en-US" sz="1800" b="1" dirty="0"/>
              <a:t>Ir. F.W. Croon MSc: </a:t>
            </a:r>
            <a:r>
              <a:rPr lang="en-US" sz="1800" dirty="0"/>
              <a:t>Founder (Euro-Consult, 30 years developing countries)</a:t>
            </a:r>
          </a:p>
          <a:p>
            <a:pPr>
              <a:buFont typeface="+mj-lt"/>
              <a:buAutoNum type="arabicPeriod"/>
            </a:pPr>
            <a:r>
              <a:rPr lang="en-US" sz="1800" b="1" dirty="0"/>
              <a:t>Prof. D. Sikkema: </a:t>
            </a:r>
            <a:r>
              <a:rPr lang="en-US" sz="1800" dirty="0"/>
              <a:t>Membrane Technology (TU/e, Teijin, MX Polymers)</a:t>
            </a:r>
          </a:p>
          <a:p>
            <a:pPr>
              <a:buFont typeface="+mj-lt"/>
              <a:buAutoNum type="arabicPeriod"/>
            </a:pPr>
            <a:r>
              <a:rPr lang="en-US" sz="1800" b="1" dirty="0"/>
              <a:t>Dr. J. van Berkel: </a:t>
            </a:r>
            <a:r>
              <a:rPr lang="en-US" sz="1800" dirty="0"/>
              <a:t>Solar Technology (startup </a:t>
            </a:r>
            <a:r>
              <a:rPr lang="en-US" sz="1800" dirty="0" err="1"/>
              <a:t>Solesta</a:t>
            </a:r>
            <a:r>
              <a:rPr lang="en-US" sz="1800" dirty="0"/>
              <a:t>, TU/e, Entry Technology)</a:t>
            </a:r>
          </a:p>
          <a:p>
            <a:pPr>
              <a:buFont typeface="+mj-lt"/>
              <a:buAutoNum type="arabicPeriod"/>
            </a:pPr>
            <a:r>
              <a:rPr lang="en-US" sz="1800" b="1" dirty="0"/>
              <a:t>T. Bleeker BSc:</a:t>
            </a:r>
            <a:r>
              <a:rPr lang="en-US" sz="1800" dirty="0"/>
              <a:t> Engineer (Industrial Design)</a:t>
            </a:r>
          </a:p>
          <a:p>
            <a:pPr>
              <a:buFont typeface="+mj-lt"/>
              <a:buAutoNum type="arabicPeriod"/>
            </a:pPr>
            <a:r>
              <a:rPr lang="en-US" sz="1800" b="1" dirty="0"/>
              <a:t>M. Potter MSc MBA: </a:t>
            </a:r>
            <a:r>
              <a:rPr lang="en-US" sz="1800" dirty="0"/>
              <a:t>Patents (Akzo Nobel, United Nations)</a:t>
            </a:r>
          </a:p>
          <a:p>
            <a:pPr>
              <a:buFont typeface="+mj-lt"/>
              <a:buAutoNum type="arabicPeriod"/>
            </a:pPr>
            <a:r>
              <a:rPr lang="en-US" sz="1800" b="1" dirty="0"/>
              <a:t>S. Lameijer:</a:t>
            </a:r>
            <a:r>
              <a:rPr lang="en-US" sz="1800" dirty="0"/>
              <a:t> Financial Administration (Mollie, </a:t>
            </a:r>
            <a:r>
              <a:rPr lang="en-US" sz="1800" dirty="0" err="1"/>
              <a:t>FastNed</a:t>
            </a:r>
            <a:r>
              <a:rPr lang="en-US" sz="1800" dirty="0"/>
              <a:t>)</a:t>
            </a:r>
            <a:endParaRPr lang="en-US" sz="1400" i="1" dirty="0"/>
          </a:p>
          <a:p>
            <a:endParaRPr lang="en-US" dirty="0"/>
          </a:p>
        </p:txBody>
      </p:sp>
      <p:sp>
        <p:nvSpPr>
          <p:cNvPr id="5" name="TextBox 4">
            <a:extLst>
              <a:ext uri="{FF2B5EF4-FFF2-40B4-BE49-F238E27FC236}">
                <a16:creationId xmlns:a16="http://schemas.microsoft.com/office/drawing/2014/main" id="{508E3DD3-9AAD-4DB6-A8F7-F8191CEB1B57}"/>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2019</a:t>
            </a:r>
          </a:p>
        </p:txBody>
      </p:sp>
      <p:sp>
        <p:nvSpPr>
          <p:cNvPr id="6" name="TextBox 5">
            <a:extLst>
              <a:ext uri="{FF2B5EF4-FFF2-40B4-BE49-F238E27FC236}">
                <a16:creationId xmlns:a16="http://schemas.microsoft.com/office/drawing/2014/main" id="{A2183C7E-B2B3-408A-9D47-3DC4DEDB8FC9}"/>
              </a:ext>
            </a:extLst>
          </p:cNvPr>
          <p:cNvSpPr txBox="1"/>
          <p:nvPr/>
        </p:nvSpPr>
        <p:spPr>
          <a:xfrm>
            <a:off x="137160" y="6568440"/>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4" name="Slide Number Placeholder 3">
            <a:extLst>
              <a:ext uri="{FF2B5EF4-FFF2-40B4-BE49-F238E27FC236}">
                <a16:creationId xmlns:a16="http://schemas.microsoft.com/office/drawing/2014/main" id="{903C5A52-A09A-4C36-9975-E927324C1FEA}"/>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12</a:t>
            </a:fld>
            <a:endParaRPr lang="en-US" dirty="0"/>
          </a:p>
        </p:txBody>
      </p:sp>
      <p:pic>
        <p:nvPicPr>
          <p:cNvPr id="9" name="Picture 8">
            <a:extLst>
              <a:ext uri="{FF2B5EF4-FFF2-40B4-BE49-F238E27FC236}">
                <a16:creationId xmlns:a16="http://schemas.microsoft.com/office/drawing/2014/main" id="{7DB05640-C421-45B1-937B-68AEAAA9D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 y="0"/>
            <a:ext cx="4535424" cy="6858000"/>
          </a:xfrm>
          <a:prstGeom prst="rect">
            <a:avLst/>
          </a:prstGeom>
        </p:spPr>
      </p:pic>
      <p:pic>
        <p:nvPicPr>
          <p:cNvPr id="10" name="Picture 9">
            <a:extLst>
              <a:ext uri="{FF2B5EF4-FFF2-40B4-BE49-F238E27FC236}">
                <a16:creationId xmlns:a16="http://schemas.microsoft.com/office/drawing/2014/main" id="{317F9E47-7245-41E2-B017-4ECC6A565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9" y="1752600"/>
            <a:ext cx="2164080" cy="1676400"/>
          </a:xfrm>
          <a:prstGeom prst="rect">
            <a:avLst/>
          </a:prstGeom>
        </p:spPr>
      </p:pic>
      <p:pic>
        <p:nvPicPr>
          <p:cNvPr id="8" name="Picture 7">
            <a:extLst>
              <a:ext uri="{FF2B5EF4-FFF2-40B4-BE49-F238E27FC236}">
                <a16:creationId xmlns:a16="http://schemas.microsoft.com/office/drawing/2014/main" id="{7535B47A-55D2-48FD-8D67-1201FCB8AF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5520" y="5105400"/>
            <a:ext cx="2164080" cy="1676400"/>
          </a:xfrm>
          <a:prstGeom prst="rect">
            <a:avLst/>
          </a:prstGeom>
        </p:spPr>
      </p:pic>
      <p:sp>
        <p:nvSpPr>
          <p:cNvPr id="7" name="TextBox 6">
            <a:extLst>
              <a:ext uri="{FF2B5EF4-FFF2-40B4-BE49-F238E27FC236}">
                <a16:creationId xmlns:a16="http://schemas.microsoft.com/office/drawing/2014/main" id="{880DCAA2-4720-4342-A1F2-D150F391F598}"/>
              </a:ext>
            </a:extLst>
          </p:cNvPr>
          <p:cNvSpPr txBox="1"/>
          <p:nvPr/>
        </p:nvSpPr>
        <p:spPr>
          <a:xfrm>
            <a:off x="1252424" y="1478280"/>
            <a:ext cx="993734" cy="276999"/>
          </a:xfrm>
          <a:prstGeom prst="rect">
            <a:avLst/>
          </a:prstGeom>
          <a:noFill/>
        </p:spPr>
        <p:txBody>
          <a:bodyPr wrap="none" rtlCol="0" anchor="ctr">
            <a:spAutoFit/>
          </a:bodyPr>
          <a:lstStyle/>
          <a:p>
            <a:r>
              <a:rPr lang="en-US" sz="1200" b="1" dirty="0">
                <a:solidFill>
                  <a:schemeClr val="bg1"/>
                </a:solidFill>
              </a:rPr>
              <a:t>Frank  Croon</a:t>
            </a:r>
          </a:p>
        </p:txBody>
      </p:sp>
      <p:sp>
        <p:nvSpPr>
          <p:cNvPr id="13" name="TextBox 12">
            <a:extLst>
              <a:ext uri="{FF2B5EF4-FFF2-40B4-BE49-F238E27FC236}">
                <a16:creationId xmlns:a16="http://schemas.microsoft.com/office/drawing/2014/main" id="{AC24A2BC-8879-4556-9DB4-3CB6A9CC23FF}"/>
              </a:ext>
            </a:extLst>
          </p:cNvPr>
          <p:cNvSpPr txBox="1"/>
          <p:nvPr/>
        </p:nvSpPr>
        <p:spPr>
          <a:xfrm>
            <a:off x="2213842" y="1475601"/>
            <a:ext cx="1660326" cy="276999"/>
          </a:xfrm>
          <a:prstGeom prst="rect">
            <a:avLst/>
          </a:prstGeom>
          <a:noFill/>
        </p:spPr>
        <p:txBody>
          <a:bodyPr wrap="none" rtlCol="0" anchor="ctr">
            <a:spAutoFit/>
          </a:bodyPr>
          <a:lstStyle/>
          <a:p>
            <a:r>
              <a:rPr lang="en-US" sz="1200" b="1" dirty="0">
                <a:solidFill>
                  <a:schemeClr val="bg1"/>
                </a:solidFill>
              </a:rPr>
              <a:t>Alexander van der Kleij</a:t>
            </a:r>
          </a:p>
        </p:txBody>
      </p:sp>
      <p:sp>
        <p:nvSpPr>
          <p:cNvPr id="15" name="TextBox 14">
            <a:extLst>
              <a:ext uri="{FF2B5EF4-FFF2-40B4-BE49-F238E27FC236}">
                <a16:creationId xmlns:a16="http://schemas.microsoft.com/office/drawing/2014/main" id="{5EB7A77E-9196-4A0E-9C82-BDA622756986}"/>
              </a:ext>
            </a:extLst>
          </p:cNvPr>
          <p:cNvSpPr txBox="1"/>
          <p:nvPr/>
        </p:nvSpPr>
        <p:spPr>
          <a:xfrm>
            <a:off x="926332" y="3157638"/>
            <a:ext cx="1359668" cy="276999"/>
          </a:xfrm>
          <a:prstGeom prst="rect">
            <a:avLst/>
          </a:prstGeom>
          <a:noFill/>
        </p:spPr>
        <p:txBody>
          <a:bodyPr wrap="none" rtlCol="0" anchor="ctr">
            <a:spAutoFit/>
          </a:bodyPr>
          <a:lstStyle/>
          <a:p>
            <a:pPr algn="r"/>
            <a:r>
              <a:rPr lang="en-US" sz="1200" b="1" dirty="0">
                <a:solidFill>
                  <a:schemeClr val="bg1"/>
                </a:solidFill>
              </a:rPr>
              <a:t>Thomas </a:t>
            </a:r>
            <a:r>
              <a:rPr lang="en-US" sz="1200" b="1" dirty="0" err="1">
                <a:solidFill>
                  <a:schemeClr val="bg1"/>
                </a:solidFill>
              </a:rPr>
              <a:t>Ntiniouris</a:t>
            </a:r>
            <a:endParaRPr lang="en-US" sz="1200" b="1" dirty="0">
              <a:solidFill>
                <a:schemeClr val="bg1"/>
              </a:solidFill>
            </a:endParaRPr>
          </a:p>
        </p:txBody>
      </p:sp>
      <p:sp>
        <p:nvSpPr>
          <p:cNvPr id="16" name="TextBox 15">
            <a:extLst>
              <a:ext uri="{FF2B5EF4-FFF2-40B4-BE49-F238E27FC236}">
                <a16:creationId xmlns:a16="http://schemas.microsoft.com/office/drawing/2014/main" id="{AA83B067-B0F8-4C40-95C3-A5303729F536}"/>
              </a:ext>
            </a:extLst>
          </p:cNvPr>
          <p:cNvSpPr txBox="1"/>
          <p:nvPr/>
        </p:nvSpPr>
        <p:spPr>
          <a:xfrm>
            <a:off x="2206885" y="3154959"/>
            <a:ext cx="940257" cy="276999"/>
          </a:xfrm>
          <a:prstGeom prst="rect">
            <a:avLst/>
          </a:prstGeom>
          <a:noFill/>
        </p:spPr>
        <p:txBody>
          <a:bodyPr wrap="none" rtlCol="0" anchor="ctr">
            <a:spAutoFit/>
          </a:bodyPr>
          <a:lstStyle/>
          <a:p>
            <a:r>
              <a:rPr lang="en-US" sz="1200" b="1" dirty="0">
                <a:solidFill>
                  <a:schemeClr val="bg1"/>
                </a:solidFill>
              </a:rPr>
              <a:t>Tim Bleeker</a:t>
            </a:r>
          </a:p>
        </p:txBody>
      </p:sp>
      <p:sp>
        <p:nvSpPr>
          <p:cNvPr id="17" name="TextBox 16">
            <a:extLst>
              <a:ext uri="{FF2B5EF4-FFF2-40B4-BE49-F238E27FC236}">
                <a16:creationId xmlns:a16="http://schemas.microsoft.com/office/drawing/2014/main" id="{0CD58236-B190-42CB-B9CC-D3B9D0FD6381}"/>
              </a:ext>
            </a:extLst>
          </p:cNvPr>
          <p:cNvSpPr txBox="1"/>
          <p:nvPr/>
        </p:nvSpPr>
        <p:spPr>
          <a:xfrm>
            <a:off x="1245467" y="4800600"/>
            <a:ext cx="985911" cy="276999"/>
          </a:xfrm>
          <a:prstGeom prst="rect">
            <a:avLst/>
          </a:prstGeom>
          <a:noFill/>
        </p:spPr>
        <p:txBody>
          <a:bodyPr wrap="none" rtlCol="0" anchor="ctr">
            <a:spAutoFit/>
          </a:bodyPr>
          <a:lstStyle/>
          <a:p>
            <a:r>
              <a:rPr lang="en-US" sz="1200" b="1" dirty="0">
                <a:solidFill>
                  <a:schemeClr val="bg1"/>
                </a:solidFill>
              </a:rPr>
              <a:t>Floris  Croon</a:t>
            </a:r>
          </a:p>
        </p:txBody>
      </p:sp>
      <p:sp>
        <p:nvSpPr>
          <p:cNvPr id="18" name="TextBox 17">
            <a:extLst>
              <a:ext uri="{FF2B5EF4-FFF2-40B4-BE49-F238E27FC236}">
                <a16:creationId xmlns:a16="http://schemas.microsoft.com/office/drawing/2014/main" id="{0FF73B61-9C03-45AB-9F01-D32E70B18E27}"/>
              </a:ext>
            </a:extLst>
          </p:cNvPr>
          <p:cNvSpPr txBox="1"/>
          <p:nvPr/>
        </p:nvSpPr>
        <p:spPr>
          <a:xfrm>
            <a:off x="2206885" y="4797921"/>
            <a:ext cx="1243417" cy="276999"/>
          </a:xfrm>
          <a:prstGeom prst="rect">
            <a:avLst/>
          </a:prstGeom>
          <a:noFill/>
        </p:spPr>
        <p:txBody>
          <a:bodyPr wrap="none" rtlCol="0" anchor="ctr">
            <a:spAutoFit/>
          </a:bodyPr>
          <a:lstStyle/>
          <a:p>
            <a:r>
              <a:rPr lang="en-US" sz="1200" b="1" dirty="0">
                <a:solidFill>
                  <a:schemeClr val="bg1"/>
                </a:solidFill>
              </a:rPr>
              <a:t>Jacob van Berkel</a:t>
            </a:r>
          </a:p>
        </p:txBody>
      </p:sp>
      <p:sp>
        <p:nvSpPr>
          <p:cNvPr id="19" name="TextBox 18">
            <a:extLst>
              <a:ext uri="{FF2B5EF4-FFF2-40B4-BE49-F238E27FC236}">
                <a16:creationId xmlns:a16="http://schemas.microsoft.com/office/drawing/2014/main" id="{5216E641-0FE6-4EE6-A4EF-EEB505E0459B}"/>
              </a:ext>
            </a:extLst>
          </p:cNvPr>
          <p:cNvSpPr txBox="1"/>
          <p:nvPr/>
        </p:nvSpPr>
        <p:spPr>
          <a:xfrm>
            <a:off x="1089967" y="6514900"/>
            <a:ext cx="1196033" cy="276999"/>
          </a:xfrm>
          <a:prstGeom prst="rect">
            <a:avLst/>
          </a:prstGeom>
          <a:noFill/>
        </p:spPr>
        <p:txBody>
          <a:bodyPr wrap="none" rtlCol="0" anchor="ctr">
            <a:spAutoFit/>
          </a:bodyPr>
          <a:lstStyle/>
          <a:p>
            <a:r>
              <a:rPr lang="en-US" sz="1200" b="1" dirty="0">
                <a:solidFill>
                  <a:schemeClr val="bg1"/>
                </a:solidFill>
              </a:rPr>
              <a:t>Doetze Sikkema</a:t>
            </a:r>
          </a:p>
        </p:txBody>
      </p:sp>
      <p:sp>
        <p:nvSpPr>
          <p:cNvPr id="20" name="TextBox 19">
            <a:extLst>
              <a:ext uri="{FF2B5EF4-FFF2-40B4-BE49-F238E27FC236}">
                <a16:creationId xmlns:a16="http://schemas.microsoft.com/office/drawing/2014/main" id="{C226CCA8-7B48-4BA2-B619-4787EA5F9E92}"/>
              </a:ext>
            </a:extLst>
          </p:cNvPr>
          <p:cNvSpPr txBox="1"/>
          <p:nvPr/>
        </p:nvSpPr>
        <p:spPr>
          <a:xfrm>
            <a:off x="2213842" y="6512221"/>
            <a:ext cx="1213602" cy="276999"/>
          </a:xfrm>
          <a:prstGeom prst="rect">
            <a:avLst/>
          </a:prstGeom>
          <a:noFill/>
        </p:spPr>
        <p:txBody>
          <a:bodyPr wrap="none" rtlCol="0" anchor="ctr">
            <a:spAutoFit/>
          </a:bodyPr>
          <a:lstStyle/>
          <a:p>
            <a:r>
              <a:rPr lang="en-US" sz="1200" b="1" dirty="0">
                <a:solidFill>
                  <a:schemeClr val="bg1"/>
                </a:solidFill>
              </a:rPr>
              <a:t>Sandra Lameijer</a:t>
            </a:r>
          </a:p>
        </p:txBody>
      </p:sp>
    </p:spTree>
    <p:extLst>
      <p:ext uri="{BB962C8B-B14F-4D97-AF65-F5344CB8AC3E}">
        <p14:creationId xmlns:p14="http://schemas.microsoft.com/office/powerpoint/2010/main" val="192369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2 copy.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0" y="762000"/>
            <a:ext cx="4419600" cy="609600"/>
          </a:xfrm>
        </p:spPr>
        <p:txBody>
          <a:bodyPr>
            <a:normAutofit/>
          </a:bodyPr>
          <a:lstStyle/>
          <a:p>
            <a:pPr algn="l"/>
            <a:r>
              <a:rPr lang="en-US" dirty="0"/>
              <a:t>SolarDew’s Product Status</a:t>
            </a:r>
          </a:p>
        </p:txBody>
      </p:sp>
      <p:sp>
        <p:nvSpPr>
          <p:cNvPr id="5" name="TextBox 4"/>
          <p:cNvSpPr txBox="1"/>
          <p:nvPr/>
        </p:nvSpPr>
        <p:spPr>
          <a:xfrm>
            <a:off x="4648200" y="1447800"/>
            <a:ext cx="4343400" cy="5006499"/>
          </a:xfrm>
          <a:prstGeom prst="rect">
            <a:avLst/>
          </a:prstGeom>
          <a:noFill/>
        </p:spPr>
        <p:txBody>
          <a:bodyPr wrap="square" rtlCol="0">
            <a:spAutoFit/>
          </a:bodyPr>
          <a:lstStyle/>
          <a:p>
            <a:pPr marL="0" lvl="1">
              <a:spcBef>
                <a:spcPts val="432"/>
              </a:spcBef>
            </a:pPr>
            <a:r>
              <a:rPr lang="en-US" dirty="0">
                <a:solidFill>
                  <a:schemeClr val="bg1"/>
                </a:solidFill>
              </a:rPr>
              <a:t>SolarDew is currently at TRL6 with:</a:t>
            </a:r>
          </a:p>
          <a:p>
            <a:pPr marL="285750" lvl="1" indent="-285750">
              <a:spcBef>
                <a:spcPts val="432"/>
              </a:spcBef>
              <a:buFont typeface="Arial" panose="020B0604020202020204" pitchFamily="34" charset="0"/>
              <a:buChar char="•"/>
            </a:pPr>
            <a:r>
              <a:rPr lang="en-US" b="1" dirty="0">
                <a:solidFill>
                  <a:schemeClr val="bg1"/>
                </a:solidFill>
              </a:rPr>
              <a:t>Proven technology </a:t>
            </a:r>
            <a:r>
              <a:rPr lang="en-US" dirty="0">
                <a:solidFill>
                  <a:schemeClr val="bg1"/>
                </a:solidFill>
              </a:rPr>
              <a:t>- Successfully tested internally and with Water Test Network (NL), Plataforma Solar de Almeria (Spain) and local partners.</a:t>
            </a:r>
          </a:p>
          <a:p>
            <a:pPr marL="285750" lvl="1" indent="-285750">
              <a:spcBef>
                <a:spcPts val="432"/>
              </a:spcBef>
              <a:buFont typeface="Arial" panose="020B0604020202020204" pitchFamily="34" charset="0"/>
              <a:buChar char="•"/>
            </a:pPr>
            <a:r>
              <a:rPr lang="en-US" b="1" dirty="0">
                <a:solidFill>
                  <a:schemeClr val="bg1"/>
                </a:solidFill>
              </a:rPr>
              <a:t>4 patent opportunities - </a:t>
            </a:r>
            <a:r>
              <a:rPr lang="en-US" dirty="0">
                <a:solidFill>
                  <a:schemeClr val="bg1"/>
                </a:solidFill>
              </a:rPr>
              <a:t>Developed the membrane, the water purification bag  and relevant manufacturing technologies</a:t>
            </a:r>
          </a:p>
          <a:p>
            <a:pPr marL="285750" lvl="1" indent="-285750">
              <a:buFont typeface="Arial" panose="020B0604020202020204" pitchFamily="34" charset="0"/>
              <a:buChar char="•"/>
            </a:pPr>
            <a:r>
              <a:rPr lang="en-US" b="1" dirty="0">
                <a:solidFill>
                  <a:schemeClr val="bg1"/>
                </a:solidFill>
              </a:rPr>
              <a:t>Ready for production - </a:t>
            </a:r>
            <a:r>
              <a:rPr lang="en-US" dirty="0">
                <a:solidFill>
                  <a:schemeClr val="bg1"/>
                </a:solidFill>
              </a:rPr>
              <a:t>Design for the 1</a:t>
            </a:r>
            <a:r>
              <a:rPr lang="en-US" baseline="30000" dirty="0">
                <a:solidFill>
                  <a:schemeClr val="bg1"/>
                </a:solidFill>
              </a:rPr>
              <a:t>st</a:t>
            </a:r>
            <a:r>
              <a:rPr lang="en-US" dirty="0">
                <a:solidFill>
                  <a:schemeClr val="bg1"/>
                </a:solidFill>
              </a:rPr>
              <a:t> production series, manufacturing plan and cost price analysis (PIS).</a:t>
            </a:r>
          </a:p>
          <a:p>
            <a:pPr marL="285750" lvl="1" indent="-285750">
              <a:buFont typeface="Arial" panose="020B0604020202020204" pitchFamily="34" charset="0"/>
              <a:buChar char="•"/>
            </a:pPr>
            <a:r>
              <a:rPr lang="en-US" dirty="0">
                <a:solidFill>
                  <a:schemeClr val="bg1"/>
                </a:solidFill>
              </a:rPr>
              <a:t>SolarDew has established </a:t>
            </a:r>
            <a:r>
              <a:rPr lang="en-US" b="1" dirty="0">
                <a:solidFill>
                  <a:schemeClr val="bg1"/>
                </a:solidFill>
              </a:rPr>
              <a:t>a proprietary supply chain</a:t>
            </a:r>
            <a:r>
              <a:rPr lang="en-US" dirty="0">
                <a:solidFill>
                  <a:schemeClr val="bg1"/>
                </a:solidFill>
              </a:rPr>
              <a:t> with specialized European companies.</a:t>
            </a:r>
          </a:p>
          <a:p>
            <a:pPr marL="285750" lvl="1" indent="-285750">
              <a:buFont typeface="Arial" panose="020B0604020202020204" pitchFamily="34" charset="0"/>
              <a:buChar char="•"/>
            </a:pPr>
            <a:endParaRPr lang="en-US" dirty="0">
              <a:solidFill>
                <a:schemeClr val="bg1"/>
              </a:solidFill>
            </a:endParaRPr>
          </a:p>
          <a:p>
            <a:pPr marL="285750" lvl="1" indent="-285750">
              <a:spcBef>
                <a:spcPts val="432"/>
              </a:spcBef>
              <a:buFont typeface="Arial" panose="020B0604020202020204" pitchFamily="34" charset="0"/>
              <a:buChar char="•"/>
            </a:pPr>
            <a:endParaRPr lang="en-US" dirty="0">
              <a:solidFill>
                <a:schemeClr val="bg1"/>
              </a:solidFill>
            </a:endParaRPr>
          </a:p>
          <a:p>
            <a:pPr marL="285750" lvl="1" indent="-285750">
              <a:spcBef>
                <a:spcPts val="432"/>
              </a:spcBef>
              <a:buFont typeface="Arial" panose="020B0604020202020204" pitchFamily="34" charset="0"/>
              <a:buChar char="•"/>
            </a:pPr>
            <a:endParaRPr lang="en-US" dirty="0">
              <a:solidFill>
                <a:schemeClr val="bg1"/>
              </a:solidFill>
            </a:endParaRPr>
          </a:p>
        </p:txBody>
      </p:sp>
      <p:sp>
        <p:nvSpPr>
          <p:cNvPr id="8" name="TextBox 7">
            <a:extLst>
              <a:ext uri="{FF2B5EF4-FFF2-40B4-BE49-F238E27FC236}">
                <a16:creationId xmlns:a16="http://schemas.microsoft.com/office/drawing/2014/main" id="{19745202-B263-4E90-A975-E42C536D4D47}"/>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3" name="Slide Number Placeholder 2">
            <a:extLst>
              <a:ext uri="{FF2B5EF4-FFF2-40B4-BE49-F238E27FC236}">
                <a16:creationId xmlns:a16="http://schemas.microsoft.com/office/drawing/2014/main" id="{02CFA6FA-9EC4-40A4-A510-03F886893CDC}"/>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13</a:t>
            </a:fld>
            <a:endParaRPr lang="en-US" dirty="0"/>
          </a:p>
        </p:txBody>
      </p:sp>
      <p:pic>
        <p:nvPicPr>
          <p:cNvPr id="29" name="Picture 28">
            <a:extLst>
              <a:ext uri="{FF2B5EF4-FFF2-40B4-BE49-F238E27FC236}">
                <a16:creationId xmlns:a16="http://schemas.microsoft.com/office/drawing/2014/main" id="{0543322E-035E-46C5-8A62-036419CB3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488" t="30954" r="1998" b="3348"/>
          <a:stretch/>
        </p:blipFill>
        <p:spPr>
          <a:xfrm>
            <a:off x="107052" y="3457241"/>
            <a:ext cx="4382534" cy="3296163"/>
          </a:xfrm>
          <a:prstGeom prst="rect">
            <a:avLst/>
          </a:prstGeom>
        </p:spPr>
      </p:pic>
      <p:pic>
        <p:nvPicPr>
          <p:cNvPr id="30" name="Picture 29">
            <a:extLst>
              <a:ext uri="{FF2B5EF4-FFF2-40B4-BE49-F238E27FC236}">
                <a16:creationId xmlns:a16="http://schemas.microsoft.com/office/drawing/2014/main" id="{BF77AA4A-1E43-4DD0-8337-250C8518DC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7" t="12603" r="13260" b="912"/>
          <a:stretch/>
        </p:blipFill>
        <p:spPr>
          <a:xfrm>
            <a:off x="82414" y="70260"/>
            <a:ext cx="4407172" cy="3330499"/>
          </a:xfrm>
          <a:prstGeom prst="rect">
            <a:avLst/>
          </a:prstGeom>
        </p:spPr>
      </p:pic>
      <p:sp>
        <p:nvSpPr>
          <p:cNvPr id="18" name="TextBox 17">
            <a:extLst>
              <a:ext uri="{FF2B5EF4-FFF2-40B4-BE49-F238E27FC236}">
                <a16:creationId xmlns:a16="http://schemas.microsoft.com/office/drawing/2014/main" id="{03CA395F-BCF4-4EF5-B5F0-4BE726B44725}"/>
              </a:ext>
            </a:extLst>
          </p:cNvPr>
          <p:cNvSpPr txBox="1"/>
          <p:nvPr/>
        </p:nvSpPr>
        <p:spPr>
          <a:xfrm>
            <a:off x="75046" y="6537960"/>
            <a:ext cx="2090637" cy="215444"/>
          </a:xfrm>
          <a:prstGeom prst="rect">
            <a:avLst/>
          </a:prstGeom>
          <a:noFill/>
        </p:spPr>
        <p:txBody>
          <a:bodyPr wrap="none" rtlCol="0">
            <a:spAutoFit/>
          </a:bodyPr>
          <a:lstStyle/>
          <a:p>
            <a:r>
              <a:rPr lang="en-US" sz="800" i="1" dirty="0">
                <a:solidFill>
                  <a:schemeClr val="bg1"/>
                </a:solidFill>
              </a:rPr>
              <a:t>Confidential SolarDew Clean Water B.V. 2021</a:t>
            </a:r>
          </a:p>
        </p:txBody>
      </p:sp>
    </p:spTree>
    <p:extLst>
      <p:ext uri="{BB962C8B-B14F-4D97-AF65-F5344CB8AC3E}">
        <p14:creationId xmlns:p14="http://schemas.microsoft.com/office/powerpoint/2010/main" val="203392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2 copy.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0" y="762000"/>
            <a:ext cx="4419600" cy="609600"/>
          </a:xfrm>
        </p:spPr>
        <p:txBody>
          <a:bodyPr>
            <a:normAutofit/>
          </a:bodyPr>
          <a:lstStyle/>
          <a:p>
            <a:pPr algn="l"/>
            <a:r>
              <a:rPr lang="en-US" dirty="0"/>
              <a:t>SolarDew’s Market Status</a:t>
            </a:r>
          </a:p>
        </p:txBody>
      </p:sp>
      <p:sp>
        <p:nvSpPr>
          <p:cNvPr id="5" name="TextBox 4"/>
          <p:cNvSpPr txBox="1"/>
          <p:nvPr/>
        </p:nvSpPr>
        <p:spPr>
          <a:xfrm>
            <a:off x="4648200" y="1295400"/>
            <a:ext cx="4343400" cy="4873129"/>
          </a:xfrm>
          <a:prstGeom prst="rect">
            <a:avLst/>
          </a:prstGeom>
          <a:noFill/>
        </p:spPr>
        <p:txBody>
          <a:bodyPr wrap="square" rtlCol="0">
            <a:spAutoFit/>
          </a:bodyPr>
          <a:lstStyle/>
          <a:p>
            <a:pPr marL="0" lvl="1">
              <a:spcBef>
                <a:spcPts val="432"/>
              </a:spcBef>
            </a:pPr>
            <a:r>
              <a:rPr lang="en-US" dirty="0">
                <a:solidFill>
                  <a:schemeClr val="bg1"/>
                </a:solidFill>
              </a:rPr>
              <a:t>SolarDew is commercializing:</a:t>
            </a:r>
          </a:p>
          <a:p>
            <a:pPr marL="285750" lvl="1" indent="-285750">
              <a:spcBef>
                <a:spcPts val="432"/>
              </a:spcBef>
              <a:buFont typeface="Arial" panose="020B0604020202020204" pitchFamily="34" charset="0"/>
              <a:buChar char="•"/>
            </a:pPr>
            <a:r>
              <a:rPr lang="en-US" dirty="0">
                <a:solidFill>
                  <a:schemeClr val="bg1"/>
                </a:solidFill>
              </a:rPr>
              <a:t>Signed cooperation agreements with </a:t>
            </a:r>
            <a:r>
              <a:rPr lang="en-US" b="1" dirty="0">
                <a:solidFill>
                  <a:schemeClr val="bg1"/>
                </a:solidFill>
              </a:rPr>
              <a:t>local commercial partners.</a:t>
            </a:r>
          </a:p>
          <a:p>
            <a:pPr marL="285750" lvl="1" indent="-285750">
              <a:spcBef>
                <a:spcPts val="432"/>
              </a:spcBef>
              <a:buFont typeface="Arial" panose="020B0604020202020204" pitchFamily="34" charset="0"/>
              <a:buChar char="•"/>
            </a:pPr>
            <a:r>
              <a:rPr lang="en-US" dirty="0">
                <a:solidFill>
                  <a:schemeClr val="bg1"/>
                </a:solidFill>
              </a:rPr>
              <a:t>Signed Letter of Intents:</a:t>
            </a:r>
          </a:p>
          <a:p>
            <a:pPr marL="742950" lvl="2" indent="-285750">
              <a:spcBef>
                <a:spcPts val="432"/>
              </a:spcBef>
              <a:buFont typeface="Arial" panose="020B0604020202020204" pitchFamily="34" charset="0"/>
              <a:buChar char="•"/>
            </a:pPr>
            <a:r>
              <a:rPr lang="en-US" dirty="0">
                <a:solidFill>
                  <a:schemeClr val="bg1"/>
                </a:solidFill>
              </a:rPr>
              <a:t>Female led cooperative in Northern Chile to provide 1000 l/day for a hydroponics project.</a:t>
            </a:r>
          </a:p>
          <a:p>
            <a:pPr marL="742950" lvl="2" indent="-285750">
              <a:spcBef>
                <a:spcPts val="432"/>
              </a:spcBef>
              <a:buFont typeface="Arial" panose="020B0604020202020204" pitchFamily="34" charset="0"/>
              <a:buChar char="•"/>
            </a:pPr>
            <a:r>
              <a:rPr lang="en-US" dirty="0">
                <a:solidFill>
                  <a:schemeClr val="bg1"/>
                </a:solidFill>
              </a:rPr>
              <a:t>Waste water recycling from sesame seed production for company in Northern Australia.</a:t>
            </a:r>
          </a:p>
          <a:p>
            <a:pPr marL="285750" lvl="1" indent="-285750">
              <a:spcBef>
                <a:spcPts val="432"/>
              </a:spcBef>
              <a:buFont typeface="Arial" panose="020B0604020202020204" pitchFamily="34" charset="0"/>
              <a:buChar char="•"/>
            </a:pPr>
            <a:r>
              <a:rPr lang="en-US" dirty="0">
                <a:solidFill>
                  <a:schemeClr val="bg1"/>
                </a:solidFill>
              </a:rPr>
              <a:t>Received the Seal of Excellence in the October 2020 EIC Accelerator. </a:t>
            </a:r>
          </a:p>
          <a:p>
            <a:pPr marL="285750" lvl="1" indent="-285750">
              <a:buFont typeface="Arial" panose="020B0604020202020204" pitchFamily="34" charset="0"/>
              <a:buChar char="•"/>
            </a:pPr>
            <a:endParaRPr lang="en-US" sz="2000" dirty="0">
              <a:solidFill>
                <a:schemeClr val="bg1"/>
              </a:solidFill>
            </a:endParaRPr>
          </a:p>
          <a:p>
            <a:pPr marL="0" lvl="1"/>
            <a:endParaRPr lang="en-US" sz="2000" dirty="0">
              <a:solidFill>
                <a:schemeClr val="bg1"/>
              </a:solidFill>
            </a:endParaRPr>
          </a:p>
          <a:p>
            <a:pPr marL="225425" indent="-225425">
              <a:buFont typeface="Arial" pitchFamily="34" charset="0"/>
              <a:buChar char="•"/>
            </a:pPr>
            <a:endParaRPr lang="en-US" sz="2000" dirty="0">
              <a:solidFill>
                <a:schemeClr val="bg1"/>
              </a:solidFill>
            </a:endParaRPr>
          </a:p>
          <a:p>
            <a:pPr marL="285750" lvl="1" indent="-285750">
              <a:buFont typeface="Arial" panose="020B0604020202020204" pitchFamily="34" charset="0"/>
              <a:buChar char="•"/>
            </a:pPr>
            <a:endParaRPr lang="en-US" dirty="0">
              <a:solidFill>
                <a:schemeClr val="bg1"/>
              </a:solidFill>
            </a:endParaRPr>
          </a:p>
        </p:txBody>
      </p:sp>
      <p:sp>
        <p:nvSpPr>
          <p:cNvPr id="8" name="TextBox 7">
            <a:extLst>
              <a:ext uri="{FF2B5EF4-FFF2-40B4-BE49-F238E27FC236}">
                <a16:creationId xmlns:a16="http://schemas.microsoft.com/office/drawing/2014/main" id="{19745202-B263-4E90-A975-E42C536D4D47}"/>
              </a:ext>
            </a:extLst>
          </p:cNvPr>
          <p:cNvSpPr txBox="1"/>
          <p:nvPr/>
        </p:nvSpPr>
        <p:spPr>
          <a:xfrm>
            <a:off x="137160" y="6337756"/>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3" name="Slide Number Placeholder 2">
            <a:extLst>
              <a:ext uri="{FF2B5EF4-FFF2-40B4-BE49-F238E27FC236}">
                <a16:creationId xmlns:a16="http://schemas.microsoft.com/office/drawing/2014/main" id="{02CFA6FA-9EC4-40A4-A510-03F886893CDC}"/>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14</a:t>
            </a:fld>
            <a:endParaRPr lang="en-US" dirty="0"/>
          </a:p>
        </p:txBody>
      </p:sp>
      <p:pic>
        <p:nvPicPr>
          <p:cNvPr id="18" name="Picture 17">
            <a:extLst>
              <a:ext uri="{FF2B5EF4-FFF2-40B4-BE49-F238E27FC236}">
                <a16:creationId xmlns:a16="http://schemas.microsoft.com/office/drawing/2014/main" id="{8C47B854-6BFC-4EA9-ACAE-E0467AB8D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67" y="462959"/>
            <a:ext cx="4096467" cy="5820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E3F75CFC-99AF-45E4-B3CF-ABD86BF114AE}"/>
              </a:ext>
            </a:extLst>
          </p:cNvPr>
          <p:cNvSpPr txBox="1"/>
          <p:nvPr/>
        </p:nvSpPr>
        <p:spPr>
          <a:xfrm>
            <a:off x="74016" y="6607707"/>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spTree>
    <p:extLst>
      <p:ext uri="{BB962C8B-B14F-4D97-AF65-F5344CB8AC3E}">
        <p14:creationId xmlns:p14="http://schemas.microsoft.com/office/powerpoint/2010/main" val="14878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2 copy.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0" y="762000"/>
            <a:ext cx="4419600" cy="609600"/>
          </a:xfrm>
        </p:spPr>
        <p:txBody>
          <a:bodyPr>
            <a:normAutofit fontScale="90000"/>
          </a:bodyPr>
          <a:lstStyle/>
          <a:p>
            <a:pPr algn="l"/>
            <a:r>
              <a:rPr lang="en-US" dirty="0"/>
              <a:t>Required investment for SDCW</a:t>
            </a:r>
          </a:p>
        </p:txBody>
      </p:sp>
      <p:sp>
        <p:nvSpPr>
          <p:cNvPr id="5" name="TextBox 4"/>
          <p:cNvSpPr txBox="1"/>
          <p:nvPr/>
        </p:nvSpPr>
        <p:spPr>
          <a:xfrm>
            <a:off x="4600575" y="1391126"/>
            <a:ext cx="4343400" cy="5139869"/>
          </a:xfrm>
          <a:prstGeom prst="rect">
            <a:avLst/>
          </a:prstGeom>
          <a:noFill/>
        </p:spPr>
        <p:txBody>
          <a:bodyPr wrap="square" rtlCol="0">
            <a:spAutoFit/>
          </a:bodyPr>
          <a:lstStyle/>
          <a:p>
            <a:pPr marL="0" lvl="1"/>
            <a:r>
              <a:rPr lang="en-US" dirty="0">
                <a:solidFill>
                  <a:schemeClr val="bg1"/>
                </a:solidFill>
              </a:rPr>
              <a:t>A total of </a:t>
            </a:r>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2.5 million is required in 2 stages to make effective use of (impact) capital:</a:t>
            </a:r>
          </a:p>
          <a:p>
            <a:pPr marL="0" lvl="1"/>
            <a:endParaRPr lang="en-US" b="1" dirty="0">
              <a:solidFill>
                <a:schemeClr val="bg1"/>
              </a:solidFill>
            </a:endParaRPr>
          </a:p>
          <a:p>
            <a:pPr marL="285750" lvl="1" indent="-285750">
              <a:buFont typeface="Arial" panose="020B0604020202020204" pitchFamily="34" charset="0"/>
              <a:buChar char="•"/>
            </a:pPr>
            <a:r>
              <a:rPr lang="en-US" sz="2000" b="1" dirty="0">
                <a:solidFill>
                  <a:schemeClr val="bg1"/>
                </a:solidFill>
              </a:rPr>
              <a:t>Stage 1 </a:t>
            </a:r>
            <a:r>
              <a:rPr lang="en-US" i="1" dirty="0">
                <a:solidFill>
                  <a:schemeClr val="bg1"/>
                </a:solidFill>
              </a:rPr>
              <a:t>(Mid 2021, €700 K) </a:t>
            </a:r>
            <a:r>
              <a:rPr lang="en-US" dirty="0">
                <a:solidFill>
                  <a:schemeClr val="bg1"/>
                </a:solidFill>
              </a:rPr>
              <a:t>- Growth capital to manufacture and install 2 projects for launching customers.</a:t>
            </a:r>
          </a:p>
          <a:p>
            <a:pPr marL="285750" lvl="1" indent="-285750">
              <a:buFont typeface="Arial" panose="020B0604020202020204" pitchFamily="34" charset="0"/>
              <a:buChar char="•"/>
            </a:pPr>
            <a:r>
              <a:rPr lang="en-US" sz="2000" b="1" dirty="0">
                <a:solidFill>
                  <a:schemeClr val="bg1"/>
                </a:solidFill>
              </a:rPr>
              <a:t>Stage</a:t>
            </a:r>
            <a:r>
              <a:rPr lang="en-US" b="1" dirty="0">
                <a:solidFill>
                  <a:schemeClr val="bg1"/>
                </a:solidFill>
              </a:rPr>
              <a:t> 2 </a:t>
            </a:r>
            <a:r>
              <a:rPr lang="en-US" i="1" dirty="0">
                <a:solidFill>
                  <a:schemeClr val="bg1"/>
                </a:solidFill>
              </a:rPr>
              <a:t>(Mid 2022, €1.8 million) - </a:t>
            </a:r>
            <a:r>
              <a:rPr lang="en-US" dirty="0">
                <a:solidFill>
                  <a:schemeClr val="bg1"/>
                </a:solidFill>
              </a:rPr>
              <a:t>to</a:t>
            </a:r>
            <a:r>
              <a:rPr lang="en-US" i="1" dirty="0">
                <a:solidFill>
                  <a:schemeClr val="bg1"/>
                </a:solidFill>
              </a:rPr>
              <a:t> s</a:t>
            </a:r>
            <a:r>
              <a:rPr lang="en-US" dirty="0">
                <a:solidFill>
                  <a:schemeClr val="bg1"/>
                </a:solidFill>
              </a:rPr>
              <a:t>cale up production, expand team and for working capital to expand the market. Via Series A or the EIC Accelerator.</a:t>
            </a:r>
          </a:p>
          <a:p>
            <a:pPr marL="285750" lvl="1" indent="-285750">
              <a:buFont typeface="Arial" panose="020B0604020202020204" pitchFamily="34" charset="0"/>
              <a:buChar char="•"/>
            </a:pPr>
            <a:endParaRPr lang="en-US" dirty="0">
              <a:solidFill>
                <a:schemeClr val="bg1"/>
              </a:solidFill>
            </a:endParaRPr>
          </a:p>
          <a:p>
            <a:pPr marL="0" lvl="1"/>
            <a:r>
              <a:rPr lang="en-US" dirty="0">
                <a:solidFill>
                  <a:schemeClr val="bg1"/>
                </a:solidFill>
              </a:rPr>
              <a:t>We are looking  for (co-)investors with </a:t>
            </a:r>
          </a:p>
          <a:p>
            <a:pPr marL="285750" lvl="1" indent="-285750">
              <a:buFont typeface="Arial" panose="020B0604020202020204" pitchFamily="34" charset="0"/>
              <a:buChar char="•"/>
            </a:pPr>
            <a:r>
              <a:rPr lang="en-US" dirty="0">
                <a:solidFill>
                  <a:schemeClr val="bg1"/>
                </a:solidFill>
              </a:rPr>
              <a:t>The necessary experience, knowledge and network.</a:t>
            </a:r>
          </a:p>
          <a:p>
            <a:pPr marL="285750" lvl="1" indent="-285750">
              <a:buFont typeface="Arial" panose="020B0604020202020204" pitchFamily="34" charset="0"/>
              <a:buChar char="•"/>
            </a:pPr>
            <a:r>
              <a:rPr lang="en-US" dirty="0">
                <a:solidFill>
                  <a:schemeClr val="bg1"/>
                </a:solidFill>
              </a:rPr>
              <a:t>The enthusiasm to accelerate the market development and create impact!</a:t>
            </a:r>
          </a:p>
          <a:p>
            <a:pPr marL="0" lvl="1"/>
            <a:endParaRPr lang="en-US" dirty="0">
              <a:solidFill>
                <a:schemeClr val="bg1"/>
              </a:solidFill>
            </a:endParaRPr>
          </a:p>
          <a:p>
            <a:pPr marL="0" lvl="1"/>
            <a:endParaRPr lang="en-US" dirty="0">
              <a:solidFill>
                <a:schemeClr val="bg1"/>
              </a:solidFill>
            </a:endParaRPr>
          </a:p>
        </p:txBody>
      </p:sp>
      <p:sp>
        <p:nvSpPr>
          <p:cNvPr id="9" name="TextBox 8">
            <a:extLst>
              <a:ext uri="{FF2B5EF4-FFF2-40B4-BE49-F238E27FC236}">
                <a16:creationId xmlns:a16="http://schemas.microsoft.com/office/drawing/2014/main" id="{DF5CF2FA-322D-4773-8FFC-2B3545806C00}"/>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Clean Water B.V. 2020</a:t>
            </a:r>
          </a:p>
        </p:txBody>
      </p:sp>
      <p:sp>
        <p:nvSpPr>
          <p:cNvPr id="3" name="Slide Number Placeholder 2">
            <a:extLst>
              <a:ext uri="{FF2B5EF4-FFF2-40B4-BE49-F238E27FC236}">
                <a16:creationId xmlns:a16="http://schemas.microsoft.com/office/drawing/2014/main" id="{6B2C31C5-16C0-45F1-8905-C446FA9D5407}"/>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15</a:t>
            </a:fld>
            <a:endParaRPr lang="en-US" dirty="0"/>
          </a:p>
        </p:txBody>
      </p:sp>
      <p:pic>
        <p:nvPicPr>
          <p:cNvPr id="11" name="Picture 10">
            <a:extLst>
              <a:ext uri="{FF2B5EF4-FFF2-40B4-BE49-F238E27FC236}">
                <a16:creationId xmlns:a16="http://schemas.microsoft.com/office/drawing/2014/main" id="{94D39D48-93E0-4408-99F9-7BD4C52A40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955" b="18470"/>
          <a:stretch/>
        </p:blipFill>
        <p:spPr>
          <a:xfrm>
            <a:off x="101600" y="57480"/>
            <a:ext cx="4368800" cy="1984802"/>
          </a:xfrm>
          <a:prstGeom prst="rect">
            <a:avLst/>
          </a:prstGeom>
        </p:spPr>
      </p:pic>
      <p:sp>
        <p:nvSpPr>
          <p:cNvPr id="12" name="TextBox 11">
            <a:extLst>
              <a:ext uri="{FF2B5EF4-FFF2-40B4-BE49-F238E27FC236}">
                <a16:creationId xmlns:a16="http://schemas.microsoft.com/office/drawing/2014/main" id="{B2588031-A95B-44FE-98CE-071595D29D78}"/>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pic>
        <p:nvPicPr>
          <p:cNvPr id="13" name="Picture 12">
            <a:extLst>
              <a:ext uri="{FF2B5EF4-FFF2-40B4-BE49-F238E27FC236}">
                <a16:creationId xmlns:a16="http://schemas.microsoft.com/office/drawing/2014/main" id="{184AD68F-16F5-4620-8C94-73FFC04D3F59}"/>
              </a:ext>
            </a:extLst>
          </p:cNvPr>
          <p:cNvPicPr>
            <a:picLocks noChangeAspect="1"/>
          </p:cNvPicPr>
          <p:nvPr/>
        </p:nvPicPr>
        <p:blipFill rotWithShape="1">
          <a:blip r:embed="rId5">
            <a:extLst>
              <a:ext uri="{28A0092B-C50C-407E-A947-70E740481C1C}">
                <a14:useLocalDpi xmlns:a14="http://schemas.microsoft.com/office/drawing/2010/main" val="0"/>
              </a:ext>
            </a:extLst>
          </a:blip>
          <a:srcRect l="-50" t="-7127" r="50" b="7127"/>
          <a:stretch/>
        </p:blipFill>
        <p:spPr>
          <a:xfrm>
            <a:off x="93871" y="3657600"/>
            <a:ext cx="4324788" cy="2880360"/>
          </a:xfrm>
          <a:prstGeom prst="rect">
            <a:avLst/>
          </a:prstGeom>
        </p:spPr>
      </p:pic>
      <p:pic>
        <p:nvPicPr>
          <p:cNvPr id="15" name="Picture 2" descr="C:\Documents and Settings\Alex\My Documents\SDI\Marketing &amp; Strategy\Philpott Communications\Logo\Final SolarDew logo-01.jpg">
            <a:extLst>
              <a:ext uri="{FF2B5EF4-FFF2-40B4-BE49-F238E27FC236}">
                <a16:creationId xmlns:a16="http://schemas.microsoft.com/office/drawing/2014/main" id="{A33939FF-6331-4C92-8776-6E39E0BD3714}"/>
              </a:ext>
            </a:extLst>
          </p:cNvPr>
          <p:cNvPicPr>
            <a:picLocks noChangeAspect="1" noChangeArrowheads="1"/>
          </p:cNvPicPr>
          <p:nvPr/>
        </p:nvPicPr>
        <p:blipFill>
          <a:blip r:embed="rId6" cstate="print"/>
          <a:srcRect/>
          <a:stretch>
            <a:fillRect/>
          </a:stretch>
        </p:blipFill>
        <p:spPr bwMode="auto">
          <a:xfrm>
            <a:off x="0" y="2667000"/>
            <a:ext cx="4486276" cy="896727"/>
          </a:xfrm>
          <a:prstGeom prst="rect">
            <a:avLst/>
          </a:prstGeom>
          <a:noFill/>
        </p:spPr>
      </p:pic>
    </p:spTree>
    <p:extLst>
      <p:ext uri="{BB962C8B-B14F-4D97-AF65-F5344CB8AC3E}">
        <p14:creationId xmlns:p14="http://schemas.microsoft.com/office/powerpoint/2010/main" val="237254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50F5F-FE57-4497-9500-23379C760F7C}"/>
              </a:ext>
            </a:extLst>
          </p:cNvPr>
          <p:cNvSpPr/>
          <p:nvPr/>
        </p:nvSpPr>
        <p:spPr>
          <a:xfrm>
            <a:off x="0" y="4800600"/>
            <a:ext cx="91440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835E2D-348D-4AF2-A738-E8BE65E51B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955" b="-20955"/>
          <a:stretch/>
        </p:blipFill>
        <p:spPr>
          <a:xfrm>
            <a:off x="-15522" y="-3893"/>
            <a:ext cx="9144000" cy="6858000"/>
          </a:xfrm>
          <a:prstGeom prst="rect">
            <a:avLst/>
          </a:prstGeom>
        </p:spPr>
      </p:pic>
      <p:sp>
        <p:nvSpPr>
          <p:cNvPr id="11" name="TextBox 10">
            <a:extLst>
              <a:ext uri="{FF2B5EF4-FFF2-40B4-BE49-F238E27FC236}">
                <a16:creationId xmlns:a16="http://schemas.microsoft.com/office/drawing/2014/main" id="{D18DF076-E03E-47F3-B1DF-4DA17B65DF79}"/>
              </a:ext>
            </a:extLst>
          </p:cNvPr>
          <p:cNvSpPr txBox="1"/>
          <p:nvPr/>
        </p:nvSpPr>
        <p:spPr>
          <a:xfrm>
            <a:off x="6934200" y="3066066"/>
            <a:ext cx="2676232" cy="584775"/>
          </a:xfrm>
          <a:prstGeom prst="rect">
            <a:avLst/>
          </a:prstGeom>
          <a:noFill/>
        </p:spPr>
        <p:txBody>
          <a:bodyPr wrap="square" rtlCol="0">
            <a:spAutoFit/>
          </a:bodyPr>
          <a:lstStyle/>
          <a:p>
            <a:r>
              <a:rPr lang="en-US" sz="3200" b="1" i="1" cap="small" dirty="0">
                <a:solidFill>
                  <a:schemeClr val="accent5">
                    <a:lumMod val="50000"/>
                  </a:schemeClr>
                </a:solidFill>
              </a:rPr>
              <a:t>Thank You!</a:t>
            </a:r>
            <a:endParaRPr lang="en-NL" sz="3200" b="1" i="1" cap="small" dirty="0">
              <a:solidFill>
                <a:schemeClr val="accent5">
                  <a:lumMod val="50000"/>
                </a:schemeClr>
              </a:solidFill>
            </a:endParaRPr>
          </a:p>
        </p:txBody>
      </p:sp>
      <p:sp>
        <p:nvSpPr>
          <p:cNvPr id="6" name="TextBox 5">
            <a:extLst>
              <a:ext uri="{FF2B5EF4-FFF2-40B4-BE49-F238E27FC236}">
                <a16:creationId xmlns:a16="http://schemas.microsoft.com/office/drawing/2014/main" id="{1FFB8354-E158-4835-9E95-EEE8938397D3}"/>
              </a:ext>
            </a:extLst>
          </p:cNvPr>
          <p:cNvSpPr txBox="1"/>
          <p:nvPr/>
        </p:nvSpPr>
        <p:spPr>
          <a:xfrm>
            <a:off x="7091463" y="150036"/>
            <a:ext cx="2090637" cy="215444"/>
          </a:xfrm>
          <a:prstGeom prst="rect">
            <a:avLst/>
          </a:prstGeom>
          <a:noFill/>
        </p:spPr>
        <p:txBody>
          <a:bodyPr wrap="none" rtlCol="0">
            <a:spAutoFit/>
          </a:bodyPr>
          <a:lstStyle/>
          <a:p>
            <a:r>
              <a:rPr lang="en-US" sz="800" i="1" dirty="0">
                <a:solidFill>
                  <a:schemeClr val="bg1"/>
                </a:solidFill>
              </a:rPr>
              <a:t>Confidential SolarDew Clean Water B.V. 2020</a:t>
            </a:r>
          </a:p>
        </p:txBody>
      </p:sp>
      <p:pic>
        <p:nvPicPr>
          <p:cNvPr id="10" name="Picture 9">
            <a:extLst>
              <a:ext uri="{FF2B5EF4-FFF2-40B4-BE49-F238E27FC236}">
                <a16:creationId xmlns:a16="http://schemas.microsoft.com/office/drawing/2014/main" id="{DD7CCD7D-2882-46FD-9561-A72D58CE8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1212"/>
            <a:ext cx="2288583" cy="457200"/>
          </a:xfrm>
          <a:prstGeom prst="rect">
            <a:avLst/>
          </a:prstGeom>
        </p:spPr>
      </p:pic>
      <p:sp>
        <p:nvSpPr>
          <p:cNvPr id="2" name="Slide Number Placeholder 1">
            <a:extLst>
              <a:ext uri="{FF2B5EF4-FFF2-40B4-BE49-F238E27FC236}">
                <a16:creationId xmlns:a16="http://schemas.microsoft.com/office/drawing/2014/main" id="{915294A4-48D7-4A78-8750-0BDFBAA9D99B}"/>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16</a:t>
            </a:fld>
            <a:endParaRPr lang="en-US" dirty="0"/>
          </a:p>
        </p:txBody>
      </p:sp>
      <p:pic>
        <p:nvPicPr>
          <p:cNvPr id="3" name="Picture 2">
            <a:extLst>
              <a:ext uri="{FF2B5EF4-FFF2-40B4-BE49-F238E27FC236}">
                <a16:creationId xmlns:a16="http://schemas.microsoft.com/office/drawing/2014/main" id="{4BB63103-8104-4176-BCEA-7FEFDEB9C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69" y="5102341"/>
            <a:ext cx="1754486" cy="1304182"/>
          </a:xfrm>
          <a:prstGeom prst="rect">
            <a:avLst/>
          </a:prstGeom>
        </p:spPr>
      </p:pic>
      <p:pic>
        <p:nvPicPr>
          <p:cNvPr id="5" name="Picture 4">
            <a:extLst>
              <a:ext uri="{FF2B5EF4-FFF2-40B4-BE49-F238E27FC236}">
                <a16:creationId xmlns:a16="http://schemas.microsoft.com/office/drawing/2014/main" id="{418E0336-D655-45AA-A696-F01E1C363EF9}"/>
              </a:ext>
            </a:extLst>
          </p:cNvPr>
          <p:cNvPicPr>
            <a:picLocks noChangeAspect="1"/>
          </p:cNvPicPr>
          <p:nvPr/>
        </p:nvPicPr>
        <p:blipFill rotWithShape="1">
          <a:blip r:embed="rId6">
            <a:extLst>
              <a:ext uri="{28A0092B-C50C-407E-A947-70E740481C1C}">
                <a14:useLocalDpi xmlns:a14="http://schemas.microsoft.com/office/drawing/2010/main" val="0"/>
              </a:ext>
            </a:extLst>
          </a:blip>
          <a:srcRect t="16553" b="15447"/>
          <a:stretch/>
        </p:blipFill>
        <p:spPr>
          <a:xfrm>
            <a:off x="2140919" y="5102341"/>
            <a:ext cx="1905000" cy="1295400"/>
          </a:xfrm>
          <a:prstGeom prst="rect">
            <a:avLst/>
          </a:prstGeom>
        </p:spPr>
      </p:pic>
      <p:pic>
        <p:nvPicPr>
          <p:cNvPr id="14" name="Picture 13">
            <a:extLst>
              <a:ext uri="{FF2B5EF4-FFF2-40B4-BE49-F238E27FC236}">
                <a16:creationId xmlns:a16="http://schemas.microsoft.com/office/drawing/2014/main" id="{43203B3E-0DB6-4A9C-94EA-0CCC972E45B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41" t="33426" r="10628" b="42466"/>
          <a:stretch/>
        </p:blipFill>
        <p:spPr>
          <a:xfrm>
            <a:off x="2214497" y="4558887"/>
            <a:ext cx="1754486" cy="477705"/>
          </a:xfrm>
          <a:prstGeom prst="rect">
            <a:avLst/>
          </a:prstGeom>
        </p:spPr>
      </p:pic>
      <p:pic>
        <p:nvPicPr>
          <p:cNvPr id="16" name="Picture 15">
            <a:extLst>
              <a:ext uri="{FF2B5EF4-FFF2-40B4-BE49-F238E27FC236}">
                <a16:creationId xmlns:a16="http://schemas.microsoft.com/office/drawing/2014/main" id="{7B878684-B40D-43EC-864C-C5B0D5354C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6855" b="30606"/>
          <a:stretch/>
        </p:blipFill>
        <p:spPr>
          <a:xfrm>
            <a:off x="4406093" y="5594315"/>
            <a:ext cx="1981200" cy="434159"/>
          </a:xfrm>
          <a:prstGeom prst="rect">
            <a:avLst/>
          </a:prstGeom>
        </p:spPr>
      </p:pic>
      <p:sp>
        <p:nvSpPr>
          <p:cNvPr id="18" name="TextBox 17">
            <a:extLst>
              <a:ext uri="{FF2B5EF4-FFF2-40B4-BE49-F238E27FC236}">
                <a16:creationId xmlns:a16="http://schemas.microsoft.com/office/drawing/2014/main" id="{F61DAB4B-FC49-4809-B3C3-BD9782BDFF5A}"/>
              </a:ext>
            </a:extLst>
          </p:cNvPr>
          <p:cNvSpPr txBox="1"/>
          <p:nvPr/>
        </p:nvSpPr>
        <p:spPr>
          <a:xfrm>
            <a:off x="4375358" y="6076372"/>
            <a:ext cx="1538455" cy="338554"/>
          </a:xfrm>
          <a:prstGeom prst="rect">
            <a:avLst/>
          </a:prstGeom>
          <a:noFill/>
        </p:spPr>
        <p:txBody>
          <a:bodyPr wrap="square" rtlCol="0">
            <a:spAutoFit/>
          </a:bodyPr>
          <a:lstStyle/>
          <a:p>
            <a:r>
              <a:rPr lang="nl-NL" sz="800" b="1" cap="small" dirty="0">
                <a:solidFill>
                  <a:srgbClr val="002060"/>
                </a:solidFill>
              </a:rPr>
              <a:t>Weerstation </a:t>
            </a:r>
            <a:r>
              <a:rPr lang="nl-NL" sz="800" b="1" cap="small" dirty="0" err="1">
                <a:solidFill>
                  <a:srgbClr val="002060"/>
                </a:solidFill>
              </a:rPr>
              <a:t>Veenkampen</a:t>
            </a:r>
            <a:r>
              <a:rPr lang="nl-NL" sz="800" cap="small" dirty="0">
                <a:solidFill>
                  <a:srgbClr val="002060"/>
                </a:solidFill>
              </a:rPr>
              <a:t> </a:t>
            </a:r>
          </a:p>
          <a:p>
            <a:r>
              <a:rPr lang="nl-NL" sz="800" cap="small" dirty="0">
                <a:solidFill>
                  <a:srgbClr val="22A810"/>
                </a:solidFill>
              </a:rPr>
              <a:t>Meteorologie en Luchtkwaliteit</a:t>
            </a:r>
            <a:endParaRPr lang="en-US" sz="800" cap="small" dirty="0">
              <a:solidFill>
                <a:srgbClr val="22A810"/>
              </a:solidFill>
            </a:endParaRPr>
          </a:p>
        </p:txBody>
      </p:sp>
      <p:sp>
        <p:nvSpPr>
          <p:cNvPr id="20" name="TextBox 19">
            <a:extLst>
              <a:ext uri="{FF2B5EF4-FFF2-40B4-BE49-F238E27FC236}">
                <a16:creationId xmlns:a16="http://schemas.microsoft.com/office/drawing/2014/main" id="{0244BD54-3374-4611-A51E-8CFC818F63BA}"/>
              </a:ext>
            </a:extLst>
          </p:cNvPr>
          <p:cNvSpPr txBox="1"/>
          <p:nvPr/>
        </p:nvSpPr>
        <p:spPr>
          <a:xfrm>
            <a:off x="4552729" y="3585094"/>
            <a:ext cx="4551182" cy="369332"/>
          </a:xfrm>
          <a:prstGeom prst="rect">
            <a:avLst/>
          </a:prstGeom>
          <a:noFill/>
        </p:spPr>
        <p:txBody>
          <a:bodyPr wrap="none" rtlCol="0">
            <a:spAutoFit/>
          </a:bodyPr>
          <a:lstStyle/>
          <a:p>
            <a:r>
              <a:rPr lang="en-US" b="1" dirty="0">
                <a:solidFill>
                  <a:schemeClr val="accent5">
                    <a:lumMod val="75000"/>
                  </a:schemeClr>
                </a:solidFill>
              </a:rPr>
              <a:t>please contact - a.vanderkleij@solardew.com </a:t>
            </a:r>
          </a:p>
        </p:txBody>
      </p:sp>
      <p:pic>
        <p:nvPicPr>
          <p:cNvPr id="9" name="Picture 8">
            <a:extLst>
              <a:ext uri="{FF2B5EF4-FFF2-40B4-BE49-F238E27FC236}">
                <a16:creationId xmlns:a16="http://schemas.microsoft.com/office/drawing/2014/main" id="{2017CCFC-E972-46EF-BE3B-A6D4EB943E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2770" y="4422085"/>
            <a:ext cx="2381250" cy="1155084"/>
          </a:xfrm>
          <a:prstGeom prst="rect">
            <a:avLst/>
          </a:prstGeom>
        </p:spPr>
      </p:pic>
      <p:pic>
        <p:nvPicPr>
          <p:cNvPr id="13" name="Picture 12">
            <a:extLst>
              <a:ext uri="{FF2B5EF4-FFF2-40B4-BE49-F238E27FC236}">
                <a16:creationId xmlns:a16="http://schemas.microsoft.com/office/drawing/2014/main" id="{35189045-4452-46D6-AE08-4064040EB7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7926" y="5687166"/>
            <a:ext cx="2090372" cy="786770"/>
          </a:xfrm>
          <a:prstGeom prst="rect">
            <a:avLst/>
          </a:prstGeom>
        </p:spPr>
      </p:pic>
      <p:pic>
        <p:nvPicPr>
          <p:cNvPr id="17" name="Picture 16">
            <a:extLst>
              <a:ext uri="{FF2B5EF4-FFF2-40B4-BE49-F238E27FC236}">
                <a16:creationId xmlns:a16="http://schemas.microsoft.com/office/drawing/2014/main" id="{18386378-D8AD-458B-88C9-814C01098C84}"/>
              </a:ext>
            </a:extLst>
          </p:cNvPr>
          <p:cNvPicPr>
            <a:picLocks noChangeAspect="1"/>
          </p:cNvPicPr>
          <p:nvPr/>
        </p:nvPicPr>
        <p:blipFill rotWithShape="1">
          <a:blip r:embed="rId11">
            <a:extLst>
              <a:ext uri="{28A0092B-C50C-407E-A947-70E740481C1C}">
                <a14:useLocalDpi xmlns:a14="http://schemas.microsoft.com/office/drawing/2010/main" val="0"/>
              </a:ext>
            </a:extLst>
          </a:blip>
          <a:srcRect t="14445" b="18605"/>
          <a:stretch/>
        </p:blipFill>
        <p:spPr>
          <a:xfrm>
            <a:off x="4258208" y="4575939"/>
            <a:ext cx="948599" cy="635085"/>
          </a:xfrm>
          <a:prstGeom prst="rect">
            <a:avLst/>
          </a:prstGeom>
        </p:spPr>
      </p:pic>
      <p:pic>
        <p:nvPicPr>
          <p:cNvPr id="21" name="Picture 20">
            <a:extLst>
              <a:ext uri="{FF2B5EF4-FFF2-40B4-BE49-F238E27FC236}">
                <a16:creationId xmlns:a16="http://schemas.microsoft.com/office/drawing/2014/main" id="{64F096F5-71F0-4E00-B063-73AECC83EFC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167" t="38148" r="5888" b="34884"/>
          <a:stretch/>
        </p:blipFill>
        <p:spPr>
          <a:xfrm>
            <a:off x="227909" y="4609225"/>
            <a:ext cx="1754486" cy="313309"/>
          </a:xfrm>
          <a:prstGeom prst="rect">
            <a:avLst/>
          </a:prstGeom>
        </p:spPr>
      </p:pic>
      <p:sp>
        <p:nvSpPr>
          <p:cNvPr id="7" name="TextBox 6">
            <a:extLst>
              <a:ext uri="{FF2B5EF4-FFF2-40B4-BE49-F238E27FC236}">
                <a16:creationId xmlns:a16="http://schemas.microsoft.com/office/drawing/2014/main" id="{32BEDB9B-1CC1-46C8-8279-E92F9E65D35C}"/>
              </a:ext>
            </a:extLst>
          </p:cNvPr>
          <p:cNvSpPr txBox="1"/>
          <p:nvPr/>
        </p:nvSpPr>
        <p:spPr>
          <a:xfrm>
            <a:off x="189004" y="6629400"/>
            <a:ext cx="8815016" cy="215444"/>
          </a:xfrm>
          <a:prstGeom prst="rect">
            <a:avLst/>
          </a:prstGeom>
          <a:noFill/>
        </p:spPr>
        <p:txBody>
          <a:bodyPr wrap="square" rtlCol="0">
            <a:spAutoFit/>
          </a:bodyPr>
          <a:lstStyle/>
          <a:p>
            <a:r>
              <a:rPr lang="en-US" sz="800" i="1" dirty="0"/>
              <a:t>This project has received funding from the European Union’s Horizon 2020 research and innovation </a:t>
            </a:r>
            <a:r>
              <a:rPr lang="en-US" sz="800" i="1" dirty="0" err="1"/>
              <a:t>programme</a:t>
            </a:r>
            <a:r>
              <a:rPr lang="en-US" sz="800" i="1" dirty="0"/>
              <a:t> under grant agreement No 822273</a:t>
            </a:r>
          </a:p>
        </p:txBody>
      </p:sp>
      <p:pic>
        <p:nvPicPr>
          <p:cNvPr id="15" name="Picture 14">
            <a:extLst>
              <a:ext uri="{FF2B5EF4-FFF2-40B4-BE49-F238E27FC236}">
                <a16:creationId xmlns:a16="http://schemas.microsoft.com/office/drawing/2014/main" id="{C70EA025-421F-4813-8263-1EA488F48C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80413" y="4609225"/>
            <a:ext cx="1066800" cy="810864"/>
          </a:xfrm>
          <a:prstGeom prst="rect">
            <a:avLst/>
          </a:prstGeom>
        </p:spPr>
      </p:pic>
    </p:spTree>
    <p:extLst>
      <p:ext uri="{BB962C8B-B14F-4D97-AF65-F5344CB8AC3E}">
        <p14:creationId xmlns:p14="http://schemas.microsoft.com/office/powerpoint/2010/main" val="4021190014"/>
      </p:ext>
    </p:extLst>
  </p:cSld>
  <p:clrMapOvr>
    <a:masterClrMapping/>
  </p:clrMapOvr>
  <mc:AlternateContent xmlns:mc="http://schemas.openxmlformats.org/markup-compatibility/2006" xmlns:p14="http://schemas.microsoft.com/office/powerpoint/2010/main">
    <mc:Choice Requires="p14">
      <p:transition spd="slow" p14:dur="2000" advTm="693"/>
    </mc:Choice>
    <mc:Fallback xmlns="">
      <p:transition spd="slow" advTm="69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343400" cy="533400"/>
          </a:xfrm>
        </p:spPr>
        <p:txBody>
          <a:bodyPr/>
          <a:lstStyle/>
          <a:p>
            <a:r>
              <a:rPr lang="en-US" sz="2700" dirty="0"/>
              <a:t>Scaling Up - Technology Risk Mitigation</a:t>
            </a:r>
          </a:p>
        </p:txBody>
      </p:sp>
      <p:sp>
        <p:nvSpPr>
          <p:cNvPr id="3" name="Content Placeholder 2"/>
          <p:cNvSpPr>
            <a:spLocks noGrp="1"/>
          </p:cNvSpPr>
          <p:nvPr>
            <p:ph idx="1"/>
          </p:nvPr>
        </p:nvSpPr>
        <p:spPr>
          <a:xfrm>
            <a:off x="4648200" y="1676400"/>
            <a:ext cx="4343400" cy="5029200"/>
          </a:xfrm>
        </p:spPr>
        <p:txBody>
          <a:bodyPr/>
          <a:lstStyle/>
          <a:p>
            <a:pPr marL="0" indent="0">
              <a:buNone/>
            </a:pPr>
            <a:r>
              <a:rPr lang="en-US" sz="1800" dirty="0"/>
              <a:t>The following technological risks have been identified and mitigated:</a:t>
            </a:r>
          </a:p>
          <a:p>
            <a:r>
              <a:rPr lang="en-US" sz="1800" b="1" dirty="0"/>
              <a:t>Long term durability – </a:t>
            </a:r>
            <a:r>
              <a:rPr lang="en-US" sz="1800" dirty="0"/>
              <a:t>extensive lab and field testing under different conditions to simulate end user use and operating conditions.</a:t>
            </a:r>
          </a:p>
          <a:p>
            <a:r>
              <a:rPr lang="en-US" sz="1800" b="1" dirty="0"/>
              <a:t>Scaling Up – </a:t>
            </a:r>
            <a:r>
              <a:rPr lang="en-US" sz="1800" dirty="0"/>
              <a:t>close cooperation with manufacturing partners since the start of the product development to minimize issues when scaling up.</a:t>
            </a:r>
          </a:p>
          <a:p>
            <a:r>
              <a:rPr lang="en-US" sz="1800" b="1" dirty="0"/>
              <a:t>Certification – </a:t>
            </a:r>
            <a:r>
              <a:rPr lang="en-US" sz="1800" dirty="0"/>
              <a:t>test together with 3</a:t>
            </a:r>
            <a:r>
              <a:rPr lang="en-US" sz="1800" baseline="30000" dirty="0"/>
              <a:t>rd</a:t>
            </a:r>
            <a:r>
              <a:rPr lang="en-US" sz="1800" dirty="0"/>
              <a:t> parties (Plataforma Solar Almeria, </a:t>
            </a:r>
            <a:r>
              <a:rPr lang="en-US" sz="1800" dirty="0" err="1"/>
              <a:t>Waterschap</a:t>
            </a:r>
            <a:r>
              <a:rPr lang="en-US" sz="1800" dirty="0"/>
              <a:t> </a:t>
            </a:r>
            <a:r>
              <a:rPr lang="en-US" sz="1800" dirty="0" err="1"/>
              <a:t>Vallei</a:t>
            </a:r>
            <a:r>
              <a:rPr lang="en-US" sz="1800" dirty="0"/>
              <a:t> &amp; </a:t>
            </a:r>
            <a:r>
              <a:rPr lang="en-US" sz="1800" dirty="0" err="1"/>
              <a:t>Veluwe</a:t>
            </a:r>
            <a:r>
              <a:rPr lang="en-US" sz="1800" dirty="0"/>
              <a:t>) to ensure water quality matches future (local) certification requirements.</a:t>
            </a:r>
          </a:p>
          <a:p>
            <a:endParaRPr lang="en-US" sz="1800" b="1" dirty="0"/>
          </a:p>
          <a:p>
            <a:endParaRPr lang="en-US" sz="1800" dirty="0"/>
          </a:p>
          <a:p>
            <a:endParaRPr lang="en-US" dirty="0"/>
          </a:p>
          <a:p>
            <a:pPr marL="0" indent="0">
              <a:buNone/>
            </a:pPr>
            <a:endParaRPr lang="en-US" dirty="0"/>
          </a:p>
        </p:txBody>
      </p:sp>
      <p:sp>
        <p:nvSpPr>
          <p:cNvPr id="9" name="TextBox 8">
            <a:extLst>
              <a:ext uri="{FF2B5EF4-FFF2-40B4-BE49-F238E27FC236}">
                <a16:creationId xmlns:a16="http://schemas.microsoft.com/office/drawing/2014/main" id="{04ED0105-349B-4C2F-AAC4-0D145C590D08}"/>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6" name="Slide Number Placeholder 5">
            <a:extLst>
              <a:ext uri="{FF2B5EF4-FFF2-40B4-BE49-F238E27FC236}">
                <a16:creationId xmlns:a16="http://schemas.microsoft.com/office/drawing/2014/main" id="{FDF188F3-D8C0-445F-A3A6-38EAC58E0FFA}"/>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17</a:t>
            </a:fld>
            <a:endParaRPr lang="en-US" dirty="0"/>
          </a:p>
        </p:txBody>
      </p:sp>
      <p:pic>
        <p:nvPicPr>
          <p:cNvPr id="15" name="Picture 14">
            <a:extLst>
              <a:ext uri="{FF2B5EF4-FFF2-40B4-BE49-F238E27FC236}">
                <a16:creationId xmlns:a16="http://schemas.microsoft.com/office/drawing/2014/main" id="{692C38E1-AC84-44BE-81DB-AD819089F86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56" b="97222" l="1094" r="51875">
                        <a14:foregroundMark x1="15859" y1="88889" x2="15859" y2="88889"/>
                      </a14:backgroundRemoval>
                    </a14:imgEffect>
                  </a14:imgLayer>
                </a14:imgProps>
              </a:ext>
              <a:ext uri="{28A0092B-C50C-407E-A947-70E740481C1C}">
                <a14:useLocalDpi xmlns:a14="http://schemas.microsoft.com/office/drawing/2010/main" val="0"/>
              </a:ext>
            </a:extLst>
          </a:blip>
          <a:srcRect l="11666" r="46667"/>
          <a:stretch/>
        </p:blipFill>
        <p:spPr>
          <a:xfrm>
            <a:off x="152400" y="514997"/>
            <a:ext cx="4317041" cy="5828006"/>
          </a:xfrm>
          <a:prstGeom prst="rect">
            <a:avLst/>
          </a:prstGeom>
        </p:spPr>
      </p:pic>
      <p:sp>
        <p:nvSpPr>
          <p:cNvPr id="17" name="TextBox 16">
            <a:extLst>
              <a:ext uri="{FF2B5EF4-FFF2-40B4-BE49-F238E27FC236}">
                <a16:creationId xmlns:a16="http://schemas.microsoft.com/office/drawing/2014/main" id="{04DC58BA-EFA9-4A99-A535-DFE917E86232}"/>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spTree>
    <p:extLst>
      <p:ext uri="{BB962C8B-B14F-4D97-AF65-F5344CB8AC3E}">
        <p14:creationId xmlns:p14="http://schemas.microsoft.com/office/powerpoint/2010/main" val="2582441966"/>
      </p:ext>
    </p:extLst>
  </p:cSld>
  <p:clrMapOvr>
    <a:masterClrMapping/>
  </p:clrMapOvr>
  <mc:AlternateContent xmlns:mc="http://schemas.openxmlformats.org/markup-compatibility/2006" xmlns:p14="http://schemas.microsoft.com/office/powerpoint/2010/main">
    <mc:Choice Requires="p14">
      <p:transition spd="slow" p14:dur="2000" advTm="57419"/>
    </mc:Choice>
    <mc:Fallback xmlns="">
      <p:transition spd="slow" advTm="574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343400" cy="533400"/>
          </a:xfrm>
        </p:spPr>
        <p:txBody>
          <a:bodyPr/>
          <a:lstStyle/>
          <a:p>
            <a:r>
              <a:rPr lang="en-US" dirty="0"/>
              <a:t>Scaling Up - Business Risks Mitigation</a:t>
            </a:r>
          </a:p>
        </p:txBody>
      </p:sp>
      <p:sp>
        <p:nvSpPr>
          <p:cNvPr id="3" name="Content Placeholder 2"/>
          <p:cNvSpPr>
            <a:spLocks noGrp="1"/>
          </p:cNvSpPr>
          <p:nvPr>
            <p:ph idx="1"/>
          </p:nvPr>
        </p:nvSpPr>
        <p:spPr>
          <a:xfrm>
            <a:off x="4648200" y="1905000"/>
            <a:ext cx="4343400" cy="4800600"/>
          </a:xfrm>
        </p:spPr>
        <p:txBody>
          <a:bodyPr/>
          <a:lstStyle/>
          <a:p>
            <a:pPr marL="0" indent="0">
              <a:buNone/>
            </a:pPr>
            <a:r>
              <a:rPr lang="en-US" sz="1800" dirty="0"/>
              <a:t>The following business risks have been identified and mitigated:</a:t>
            </a:r>
          </a:p>
          <a:p>
            <a:r>
              <a:rPr lang="en-US" sz="1800" b="1" dirty="0"/>
              <a:t>Slow business growth </a:t>
            </a:r>
            <a:r>
              <a:rPr lang="en-US" sz="1800" dirty="0"/>
              <a:t>– selecting markets with a good business climate, politically stable, higher paying capacity and an urgent need will reduce the time to market.</a:t>
            </a:r>
          </a:p>
          <a:p>
            <a:r>
              <a:rPr lang="en-US" sz="1800" b="1" dirty="0"/>
              <a:t>Local business culture – </a:t>
            </a:r>
            <a:r>
              <a:rPr lang="en-US" sz="1800" dirty="0"/>
              <a:t>working with local partners with established networks in relevant sectors as well as local/ international business experience which will bridge the gap to local customer. </a:t>
            </a:r>
          </a:p>
          <a:p>
            <a:r>
              <a:rPr lang="en-US" sz="1800" b="1" dirty="0"/>
              <a:t>COVID19 – </a:t>
            </a:r>
            <a:r>
              <a:rPr lang="en-US" sz="1800" dirty="0"/>
              <a:t> alternative market (households) and launching customer (energy company) have been identified in Spain to develop a “home” market.</a:t>
            </a:r>
            <a:endParaRPr lang="en-US" sz="1800" b="1" dirty="0"/>
          </a:p>
        </p:txBody>
      </p:sp>
      <p:sp>
        <p:nvSpPr>
          <p:cNvPr id="7" name="TextBox 6">
            <a:extLst>
              <a:ext uri="{FF2B5EF4-FFF2-40B4-BE49-F238E27FC236}">
                <a16:creationId xmlns:a16="http://schemas.microsoft.com/office/drawing/2014/main" id="{533EBF63-5C7D-4BE6-81DF-86A3F7E54540}"/>
              </a:ext>
            </a:extLst>
          </p:cNvPr>
          <p:cNvSpPr txBox="1"/>
          <p:nvPr/>
        </p:nvSpPr>
        <p:spPr>
          <a:xfrm>
            <a:off x="101492" y="107839"/>
            <a:ext cx="4318108" cy="215444"/>
          </a:xfrm>
          <a:prstGeom prst="rect">
            <a:avLst/>
          </a:prstGeom>
          <a:noFill/>
        </p:spPr>
        <p:txBody>
          <a:bodyPr wrap="square" rtlCol="0">
            <a:spAutoFit/>
          </a:bodyPr>
          <a:lstStyle/>
          <a:p>
            <a:r>
              <a:rPr lang="en-US" sz="800" i="1" dirty="0">
                <a:solidFill>
                  <a:schemeClr val="bg1"/>
                </a:solidFill>
              </a:rPr>
              <a:t>*The products in the background are solar heaters and  not the actual product.</a:t>
            </a:r>
          </a:p>
        </p:txBody>
      </p:sp>
      <p:pic>
        <p:nvPicPr>
          <p:cNvPr id="6" name="Picture 5">
            <a:extLst>
              <a:ext uri="{FF2B5EF4-FFF2-40B4-BE49-F238E27FC236}">
                <a16:creationId xmlns:a16="http://schemas.microsoft.com/office/drawing/2014/main" id="{4897E47B-1A60-49BF-913C-485A03E577CF}"/>
              </a:ext>
            </a:extLst>
          </p:cNvPr>
          <p:cNvPicPr>
            <a:picLocks noChangeAspect="1"/>
          </p:cNvPicPr>
          <p:nvPr/>
        </p:nvPicPr>
        <p:blipFill rotWithShape="1">
          <a:blip r:embed="rId3">
            <a:extLst>
              <a:ext uri="{28A0092B-C50C-407E-A947-70E740481C1C}">
                <a14:useLocalDpi xmlns:a14="http://schemas.microsoft.com/office/drawing/2010/main" val="0"/>
              </a:ext>
            </a:extLst>
          </a:blip>
          <a:srcRect r="52777"/>
          <a:stretch/>
        </p:blipFill>
        <p:spPr>
          <a:xfrm>
            <a:off x="101492" y="1143000"/>
            <a:ext cx="4318108" cy="4572000"/>
          </a:xfrm>
          <a:prstGeom prst="rect">
            <a:avLst/>
          </a:prstGeom>
        </p:spPr>
      </p:pic>
      <p:sp>
        <p:nvSpPr>
          <p:cNvPr id="10" name="TextBox 9">
            <a:extLst>
              <a:ext uri="{FF2B5EF4-FFF2-40B4-BE49-F238E27FC236}">
                <a16:creationId xmlns:a16="http://schemas.microsoft.com/office/drawing/2014/main" id="{0F4B90AA-F513-47BA-8FCC-0D32439F3C23}"/>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spTree>
    <p:extLst>
      <p:ext uri="{BB962C8B-B14F-4D97-AF65-F5344CB8AC3E}">
        <p14:creationId xmlns:p14="http://schemas.microsoft.com/office/powerpoint/2010/main" val="197136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062" y="685800"/>
            <a:ext cx="4343400" cy="533400"/>
          </a:xfrm>
        </p:spPr>
        <p:txBody>
          <a:bodyPr/>
          <a:lstStyle/>
          <a:p>
            <a:r>
              <a:rPr lang="en-US" dirty="0"/>
              <a:t>there will not be enough drinking water for us all!</a:t>
            </a:r>
          </a:p>
        </p:txBody>
      </p:sp>
      <p:sp>
        <p:nvSpPr>
          <p:cNvPr id="3" name="Content Placeholder 2"/>
          <p:cNvSpPr>
            <a:spLocks noGrp="1"/>
          </p:cNvSpPr>
          <p:nvPr>
            <p:ph idx="1"/>
          </p:nvPr>
        </p:nvSpPr>
        <p:spPr>
          <a:xfrm>
            <a:off x="4654062" y="1600200"/>
            <a:ext cx="4343400" cy="5160354"/>
          </a:xfrm>
        </p:spPr>
        <p:txBody>
          <a:bodyPr/>
          <a:lstStyle/>
          <a:p>
            <a:pPr marL="0" indent="0">
              <a:buNone/>
            </a:pPr>
            <a:r>
              <a:rPr lang="en-US" sz="1800" dirty="0"/>
              <a:t>Clean drinking water is a global problem</a:t>
            </a:r>
          </a:p>
          <a:p>
            <a:r>
              <a:rPr lang="en-US" sz="1800" dirty="0"/>
              <a:t>785 million people </a:t>
            </a:r>
            <a:r>
              <a:rPr lang="en-US" sz="1800" b="1" dirty="0"/>
              <a:t>lack access to clean drinking water.</a:t>
            </a:r>
          </a:p>
          <a:p>
            <a:r>
              <a:rPr lang="en-US" sz="1800" b="1" dirty="0"/>
              <a:t>Water scarcity </a:t>
            </a:r>
            <a:r>
              <a:rPr lang="en-US" sz="1800" dirty="0"/>
              <a:t>affects 700 million people today </a:t>
            </a:r>
          </a:p>
          <a:p>
            <a:r>
              <a:rPr lang="en-US" sz="1800" dirty="0"/>
              <a:t>This will increase to </a:t>
            </a:r>
            <a:r>
              <a:rPr lang="en-US" sz="1800" b="1" dirty="0"/>
              <a:t>4 billion in 2030</a:t>
            </a:r>
          </a:p>
          <a:p>
            <a:r>
              <a:rPr lang="en-US" sz="1800" dirty="0"/>
              <a:t>This will lead to </a:t>
            </a:r>
            <a:r>
              <a:rPr lang="en-US" sz="1800" b="1" dirty="0"/>
              <a:t>more conflict </a:t>
            </a:r>
            <a:r>
              <a:rPr lang="en-US" sz="1800" dirty="0"/>
              <a:t>in water stressed </a:t>
            </a:r>
            <a:r>
              <a:rPr lang="en-US" sz="1800" dirty="0" err="1"/>
              <a:t>ares</a:t>
            </a:r>
            <a:endParaRPr lang="en-US" sz="1800" dirty="0"/>
          </a:p>
          <a:p>
            <a:endParaRPr lang="en-US" sz="1800" b="1" dirty="0"/>
          </a:p>
          <a:p>
            <a:endParaRPr lang="en-US" sz="1800" b="1" dirty="0"/>
          </a:p>
          <a:p>
            <a:endParaRPr lang="en-US" sz="1800" dirty="0"/>
          </a:p>
          <a:p>
            <a:pPr marL="0" indent="0">
              <a:buNone/>
            </a:pPr>
            <a:endParaRPr lang="en-US" dirty="0"/>
          </a:p>
          <a:p>
            <a:pPr marL="457200" lvl="1" indent="0">
              <a:buNone/>
            </a:pPr>
            <a:endParaRPr lang="en-US" dirty="0"/>
          </a:p>
          <a:p>
            <a:pPr marL="457200" lvl="1" indent="0">
              <a:buNone/>
            </a:pPr>
            <a:endParaRPr lang="en-US" dirty="0"/>
          </a:p>
        </p:txBody>
      </p:sp>
      <p:sp>
        <p:nvSpPr>
          <p:cNvPr id="8" name="TextBox 7">
            <a:extLst>
              <a:ext uri="{FF2B5EF4-FFF2-40B4-BE49-F238E27FC236}">
                <a16:creationId xmlns:a16="http://schemas.microsoft.com/office/drawing/2014/main" id="{3BCD064E-9057-43FA-AFB6-5BC7AA0B0DA3}"/>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10" name="TextBox 9">
            <a:extLst>
              <a:ext uri="{FF2B5EF4-FFF2-40B4-BE49-F238E27FC236}">
                <a16:creationId xmlns:a16="http://schemas.microsoft.com/office/drawing/2014/main" id="{0567D3ED-99FB-439E-BB25-215E57AD826D}"/>
              </a:ext>
            </a:extLst>
          </p:cNvPr>
          <p:cNvSpPr txBox="1"/>
          <p:nvPr/>
        </p:nvSpPr>
        <p:spPr>
          <a:xfrm>
            <a:off x="67481" y="2209800"/>
            <a:ext cx="1770597" cy="184666"/>
          </a:xfrm>
          <a:prstGeom prst="rect">
            <a:avLst/>
          </a:prstGeom>
          <a:noFill/>
        </p:spPr>
        <p:txBody>
          <a:bodyPr wrap="square" rtlCol="0">
            <a:spAutoFit/>
          </a:bodyPr>
          <a:lstStyle/>
          <a:p>
            <a:r>
              <a:rPr lang="en-US" sz="600" dirty="0">
                <a:solidFill>
                  <a:schemeClr val="bg1"/>
                </a:solidFill>
              </a:rPr>
              <a:t>Source: www.diarioeldia.cl</a:t>
            </a:r>
          </a:p>
        </p:txBody>
      </p:sp>
      <p:sp>
        <p:nvSpPr>
          <p:cNvPr id="11" name="TextBox 10">
            <a:extLst>
              <a:ext uri="{FF2B5EF4-FFF2-40B4-BE49-F238E27FC236}">
                <a16:creationId xmlns:a16="http://schemas.microsoft.com/office/drawing/2014/main" id="{1DBE18F9-1532-4555-ACAD-3DC602FA3CA7}"/>
              </a:ext>
            </a:extLst>
          </p:cNvPr>
          <p:cNvSpPr txBox="1"/>
          <p:nvPr/>
        </p:nvSpPr>
        <p:spPr>
          <a:xfrm>
            <a:off x="3604640" y="6575888"/>
            <a:ext cx="1770597" cy="184666"/>
          </a:xfrm>
          <a:prstGeom prst="rect">
            <a:avLst/>
          </a:prstGeom>
          <a:noFill/>
        </p:spPr>
        <p:txBody>
          <a:bodyPr wrap="square" rtlCol="0">
            <a:spAutoFit/>
          </a:bodyPr>
          <a:lstStyle/>
          <a:p>
            <a:r>
              <a:rPr lang="en-US" sz="600" dirty="0">
                <a:solidFill>
                  <a:schemeClr val="bg1"/>
                </a:solidFill>
              </a:rPr>
              <a:t>Source: www.i09.com</a:t>
            </a:r>
          </a:p>
        </p:txBody>
      </p:sp>
      <p:sp>
        <p:nvSpPr>
          <p:cNvPr id="4" name="Slide Number Placeholder 3">
            <a:extLst>
              <a:ext uri="{FF2B5EF4-FFF2-40B4-BE49-F238E27FC236}">
                <a16:creationId xmlns:a16="http://schemas.microsoft.com/office/drawing/2014/main" id="{B17CB000-D6C4-48DD-8B0A-C1B68137D9C5}"/>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2</a:t>
            </a:fld>
            <a:endParaRPr lang="en-US" dirty="0"/>
          </a:p>
        </p:txBody>
      </p:sp>
      <p:pic>
        <p:nvPicPr>
          <p:cNvPr id="7" name="Picture 6">
            <a:extLst>
              <a:ext uri="{FF2B5EF4-FFF2-40B4-BE49-F238E27FC236}">
                <a16:creationId xmlns:a16="http://schemas.microsoft.com/office/drawing/2014/main" id="{C67F11C0-3849-4445-941F-5ABDA17B7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8" y="3429000"/>
            <a:ext cx="4532677" cy="3360656"/>
          </a:xfrm>
          <a:prstGeom prst="rect">
            <a:avLst/>
          </a:prstGeom>
        </p:spPr>
      </p:pic>
      <p:sp>
        <p:nvSpPr>
          <p:cNvPr id="18" name="TextBox 17">
            <a:extLst>
              <a:ext uri="{FF2B5EF4-FFF2-40B4-BE49-F238E27FC236}">
                <a16:creationId xmlns:a16="http://schemas.microsoft.com/office/drawing/2014/main" id="{62707329-365B-4D13-830B-16E463C5CA16}"/>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bg1"/>
                </a:solidFill>
              </a:rPr>
              <a:t>Confidential Solar Dew Clean Water B.V. 2021</a:t>
            </a:r>
          </a:p>
        </p:txBody>
      </p:sp>
      <p:pic>
        <p:nvPicPr>
          <p:cNvPr id="6" name="Picture 5">
            <a:extLst>
              <a:ext uri="{FF2B5EF4-FFF2-40B4-BE49-F238E27FC236}">
                <a16:creationId xmlns:a16="http://schemas.microsoft.com/office/drawing/2014/main" id="{B92AB595-64BE-4477-AF0A-50B967FA0B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752"/>
          <a:stretch/>
        </p:blipFill>
        <p:spPr>
          <a:xfrm>
            <a:off x="80181" y="117296"/>
            <a:ext cx="4343400" cy="3360656"/>
          </a:xfrm>
          <a:prstGeom prst="rect">
            <a:avLst/>
          </a:prstGeom>
        </p:spPr>
      </p:pic>
    </p:spTree>
    <p:extLst>
      <p:ext uri="{BB962C8B-B14F-4D97-AF65-F5344CB8AC3E}">
        <p14:creationId xmlns:p14="http://schemas.microsoft.com/office/powerpoint/2010/main" val="2826020635"/>
      </p:ext>
    </p:extLst>
  </p:cSld>
  <p:clrMapOvr>
    <a:masterClrMapping/>
  </p:clrMapOvr>
  <mc:AlternateContent xmlns:mc="http://schemas.openxmlformats.org/markup-compatibility/2006" xmlns:p14="http://schemas.microsoft.com/office/powerpoint/2010/main">
    <mc:Choice Requires="p14">
      <p:transition spd="slow" p14:dur="2000" advTm="26008"/>
    </mc:Choice>
    <mc:Fallback xmlns="">
      <p:transition spd="slow" advTm="260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062" y="685800"/>
            <a:ext cx="4343400" cy="533400"/>
          </a:xfrm>
        </p:spPr>
        <p:txBody>
          <a:bodyPr/>
          <a:lstStyle/>
          <a:p>
            <a:r>
              <a:rPr lang="en-US" dirty="0"/>
              <a:t>there will not be enough drinking water for us all!</a:t>
            </a:r>
          </a:p>
        </p:txBody>
      </p:sp>
      <p:sp>
        <p:nvSpPr>
          <p:cNvPr id="3" name="Content Placeholder 2"/>
          <p:cNvSpPr>
            <a:spLocks noGrp="1"/>
          </p:cNvSpPr>
          <p:nvPr>
            <p:ph idx="1"/>
          </p:nvPr>
        </p:nvSpPr>
        <p:spPr>
          <a:xfrm>
            <a:off x="4654062" y="1600200"/>
            <a:ext cx="4343400" cy="5160354"/>
          </a:xfrm>
        </p:spPr>
        <p:txBody>
          <a:bodyPr/>
          <a:lstStyle/>
          <a:p>
            <a:pPr marL="0" indent="0">
              <a:buNone/>
            </a:pPr>
            <a:r>
              <a:rPr lang="en-US" sz="1800" dirty="0"/>
              <a:t>Where water sources are contaminated or saline, communities can only obtain drinking water </a:t>
            </a:r>
          </a:p>
          <a:p>
            <a:r>
              <a:rPr lang="en-US" sz="1800" dirty="0"/>
              <a:t>By</a:t>
            </a:r>
            <a:r>
              <a:rPr lang="en-US" sz="1800" b="1" dirty="0"/>
              <a:t> fetching water</a:t>
            </a:r>
            <a:r>
              <a:rPr lang="en-US" sz="1800" dirty="0"/>
              <a:t> themselves</a:t>
            </a:r>
          </a:p>
          <a:p>
            <a:r>
              <a:rPr lang="en-US" sz="1800" dirty="0"/>
              <a:t>Through </a:t>
            </a:r>
            <a:r>
              <a:rPr lang="en-US" sz="1800" b="1" dirty="0"/>
              <a:t>transport by tankers </a:t>
            </a:r>
            <a:r>
              <a:rPr lang="en-US" sz="1800" dirty="0"/>
              <a:t>or… </a:t>
            </a:r>
          </a:p>
          <a:p>
            <a:r>
              <a:rPr lang="en-US" sz="1800" dirty="0"/>
              <a:t>By</a:t>
            </a:r>
            <a:r>
              <a:rPr lang="en-US" sz="1800" b="1" dirty="0"/>
              <a:t> buying bottled water</a:t>
            </a:r>
            <a:r>
              <a:rPr lang="en-US" sz="1800" dirty="0"/>
              <a:t>; which results in </a:t>
            </a:r>
            <a:r>
              <a:rPr lang="en-US" sz="1800" b="1" dirty="0"/>
              <a:t>60 million discarded plastic bottles </a:t>
            </a:r>
            <a:r>
              <a:rPr lang="en-US" sz="1800" dirty="0"/>
              <a:t>per day</a:t>
            </a:r>
          </a:p>
          <a:p>
            <a:endParaRPr lang="en-US" sz="800" dirty="0"/>
          </a:p>
          <a:p>
            <a:pPr marL="0" indent="0" algn="ctr">
              <a:buNone/>
            </a:pPr>
            <a:r>
              <a:rPr lang="en-US" b="1" dirty="0"/>
              <a:t>THIS IS EXPENSIVE, TIME CONSUMING, UNSUSTAINABLE &amp; UNACCEPTABLE!</a:t>
            </a:r>
            <a:endParaRPr lang="en-US" dirty="0"/>
          </a:p>
          <a:p>
            <a:endParaRPr lang="en-US" sz="1800" dirty="0"/>
          </a:p>
          <a:p>
            <a:endParaRPr lang="en-US" sz="1800" dirty="0"/>
          </a:p>
          <a:p>
            <a:pPr marL="0" indent="0">
              <a:buNone/>
            </a:pPr>
            <a:endParaRPr lang="en-US" dirty="0"/>
          </a:p>
          <a:p>
            <a:pPr marL="457200" lvl="1" indent="0">
              <a:buNone/>
            </a:pPr>
            <a:endParaRPr lang="en-US" dirty="0"/>
          </a:p>
          <a:p>
            <a:pPr marL="457200" lvl="1" indent="0">
              <a:buNone/>
            </a:pPr>
            <a:endParaRPr lang="en-US" dirty="0"/>
          </a:p>
        </p:txBody>
      </p:sp>
      <p:sp>
        <p:nvSpPr>
          <p:cNvPr id="8" name="TextBox 7">
            <a:extLst>
              <a:ext uri="{FF2B5EF4-FFF2-40B4-BE49-F238E27FC236}">
                <a16:creationId xmlns:a16="http://schemas.microsoft.com/office/drawing/2014/main" id="{3BCD064E-9057-43FA-AFB6-5BC7AA0B0DA3}"/>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2020</a:t>
            </a:r>
          </a:p>
        </p:txBody>
      </p:sp>
      <p:sp>
        <p:nvSpPr>
          <p:cNvPr id="10" name="TextBox 9">
            <a:extLst>
              <a:ext uri="{FF2B5EF4-FFF2-40B4-BE49-F238E27FC236}">
                <a16:creationId xmlns:a16="http://schemas.microsoft.com/office/drawing/2014/main" id="{0567D3ED-99FB-439E-BB25-215E57AD826D}"/>
              </a:ext>
            </a:extLst>
          </p:cNvPr>
          <p:cNvSpPr txBox="1"/>
          <p:nvPr/>
        </p:nvSpPr>
        <p:spPr>
          <a:xfrm>
            <a:off x="67481" y="2209800"/>
            <a:ext cx="1770597" cy="184666"/>
          </a:xfrm>
          <a:prstGeom prst="rect">
            <a:avLst/>
          </a:prstGeom>
          <a:noFill/>
        </p:spPr>
        <p:txBody>
          <a:bodyPr wrap="square" rtlCol="0">
            <a:spAutoFit/>
          </a:bodyPr>
          <a:lstStyle/>
          <a:p>
            <a:r>
              <a:rPr lang="en-US" sz="600" dirty="0">
                <a:solidFill>
                  <a:schemeClr val="bg1"/>
                </a:solidFill>
              </a:rPr>
              <a:t>Source: www.diarioeldia.cl</a:t>
            </a:r>
          </a:p>
        </p:txBody>
      </p:sp>
      <p:sp>
        <p:nvSpPr>
          <p:cNvPr id="11" name="TextBox 10">
            <a:extLst>
              <a:ext uri="{FF2B5EF4-FFF2-40B4-BE49-F238E27FC236}">
                <a16:creationId xmlns:a16="http://schemas.microsoft.com/office/drawing/2014/main" id="{1DBE18F9-1532-4555-ACAD-3DC602FA3CA7}"/>
              </a:ext>
            </a:extLst>
          </p:cNvPr>
          <p:cNvSpPr txBox="1"/>
          <p:nvPr/>
        </p:nvSpPr>
        <p:spPr>
          <a:xfrm>
            <a:off x="3604640" y="6575888"/>
            <a:ext cx="1770597" cy="184666"/>
          </a:xfrm>
          <a:prstGeom prst="rect">
            <a:avLst/>
          </a:prstGeom>
          <a:noFill/>
        </p:spPr>
        <p:txBody>
          <a:bodyPr wrap="square" rtlCol="0">
            <a:spAutoFit/>
          </a:bodyPr>
          <a:lstStyle/>
          <a:p>
            <a:r>
              <a:rPr lang="en-US" sz="600" dirty="0">
                <a:solidFill>
                  <a:schemeClr val="bg1"/>
                </a:solidFill>
              </a:rPr>
              <a:t>Source: www.i09.com</a:t>
            </a:r>
          </a:p>
        </p:txBody>
      </p:sp>
      <p:sp>
        <p:nvSpPr>
          <p:cNvPr id="4" name="Slide Number Placeholder 3">
            <a:extLst>
              <a:ext uri="{FF2B5EF4-FFF2-40B4-BE49-F238E27FC236}">
                <a16:creationId xmlns:a16="http://schemas.microsoft.com/office/drawing/2014/main" id="{B17CB000-D6C4-48DD-8B0A-C1B68137D9C5}"/>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3</a:t>
            </a:fld>
            <a:endParaRPr lang="en-US" dirty="0"/>
          </a:p>
        </p:txBody>
      </p:sp>
      <p:pic>
        <p:nvPicPr>
          <p:cNvPr id="16" name="Picture 15">
            <a:extLst>
              <a:ext uri="{FF2B5EF4-FFF2-40B4-BE49-F238E27FC236}">
                <a16:creationId xmlns:a16="http://schemas.microsoft.com/office/drawing/2014/main" id="{62EF2EAF-C50E-4569-AC45-EF4A3EAB8F51}"/>
              </a:ext>
            </a:extLst>
          </p:cNvPr>
          <p:cNvPicPr>
            <a:picLocks noChangeAspect="1"/>
          </p:cNvPicPr>
          <p:nvPr/>
        </p:nvPicPr>
        <p:blipFill rotWithShape="1">
          <a:blip r:embed="rId3">
            <a:extLst>
              <a:ext uri="{28A0092B-C50C-407E-A947-70E740481C1C}">
                <a14:useLocalDpi xmlns:a14="http://schemas.microsoft.com/office/drawing/2010/main" val="0"/>
              </a:ext>
            </a:extLst>
          </a:blip>
          <a:srcRect t="7706" b="60805"/>
          <a:stretch/>
        </p:blipFill>
        <p:spPr>
          <a:xfrm>
            <a:off x="55455" y="5105400"/>
            <a:ext cx="4394642" cy="1655154"/>
          </a:xfrm>
          <a:prstGeom prst="rect">
            <a:avLst/>
          </a:prstGeom>
        </p:spPr>
      </p:pic>
      <p:sp>
        <p:nvSpPr>
          <p:cNvPr id="18" name="TextBox 17">
            <a:extLst>
              <a:ext uri="{FF2B5EF4-FFF2-40B4-BE49-F238E27FC236}">
                <a16:creationId xmlns:a16="http://schemas.microsoft.com/office/drawing/2014/main" id="{62707329-365B-4D13-830B-16E463C5CA16}"/>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bg1"/>
                </a:solidFill>
              </a:rPr>
              <a:t>Confidential Solar Dew Clean Water B.V. 2021</a:t>
            </a:r>
          </a:p>
        </p:txBody>
      </p:sp>
      <p:pic>
        <p:nvPicPr>
          <p:cNvPr id="12" name="Picture 11">
            <a:extLst>
              <a:ext uri="{FF2B5EF4-FFF2-40B4-BE49-F238E27FC236}">
                <a16:creationId xmlns:a16="http://schemas.microsoft.com/office/drawing/2014/main" id="{9C3E95D5-1A7B-4D53-A562-DFAB281EE770}"/>
              </a:ext>
            </a:extLst>
          </p:cNvPr>
          <p:cNvPicPr>
            <a:picLocks noChangeAspect="1"/>
          </p:cNvPicPr>
          <p:nvPr/>
        </p:nvPicPr>
        <p:blipFill rotWithShape="1">
          <a:blip r:embed="rId4">
            <a:extLst>
              <a:ext uri="{28A0092B-C50C-407E-A947-70E740481C1C}">
                <a14:useLocalDpi xmlns:a14="http://schemas.microsoft.com/office/drawing/2010/main" val="0"/>
              </a:ext>
            </a:extLst>
          </a:blip>
          <a:srcRect t="13459" b="13847"/>
          <a:stretch/>
        </p:blipFill>
        <p:spPr>
          <a:xfrm>
            <a:off x="55455" y="2878051"/>
            <a:ext cx="4375509" cy="2115186"/>
          </a:xfrm>
          <a:prstGeom prst="rect">
            <a:avLst/>
          </a:prstGeom>
        </p:spPr>
      </p:pic>
      <p:pic>
        <p:nvPicPr>
          <p:cNvPr id="13" name="Picture 3" descr="C:\Users\Alex\Documents\SolarDew\Knowledge Management\External Research\TU Delft\GP AvdK\CD\Images\7 The Context\Madagascar\Pictures\IMG_3015.jpg">
            <a:extLst>
              <a:ext uri="{FF2B5EF4-FFF2-40B4-BE49-F238E27FC236}">
                <a16:creationId xmlns:a16="http://schemas.microsoft.com/office/drawing/2014/main" id="{52C7E4CB-75DA-4728-B04F-D4BAD63002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8" t="4599" r="578" b="14783"/>
          <a:stretch/>
        </p:blipFill>
        <p:spPr bwMode="auto">
          <a:xfrm>
            <a:off x="17226" y="97446"/>
            <a:ext cx="4413738" cy="266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06634"/>
      </p:ext>
    </p:extLst>
  </p:cSld>
  <p:clrMapOvr>
    <a:masterClrMapping/>
  </p:clrMapOvr>
  <mc:AlternateContent xmlns:mc="http://schemas.openxmlformats.org/markup-compatibility/2006" xmlns:p14="http://schemas.microsoft.com/office/powerpoint/2010/main">
    <mc:Choice Requires="p14">
      <p:transition spd="slow" p14:dur="2000" advTm="26008"/>
    </mc:Choice>
    <mc:Fallback xmlns="">
      <p:transition spd="slow" advTm="260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Impact</a:t>
            </a:r>
          </a:p>
        </p:txBody>
      </p:sp>
      <p:sp>
        <p:nvSpPr>
          <p:cNvPr id="3" name="Content Placeholder 2"/>
          <p:cNvSpPr>
            <a:spLocks noGrp="1"/>
          </p:cNvSpPr>
          <p:nvPr>
            <p:ph idx="1"/>
          </p:nvPr>
        </p:nvSpPr>
        <p:spPr>
          <a:xfrm>
            <a:off x="4648200" y="1371600"/>
            <a:ext cx="4343400" cy="5334000"/>
          </a:xfrm>
        </p:spPr>
        <p:txBody>
          <a:bodyPr/>
          <a:lstStyle/>
          <a:p>
            <a:pPr marL="0" indent="0">
              <a:buNone/>
            </a:pPr>
            <a:r>
              <a:rPr lang="en-US" dirty="0"/>
              <a:t>By 2030, we aim to provide at least 1 million people with clean drinking water!</a:t>
            </a:r>
          </a:p>
          <a:p>
            <a:pPr marL="0" indent="0">
              <a:buNone/>
            </a:pPr>
            <a:endParaRPr lang="en-US" i="1" dirty="0"/>
          </a:p>
          <a:p>
            <a:pPr marL="0" indent="0">
              <a:buNone/>
            </a:pPr>
            <a:r>
              <a:rPr lang="en-US" dirty="0"/>
              <a:t>Our vision is that:</a:t>
            </a:r>
          </a:p>
          <a:p>
            <a:pPr marL="0" indent="0" algn="ctr">
              <a:buNone/>
            </a:pPr>
            <a:endParaRPr lang="en-US" i="1" dirty="0"/>
          </a:p>
          <a:p>
            <a:pPr marL="0" indent="0" algn="ctr">
              <a:buNone/>
            </a:pPr>
            <a:r>
              <a:rPr lang="en-US" i="1" dirty="0"/>
              <a:t>“The growing water crisis is not only a global problem to be solved, but in doing so, it is also an opportunity for creating new and sustainable businesses and inspire local entrepreneurship”</a:t>
            </a:r>
          </a:p>
          <a:p>
            <a:pPr marL="0" indent="0">
              <a:buNone/>
            </a:pPr>
            <a:endParaRPr lang="en-US" dirty="0"/>
          </a:p>
          <a:p>
            <a:pPr marL="0" indent="0" algn="r">
              <a:buNone/>
            </a:pPr>
            <a:endParaRPr lang="en-US" i="1" dirty="0"/>
          </a:p>
          <a:p>
            <a:endParaRPr lang="en-US" dirty="0"/>
          </a:p>
        </p:txBody>
      </p:sp>
      <p:sp>
        <p:nvSpPr>
          <p:cNvPr id="6" name="TextBox 5"/>
          <p:cNvSpPr txBox="1"/>
          <p:nvPr/>
        </p:nvSpPr>
        <p:spPr>
          <a:xfrm>
            <a:off x="5486400" y="6336268"/>
            <a:ext cx="2667000" cy="369332"/>
          </a:xfrm>
          <a:prstGeom prst="rect">
            <a:avLst/>
          </a:prstGeom>
          <a:noFill/>
        </p:spPr>
        <p:txBody>
          <a:bodyPr wrap="square" rtlCol="0">
            <a:spAutoFit/>
          </a:bodyPr>
          <a:lstStyle/>
          <a:p>
            <a:pPr algn="ctr"/>
            <a:r>
              <a:rPr lang="en-US" dirty="0">
                <a:solidFill>
                  <a:schemeClr val="bg1"/>
                </a:solidFill>
              </a:rPr>
              <a:t>www.solardew.com </a:t>
            </a:r>
          </a:p>
        </p:txBody>
      </p:sp>
      <p:pic>
        <p:nvPicPr>
          <p:cNvPr id="10" name="Picture 9">
            <a:extLst>
              <a:ext uri="{FF2B5EF4-FFF2-40B4-BE49-F238E27FC236}">
                <a16:creationId xmlns:a16="http://schemas.microsoft.com/office/drawing/2014/main" id="{2F538A7B-94AA-4669-AE82-3572A000B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29" y="445979"/>
            <a:ext cx="2160000" cy="2880000"/>
          </a:xfrm>
          <a:prstGeom prst="rect">
            <a:avLst/>
          </a:prstGeom>
        </p:spPr>
      </p:pic>
      <p:pic>
        <p:nvPicPr>
          <p:cNvPr id="11" name="Picture 10">
            <a:extLst>
              <a:ext uri="{FF2B5EF4-FFF2-40B4-BE49-F238E27FC236}">
                <a16:creationId xmlns:a16="http://schemas.microsoft.com/office/drawing/2014/main" id="{5F05A8E1-9DDD-42F8-AAD1-26926C178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4165" y="445979"/>
            <a:ext cx="2160000" cy="2880000"/>
          </a:xfrm>
          <a:prstGeom prst="rect">
            <a:avLst/>
          </a:prstGeom>
        </p:spPr>
      </p:pic>
      <p:pic>
        <p:nvPicPr>
          <p:cNvPr id="12" name="Picture 11">
            <a:extLst>
              <a:ext uri="{FF2B5EF4-FFF2-40B4-BE49-F238E27FC236}">
                <a16:creationId xmlns:a16="http://schemas.microsoft.com/office/drawing/2014/main" id="{1B6F7258-011C-46B8-84F1-423ADDD71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54" y="3368400"/>
            <a:ext cx="2160000" cy="2880000"/>
          </a:xfrm>
          <a:prstGeom prst="rect">
            <a:avLst/>
          </a:prstGeom>
        </p:spPr>
      </p:pic>
      <p:pic>
        <p:nvPicPr>
          <p:cNvPr id="13" name="Picture 12">
            <a:extLst>
              <a:ext uri="{FF2B5EF4-FFF2-40B4-BE49-F238E27FC236}">
                <a16:creationId xmlns:a16="http://schemas.microsoft.com/office/drawing/2014/main" id="{54140568-D95D-4320-AE89-2E00228DAE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4165" y="3368400"/>
            <a:ext cx="2160000" cy="2880000"/>
          </a:xfrm>
          <a:prstGeom prst="rect">
            <a:avLst/>
          </a:prstGeom>
        </p:spPr>
      </p:pic>
      <p:sp>
        <p:nvSpPr>
          <p:cNvPr id="14" name="TextBox 13">
            <a:extLst>
              <a:ext uri="{FF2B5EF4-FFF2-40B4-BE49-F238E27FC236}">
                <a16:creationId xmlns:a16="http://schemas.microsoft.com/office/drawing/2014/main" id="{5E0A45C5-1EDF-427C-ABE2-FD19D0E7C4C2}"/>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spTree>
    <p:extLst>
      <p:ext uri="{BB962C8B-B14F-4D97-AF65-F5344CB8AC3E}">
        <p14:creationId xmlns:p14="http://schemas.microsoft.com/office/powerpoint/2010/main" val="7534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44C576-73E5-462E-8C9E-A979F47B5715}"/>
              </a:ext>
            </a:extLst>
          </p:cNvPr>
          <p:cNvSpPr/>
          <p:nvPr/>
        </p:nvSpPr>
        <p:spPr>
          <a:xfrm>
            <a:off x="0" y="0"/>
            <a:ext cx="9143998" cy="68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82E8AB-B8B5-4FB8-A2D6-ADF0449849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833"/>
          <a:stretch/>
        </p:blipFill>
        <p:spPr>
          <a:xfrm flipH="1">
            <a:off x="71333" y="17060"/>
            <a:ext cx="4462753" cy="5216205"/>
          </a:xfrm>
          <a:prstGeom prst="rect">
            <a:avLst/>
          </a:prstGeom>
        </p:spPr>
      </p:pic>
      <p:sp>
        <p:nvSpPr>
          <p:cNvPr id="3" name="Content Placeholder 2"/>
          <p:cNvSpPr>
            <a:spLocks noGrp="1"/>
          </p:cNvSpPr>
          <p:nvPr>
            <p:ph idx="1"/>
          </p:nvPr>
        </p:nvSpPr>
        <p:spPr>
          <a:xfrm>
            <a:off x="4648200" y="1828800"/>
            <a:ext cx="4343400" cy="4876800"/>
          </a:xfrm>
        </p:spPr>
        <p:txBody>
          <a:bodyPr/>
          <a:lstStyle/>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p:txBody>
      </p:sp>
      <p:pic>
        <p:nvPicPr>
          <p:cNvPr id="8" name="Picture 7">
            <a:extLst>
              <a:ext uri="{FF2B5EF4-FFF2-40B4-BE49-F238E27FC236}">
                <a16:creationId xmlns:a16="http://schemas.microsoft.com/office/drawing/2014/main" id="{01B1F4AD-B5BF-4545-B06C-1E9C7B8C9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152400"/>
            <a:ext cx="2288583" cy="457200"/>
          </a:xfrm>
          <a:prstGeom prst="rect">
            <a:avLst/>
          </a:prstGeom>
        </p:spPr>
      </p:pic>
      <p:sp>
        <p:nvSpPr>
          <p:cNvPr id="7" name="TextBox 6">
            <a:extLst>
              <a:ext uri="{FF2B5EF4-FFF2-40B4-BE49-F238E27FC236}">
                <a16:creationId xmlns:a16="http://schemas.microsoft.com/office/drawing/2014/main" id="{2D364F1D-AB0F-4FBE-90FA-53328BE1EFB8}"/>
              </a:ext>
            </a:extLst>
          </p:cNvPr>
          <p:cNvSpPr txBox="1"/>
          <p:nvPr/>
        </p:nvSpPr>
        <p:spPr>
          <a:xfrm>
            <a:off x="132080" y="4876800"/>
            <a:ext cx="2090637" cy="215444"/>
          </a:xfrm>
          <a:prstGeom prst="rect">
            <a:avLst/>
          </a:prstGeom>
          <a:noFill/>
        </p:spPr>
        <p:txBody>
          <a:bodyPr wrap="none" rtlCol="0">
            <a:spAutoFit/>
          </a:bodyPr>
          <a:lstStyle/>
          <a:p>
            <a:r>
              <a:rPr lang="en-US" sz="800" i="1" dirty="0">
                <a:solidFill>
                  <a:schemeClr val="bg1"/>
                </a:solidFill>
              </a:rPr>
              <a:t>Confidential SolarDew International B.V. 2019</a:t>
            </a:r>
          </a:p>
        </p:txBody>
      </p:sp>
      <p:pic>
        <p:nvPicPr>
          <p:cNvPr id="4" name="Picture 3">
            <a:extLst>
              <a:ext uri="{FF2B5EF4-FFF2-40B4-BE49-F238E27FC236}">
                <a16:creationId xmlns:a16="http://schemas.microsoft.com/office/drawing/2014/main" id="{591C666A-6DE5-478C-AEE5-FDBD9F0B8A7E}"/>
              </a:ext>
            </a:extLst>
          </p:cNvPr>
          <p:cNvPicPr>
            <a:picLocks noChangeAspect="1"/>
          </p:cNvPicPr>
          <p:nvPr/>
        </p:nvPicPr>
        <p:blipFill rotWithShape="1">
          <a:blip r:embed="rId5">
            <a:extLst>
              <a:ext uri="{28A0092B-C50C-407E-A947-70E740481C1C}">
                <a14:useLocalDpi xmlns:a14="http://schemas.microsoft.com/office/drawing/2010/main" val="0"/>
              </a:ext>
            </a:extLst>
          </a:blip>
          <a:srcRect l="6462" r="19840"/>
          <a:stretch/>
        </p:blipFill>
        <p:spPr>
          <a:xfrm flipH="1">
            <a:off x="4454093" y="76200"/>
            <a:ext cx="4661657" cy="6274767"/>
          </a:xfrm>
          <a:prstGeom prst="rect">
            <a:avLst/>
          </a:prstGeom>
        </p:spPr>
      </p:pic>
      <p:sp>
        <p:nvSpPr>
          <p:cNvPr id="11" name="TextBox 10">
            <a:extLst>
              <a:ext uri="{FF2B5EF4-FFF2-40B4-BE49-F238E27FC236}">
                <a16:creationId xmlns:a16="http://schemas.microsoft.com/office/drawing/2014/main" id="{D18DF076-E03E-47F3-B1DF-4DA17B65DF79}"/>
              </a:ext>
            </a:extLst>
          </p:cNvPr>
          <p:cNvSpPr txBox="1"/>
          <p:nvPr/>
        </p:nvSpPr>
        <p:spPr>
          <a:xfrm>
            <a:off x="256230" y="5399782"/>
            <a:ext cx="8859520" cy="1077218"/>
          </a:xfrm>
          <a:prstGeom prst="rect">
            <a:avLst/>
          </a:prstGeom>
          <a:noFill/>
        </p:spPr>
        <p:txBody>
          <a:bodyPr wrap="square" rtlCol="0">
            <a:spAutoFit/>
          </a:bodyPr>
          <a:lstStyle/>
          <a:p>
            <a:pPr algn="ctr"/>
            <a:r>
              <a:rPr lang="en-US" sz="3200" i="1" dirty="0">
                <a:solidFill>
                  <a:schemeClr val="accent5">
                    <a:lumMod val="50000"/>
                  </a:schemeClr>
                </a:solidFill>
              </a:rPr>
              <a:t>SolarDew offers the </a:t>
            </a:r>
            <a:r>
              <a:rPr lang="en-US" sz="3200" b="1" i="1" dirty="0">
                <a:solidFill>
                  <a:schemeClr val="accent5">
                    <a:lumMod val="50000"/>
                  </a:schemeClr>
                </a:solidFill>
              </a:rPr>
              <a:t>only effective solution </a:t>
            </a:r>
            <a:r>
              <a:rPr lang="en-US" sz="3200" i="1" dirty="0">
                <a:solidFill>
                  <a:schemeClr val="accent5">
                    <a:lumMod val="50000"/>
                  </a:schemeClr>
                </a:solidFill>
              </a:rPr>
              <a:t>for </a:t>
            </a:r>
          </a:p>
          <a:p>
            <a:pPr algn="ctr"/>
            <a:r>
              <a:rPr lang="en-US" sz="3200" i="1" dirty="0">
                <a:solidFill>
                  <a:schemeClr val="accent5">
                    <a:lumMod val="50000"/>
                  </a:schemeClr>
                </a:solidFill>
              </a:rPr>
              <a:t>households, communities and in emergencies</a:t>
            </a:r>
            <a:endParaRPr lang="en-NL" sz="3200" i="1" dirty="0">
              <a:solidFill>
                <a:schemeClr val="accent5">
                  <a:lumMod val="50000"/>
                </a:schemeClr>
              </a:solidFill>
            </a:endParaRPr>
          </a:p>
        </p:txBody>
      </p:sp>
      <p:pic>
        <p:nvPicPr>
          <p:cNvPr id="9" name="Picture 8">
            <a:extLst>
              <a:ext uri="{FF2B5EF4-FFF2-40B4-BE49-F238E27FC236}">
                <a16:creationId xmlns:a16="http://schemas.microsoft.com/office/drawing/2014/main" id="{F3EE7EF9-B342-4260-8589-35A87EC9A3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09" r="4020"/>
          <a:stretch/>
        </p:blipFill>
        <p:spPr>
          <a:xfrm>
            <a:off x="4454093" y="-59140"/>
            <a:ext cx="4613707" cy="5182280"/>
          </a:xfrm>
          <a:prstGeom prst="rect">
            <a:avLst/>
          </a:prstGeom>
        </p:spPr>
      </p:pic>
      <p:sp>
        <p:nvSpPr>
          <p:cNvPr id="10" name="TextBox 9">
            <a:extLst>
              <a:ext uri="{FF2B5EF4-FFF2-40B4-BE49-F238E27FC236}">
                <a16:creationId xmlns:a16="http://schemas.microsoft.com/office/drawing/2014/main" id="{56B52161-A0E1-44CF-A136-6B51F10C5C91}"/>
              </a:ext>
            </a:extLst>
          </p:cNvPr>
          <p:cNvSpPr txBox="1"/>
          <p:nvPr/>
        </p:nvSpPr>
        <p:spPr>
          <a:xfrm>
            <a:off x="137160" y="6537960"/>
            <a:ext cx="2087431" cy="215444"/>
          </a:xfrm>
          <a:prstGeom prst="rect">
            <a:avLst/>
          </a:prstGeom>
          <a:noFill/>
        </p:spPr>
        <p:txBody>
          <a:bodyPr wrap="none" rtlCol="0">
            <a:spAutoFit/>
          </a:bodyPr>
          <a:lstStyle/>
          <a:p>
            <a:r>
              <a:rPr lang="en-US" sz="800" i="1" dirty="0">
                <a:solidFill>
                  <a:schemeClr val="accent5">
                    <a:lumMod val="50000"/>
                  </a:schemeClr>
                </a:solidFill>
              </a:rPr>
              <a:t>Confidential Solar Dew Clean Water B.V. 2021</a:t>
            </a:r>
          </a:p>
        </p:txBody>
      </p:sp>
    </p:spTree>
    <p:extLst>
      <p:ext uri="{BB962C8B-B14F-4D97-AF65-F5344CB8AC3E}">
        <p14:creationId xmlns:p14="http://schemas.microsoft.com/office/powerpoint/2010/main" val="167716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chnology copy.jpg"/>
          <p:cNvPicPr>
            <a:picLocks noChangeAspect="1"/>
          </p:cNvPicPr>
          <p:nvPr/>
        </p:nvPicPr>
        <p:blipFill>
          <a:blip r:embed="rId3" cstate="print"/>
          <a:stretch>
            <a:fillRect/>
          </a:stretch>
        </p:blipFill>
        <p:spPr>
          <a:xfrm>
            <a:off x="76200" y="2667000"/>
            <a:ext cx="4398570" cy="3810000"/>
          </a:xfrm>
          <a:prstGeom prst="rect">
            <a:avLst/>
          </a:prstGeom>
        </p:spPr>
      </p:pic>
      <p:sp>
        <p:nvSpPr>
          <p:cNvPr id="2" name="Title 1"/>
          <p:cNvSpPr>
            <a:spLocks noGrp="1"/>
          </p:cNvSpPr>
          <p:nvPr>
            <p:ph type="title"/>
          </p:nvPr>
        </p:nvSpPr>
        <p:spPr>
          <a:xfrm>
            <a:off x="4648200" y="762000"/>
            <a:ext cx="4343400" cy="990600"/>
          </a:xfrm>
        </p:spPr>
        <p:txBody>
          <a:bodyPr/>
          <a:lstStyle/>
          <a:p>
            <a:r>
              <a:rPr lang="en-US" dirty="0"/>
              <a:t>Drinking water using only the sun’s energy</a:t>
            </a:r>
          </a:p>
        </p:txBody>
      </p:sp>
      <p:sp>
        <p:nvSpPr>
          <p:cNvPr id="3" name="Content Placeholder 2"/>
          <p:cNvSpPr>
            <a:spLocks noGrp="1"/>
          </p:cNvSpPr>
          <p:nvPr>
            <p:ph idx="1"/>
          </p:nvPr>
        </p:nvSpPr>
        <p:spPr>
          <a:xfrm>
            <a:off x="4648200" y="1752600"/>
            <a:ext cx="4343400" cy="4953000"/>
          </a:xfrm>
        </p:spPr>
        <p:txBody>
          <a:bodyPr/>
          <a:lstStyle/>
          <a:p>
            <a:pPr marL="0" indent="0">
              <a:buNone/>
            </a:pPr>
            <a:r>
              <a:rPr lang="en-US" sz="1800" dirty="0"/>
              <a:t>The process is called membrane distillation</a:t>
            </a:r>
          </a:p>
          <a:p>
            <a:r>
              <a:rPr lang="en-US" sz="1800" b="1" dirty="0"/>
              <a:t>Heating - </a:t>
            </a:r>
            <a:r>
              <a:rPr lang="en-US" sz="1800" dirty="0"/>
              <a:t>The sun’s energy is used to heat contaminated water. </a:t>
            </a:r>
          </a:p>
          <a:p>
            <a:r>
              <a:rPr lang="en-US" sz="1800" b="1" dirty="0"/>
              <a:t>Evaporation – </a:t>
            </a:r>
            <a:r>
              <a:rPr lang="en-US" sz="1800" dirty="0"/>
              <a:t>Water vapor passes through SolarDew’s membrane leaving all contaminants behind.</a:t>
            </a:r>
          </a:p>
          <a:p>
            <a:r>
              <a:rPr lang="en-US" sz="1800" b="1" dirty="0"/>
              <a:t>Condensation</a:t>
            </a:r>
            <a:r>
              <a:rPr lang="en-US" sz="1800" dirty="0"/>
              <a:t> takes place on the other side and re-mineralized to produce pure drinking water.</a:t>
            </a:r>
          </a:p>
          <a:p>
            <a:r>
              <a:rPr lang="en-US" sz="1800" b="1" dirty="0"/>
              <a:t>Production – </a:t>
            </a:r>
            <a:r>
              <a:rPr lang="en-US" sz="1800" dirty="0"/>
              <a:t>4 l/day/module (0.5 m2) which exactly what one person needs</a:t>
            </a:r>
          </a:p>
          <a:p>
            <a:r>
              <a:rPr lang="en-US" sz="1800" b="1" dirty="0"/>
              <a:t>Modular - </a:t>
            </a:r>
            <a:r>
              <a:rPr lang="en-US" sz="1800" dirty="0"/>
              <a:t>Interconnected modules can produce anywhere from 4 to 5000 l/day</a:t>
            </a:r>
          </a:p>
          <a:p>
            <a:endParaRPr lang="en-US" sz="1800" dirty="0"/>
          </a:p>
          <a:p>
            <a:endParaRPr lang="en-US" sz="1800" dirty="0"/>
          </a:p>
          <a:p>
            <a:pPr marL="0" indent="0">
              <a:buNone/>
            </a:pPr>
            <a:endParaRPr lang="en-US" sz="1800" dirty="0"/>
          </a:p>
          <a:p>
            <a:pPr marL="0" indent="0">
              <a:buNone/>
            </a:pPr>
            <a:endParaRPr lang="en-US" sz="1800" dirty="0"/>
          </a:p>
          <a:p>
            <a:endParaRPr lang="en-US" dirty="0"/>
          </a:p>
          <a:p>
            <a:endParaRPr lang="en-US" dirty="0"/>
          </a:p>
        </p:txBody>
      </p:sp>
      <p:pic>
        <p:nvPicPr>
          <p:cNvPr id="6" name="Picture 5" descr="Pervaporation copy.jpg"/>
          <p:cNvPicPr>
            <a:picLocks noChangeAspect="1"/>
          </p:cNvPicPr>
          <p:nvPr/>
        </p:nvPicPr>
        <p:blipFill>
          <a:blip r:embed="rId4" cstate="print"/>
          <a:stretch>
            <a:fillRect/>
          </a:stretch>
        </p:blipFill>
        <p:spPr>
          <a:xfrm>
            <a:off x="239470" y="152400"/>
            <a:ext cx="2864104" cy="2670630"/>
          </a:xfrm>
          <a:prstGeom prst="rect">
            <a:avLst/>
          </a:prstGeom>
        </p:spPr>
      </p:pic>
      <p:sp>
        <p:nvSpPr>
          <p:cNvPr id="4" name="Slide Number Placeholder 3">
            <a:extLst>
              <a:ext uri="{FF2B5EF4-FFF2-40B4-BE49-F238E27FC236}">
                <a16:creationId xmlns:a16="http://schemas.microsoft.com/office/drawing/2014/main" id="{AC6898BA-9062-439B-B9F4-7E30409BB638}"/>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6</a:t>
            </a:fld>
            <a:endParaRPr lang="en-US" dirty="0"/>
          </a:p>
        </p:txBody>
      </p:sp>
      <p:sp>
        <p:nvSpPr>
          <p:cNvPr id="9" name="TextBox 8">
            <a:extLst>
              <a:ext uri="{FF2B5EF4-FFF2-40B4-BE49-F238E27FC236}">
                <a16:creationId xmlns:a16="http://schemas.microsoft.com/office/drawing/2014/main" id="{3462AF1C-5FCD-44BE-AC28-BCA18D270C35}"/>
              </a:ext>
            </a:extLst>
          </p:cNvPr>
          <p:cNvSpPr txBox="1"/>
          <p:nvPr/>
        </p:nvSpPr>
        <p:spPr>
          <a:xfrm>
            <a:off x="137160" y="6537960"/>
            <a:ext cx="2064989" cy="215444"/>
          </a:xfrm>
          <a:prstGeom prst="rect">
            <a:avLst/>
          </a:prstGeom>
          <a:noFill/>
        </p:spPr>
        <p:txBody>
          <a:bodyPr wrap="none" rtlCol="0">
            <a:spAutoFit/>
          </a:bodyPr>
          <a:lstStyle/>
          <a:p>
            <a:r>
              <a:rPr lang="en-US" sz="800" i="1" dirty="0">
                <a:solidFill>
                  <a:schemeClr val="accent5">
                    <a:lumMod val="50000"/>
                  </a:schemeClr>
                </a:solidFill>
              </a:rPr>
              <a:t>Confidential SolarDew Clean Water B.V. 2021</a:t>
            </a:r>
          </a:p>
        </p:txBody>
      </p:sp>
    </p:spTree>
    <p:extLst>
      <p:ext uri="{BB962C8B-B14F-4D97-AF65-F5344CB8AC3E}">
        <p14:creationId xmlns:p14="http://schemas.microsoft.com/office/powerpoint/2010/main" val="1873936009"/>
      </p:ext>
    </p:extLst>
  </p:cSld>
  <p:clrMapOvr>
    <a:masterClrMapping/>
  </p:clrMapOvr>
  <mc:AlternateContent xmlns:mc="http://schemas.openxmlformats.org/markup-compatibility/2006" xmlns:p14="http://schemas.microsoft.com/office/powerpoint/2010/main">
    <mc:Choice Requires="p14">
      <p:transition spd="slow" p14:dur="2000" advTm="28698"/>
    </mc:Choice>
    <mc:Fallback xmlns="">
      <p:transition spd="slow" advTm="286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Robust</a:t>
            </a:r>
          </a:p>
        </p:txBody>
      </p:sp>
      <p:sp>
        <p:nvSpPr>
          <p:cNvPr id="3" name="Content Placeholder 2"/>
          <p:cNvSpPr>
            <a:spLocks noGrp="1"/>
          </p:cNvSpPr>
          <p:nvPr>
            <p:ph idx="1"/>
          </p:nvPr>
        </p:nvSpPr>
        <p:spPr/>
        <p:txBody>
          <a:bodyPr>
            <a:noAutofit/>
          </a:bodyPr>
          <a:lstStyle/>
          <a:p>
            <a:pPr marL="0" indent="0">
              <a:buNone/>
            </a:pPr>
            <a:r>
              <a:rPr lang="en-US" sz="1800" dirty="0"/>
              <a:t>SolarDew provides households and communities with </a:t>
            </a:r>
            <a:r>
              <a:rPr lang="en-US" sz="1800" b="1" dirty="0"/>
              <a:t>simple, point of use, desalination products</a:t>
            </a:r>
            <a:r>
              <a:rPr lang="en-US" sz="1800" dirty="0"/>
              <a:t>:</a:t>
            </a:r>
          </a:p>
          <a:p>
            <a:r>
              <a:rPr lang="en-US" sz="1800" b="1" dirty="0"/>
              <a:t>High quality drinking water </a:t>
            </a:r>
            <a:r>
              <a:rPr lang="en-US" sz="1800" dirty="0"/>
              <a:t>from contaminated and/or saline sources</a:t>
            </a:r>
          </a:p>
          <a:p>
            <a:r>
              <a:rPr lang="en-US" sz="1800" b="1" dirty="0"/>
              <a:t>Autonomous</a:t>
            </a:r>
            <a:r>
              <a:rPr lang="en-US" sz="1800" dirty="0"/>
              <a:t> – solar thermal powered</a:t>
            </a:r>
          </a:p>
          <a:p>
            <a:r>
              <a:rPr lang="en-US" sz="1800" b="1" dirty="0"/>
              <a:t>Plug and play – </a:t>
            </a:r>
            <a:r>
              <a:rPr lang="en-US" sz="1800" dirty="0"/>
              <a:t>Simple and robust</a:t>
            </a:r>
          </a:p>
          <a:p>
            <a:r>
              <a:rPr lang="en-US" sz="1800" b="1" dirty="0"/>
              <a:t>Low maintenance </a:t>
            </a:r>
            <a:r>
              <a:rPr lang="en-US" sz="1800" dirty="0"/>
              <a:t>and easy to service with no moving or electrical components</a:t>
            </a:r>
          </a:p>
          <a:p>
            <a:r>
              <a:rPr lang="en-US" sz="1800" b="1" dirty="0"/>
              <a:t>Low Water Price -</a:t>
            </a:r>
            <a:r>
              <a:rPr lang="en-US" sz="1800" dirty="0"/>
              <a:t> less than €0.02 per liter compared to €0.04 for trucked water and €0.20 for bottle water</a:t>
            </a:r>
          </a:p>
          <a:p>
            <a:endParaRPr lang="en-US" sz="1800" dirty="0"/>
          </a:p>
          <a:p>
            <a:pPr marL="0" indent="0">
              <a:buNone/>
            </a:pPr>
            <a:r>
              <a:rPr lang="en-US" sz="1000" dirty="0"/>
              <a:t>1 @ 100,000 units/year. Cost Price determined with Philips Innovation Services .</a:t>
            </a:r>
          </a:p>
        </p:txBody>
      </p:sp>
      <p:pic>
        <p:nvPicPr>
          <p:cNvPr id="4" name="Picture 2" descr="C:\Documents and Settings\Alex\My Documents\SDI\Marketing &amp; Strategy\Philpott Communications\Logo\Final SolarDew logo-01.jpg"/>
          <p:cNvPicPr>
            <a:picLocks noChangeAspect="1" noChangeArrowheads="1"/>
          </p:cNvPicPr>
          <p:nvPr/>
        </p:nvPicPr>
        <p:blipFill>
          <a:blip r:embed="rId3" cstate="print"/>
          <a:srcRect/>
          <a:stretch>
            <a:fillRect/>
          </a:stretch>
        </p:blipFill>
        <p:spPr bwMode="auto">
          <a:xfrm>
            <a:off x="26090" y="5323788"/>
            <a:ext cx="4486276" cy="896727"/>
          </a:xfrm>
          <a:prstGeom prst="rect">
            <a:avLst/>
          </a:prstGeom>
          <a:noFill/>
        </p:spPr>
      </p:pic>
      <p:sp>
        <p:nvSpPr>
          <p:cNvPr id="5" name="TextBox 4"/>
          <p:cNvSpPr txBox="1"/>
          <p:nvPr/>
        </p:nvSpPr>
        <p:spPr>
          <a:xfrm>
            <a:off x="101492" y="107839"/>
            <a:ext cx="4318108" cy="215444"/>
          </a:xfrm>
          <a:prstGeom prst="rect">
            <a:avLst/>
          </a:prstGeom>
          <a:noFill/>
        </p:spPr>
        <p:txBody>
          <a:bodyPr wrap="square" rtlCol="0">
            <a:spAutoFit/>
          </a:bodyPr>
          <a:lstStyle/>
          <a:p>
            <a:r>
              <a:rPr lang="en-US" sz="800" i="1" dirty="0">
                <a:solidFill>
                  <a:schemeClr val="bg1"/>
                </a:solidFill>
              </a:rPr>
              <a:t>*The products in the background are solar heaters and  not the actual product.</a:t>
            </a:r>
          </a:p>
        </p:txBody>
      </p:sp>
      <p:sp>
        <p:nvSpPr>
          <p:cNvPr id="8" name="TextBox 7">
            <a:extLst>
              <a:ext uri="{FF2B5EF4-FFF2-40B4-BE49-F238E27FC236}">
                <a16:creationId xmlns:a16="http://schemas.microsoft.com/office/drawing/2014/main" id="{7D6091F9-B813-4883-A9DB-BC4AB4DACE4F}"/>
              </a:ext>
            </a:extLst>
          </p:cNvPr>
          <p:cNvSpPr txBox="1"/>
          <p:nvPr/>
        </p:nvSpPr>
        <p:spPr>
          <a:xfrm>
            <a:off x="137160" y="6537960"/>
            <a:ext cx="2064989" cy="215444"/>
          </a:xfrm>
          <a:prstGeom prst="rect">
            <a:avLst/>
          </a:prstGeom>
          <a:noFill/>
        </p:spPr>
        <p:txBody>
          <a:bodyPr wrap="none" rtlCol="0">
            <a:spAutoFit/>
          </a:bodyPr>
          <a:lstStyle/>
          <a:p>
            <a:r>
              <a:rPr lang="en-US" sz="800" i="1" dirty="0">
                <a:solidFill>
                  <a:schemeClr val="accent5">
                    <a:lumMod val="50000"/>
                  </a:schemeClr>
                </a:solidFill>
              </a:rPr>
              <a:t>Confidential SolarDew Clean Water B.V. 2021</a:t>
            </a:r>
          </a:p>
        </p:txBody>
      </p:sp>
      <p:sp>
        <p:nvSpPr>
          <p:cNvPr id="7" name="Slide Number Placeholder 6">
            <a:extLst>
              <a:ext uri="{FF2B5EF4-FFF2-40B4-BE49-F238E27FC236}">
                <a16:creationId xmlns:a16="http://schemas.microsoft.com/office/drawing/2014/main" id="{D5ED3C4E-A69E-4A90-B140-BA697312410C}"/>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7</a:t>
            </a:fld>
            <a:endParaRPr lang="en-US" dirty="0"/>
          </a:p>
        </p:txBody>
      </p:sp>
      <p:pic>
        <p:nvPicPr>
          <p:cNvPr id="10" name="Picture 9">
            <a:extLst>
              <a:ext uri="{FF2B5EF4-FFF2-40B4-BE49-F238E27FC236}">
                <a16:creationId xmlns:a16="http://schemas.microsoft.com/office/drawing/2014/main" id="{0D2AEC08-9E45-45A4-8C45-D4B4425B3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4" y="76200"/>
            <a:ext cx="4439982" cy="3276600"/>
          </a:xfrm>
          <a:prstGeom prst="rect">
            <a:avLst/>
          </a:prstGeom>
        </p:spPr>
      </p:pic>
      <p:pic>
        <p:nvPicPr>
          <p:cNvPr id="12" name="Picture 11">
            <a:extLst>
              <a:ext uri="{FF2B5EF4-FFF2-40B4-BE49-F238E27FC236}">
                <a16:creationId xmlns:a16="http://schemas.microsoft.com/office/drawing/2014/main" id="{178B91BB-8523-4E03-B33B-239C31E973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955" b="18470"/>
          <a:stretch/>
        </p:blipFill>
        <p:spPr>
          <a:xfrm>
            <a:off x="67693" y="3286539"/>
            <a:ext cx="4368800" cy="1984802"/>
          </a:xfrm>
          <a:prstGeom prst="rect">
            <a:avLst/>
          </a:prstGeom>
        </p:spPr>
      </p:pic>
    </p:spTree>
    <p:extLst>
      <p:ext uri="{BB962C8B-B14F-4D97-AF65-F5344CB8AC3E}">
        <p14:creationId xmlns:p14="http://schemas.microsoft.com/office/powerpoint/2010/main" val="332535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343400" cy="914400"/>
          </a:xfrm>
        </p:spPr>
        <p:txBody>
          <a:bodyPr/>
          <a:lstStyle/>
          <a:p>
            <a:r>
              <a:rPr lang="en-US" dirty="0"/>
              <a:t>no affordable  solutions for Point of Use Desalination!</a:t>
            </a:r>
          </a:p>
        </p:txBody>
      </p:sp>
      <p:sp>
        <p:nvSpPr>
          <p:cNvPr id="3" name="Content Placeholder 2"/>
          <p:cNvSpPr>
            <a:spLocks noGrp="1"/>
          </p:cNvSpPr>
          <p:nvPr>
            <p:ph idx="1"/>
          </p:nvPr>
        </p:nvSpPr>
        <p:spPr>
          <a:xfrm>
            <a:off x="4648200" y="1676400"/>
            <a:ext cx="4343400" cy="5029200"/>
          </a:xfrm>
        </p:spPr>
        <p:txBody>
          <a:bodyPr/>
          <a:lstStyle/>
          <a:p>
            <a:r>
              <a:rPr lang="en-US" sz="2000" dirty="0"/>
              <a:t>Standard water purification solutions </a:t>
            </a:r>
            <a:r>
              <a:rPr lang="en-US" sz="2000" b="1" dirty="0"/>
              <a:t>do not remove salts</a:t>
            </a:r>
          </a:p>
          <a:p>
            <a:r>
              <a:rPr lang="en-US" sz="2000" b="1" dirty="0"/>
              <a:t>Reverse osmosis </a:t>
            </a:r>
            <a:r>
              <a:rPr lang="en-US" sz="2000" dirty="0"/>
              <a:t>is maintenance intensive and prone to failure</a:t>
            </a:r>
          </a:p>
          <a:p>
            <a:r>
              <a:rPr lang="en-US" sz="2000" dirty="0"/>
              <a:t>Other </a:t>
            </a:r>
            <a:r>
              <a:rPr lang="en-US" sz="2000" b="1" dirty="0"/>
              <a:t>Solar Desalination Technologies </a:t>
            </a:r>
            <a:r>
              <a:rPr lang="en-US" sz="2000" dirty="0"/>
              <a:t>are complex, expensive  (&gt;4 cents/liter) and difficult to scale.</a:t>
            </a:r>
          </a:p>
          <a:p>
            <a:r>
              <a:rPr lang="en-US" sz="2000" b="1" dirty="0"/>
              <a:t>Air2Water Technologies </a:t>
            </a:r>
            <a:r>
              <a:rPr lang="en-US" sz="2000" dirty="0"/>
              <a:t>are expensive (10 cents/liter) and not efficient. </a:t>
            </a:r>
          </a:p>
          <a:p>
            <a:endParaRPr lang="en-US" sz="2000" dirty="0"/>
          </a:p>
          <a:p>
            <a:pPr marL="0" indent="0">
              <a:buNone/>
            </a:pPr>
            <a:endParaRPr lang="en-US" sz="1800" dirty="0"/>
          </a:p>
          <a:p>
            <a:endParaRPr lang="en-US" sz="1800" dirty="0"/>
          </a:p>
          <a:p>
            <a:endParaRPr lang="en-US" sz="1800" dirty="0"/>
          </a:p>
          <a:p>
            <a:pPr lvl="1"/>
            <a:endParaRPr lang="en-US" dirty="0"/>
          </a:p>
        </p:txBody>
      </p:sp>
      <p:sp>
        <p:nvSpPr>
          <p:cNvPr id="8" name="TextBox 7"/>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International B.V. 2019</a:t>
            </a:r>
          </a:p>
        </p:txBody>
      </p:sp>
      <p:grpSp>
        <p:nvGrpSpPr>
          <p:cNvPr id="7" name="Group 6">
            <a:extLst>
              <a:ext uri="{FF2B5EF4-FFF2-40B4-BE49-F238E27FC236}">
                <a16:creationId xmlns:a16="http://schemas.microsoft.com/office/drawing/2014/main" id="{2AF05C4C-5D39-4A28-8B39-9D76D8BC849E}"/>
              </a:ext>
            </a:extLst>
          </p:cNvPr>
          <p:cNvGrpSpPr/>
          <p:nvPr/>
        </p:nvGrpSpPr>
        <p:grpSpPr>
          <a:xfrm>
            <a:off x="1515065" y="41554"/>
            <a:ext cx="3014050" cy="1371600"/>
            <a:chOff x="720772" y="609600"/>
            <a:chExt cx="3014050" cy="1371600"/>
          </a:xfrm>
        </p:grpSpPr>
        <p:pic>
          <p:nvPicPr>
            <p:cNvPr id="13" name="Picture 12" descr="https://www.katadyn.com/website/var/tmp/image-thumbnails/0/2219/thumb__product/8013441_8013442_ps80e.jpeg"/>
            <p:cNvPicPr/>
            <p:nvPr/>
          </p:nvPicPr>
          <p:blipFill rotWithShape="1">
            <a:blip r:embed="rId3">
              <a:extLst>
                <a:ext uri="{28A0092B-C50C-407E-A947-70E740481C1C}">
                  <a14:useLocalDpi xmlns:a14="http://schemas.microsoft.com/office/drawing/2010/main" val="0"/>
                </a:ext>
              </a:extLst>
            </a:blip>
            <a:srcRect t="17459" b="19171"/>
            <a:stretch/>
          </p:blipFill>
          <p:spPr bwMode="auto">
            <a:xfrm>
              <a:off x="720772" y="609600"/>
              <a:ext cx="3014050" cy="13716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BC2C299-BB95-4D49-8EA1-25A5CE047C0A}"/>
                </a:ext>
              </a:extLst>
            </p:cNvPr>
            <p:cNvSpPr txBox="1"/>
            <p:nvPr/>
          </p:nvSpPr>
          <p:spPr>
            <a:xfrm>
              <a:off x="1693726" y="1736206"/>
              <a:ext cx="1770597" cy="184666"/>
            </a:xfrm>
            <a:prstGeom prst="rect">
              <a:avLst/>
            </a:prstGeom>
            <a:noFill/>
          </p:spPr>
          <p:txBody>
            <a:bodyPr wrap="square" rtlCol="0">
              <a:spAutoFit/>
            </a:bodyPr>
            <a:lstStyle/>
            <a:p>
              <a:r>
                <a:rPr lang="en-US" sz="600" dirty="0"/>
                <a:t>Source: www.katadyn.com</a:t>
              </a:r>
            </a:p>
          </p:txBody>
        </p:sp>
      </p:grpSp>
      <p:sp>
        <p:nvSpPr>
          <p:cNvPr id="10" name="TextBox 9">
            <a:extLst>
              <a:ext uri="{FF2B5EF4-FFF2-40B4-BE49-F238E27FC236}">
                <a16:creationId xmlns:a16="http://schemas.microsoft.com/office/drawing/2014/main" id="{3167A9EF-88BA-4FC9-969C-ECB6AA259ABB}"/>
              </a:ext>
            </a:extLst>
          </p:cNvPr>
          <p:cNvSpPr txBox="1"/>
          <p:nvPr/>
        </p:nvSpPr>
        <p:spPr>
          <a:xfrm>
            <a:off x="111760" y="4189449"/>
            <a:ext cx="1770597" cy="184666"/>
          </a:xfrm>
          <a:prstGeom prst="rect">
            <a:avLst/>
          </a:prstGeom>
          <a:noFill/>
        </p:spPr>
        <p:txBody>
          <a:bodyPr wrap="square" rtlCol="0">
            <a:spAutoFit/>
          </a:bodyPr>
          <a:lstStyle/>
          <a:p>
            <a:r>
              <a:rPr lang="en-US" sz="600" dirty="0">
                <a:solidFill>
                  <a:schemeClr val="bg1"/>
                </a:solidFill>
              </a:rPr>
              <a:t>Source: www.watercone.com</a:t>
            </a:r>
          </a:p>
        </p:txBody>
      </p:sp>
      <p:grpSp>
        <p:nvGrpSpPr>
          <p:cNvPr id="5" name="Group 4">
            <a:extLst>
              <a:ext uri="{FF2B5EF4-FFF2-40B4-BE49-F238E27FC236}">
                <a16:creationId xmlns:a16="http://schemas.microsoft.com/office/drawing/2014/main" id="{00C66B5B-DDD0-4381-8B6B-6F708E77E197}"/>
              </a:ext>
            </a:extLst>
          </p:cNvPr>
          <p:cNvGrpSpPr/>
          <p:nvPr/>
        </p:nvGrpSpPr>
        <p:grpSpPr>
          <a:xfrm>
            <a:off x="381000" y="181186"/>
            <a:ext cx="1043408" cy="1399243"/>
            <a:chOff x="720772" y="2634792"/>
            <a:chExt cx="2255145" cy="3470303"/>
          </a:xfrm>
        </p:grpSpPr>
        <p:pic>
          <p:nvPicPr>
            <p:cNvPr id="6" name="Picture 5">
              <a:extLst>
                <a:ext uri="{FF2B5EF4-FFF2-40B4-BE49-F238E27FC236}">
                  <a16:creationId xmlns:a16="http://schemas.microsoft.com/office/drawing/2014/main" id="{9A7CEE73-4FAC-4BE6-84A3-0B7CD27C2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72" y="2634792"/>
              <a:ext cx="2255145" cy="2836788"/>
            </a:xfrm>
            <a:prstGeom prst="rect">
              <a:avLst/>
            </a:prstGeom>
          </p:spPr>
        </p:pic>
        <p:sp>
          <p:nvSpPr>
            <p:cNvPr id="14" name="TextBox 13">
              <a:extLst>
                <a:ext uri="{FF2B5EF4-FFF2-40B4-BE49-F238E27FC236}">
                  <a16:creationId xmlns:a16="http://schemas.microsoft.com/office/drawing/2014/main" id="{AB0ED7A1-2194-4DEF-9642-E7D3880262D9}"/>
                </a:ext>
              </a:extLst>
            </p:cNvPr>
            <p:cNvSpPr txBox="1"/>
            <p:nvPr/>
          </p:nvSpPr>
          <p:spPr>
            <a:xfrm>
              <a:off x="904446" y="5670157"/>
              <a:ext cx="2071471" cy="434938"/>
            </a:xfrm>
            <a:prstGeom prst="rect">
              <a:avLst/>
            </a:prstGeom>
            <a:noFill/>
          </p:spPr>
          <p:txBody>
            <a:bodyPr wrap="square" rtlCol="0">
              <a:spAutoFit/>
            </a:bodyPr>
            <a:lstStyle/>
            <a:p>
              <a:r>
                <a:rPr lang="en-US" sz="600" dirty="0"/>
                <a:t>Source: www.pureit.com</a:t>
              </a:r>
            </a:p>
          </p:txBody>
        </p:sp>
      </p:grpSp>
      <p:sp>
        <p:nvSpPr>
          <p:cNvPr id="12" name="TextBox 11">
            <a:extLst>
              <a:ext uri="{FF2B5EF4-FFF2-40B4-BE49-F238E27FC236}">
                <a16:creationId xmlns:a16="http://schemas.microsoft.com/office/drawing/2014/main" id="{B493BEF1-6CD6-4AC3-A041-C8C30D3767C1}"/>
              </a:ext>
            </a:extLst>
          </p:cNvPr>
          <p:cNvSpPr txBox="1"/>
          <p:nvPr/>
        </p:nvSpPr>
        <p:spPr>
          <a:xfrm>
            <a:off x="208807" y="5276636"/>
            <a:ext cx="1770597" cy="184666"/>
          </a:xfrm>
          <a:prstGeom prst="rect">
            <a:avLst/>
          </a:prstGeom>
          <a:noFill/>
        </p:spPr>
        <p:txBody>
          <a:bodyPr wrap="square" rtlCol="0">
            <a:spAutoFit/>
          </a:bodyPr>
          <a:lstStyle/>
          <a:p>
            <a:r>
              <a:rPr lang="en-US" sz="600" dirty="0"/>
              <a:t>Source: www.reginnovations.org</a:t>
            </a:r>
          </a:p>
        </p:txBody>
      </p:sp>
      <p:pic>
        <p:nvPicPr>
          <p:cNvPr id="15" name="Picture 14">
            <a:extLst>
              <a:ext uri="{FF2B5EF4-FFF2-40B4-BE49-F238E27FC236}">
                <a16:creationId xmlns:a16="http://schemas.microsoft.com/office/drawing/2014/main" id="{86B7271E-0539-4E6A-B4F1-4252C28BA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447" y="1683482"/>
            <a:ext cx="2905858" cy="1091566"/>
          </a:xfrm>
          <a:prstGeom prst="rect">
            <a:avLst/>
          </a:prstGeom>
        </p:spPr>
      </p:pic>
      <p:pic>
        <p:nvPicPr>
          <p:cNvPr id="16" name="Picture 2" descr="C:\Users\Alex\Documents\SolarDew\Knowledge Management\Water\Water Purfication Technology\Desalination\Solar\Distillation\Solar Still\Water Cone\work1600.jpg">
            <a:extLst>
              <a:ext uri="{FF2B5EF4-FFF2-40B4-BE49-F238E27FC236}">
                <a16:creationId xmlns:a16="http://schemas.microsoft.com/office/drawing/2014/main" id="{425DFC6C-B2D5-437C-B67F-73A62252B85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823" b="10411"/>
          <a:stretch/>
        </p:blipFill>
        <p:spPr bwMode="auto">
          <a:xfrm>
            <a:off x="152400" y="4374115"/>
            <a:ext cx="4302504" cy="23929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228841A-2E7E-43CB-815C-5A3A0515063A}"/>
              </a:ext>
            </a:extLst>
          </p:cNvPr>
          <p:cNvSpPr txBox="1"/>
          <p:nvPr/>
        </p:nvSpPr>
        <p:spPr>
          <a:xfrm>
            <a:off x="3368237" y="6597604"/>
            <a:ext cx="1770597" cy="184666"/>
          </a:xfrm>
          <a:prstGeom prst="rect">
            <a:avLst/>
          </a:prstGeom>
          <a:noFill/>
        </p:spPr>
        <p:txBody>
          <a:bodyPr wrap="square" rtlCol="0">
            <a:spAutoFit/>
          </a:bodyPr>
          <a:lstStyle/>
          <a:p>
            <a:r>
              <a:rPr lang="en-US" sz="600" dirty="0">
                <a:solidFill>
                  <a:schemeClr val="bg1"/>
                </a:solidFill>
              </a:rPr>
              <a:t>Source: www.watercone.com</a:t>
            </a:r>
          </a:p>
        </p:txBody>
      </p:sp>
      <p:sp>
        <p:nvSpPr>
          <p:cNvPr id="18" name="TextBox 17">
            <a:extLst>
              <a:ext uri="{FF2B5EF4-FFF2-40B4-BE49-F238E27FC236}">
                <a16:creationId xmlns:a16="http://schemas.microsoft.com/office/drawing/2014/main" id="{F7EA44FA-FAD5-4667-B451-F1EFA2F7A723}"/>
              </a:ext>
            </a:extLst>
          </p:cNvPr>
          <p:cNvSpPr txBox="1"/>
          <p:nvPr/>
        </p:nvSpPr>
        <p:spPr>
          <a:xfrm>
            <a:off x="3125100" y="2775048"/>
            <a:ext cx="1770597" cy="184666"/>
          </a:xfrm>
          <a:prstGeom prst="rect">
            <a:avLst/>
          </a:prstGeom>
          <a:noFill/>
        </p:spPr>
        <p:txBody>
          <a:bodyPr wrap="square" rtlCol="0">
            <a:spAutoFit/>
          </a:bodyPr>
          <a:lstStyle/>
          <a:p>
            <a:r>
              <a:rPr lang="en-US" sz="600" dirty="0"/>
              <a:t>Source: www.reginnovations.org</a:t>
            </a:r>
          </a:p>
        </p:txBody>
      </p:sp>
      <p:sp>
        <p:nvSpPr>
          <p:cNvPr id="19" name="TextBox 18">
            <a:extLst>
              <a:ext uri="{FF2B5EF4-FFF2-40B4-BE49-F238E27FC236}">
                <a16:creationId xmlns:a16="http://schemas.microsoft.com/office/drawing/2014/main" id="{C2A949C0-0929-48F5-8EBE-273A3D4DC71F}"/>
              </a:ext>
            </a:extLst>
          </p:cNvPr>
          <p:cNvSpPr txBox="1"/>
          <p:nvPr/>
        </p:nvSpPr>
        <p:spPr>
          <a:xfrm>
            <a:off x="137160" y="6568440"/>
            <a:ext cx="2087431" cy="215444"/>
          </a:xfrm>
          <a:prstGeom prst="rect">
            <a:avLst/>
          </a:prstGeom>
          <a:noFill/>
        </p:spPr>
        <p:txBody>
          <a:bodyPr wrap="none" rtlCol="0">
            <a:spAutoFit/>
          </a:bodyPr>
          <a:lstStyle/>
          <a:p>
            <a:r>
              <a:rPr lang="en-US" sz="800" i="1" dirty="0">
                <a:solidFill>
                  <a:schemeClr val="bg1"/>
                </a:solidFill>
              </a:rPr>
              <a:t>Confidential Solar Dew Clean Water B.V. 2021</a:t>
            </a:r>
          </a:p>
        </p:txBody>
      </p:sp>
      <p:pic>
        <p:nvPicPr>
          <p:cNvPr id="11" name="Picture 10">
            <a:extLst>
              <a:ext uri="{FF2B5EF4-FFF2-40B4-BE49-F238E27FC236}">
                <a16:creationId xmlns:a16="http://schemas.microsoft.com/office/drawing/2014/main" id="{73840281-CE1B-46BD-9073-9E10EA15C1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0"/>
          <a:stretch/>
        </p:blipFill>
        <p:spPr>
          <a:xfrm>
            <a:off x="61235" y="3014078"/>
            <a:ext cx="2734141" cy="1326982"/>
          </a:xfrm>
          <a:prstGeom prst="rect">
            <a:avLst/>
          </a:prstGeom>
        </p:spPr>
      </p:pic>
      <p:sp>
        <p:nvSpPr>
          <p:cNvPr id="20" name="TextBox 19">
            <a:extLst>
              <a:ext uri="{FF2B5EF4-FFF2-40B4-BE49-F238E27FC236}">
                <a16:creationId xmlns:a16="http://schemas.microsoft.com/office/drawing/2014/main" id="{7FB98AA4-842E-4ABF-AB21-1BDED76DC199}"/>
              </a:ext>
            </a:extLst>
          </p:cNvPr>
          <p:cNvSpPr txBox="1"/>
          <p:nvPr/>
        </p:nvSpPr>
        <p:spPr>
          <a:xfrm>
            <a:off x="1792357" y="4138925"/>
            <a:ext cx="1770597" cy="184666"/>
          </a:xfrm>
          <a:prstGeom prst="rect">
            <a:avLst/>
          </a:prstGeom>
          <a:noFill/>
        </p:spPr>
        <p:txBody>
          <a:bodyPr wrap="square" rtlCol="0">
            <a:spAutoFit/>
          </a:bodyPr>
          <a:lstStyle/>
          <a:p>
            <a:r>
              <a:rPr lang="en-US" sz="600" dirty="0"/>
              <a:t>Source: www.zeromasswater.com</a:t>
            </a:r>
          </a:p>
        </p:txBody>
      </p:sp>
      <p:sp>
        <p:nvSpPr>
          <p:cNvPr id="9" name="Slide Number Placeholder 8">
            <a:extLst>
              <a:ext uri="{FF2B5EF4-FFF2-40B4-BE49-F238E27FC236}">
                <a16:creationId xmlns:a16="http://schemas.microsoft.com/office/drawing/2014/main" id="{5474D1D6-8F08-42A5-85F7-6DB00D916D11}"/>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8</a:t>
            </a:fld>
            <a:endParaRPr lang="en-US" dirty="0"/>
          </a:p>
        </p:txBody>
      </p:sp>
    </p:spTree>
    <p:extLst>
      <p:ext uri="{BB962C8B-B14F-4D97-AF65-F5344CB8AC3E}">
        <p14:creationId xmlns:p14="http://schemas.microsoft.com/office/powerpoint/2010/main" val="812502039"/>
      </p:ext>
    </p:extLst>
  </p:cSld>
  <p:clrMapOvr>
    <a:masterClrMapping/>
  </p:clrMapOvr>
  <mc:AlternateContent xmlns:mc="http://schemas.openxmlformats.org/markup-compatibility/2006" xmlns:p14="http://schemas.microsoft.com/office/powerpoint/2010/main">
    <mc:Choice Requires="p14">
      <p:transition spd="slow" p14:dur="2000" advTm="31009"/>
    </mc:Choice>
    <mc:Fallback xmlns="">
      <p:transition spd="slow" advTm="310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ex\Documents\SolarDew\Business Development\Financial Support\Contests\BAN Smart &amp; Biobased\Pictures\Background Produ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48200" y="762000"/>
            <a:ext cx="4343400" cy="533400"/>
          </a:xfrm>
        </p:spPr>
        <p:txBody>
          <a:bodyPr/>
          <a:lstStyle/>
          <a:p>
            <a:r>
              <a:rPr lang="en-US" dirty="0"/>
              <a:t>Why is SolarDew Unique?</a:t>
            </a:r>
          </a:p>
        </p:txBody>
      </p:sp>
      <p:sp>
        <p:nvSpPr>
          <p:cNvPr id="3" name="Content Placeholder 2"/>
          <p:cNvSpPr>
            <a:spLocks noGrp="1"/>
          </p:cNvSpPr>
          <p:nvPr>
            <p:ph idx="1"/>
          </p:nvPr>
        </p:nvSpPr>
        <p:spPr>
          <a:xfrm>
            <a:off x="4648200" y="1295400"/>
            <a:ext cx="4343400" cy="5410200"/>
          </a:xfrm>
        </p:spPr>
        <p:txBody>
          <a:bodyPr/>
          <a:lstStyle/>
          <a:p>
            <a:pPr marL="0" indent="0">
              <a:buNone/>
            </a:pPr>
            <a:r>
              <a:rPr lang="en-US" sz="1800" dirty="0"/>
              <a:t>SolarDew’s unique water purification bag ensures that our products are</a:t>
            </a:r>
          </a:p>
          <a:p>
            <a:pPr marL="0" indent="0">
              <a:buNone/>
            </a:pPr>
            <a:endParaRPr lang="en-US" sz="1800" b="1" dirty="0"/>
          </a:p>
          <a:p>
            <a:r>
              <a:rPr lang="en-US" sz="1800" b="1" dirty="0"/>
              <a:t>More robust – </a:t>
            </a:r>
            <a:r>
              <a:rPr lang="en-US" sz="1800" dirty="0"/>
              <a:t>solar and water purification processes in a single unit</a:t>
            </a:r>
            <a:endParaRPr lang="en-US" sz="1800" b="1" dirty="0"/>
          </a:p>
          <a:p>
            <a:r>
              <a:rPr lang="en-US" sz="1800" b="1" dirty="0"/>
              <a:t>Less maintenance </a:t>
            </a:r>
            <a:r>
              <a:rPr lang="en-US" sz="1800" dirty="0"/>
              <a:t>due to the membrane’s high fouling resistance </a:t>
            </a:r>
          </a:p>
          <a:p>
            <a:r>
              <a:rPr lang="en-US" sz="1800" b="1" dirty="0"/>
              <a:t>1.5x more water efficient </a:t>
            </a:r>
            <a:r>
              <a:rPr lang="en-US" sz="1800" dirty="0"/>
              <a:t>than Reverse Osmosis</a:t>
            </a:r>
          </a:p>
          <a:p>
            <a:r>
              <a:rPr lang="en-US" sz="1800" b="1" dirty="0"/>
              <a:t>Low Cost – </a:t>
            </a:r>
            <a:r>
              <a:rPr lang="en-US" sz="1800" dirty="0"/>
              <a:t>90% reduction in membrane cost</a:t>
            </a:r>
          </a:p>
          <a:p>
            <a:r>
              <a:rPr lang="en-US" sz="1800" b="1" dirty="0"/>
              <a:t>Designed to scale </a:t>
            </a:r>
            <a:r>
              <a:rPr lang="en-US" sz="1800" dirty="0"/>
              <a:t>using manufacturing technologies from the packaging industry to further reduce costs </a:t>
            </a:r>
          </a:p>
          <a:p>
            <a:pPr marL="0" indent="0">
              <a:buNone/>
            </a:pPr>
            <a:endParaRPr lang="en-US" dirty="0"/>
          </a:p>
        </p:txBody>
      </p:sp>
      <p:pic>
        <p:nvPicPr>
          <p:cNvPr id="4" name="Picture 2" descr="C:\Documents and Settings\Alex\My Documents\SDI\Marketing &amp; Strategy\Philpott Communications\Logo\Final SolarDew logo-01.jpg"/>
          <p:cNvPicPr>
            <a:picLocks noChangeAspect="1" noChangeArrowheads="1"/>
          </p:cNvPicPr>
          <p:nvPr/>
        </p:nvPicPr>
        <p:blipFill>
          <a:blip r:embed="rId4" cstate="print"/>
          <a:srcRect/>
          <a:stretch>
            <a:fillRect/>
          </a:stretch>
        </p:blipFill>
        <p:spPr bwMode="auto">
          <a:xfrm>
            <a:off x="9524" y="5323788"/>
            <a:ext cx="4486276" cy="896727"/>
          </a:xfrm>
          <a:prstGeom prst="rect">
            <a:avLst/>
          </a:prstGeom>
          <a:noFill/>
        </p:spPr>
      </p:pic>
      <p:sp>
        <p:nvSpPr>
          <p:cNvPr id="5" name="TextBox 4"/>
          <p:cNvSpPr txBox="1"/>
          <p:nvPr/>
        </p:nvSpPr>
        <p:spPr>
          <a:xfrm>
            <a:off x="233362" y="6523912"/>
            <a:ext cx="4038600" cy="246221"/>
          </a:xfrm>
          <a:prstGeom prst="rect">
            <a:avLst/>
          </a:prstGeom>
          <a:noFill/>
        </p:spPr>
        <p:txBody>
          <a:bodyPr wrap="square" rtlCol="0">
            <a:spAutoFit/>
          </a:bodyPr>
          <a:lstStyle/>
          <a:p>
            <a:r>
              <a:rPr lang="en-US" sz="1000" i="1" dirty="0"/>
              <a:t>*The products in the background image are not the actual product.</a:t>
            </a:r>
          </a:p>
        </p:txBody>
      </p:sp>
      <p:pic>
        <p:nvPicPr>
          <p:cNvPr id="8" name="Picture 2" descr="C:\Users\Alex\Documents\SolarDew\Meetings\Other\Philips\Images\Manufacturing.jpg">
            <a:extLst>
              <a:ext uri="{FF2B5EF4-FFF2-40B4-BE49-F238E27FC236}">
                <a16:creationId xmlns:a16="http://schemas.microsoft.com/office/drawing/2014/main" id="{EDAB43B9-23FE-4762-B3B5-A1257A2FFC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9" y="1424"/>
            <a:ext cx="4462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ED0105-349B-4C2F-AAC4-0D145C590D08}"/>
              </a:ext>
            </a:extLst>
          </p:cNvPr>
          <p:cNvSpPr txBox="1"/>
          <p:nvPr/>
        </p:nvSpPr>
        <p:spPr>
          <a:xfrm>
            <a:off x="137160" y="6537960"/>
            <a:ext cx="2090637" cy="215444"/>
          </a:xfrm>
          <a:prstGeom prst="rect">
            <a:avLst/>
          </a:prstGeom>
          <a:noFill/>
        </p:spPr>
        <p:txBody>
          <a:bodyPr wrap="none" rtlCol="0">
            <a:spAutoFit/>
          </a:bodyPr>
          <a:lstStyle/>
          <a:p>
            <a:r>
              <a:rPr lang="en-US" sz="800" i="1" dirty="0">
                <a:solidFill>
                  <a:schemeClr val="bg1"/>
                </a:solidFill>
              </a:rPr>
              <a:t>Confidential SolarDew Clean Water B.V. 2021</a:t>
            </a:r>
          </a:p>
        </p:txBody>
      </p:sp>
      <p:sp>
        <p:nvSpPr>
          <p:cNvPr id="6" name="Slide Number Placeholder 5">
            <a:extLst>
              <a:ext uri="{FF2B5EF4-FFF2-40B4-BE49-F238E27FC236}">
                <a16:creationId xmlns:a16="http://schemas.microsoft.com/office/drawing/2014/main" id="{FDF188F3-D8C0-445F-A3A6-38EAC58E0FFA}"/>
              </a:ext>
            </a:extLst>
          </p:cNvPr>
          <p:cNvSpPr>
            <a:spLocks noGrp="1"/>
          </p:cNvSpPr>
          <p:nvPr>
            <p:ph type="sldNum" sz="quarter" idx="10"/>
          </p:nvPr>
        </p:nvSpPr>
        <p:spPr>
          <a:xfrm>
            <a:off x="8605615" y="6348413"/>
            <a:ext cx="36462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7EC0C4-1231-4893-9514-9115DB3FCFA1}" type="slidenum">
              <a:rPr lang="en-US" smtClean="0"/>
              <a:pPr/>
              <a:t>9</a:t>
            </a:fld>
            <a:endParaRPr lang="en-US" dirty="0"/>
          </a:p>
        </p:txBody>
      </p:sp>
    </p:spTree>
    <p:extLst>
      <p:ext uri="{BB962C8B-B14F-4D97-AF65-F5344CB8AC3E}">
        <p14:creationId xmlns:p14="http://schemas.microsoft.com/office/powerpoint/2010/main" val="794053467"/>
      </p:ext>
    </p:extLst>
  </p:cSld>
  <p:clrMapOvr>
    <a:masterClrMapping/>
  </p:clrMapOvr>
  <mc:AlternateContent xmlns:mc="http://schemas.openxmlformats.org/markup-compatibility/2006" xmlns:p14="http://schemas.microsoft.com/office/powerpoint/2010/main">
    <mc:Choice Requires="p14">
      <p:transition spd="slow" p14:dur="2000" advTm="57419"/>
    </mc:Choice>
    <mc:Fallback xmlns="">
      <p:transition spd="slow" advTm="5741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15884</TotalTime>
  <Words>2307</Words>
  <Application>Microsoft Office PowerPoint</Application>
  <PresentationFormat>On-screen Show (4:3)</PresentationFormat>
  <Paragraphs>265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there will not be enough drinking water for us all!</vt:lpstr>
      <vt:lpstr>there will not be enough drinking water for us all!</vt:lpstr>
      <vt:lpstr>Creating an Impact</vt:lpstr>
      <vt:lpstr>PowerPoint Presentation</vt:lpstr>
      <vt:lpstr>Drinking water using only the sun’s energy</vt:lpstr>
      <vt:lpstr>Reliable and Robust</vt:lpstr>
      <vt:lpstr>no affordable  solutions for Point of Use Desalination!</vt:lpstr>
      <vt:lpstr>Why is SolarDew Unique?</vt:lpstr>
      <vt:lpstr>Growing opportunities</vt:lpstr>
      <vt:lpstr>Financial Calculations</vt:lpstr>
      <vt:lpstr>SolarDew</vt:lpstr>
      <vt:lpstr>SolarDew’s Product Status</vt:lpstr>
      <vt:lpstr>SolarDew’s Market Status</vt:lpstr>
      <vt:lpstr>Required investment for SDCW</vt:lpstr>
      <vt:lpstr>PowerPoint Presentation</vt:lpstr>
      <vt:lpstr>Scaling Up - Technology Risk Mitigation</vt:lpstr>
      <vt:lpstr>Scaling Up - Business Risks Mitigation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Alexander van der Kleij</cp:lastModifiedBy>
  <cp:revision>374</cp:revision>
  <dcterms:created xsi:type="dcterms:W3CDTF">2014-11-03T13:15:33Z</dcterms:created>
  <dcterms:modified xsi:type="dcterms:W3CDTF">2021-05-05T09:42:42Z</dcterms:modified>
</cp:coreProperties>
</file>