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9" r:id="rId2"/>
    <p:sldId id="398" r:id="rId3"/>
    <p:sldId id="432" r:id="rId4"/>
    <p:sldId id="430" r:id="rId5"/>
    <p:sldId id="426" r:id="rId6"/>
    <p:sldId id="427" r:id="rId7"/>
    <p:sldId id="431" r:id="rId8"/>
    <p:sldId id="438" r:id="rId9"/>
    <p:sldId id="441" r:id="rId10"/>
    <p:sldId id="442" r:id="rId11"/>
    <p:sldId id="386" r:id="rId12"/>
    <p:sldId id="370" r:id="rId13"/>
    <p:sldId id="401" r:id="rId14"/>
    <p:sldId id="403" r:id="rId15"/>
    <p:sldId id="382" r:id="rId16"/>
    <p:sldId id="365" r:id="rId17"/>
    <p:sldId id="380" r:id="rId18"/>
    <p:sldId id="443" r:id="rId19"/>
    <p:sldId id="439" r:id="rId20"/>
    <p:sldId id="37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" id="{17C300FB-AD44-C846-99AD-A7033AEAEA69}">
          <p14:sldIdLst>
            <p14:sldId id="259"/>
            <p14:sldId id="398"/>
            <p14:sldId id="432"/>
            <p14:sldId id="430"/>
            <p14:sldId id="426"/>
            <p14:sldId id="427"/>
            <p14:sldId id="431"/>
            <p14:sldId id="438"/>
            <p14:sldId id="441"/>
            <p14:sldId id="442"/>
            <p14:sldId id="386"/>
            <p14:sldId id="370"/>
            <p14:sldId id="401"/>
            <p14:sldId id="403"/>
            <p14:sldId id="382"/>
            <p14:sldId id="365"/>
            <p14:sldId id="380"/>
            <p14:sldId id="443"/>
            <p14:sldId id="439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 GESLIN" initials="LG" lastIdx="1" clrIdx="0">
    <p:extLst>
      <p:ext uri="{19B8F6BF-5375-455C-9EA6-DF929625EA0E}">
        <p15:presenceInfo xmlns:p15="http://schemas.microsoft.com/office/powerpoint/2012/main" userId="S::lgeslin@arbevel.com::c341f599-b62f-494f-8c8e-3eec8e6bb5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D73"/>
    <a:srgbClr val="FFBF01"/>
    <a:srgbClr val="70AE47"/>
    <a:srgbClr val="EE7D31"/>
    <a:srgbClr val="4372C4"/>
    <a:srgbClr val="002F58"/>
    <a:srgbClr val="B3BED4"/>
    <a:srgbClr val="233148"/>
    <a:srgbClr val="022246"/>
    <a:srgbClr val="23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0" autoAdjust="0"/>
    <p:restoredTop sz="93440"/>
  </p:normalViewPr>
  <p:slideViewPr>
    <p:cSldViewPr snapToGrid="0">
      <p:cViewPr varScale="1">
        <p:scale>
          <a:sx n="105" d="100"/>
          <a:sy n="105" d="100"/>
        </p:scale>
        <p:origin x="200" y="2424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m/Documents/MexBrain/Business%20Plan/MEXBRAIN%20de&#769;veloppement%2011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4066566608002E-2"/>
          <c:y val="6.0625396358257059E-3"/>
          <c:w val="0.80749953510253647"/>
          <c:h val="0.993937460364174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C3-1642-A109-B1289336B3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C3-1642-A109-B1289336B3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C3-1642-A109-B1289336B3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A-F443-8479-851881785D21}"/>
              </c:ext>
            </c:extLst>
          </c:dPt>
          <c:dPt>
            <c:idx val="4"/>
            <c:bubble3D val="0"/>
            <c:explosion val="22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C3-1642-A109-B1289336B3EE}"/>
              </c:ext>
            </c:extLst>
          </c:dPt>
          <c:dPt>
            <c:idx val="5"/>
            <c:bubble3D val="0"/>
            <c:explosion val="2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C3-1642-A109-B1289336B3EE}"/>
              </c:ext>
            </c:extLst>
          </c:dPt>
          <c:dLbls>
            <c:dLbl>
              <c:idx val="0"/>
              <c:layout>
                <c:manualLayout>
                  <c:x val="-0.10917026776924933"/>
                  <c:y val="0.148621462452407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C3-1642-A109-B1289336B3EE}"/>
                </c:ext>
              </c:extLst>
            </c:dLbl>
            <c:dLbl>
              <c:idx val="1"/>
              <c:layout>
                <c:manualLayout>
                  <c:x val="-0.20907209709270896"/>
                  <c:y val="5.7589831718675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3-1642-A109-B1289336B3EE}"/>
                </c:ext>
              </c:extLst>
            </c:dLbl>
            <c:dLbl>
              <c:idx val="2"/>
              <c:layout>
                <c:manualLayout>
                  <c:x val="-0.15187673050171988"/>
                  <c:y val="-0.185961372737306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C3-1642-A109-B1289336B3EE}"/>
                </c:ext>
              </c:extLst>
            </c:dLbl>
            <c:dLbl>
              <c:idx val="3"/>
              <c:layout>
                <c:manualLayout>
                  <c:x val="0.22482821096143407"/>
                  <c:y val="-0.15411580150278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9A-F443-8479-851881785D21}"/>
                </c:ext>
              </c:extLst>
            </c:dLbl>
            <c:dLbl>
              <c:idx val="4"/>
              <c:layout>
                <c:manualLayout>
                  <c:x val="0.174920247714972"/>
                  <c:y val="0.14635918159565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C3-1642-A109-B1289336B3EE}"/>
                </c:ext>
              </c:extLst>
            </c:dLbl>
            <c:dLbl>
              <c:idx val="5"/>
              <c:layout>
                <c:manualLayout>
                  <c:x val="6.0343425680129494E-2"/>
                  <c:y val="6.26249463138549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SATT</a:t>
                    </a:r>
                  </a:p>
                  <a:p>
                    <a:fld id="{6C7A4C84-53A0-3F41-BB6D-AFC492BEAA01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5B83E128-D2E1-6345-A538-ED0A08EBB487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0C3-1642-A109-B1289336B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T. Brichart</c:v>
                </c:pt>
                <c:pt idx="1">
                  <c:v>S. Groyer</c:v>
                </c:pt>
                <c:pt idx="2">
                  <c:v>F. Lux</c:v>
                </c:pt>
                <c:pt idx="3">
                  <c:v>O. Tillement</c:v>
                </c:pt>
                <c:pt idx="4">
                  <c:v>BA &amp; love money</c:v>
                </c:pt>
                <c:pt idx="5">
                  <c:v>Pulsalys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500</c:v>
                </c:pt>
                <c:pt idx="1">
                  <c:v>1000</c:v>
                </c:pt>
                <c:pt idx="2">
                  <c:v>1015</c:v>
                </c:pt>
                <c:pt idx="3">
                  <c:v>1514</c:v>
                </c:pt>
                <c:pt idx="4">
                  <c:v>744</c:v>
                </c:pt>
                <c:pt idx="5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C3-1642-A109-B1289336B3E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1-944B-ACF4-B41AA83BF7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1-944B-ACF4-B41AA83BF7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91-944B-ACF4-B41AA83BF7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91-944B-ACF4-B41AA83BF7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91-944B-ACF4-B41AA83BF7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91-944B-ACF4-B41AA83BF7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91-944B-ACF4-B41AA83BF79B}"/>
              </c:ext>
            </c:extLst>
          </c:dPt>
          <c:dLbls>
            <c:dLbl>
              <c:idx val="0"/>
              <c:layout>
                <c:manualLayout>
                  <c:x val="5.2787446793647275E-2"/>
                  <c:y val="2.9122890352297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91-944B-ACF4-B41AA83BF79B}"/>
                </c:ext>
              </c:extLst>
            </c:dLbl>
            <c:dLbl>
              <c:idx val="2"/>
              <c:layout>
                <c:manualLayout>
                  <c:x val="-0.15622276449007427"/>
                  <c:y val="-0.174341789916873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91-944B-ACF4-B41AA83BF79B}"/>
                </c:ext>
              </c:extLst>
            </c:dLbl>
            <c:dLbl>
              <c:idx val="3"/>
              <c:layout>
                <c:manualLayout>
                  <c:x val="-0.27738322329931853"/>
                  <c:y val="-4.0750487087436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3385920191837"/>
                      <c:h val="0.15661029499826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91-944B-ACF4-B41AA83BF79B}"/>
                </c:ext>
              </c:extLst>
            </c:dLbl>
            <c:dLbl>
              <c:idx val="4"/>
              <c:layout>
                <c:manualLayout>
                  <c:x val="0.22155233674351832"/>
                  <c:y val="-0.103985605815250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91-944B-ACF4-B41AA83BF79B}"/>
                </c:ext>
              </c:extLst>
            </c:dLbl>
            <c:dLbl>
              <c:idx val="5"/>
              <c:layout>
                <c:manualLayout>
                  <c:x val="-1.1813087456449604E-2"/>
                  <c:y val="0.166121279659754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9024869341995"/>
                      <c:h val="0.26860936902094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B91-944B-ACF4-B41AA83BF79B}"/>
                </c:ext>
              </c:extLst>
            </c:dLbl>
            <c:dLbl>
              <c:idx val="6"/>
              <c:layout>
                <c:manualLayout>
                  <c:x val="-4.5673754423323831E-2"/>
                  <c:y val="2.01086760948576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91-944B-ACF4-B41AA83BF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'Yearly expenses'!$A$26:$A$95</c:f>
              <c:strCache>
                <c:ptCount val="7"/>
                <c:pt idx="0">
                  <c:v>Total Personnel</c:v>
                </c:pt>
                <c:pt idx="1">
                  <c:v>Total regulatory and QMS</c:v>
                </c:pt>
                <c:pt idx="2">
                  <c:v>Total CMC / MD</c:v>
                </c:pt>
                <c:pt idx="3">
                  <c:v>Total Pre-clinical</c:v>
                </c:pt>
                <c:pt idx="4">
                  <c:v>Total Clinical</c:v>
                </c:pt>
                <c:pt idx="5">
                  <c:v>Total R&amp;D - Future developments</c:v>
                </c:pt>
                <c:pt idx="6">
                  <c:v>Total other expenses</c:v>
                </c:pt>
              </c:strCache>
            </c:strRef>
          </c:cat>
          <c:val>
            <c:numRef>
              <c:f>'Yearly expenses'!$H$26:$H$95</c:f>
              <c:numCache>
                <c:formatCode>#,##0</c:formatCode>
                <c:ptCount val="7"/>
                <c:pt idx="0">
                  <c:v>2465324</c:v>
                </c:pt>
                <c:pt idx="1">
                  <c:v>460000</c:v>
                </c:pt>
                <c:pt idx="2">
                  <c:v>1451500</c:v>
                </c:pt>
                <c:pt idx="3">
                  <c:v>870000</c:v>
                </c:pt>
                <c:pt idx="4">
                  <c:v>2520000</c:v>
                </c:pt>
                <c:pt idx="5">
                  <c:v>402000</c:v>
                </c:pt>
                <c:pt idx="6">
                  <c:v>1247164.8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91-944B-ACF4-B41AA83BF79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3EA2-5041-45D3-A6E6-693986EB34B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2F942-6C56-4223-B676-95D4F0DB0A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84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00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54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1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98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5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80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2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URWPalladioL" charset="0"/>
              </a:rPr>
              <a:t>Metal ions are essential for life, playing important roles in the human body. In nature, nearly half of all proteins are metal-binding proteins called metalloproteins. Protein-bound metal cations such as copper (Cu2+, Cu+), iron (Fe3+, Fe2+), magnesium (Mg2+), manganese (Mn2+), calcium (Ca2+), and zinc (Zn2+) are key elements for maintaining cell structure, regulating gene expression, mediating cell </a:t>
            </a:r>
            <a:r>
              <a:rPr lang="en-GB" sz="1200" dirty="0" err="1">
                <a:latin typeface="URWPalladioL" charset="0"/>
              </a:rPr>
              <a:t>signaling</a:t>
            </a:r>
            <a:r>
              <a:rPr lang="en-GB" sz="1200" dirty="0">
                <a:latin typeface="URWPalladioL" charset="0"/>
              </a:rPr>
              <a:t> as a second messenger, and </a:t>
            </a:r>
            <a:r>
              <a:rPr lang="en-GB" sz="1200" dirty="0" err="1">
                <a:latin typeface="URWPalladioL" charset="0"/>
              </a:rPr>
              <a:t>catalyzing</a:t>
            </a:r>
            <a:r>
              <a:rPr lang="en-GB" sz="1200" dirty="0">
                <a:latin typeface="URWPalladioL" charset="0"/>
              </a:rPr>
              <a:t> enzyme activities. The brain, in particular, requires high levels of free metal ions in synaptic clefts as a modulator of synaptic transmission. Accordingly, metal </a:t>
            </a:r>
            <a:r>
              <a:rPr lang="en-GB" sz="1200" dirty="0" err="1">
                <a:latin typeface="URWPalladioL" charset="0"/>
              </a:rPr>
              <a:t>dyshomeostasis</a:t>
            </a:r>
            <a:r>
              <a:rPr lang="en-GB" sz="1200" dirty="0">
                <a:latin typeface="URWPalladioL" charset="0"/>
              </a:rPr>
              <a:t> directly causes neuronal dysfunction, leading to neuronal cell death </a:t>
            </a:r>
            <a:endParaRPr lang="en-GB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92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91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8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24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5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2F942-6C56-4223-B676-95D4F0DB0A8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99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3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02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6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EF64F-439E-EC47-BF7F-CFA91EE660FF}"/>
              </a:ext>
            </a:extLst>
          </p:cNvPr>
          <p:cNvSpPr/>
          <p:nvPr userDrawn="1"/>
        </p:nvSpPr>
        <p:spPr>
          <a:xfrm>
            <a:off x="233203" y="216903"/>
            <a:ext cx="147797" cy="47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01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5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9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14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73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60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3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1000" y="216903"/>
            <a:ext cx="10515600" cy="475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59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A04C104-3011-41EC-A416-618888F6C2B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396538"/>
            <a:ext cx="1019025" cy="284747"/>
          </a:xfrm>
          <a:prstGeom prst="rect">
            <a:avLst/>
          </a:prstGeom>
        </p:spPr>
      </p:pic>
      <p:sp>
        <p:nvSpPr>
          <p:cNvPr id="8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9DDDE272-8924-4C74-848F-D242B7498E9B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</a:p>
        </p:txBody>
      </p:sp>
    </p:spTree>
    <p:extLst>
      <p:ext uri="{BB962C8B-B14F-4D97-AF65-F5344CB8AC3E}">
        <p14:creationId xmlns:p14="http://schemas.microsoft.com/office/powerpoint/2010/main" val="32916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tiff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4365" y="0"/>
            <a:ext cx="6917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1" y="2562909"/>
            <a:ext cx="3478886" cy="972108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670039" y="3953039"/>
            <a:ext cx="3840970" cy="496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Medical Metal Extraction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</a:t>
            </a:fld>
            <a:endParaRPr lang="en-GB" dirty="0"/>
          </a:p>
        </p:txBody>
      </p:sp>
      <p:pic>
        <p:nvPicPr>
          <p:cNvPr id="9" name="Image 8" descr="Une image contenant invertébré, animal, cœlentéré&#10;&#10;&#10;&#10;Description générée automatiquement">
            <a:extLst>
              <a:ext uri="{FF2B5EF4-FFF2-40B4-BE49-F238E27FC236}">
                <a16:creationId xmlns:a16="http://schemas.microsoft.com/office/drawing/2014/main" id="{6F626E38-B7A5-A940-B289-EE857DC0D7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757" y="76200"/>
            <a:ext cx="648254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1"/>
    </mc:Choice>
    <mc:Fallback xmlns="">
      <p:transition spd="slow" advTm="133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FD4AC-C9AC-CF4E-8E82-4BA3DB22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Sepsis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FB43DB-A0A7-284E-9EFE-103DDF10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
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6674B5-013B-E349-8D39-B7511D13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0F52805-26FF-C24F-91D3-59BE6C6A5BC3}"/>
              </a:ext>
            </a:extLst>
          </p:cNvPr>
          <p:cNvGrpSpPr/>
          <p:nvPr/>
        </p:nvGrpSpPr>
        <p:grpSpPr>
          <a:xfrm>
            <a:off x="4295791" y="145840"/>
            <a:ext cx="7896209" cy="3467692"/>
            <a:chOff x="2848124" y="874537"/>
            <a:chExt cx="9456483" cy="4152900"/>
          </a:xfrm>
        </p:grpSpPr>
        <p:pic>
          <p:nvPicPr>
            <p:cNvPr id="6" name="Image 5" descr="Une image contenant mètre, parking, rue, assis&#10;&#10;Description générée automatiquement">
              <a:extLst>
                <a:ext uri="{FF2B5EF4-FFF2-40B4-BE49-F238E27FC236}">
                  <a16:creationId xmlns:a16="http://schemas.microsoft.com/office/drawing/2014/main" id="{349C8B2E-D7A8-C347-8508-5D0E09DD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750" y="1707638"/>
              <a:ext cx="1461757" cy="2149643"/>
            </a:xfrm>
            <a:prstGeom prst="rect">
              <a:avLst/>
            </a:prstGeom>
          </p:spPr>
        </p:pic>
        <p:sp>
          <p:nvSpPr>
            <p:cNvPr id="7" name="Current treatment options:…">
              <a:extLst>
                <a:ext uri="{FF2B5EF4-FFF2-40B4-BE49-F238E27FC236}">
                  <a16:creationId xmlns:a16="http://schemas.microsoft.com/office/drawing/2014/main" id="{011569C2-3DC5-F946-9641-3EB854906391}"/>
                </a:ext>
              </a:extLst>
            </p:cNvPr>
            <p:cNvSpPr txBox="1"/>
            <p:nvPr/>
          </p:nvSpPr>
          <p:spPr>
            <a:xfrm>
              <a:off x="2947974" y="1436870"/>
              <a:ext cx="2511080" cy="14497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3000"/>
              </a:pPr>
              <a:r>
                <a:rPr lang="en-US" sz="1600" b="1">
                  <a:latin typeface="+mj-lt"/>
                </a:rPr>
                <a:t>Treatment options 
</a:t>
              </a:r>
              <a:r>
                <a:rPr lang="en-US" sz="1400">
                  <a:latin typeface="+mj-lt"/>
                </a:rPr>
                <a:t>Antibiotics
Vasopresors 
Fluid management
Organ support</a:t>
              </a:r>
            </a:p>
          </p:txBody>
        </p:sp>
        <p:pic>
          <p:nvPicPr>
            <p:cNvPr id="8" name="page9image51368208.png" descr="page9image51368208.png">
              <a:extLst>
                <a:ext uri="{FF2B5EF4-FFF2-40B4-BE49-F238E27FC236}">
                  <a16:creationId xmlns:a16="http://schemas.microsoft.com/office/drawing/2014/main" id="{C6867D6E-F252-0F4E-BE0D-A42CA4AF1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7316" y="2950987"/>
              <a:ext cx="1410511" cy="8203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A446329-DCFB-6F4B-B1B9-C25C9BC5DBD7}"/>
                </a:ext>
              </a:extLst>
            </p:cNvPr>
            <p:cNvSpPr txBox="1"/>
            <p:nvPr/>
          </p:nvSpPr>
          <p:spPr>
            <a:xfrm>
              <a:off x="5889699" y="2999157"/>
              <a:ext cx="1036405" cy="626607"/>
            </a:xfrm>
            <a:prstGeom prst="rect">
              <a:avLst/>
            </a:prstGeom>
            <a:solidFill>
              <a:srgbClr val="EEF8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400" dirty="0">
                  <a:solidFill>
                    <a:srgbClr val="19AAAA"/>
                  </a:solidFill>
                  <a:latin typeface="+mj-lt"/>
                </a:rPr>
                <a:t>Dialysis</a:t>
              </a:r>
            </a:p>
            <a:p>
              <a:endParaRPr lang="en-US" sz="1400" dirty="0">
                <a:solidFill>
                  <a:srgbClr val="19AAAA"/>
                </a:solidFill>
                <a:latin typeface="+mj-lt"/>
              </a:endParaRPr>
            </a:p>
          </p:txBody>
        </p:sp>
        <p:cxnSp>
          <p:nvCxnSpPr>
            <p:cNvPr id="10" name="Connecteur en angle 9">
              <a:extLst>
                <a:ext uri="{FF2B5EF4-FFF2-40B4-BE49-F238E27FC236}">
                  <a16:creationId xmlns:a16="http://schemas.microsoft.com/office/drawing/2014/main" id="{EC67FF0E-84BB-5B45-8F9A-E9BC02E43BF4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rot="10800000" flipV="1">
              <a:off x="6312572" y="2028479"/>
              <a:ext cx="2077060" cy="922508"/>
            </a:xfrm>
            <a:prstGeom prst="bentConnector2">
              <a:avLst/>
            </a:prstGeom>
            <a:ln w="12700">
              <a:solidFill>
                <a:srgbClr val="19AAAA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AF7EDF4-CFDE-6048-89CB-4F2BE2557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7024" y="874537"/>
              <a:ext cx="5187583" cy="4152900"/>
            </a:xfrm>
            <a:prstGeom prst="rect">
              <a:avLst/>
            </a:prstGeom>
          </p:spPr>
        </p:pic>
        <p:pic>
          <p:nvPicPr>
            <p:cNvPr id="12" name="page9image51368208.png" descr="page9image51368208.png">
              <a:extLst>
                <a:ext uri="{FF2B5EF4-FFF2-40B4-BE49-F238E27FC236}">
                  <a16:creationId xmlns:a16="http://schemas.microsoft.com/office/drawing/2014/main" id="{B04DFD36-459A-7C4A-8543-1B9BB8F55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7720" y="2950987"/>
              <a:ext cx="1410511" cy="82036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page9image51368208.png" descr="page9image51368208.png">
              <a:extLst>
                <a:ext uri="{FF2B5EF4-FFF2-40B4-BE49-F238E27FC236}">
                  <a16:creationId xmlns:a16="http://schemas.microsoft.com/office/drawing/2014/main" id="{AE184634-E8F8-D347-ABB9-68E7C9071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8124" y="2950987"/>
              <a:ext cx="1410511" cy="8203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C132B23-BB9B-594D-94F0-A370600E544D}"/>
                </a:ext>
              </a:extLst>
            </p:cNvPr>
            <p:cNvSpPr txBox="1"/>
            <p:nvPr/>
          </p:nvSpPr>
          <p:spPr>
            <a:xfrm>
              <a:off x="4546706" y="3004185"/>
              <a:ext cx="1036405" cy="626607"/>
            </a:xfrm>
            <a:prstGeom prst="rect">
              <a:avLst/>
            </a:prstGeom>
            <a:solidFill>
              <a:srgbClr val="EEF8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400" dirty="0">
                  <a:solidFill>
                    <a:srgbClr val="19AAAA"/>
                  </a:solidFill>
                  <a:latin typeface="+mj-lt"/>
                </a:rPr>
                <a:t>Metal extraction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514FDB5-282B-8741-AB8F-75507192CADF}"/>
                </a:ext>
              </a:extLst>
            </p:cNvPr>
            <p:cNvSpPr txBox="1"/>
            <p:nvPr/>
          </p:nvSpPr>
          <p:spPr>
            <a:xfrm>
              <a:off x="3167109" y="2962643"/>
              <a:ext cx="1036405" cy="774045"/>
            </a:xfrm>
            <a:prstGeom prst="rect">
              <a:avLst/>
            </a:prstGeom>
            <a:solidFill>
              <a:srgbClr val="EEF8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200">
                  <a:solidFill>
                    <a:srgbClr val="19AAAA"/>
                  </a:solidFill>
                  <a:latin typeface="+mj-lt"/>
                </a:rPr>
                <a:t>Thérapie cible moléculaire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C8331-8E80-2348-83D3-D5D139945C58}"/>
              </a:ext>
            </a:extLst>
          </p:cNvPr>
          <p:cNvSpPr/>
          <p:nvPr/>
        </p:nvSpPr>
        <p:spPr>
          <a:xfrm>
            <a:off x="1747984" y="5462435"/>
            <a:ext cx="879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&gt; 300,000 patients (US - EU) on dialysis</a:t>
            </a:r>
          </a:p>
        </p:txBody>
      </p:sp>
      <p:sp>
        <p:nvSpPr>
          <p:cNvPr id="18" name="Preventing Systemic Inflammation is key: Dialysis for LPS, metals and cytokines removal…">
            <a:extLst>
              <a:ext uri="{FF2B5EF4-FFF2-40B4-BE49-F238E27FC236}">
                <a16:creationId xmlns:a16="http://schemas.microsoft.com/office/drawing/2014/main" id="{603E1B49-4A5A-CE46-8FDD-B72600BBF462}"/>
              </a:ext>
            </a:extLst>
          </p:cNvPr>
          <p:cNvSpPr txBox="1">
            <a:spLocks/>
          </p:cNvSpPr>
          <p:nvPr/>
        </p:nvSpPr>
        <p:spPr>
          <a:xfrm>
            <a:off x="284921" y="4395493"/>
            <a:ext cx="11622157" cy="69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3800"/>
            </a:pPr>
            <a:r>
              <a:rPr lang="en-US" sz="1800" dirty="0">
                <a:latin typeface="+mj-lt"/>
              </a:rPr>
              <a:t>Prevention of systemic inflammation is essential: dialysis for the elimination of LPS, cytokines and metals
If started too late, multi-organ failure treatment to try to save patients
</a:t>
            </a:r>
          </a:p>
        </p:txBody>
      </p:sp>
      <p:sp>
        <p:nvSpPr>
          <p:cNvPr id="19" name="SEPSIS:…">
            <a:extLst>
              <a:ext uri="{FF2B5EF4-FFF2-40B4-BE49-F238E27FC236}">
                <a16:creationId xmlns:a16="http://schemas.microsoft.com/office/drawing/2014/main" id="{56F00F7E-18C7-CF4C-9AC8-D87E512C27E0}"/>
              </a:ext>
            </a:extLst>
          </p:cNvPr>
          <p:cNvSpPr txBox="1">
            <a:spLocks/>
          </p:cNvSpPr>
          <p:nvPr/>
        </p:nvSpPr>
        <p:spPr>
          <a:xfrm>
            <a:off x="262373" y="1151130"/>
            <a:ext cx="5526768" cy="316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2598">
              <a:lnSpc>
                <a:spcPct val="100000"/>
              </a:lnSpc>
              <a:spcBef>
                <a:spcPts val="550"/>
              </a:spcBef>
              <a:defRPr sz="3968" b="0" spc="0"/>
            </a:pPr>
            <a:r>
              <a:rPr lang="en-US" sz="2000" dirty="0"/>
              <a:t>Lifetime consequences
49 million cases per year
20% of deaths worldwide 
11 million deaths each year
8% mortality/hour of delay in treatment 
$24 B (up 3.6%/year) in health care spending (US) 
</a:t>
            </a:r>
          </a:p>
        </p:txBody>
      </p:sp>
    </p:spTree>
    <p:extLst>
      <p:ext uri="{BB962C8B-B14F-4D97-AF65-F5344CB8AC3E}">
        <p14:creationId xmlns:p14="http://schemas.microsoft.com/office/powerpoint/2010/main" val="166221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77380D-0B26-124C-8102-8C2B841CED4D}"/>
              </a:ext>
            </a:extLst>
          </p:cNvPr>
          <p:cNvSpPr/>
          <p:nvPr/>
        </p:nvSpPr>
        <p:spPr>
          <a:xfrm>
            <a:off x="3144961" y="2934033"/>
            <a:ext cx="457200" cy="850393"/>
          </a:xfrm>
          <a:prstGeom prst="rect">
            <a:avLst/>
          </a:prstGeom>
          <a:pattFill prst="wdDnDiag">
            <a:fgClr>
              <a:srgbClr val="10C71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D55EA-FB7B-7745-B0BF-1CEB3F93DB69}"/>
              </a:ext>
            </a:extLst>
          </p:cNvPr>
          <p:cNvSpPr/>
          <p:nvPr/>
        </p:nvSpPr>
        <p:spPr>
          <a:xfrm>
            <a:off x="5715316" y="2918128"/>
            <a:ext cx="2666999" cy="850392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lumière, rouge, blanc, assis&#10;&#10;Description générée automatiquement">
            <a:extLst>
              <a:ext uri="{FF2B5EF4-FFF2-40B4-BE49-F238E27FC236}">
                <a16:creationId xmlns:a16="http://schemas.microsoft.com/office/drawing/2014/main" id="{BA05F3B2-3A30-3C4D-A266-18B9288CE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947" y="1071591"/>
            <a:ext cx="7984103" cy="470704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CA274-A83E-4C48-BA0A-FF30F46B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EFE205-C11F-3E46-884C-D6DC55E9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11</a:t>
            </a:fld>
            <a:endParaRPr lang="en-GB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F7DBAAC-0CFE-0844-AC47-F0D92108E9B4}"/>
              </a:ext>
            </a:extLst>
          </p:cNvPr>
          <p:cNvSpPr txBox="1">
            <a:spLocks/>
          </p:cNvSpPr>
          <p:nvPr/>
        </p:nvSpPr>
        <p:spPr>
          <a:xfrm>
            <a:off x="381000" y="249064"/>
            <a:ext cx="11285483" cy="475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Disruptive technology: rapid and safe toxic metal extraction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D34EB1A-CB11-7A4E-AC26-0926C3A2E857}"/>
              </a:ext>
            </a:extLst>
          </p:cNvPr>
          <p:cNvSpPr txBox="1"/>
          <p:nvPr/>
        </p:nvSpPr>
        <p:spPr>
          <a:xfrm>
            <a:off x="701140" y="5901748"/>
            <a:ext cx="1097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MEX</a:t>
            </a:r>
            <a:r>
              <a:rPr lang="en-GB" sz="2800" b="1" dirty="0">
                <a:solidFill>
                  <a:srgbClr val="7595A6"/>
                </a:solidFill>
              </a:rPr>
              <a:t>BRAIN</a:t>
            </a:r>
            <a:r>
              <a:rPr lang="en-GB" sz="2800" dirty="0">
                <a:latin typeface="+mj-lt"/>
              </a:rPr>
              <a:t>’s treatment in Wilson’s will </a:t>
            </a:r>
            <a:r>
              <a:rPr lang="en-GB" sz="2800" b="1" dirty="0">
                <a:latin typeface="+mj-lt"/>
              </a:rPr>
              <a:t>cure the liver </a:t>
            </a:r>
            <a:r>
              <a:rPr lang="en-GB" sz="2800" dirty="0">
                <a:latin typeface="+mj-lt"/>
              </a:rPr>
              <a:t>and </a:t>
            </a:r>
            <a:r>
              <a:rPr lang="en-GB" sz="2800" b="1" dirty="0">
                <a:latin typeface="+mj-lt"/>
              </a:rPr>
              <a:t>protect the brain</a:t>
            </a:r>
            <a:endParaRPr lang="en-GB" sz="3200" b="1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D0DEDF-6B8F-E94E-8460-8D9D718DF537}"/>
              </a:ext>
            </a:extLst>
          </p:cNvPr>
          <p:cNvSpPr txBox="1"/>
          <p:nvPr/>
        </p:nvSpPr>
        <p:spPr>
          <a:xfrm>
            <a:off x="5362075" y="1948267"/>
            <a:ext cx="2900213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+ 1 safe life-year</a:t>
            </a:r>
          </a:p>
          <a:p>
            <a:pPr algn="ctr"/>
            <a:r>
              <a:rPr lang="en-GB" sz="2000" dirty="0">
                <a:latin typeface="+mj-lt"/>
              </a:rPr>
              <a:t>Sparing from Cu-damages</a:t>
            </a:r>
            <a:endParaRPr lang="en-GB" sz="24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477D74-A88A-AE44-BFF4-C97A125C556D}"/>
              </a:ext>
            </a:extLst>
          </p:cNvPr>
          <p:cNvSpPr txBox="1"/>
          <p:nvPr/>
        </p:nvSpPr>
        <p:spPr>
          <a:xfrm>
            <a:off x="8567661" y="5136373"/>
            <a:ext cx="67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+mj-lt"/>
              </a:rPr>
              <a:t>Weeks</a:t>
            </a:r>
            <a:endParaRPr lang="fr-FR" sz="1400" dirty="0">
              <a:latin typeface="+mj-lt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F607847-B9D0-794F-BA39-6C6E8B06CFE9}"/>
              </a:ext>
            </a:extLst>
          </p:cNvPr>
          <p:cNvCxnSpPr/>
          <p:nvPr/>
        </p:nvCxnSpPr>
        <p:spPr>
          <a:xfrm>
            <a:off x="2895158" y="2926080"/>
            <a:ext cx="68381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FEE5AF0-33D0-A343-93E0-72FCED533C19}"/>
              </a:ext>
            </a:extLst>
          </p:cNvPr>
          <p:cNvCxnSpPr/>
          <p:nvPr/>
        </p:nvCxnSpPr>
        <p:spPr>
          <a:xfrm>
            <a:off x="2895158" y="3776473"/>
            <a:ext cx="68381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DE9ECC5-23F8-9745-9FE6-24BC7D9F0BF1}"/>
              </a:ext>
            </a:extLst>
          </p:cNvPr>
          <p:cNvCxnSpPr/>
          <p:nvPr/>
        </p:nvCxnSpPr>
        <p:spPr>
          <a:xfrm>
            <a:off x="9733280" y="2926080"/>
            <a:ext cx="0" cy="850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B533616F-E2E8-CB4E-894D-E237D7236DC8}"/>
              </a:ext>
            </a:extLst>
          </p:cNvPr>
          <p:cNvSpPr txBox="1"/>
          <p:nvPr/>
        </p:nvSpPr>
        <p:spPr>
          <a:xfrm>
            <a:off x="9718044" y="3073763"/>
            <a:ext cx="118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+mj-lt"/>
              </a:rPr>
              <a:t>Therapeutical</a:t>
            </a:r>
            <a:endParaRPr lang="fr-FR" sz="1400" dirty="0">
              <a:latin typeface="+mj-lt"/>
            </a:endParaRPr>
          </a:p>
          <a:p>
            <a:r>
              <a:rPr lang="fr-FR" sz="1400" dirty="0" err="1">
                <a:latin typeface="+mj-lt"/>
              </a:rPr>
              <a:t>target</a:t>
            </a:r>
            <a:endParaRPr lang="fr-FR" sz="1400" dirty="0">
              <a:latin typeface="+mj-lt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5A5AE2F-3A2E-2940-908F-1A86AD815AAF}"/>
              </a:ext>
            </a:extLst>
          </p:cNvPr>
          <p:cNvCxnSpPr/>
          <p:nvPr/>
        </p:nvCxnSpPr>
        <p:spPr>
          <a:xfrm>
            <a:off x="3602161" y="3325008"/>
            <a:ext cx="211315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82CBEAF2-1F72-4C4F-9A06-09A9BBDB7C72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4758149" y="2332988"/>
            <a:ext cx="603926" cy="999974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D9A2D98-BAF8-1347-806A-C41A76B861FA}"/>
              </a:ext>
            </a:extLst>
          </p:cNvPr>
          <p:cNvSpPr txBox="1"/>
          <p:nvPr/>
        </p:nvSpPr>
        <p:spPr>
          <a:xfrm>
            <a:off x="2895158" y="1092549"/>
            <a:ext cx="2170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Example of theoretical copper extraction in Wilson’s disease</a:t>
            </a:r>
          </a:p>
        </p:txBody>
      </p:sp>
    </p:spTree>
    <p:extLst>
      <p:ext uri="{BB962C8B-B14F-4D97-AF65-F5344CB8AC3E}">
        <p14:creationId xmlns:p14="http://schemas.microsoft.com/office/powerpoint/2010/main" val="169087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27054-05EC-3846-989B-0581BDB1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1651"/>
            <a:ext cx="10515600" cy="475632"/>
          </a:xfrm>
        </p:spPr>
        <p:txBody>
          <a:bodyPr>
            <a:normAutofit fontScale="90000"/>
          </a:bodyPr>
          <a:lstStyle/>
          <a:p>
            <a:r>
              <a:rPr lang="en-GB" dirty="0"/>
              <a:t>Product: Dialysate for specific metal extraction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CA274-A83E-4C48-BA0A-FF30F46B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EFE205-C11F-3E46-884C-D6DC55E9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12</a:t>
            </a:fld>
            <a:endParaRPr lang="en-GB"/>
          </a:p>
        </p:txBody>
      </p:sp>
      <p:sp>
        <p:nvSpPr>
          <p:cNvPr id="63" name="ZoneTexte 62"/>
          <p:cNvSpPr txBox="1"/>
          <p:nvPr/>
        </p:nvSpPr>
        <p:spPr>
          <a:xfrm>
            <a:off x="444017" y="961514"/>
            <a:ext cx="11201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+mj-lt"/>
              </a:rPr>
              <a:t>Blood dialysis to </a:t>
            </a:r>
            <a:r>
              <a:rPr lang="en-GB" sz="3200" b="1">
                <a:solidFill>
                  <a:schemeClr val="bg1"/>
                </a:solidFill>
                <a:latin typeface="+mj-lt"/>
              </a:rPr>
              <a:t>specifically</a:t>
            </a:r>
            <a:r>
              <a:rPr lang="en-GB" sz="2800">
                <a:solidFill>
                  <a:schemeClr val="bg1"/>
                </a:solidFill>
                <a:latin typeface="+mj-lt"/>
              </a:rPr>
              <a:t> and </a:t>
            </a:r>
            <a:r>
              <a:rPr lang="en-GB" sz="3200" b="1">
                <a:solidFill>
                  <a:schemeClr val="bg1"/>
                </a:solidFill>
                <a:latin typeface="+mj-lt"/>
              </a:rPr>
              <a:t>precisely</a:t>
            </a:r>
            <a:r>
              <a:rPr lang="en-GB" sz="2800">
                <a:solidFill>
                  <a:schemeClr val="bg1"/>
                </a:solidFill>
                <a:latin typeface="+mj-lt"/>
              </a:rPr>
              <a:t> extract toxic metals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AFB32AD-25B3-4948-9EF0-3541D94AEB92}"/>
              </a:ext>
            </a:extLst>
          </p:cNvPr>
          <p:cNvSpPr txBox="1"/>
          <p:nvPr/>
        </p:nvSpPr>
        <p:spPr>
          <a:xfrm>
            <a:off x="3293961" y="4894098"/>
            <a:ext cx="5965996" cy="151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Use of regular dialysis monitor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Compatible with no modification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Compatible with all dialysis membrane up to 100 </a:t>
            </a:r>
            <a:r>
              <a:rPr lang="en-GB" sz="1600" dirty="0" err="1">
                <a:latin typeface="+mj-lt"/>
              </a:rPr>
              <a:t>kDa</a:t>
            </a:r>
            <a:r>
              <a:rPr lang="en-GB" sz="1600" dirty="0">
                <a:latin typeface="+mj-lt"/>
              </a:rPr>
              <a:t> cut-off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Possible combination with existing treatment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B440761-B21A-444D-9171-BBA7EC9C3815}"/>
              </a:ext>
            </a:extLst>
          </p:cNvPr>
          <p:cNvGrpSpPr/>
          <p:nvPr/>
        </p:nvGrpSpPr>
        <p:grpSpPr>
          <a:xfrm>
            <a:off x="1278376" y="1653419"/>
            <a:ext cx="1830668" cy="3282154"/>
            <a:chOff x="843941" y="2168442"/>
            <a:chExt cx="1830668" cy="3282154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B745A98-C6D1-5E45-87EB-B9B4D76AE730}"/>
                </a:ext>
              </a:extLst>
            </p:cNvPr>
            <p:cNvGrpSpPr/>
            <p:nvPr/>
          </p:nvGrpSpPr>
          <p:grpSpPr>
            <a:xfrm>
              <a:off x="888617" y="2624495"/>
              <a:ext cx="1752208" cy="2826101"/>
              <a:chOff x="668124" y="2531446"/>
              <a:chExt cx="1930524" cy="3113704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3D360EDE-7333-2D46-B25A-F03B2621AAF1}"/>
                  </a:ext>
                </a:extLst>
              </p:cNvPr>
              <p:cNvSpPr/>
              <p:nvPr/>
            </p:nvSpPr>
            <p:spPr>
              <a:xfrm>
                <a:off x="668124" y="2531446"/>
                <a:ext cx="1930524" cy="3113704"/>
              </a:xfrm>
              <a:prstGeom prst="roundRect">
                <a:avLst>
                  <a:gd name="adj" fmla="val 521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DF1C33E4-3D1C-4F43-A807-9E3497DEB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376" y="2687462"/>
                <a:ext cx="1270766" cy="2323569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B2CD12C-9670-7A45-8897-F001B2B0DA23}"/>
                  </a:ext>
                </a:extLst>
              </p:cNvPr>
              <p:cNvSpPr txBox="1"/>
              <p:nvPr/>
            </p:nvSpPr>
            <p:spPr>
              <a:xfrm>
                <a:off x="707423" y="4918851"/>
                <a:ext cx="1839927" cy="644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</a:rPr>
                  <a:t>Metal extraction fluid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5EB5269-7CAF-7343-A518-031E73E13306}"/>
                </a:ext>
              </a:extLst>
            </p:cNvPr>
            <p:cNvSpPr txBox="1"/>
            <p:nvPr/>
          </p:nvSpPr>
          <p:spPr>
            <a:xfrm>
              <a:off x="843941" y="2168442"/>
              <a:ext cx="1830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Product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B550FFE8-0ED3-D945-9753-969FA8C16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137" y="2215942"/>
            <a:ext cx="4313325" cy="2426116"/>
          </a:xfrm>
          <a:prstGeom prst="roundRect">
            <a:avLst>
              <a:gd name="adj" fmla="val 4980"/>
            </a:avLst>
          </a:prstGeom>
          <a:ln w="28575">
            <a:noFill/>
          </a:ln>
        </p:spPr>
      </p:pic>
      <p:cxnSp>
        <p:nvCxnSpPr>
          <p:cNvPr id="7" name="Connecteur en angle 6">
            <a:extLst>
              <a:ext uri="{FF2B5EF4-FFF2-40B4-BE49-F238E27FC236}">
                <a16:creationId xmlns:a16="http://schemas.microsoft.com/office/drawing/2014/main" id="{11D443C8-4FD5-BE45-B0EA-3F3FF59CAA67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2283688" y="4851041"/>
            <a:ext cx="550827" cy="71989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id="{2CC8CBFD-B36B-E24B-8DF4-CAEC774A08E7}"/>
              </a:ext>
            </a:extLst>
          </p:cNvPr>
          <p:cNvSpPr txBox="1"/>
          <p:nvPr/>
        </p:nvSpPr>
        <p:spPr>
          <a:xfrm>
            <a:off x="8266504" y="2117221"/>
            <a:ext cx="3596312" cy="2692578"/>
          </a:xfrm>
          <a:prstGeom prst="rect">
            <a:avLst/>
          </a:prstGeom>
          <a:noFill/>
          <a:ln>
            <a:solidFill>
              <a:srgbClr val="233348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4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treatments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 /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year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 / patient (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moy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ea typeface="Poppins Light" charset="0"/>
                <a:cs typeface="Poppins Light" charset="0"/>
              </a:rPr>
              <a:t>.)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+mj-lt"/>
              <a:ea typeface="Poppins Light" charset="0"/>
              <a:cs typeface="Poppins Light" charset="0"/>
            </a:endParaRP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EU :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10 k€/bag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US :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20 k$/bag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For acute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treatment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+mj-lt"/>
              <a:ea typeface="Poppins Light" charset="0"/>
              <a:cs typeface="Poppins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100+ k€ / patient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Continuous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dialysis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+mj-lt"/>
              <a:ea typeface="Poppins Light" charset="0"/>
              <a:cs typeface="Poppins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Many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bags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used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 to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save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 patients'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lives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93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2BC65-C43A-3447-90CF-029EACB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6903"/>
            <a:ext cx="10515600" cy="475632"/>
          </a:xfrm>
        </p:spPr>
        <p:txBody>
          <a:bodyPr>
            <a:normAutofit fontScale="90000"/>
          </a:bodyPr>
          <a:lstStyle/>
          <a:p>
            <a:r>
              <a:rPr lang="en-GB"/>
              <a:t>Scientific rationale: use of chelating colloidal perfusion fluid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657626-96BF-434E-A55C-0A878D64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13</a:t>
            </a:fld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4C0FF7-A2E6-5C4B-96BF-5D3EF156D873}"/>
              </a:ext>
            </a:extLst>
          </p:cNvPr>
          <p:cNvSpPr txBox="1"/>
          <p:nvPr/>
        </p:nvSpPr>
        <p:spPr>
          <a:xfrm>
            <a:off x="1145424" y="1023982"/>
            <a:ext cx="747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Association of </a:t>
            </a:r>
            <a:r>
              <a:rPr lang="en-GB" sz="2400" b="1" dirty="0"/>
              <a:t>biopolymer</a:t>
            </a:r>
            <a:r>
              <a:rPr lang="en-GB" sz="2400" dirty="0">
                <a:latin typeface="+mj-lt"/>
              </a:rPr>
              <a:t> and </a:t>
            </a:r>
            <a:r>
              <a:rPr lang="en-GB" sz="2400" b="1" dirty="0" err="1">
                <a:solidFill>
                  <a:srgbClr val="0070C0"/>
                </a:solidFill>
              </a:rPr>
              <a:t>ultrachelating</a:t>
            </a:r>
            <a:r>
              <a:rPr lang="en-GB" sz="2400" b="1" dirty="0">
                <a:solidFill>
                  <a:srgbClr val="0070C0"/>
                </a:solidFill>
              </a:rPr>
              <a:t> compounds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9775FE6-00B3-5C40-8C69-3A1C6A612BBA}"/>
              </a:ext>
            </a:extLst>
          </p:cNvPr>
          <p:cNvGrpSpPr/>
          <p:nvPr/>
        </p:nvGrpSpPr>
        <p:grpSpPr>
          <a:xfrm>
            <a:off x="9047834" y="1415258"/>
            <a:ext cx="2931419" cy="4634622"/>
            <a:chOff x="8930112" y="550492"/>
            <a:chExt cx="3068261" cy="52282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6B4908-7168-FB4A-B781-B28D1757874D}"/>
                </a:ext>
              </a:extLst>
            </p:cNvPr>
            <p:cNvSpPr/>
            <p:nvPr/>
          </p:nvSpPr>
          <p:spPr>
            <a:xfrm>
              <a:off x="8930112" y="1615176"/>
              <a:ext cx="3068261" cy="416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+mj-lt"/>
                </a:rPr>
                <a:t>Low toxicity: No direct contact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Nanohybrids are too large to cross the membrane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_____________________</a:t>
              </a:r>
            </a:p>
            <a:p>
              <a:pPr algn="ctr"/>
              <a:endParaRPr lang="en-GB" sz="12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+mj-lt"/>
                </a:rPr>
                <a:t>High efficiency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Recognized chelates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High surface/volume ratio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_____________________</a:t>
              </a:r>
            </a:p>
            <a:p>
              <a:pPr algn="ctr"/>
              <a:endParaRPr lang="en-GB" sz="12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+mj-lt"/>
                </a:rPr>
                <a:t>Safe nanohybrids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Platforms already used in clinic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_____________________</a:t>
              </a:r>
            </a:p>
            <a:p>
              <a:pPr algn="ctr"/>
              <a:endParaRPr lang="en-GB" sz="12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+mj-lt"/>
                </a:rPr>
                <a:t>Versatility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Perfusion fluids adapted to different types of dialysis and different metals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AE3BB6-F6AD-5C4D-91EC-7BE0E4CAEBB4}"/>
                </a:ext>
              </a:extLst>
            </p:cNvPr>
            <p:cNvSpPr/>
            <p:nvPr/>
          </p:nvSpPr>
          <p:spPr>
            <a:xfrm>
              <a:off x="8930112" y="550492"/>
              <a:ext cx="3068260" cy="106468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+mj-lt"/>
                </a:rPr>
                <a:t>Advantages</a:t>
              </a:r>
              <a:endParaRPr lang="en-GB">
                <a:latin typeface="+mj-lt"/>
              </a:endParaRPr>
            </a:p>
          </p:txBody>
        </p:sp>
      </p:grpSp>
      <p:sp>
        <p:nvSpPr>
          <p:cNvPr id="147" name="Espace réservé du pied de page 24">
            <a:extLst>
              <a:ext uri="{FF2B5EF4-FFF2-40B4-BE49-F238E27FC236}">
                <a16:creationId xmlns:a16="http://schemas.microsoft.com/office/drawing/2014/main" id="{A410077C-B6A5-7D43-8217-3820A401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Confidential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8856846D-8E2E-7544-866A-34DD07075F89}"/>
              </a:ext>
            </a:extLst>
          </p:cNvPr>
          <p:cNvGrpSpPr/>
          <p:nvPr/>
        </p:nvGrpSpPr>
        <p:grpSpPr>
          <a:xfrm>
            <a:off x="118404" y="2273094"/>
            <a:ext cx="8672921" cy="3754821"/>
            <a:chOff x="172868" y="1257677"/>
            <a:chExt cx="9585896" cy="4150081"/>
          </a:xfrm>
        </p:grpSpPr>
        <p:sp>
          <p:nvSpPr>
            <p:cNvPr id="149" name="Flèche vers la droite 148">
              <a:extLst>
                <a:ext uri="{FF2B5EF4-FFF2-40B4-BE49-F238E27FC236}">
                  <a16:creationId xmlns:a16="http://schemas.microsoft.com/office/drawing/2014/main" id="{C6277AB4-7AE8-1A4E-AAEF-D465B66B0508}"/>
                </a:ext>
              </a:extLst>
            </p:cNvPr>
            <p:cNvSpPr/>
            <p:nvPr/>
          </p:nvSpPr>
          <p:spPr>
            <a:xfrm>
              <a:off x="1130232" y="1257677"/>
              <a:ext cx="8628531" cy="546680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alpha val="21000"/>
                  </a:srgbClr>
                </a:gs>
                <a:gs pos="74000">
                  <a:schemeClr val="accent1">
                    <a:lumMod val="45000"/>
                    <a:lumOff val="55000"/>
                    <a:alpha val="28000"/>
                  </a:schemeClr>
                </a:gs>
                <a:gs pos="83000">
                  <a:schemeClr val="accent1">
                    <a:lumMod val="45000"/>
                    <a:lumOff val="55000"/>
                    <a:alpha val="32000"/>
                  </a:schemeClr>
                </a:gs>
                <a:gs pos="100000">
                  <a:schemeClr val="accent1">
                    <a:lumMod val="30000"/>
                    <a:lumOff val="70000"/>
                    <a:alpha val="2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1C461C55-DE03-0747-9500-14E6DB02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 rot="5400000">
              <a:off x="1130231" y="2167758"/>
              <a:ext cx="3240000" cy="3239999"/>
            </a:xfrm>
            <a:prstGeom prst="rect">
              <a:avLst/>
            </a:prstGeom>
          </p:spPr>
        </p:pic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BE156F1F-5AE1-714B-94EE-BCA618655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426688" y="2167749"/>
              <a:ext cx="3239999" cy="3239999"/>
            </a:xfrm>
            <a:prstGeom prst="rect">
              <a:avLst/>
            </a:prstGeom>
          </p:spPr>
        </p:pic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46E2985A-51F4-5C42-A821-8CC25F48222B}"/>
                </a:ext>
              </a:extLst>
            </p:cNvPr>
            <p:cNvSpPr txBox="1"/>
            <p:nvPr/>
          </p:nvSpPr>
          <p:spPr>
            <a:xfrm>
              <a:off x="1130232" y="1333393"/>
              <a:ext cx="32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/>
                <a:t>Before dialysis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B1D0874B-4374-DD45-990F-A14AE5A47717}"/>
                </a:ext>
              </a:extLst>
            </p:cNvPr>
            <p:cNvSpPr txBox="1"/>
            <p:nvPr/>
          </p:nvSpPr>
          <p:spPr>
            <a:xfrm>
              <a:off x="6518764" y="1336779"/>
              <a:ext cx="32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/>
                <a:t>After dialysis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2FEAC921-C024-0044-B3FB-E9ECE4144AA9}"/>
                </a:ext>
              </a:extLst>
            </p:cNvPr>
            <p:cNvSpPr txBox="1"/>
            <p:nvPr/>
          </p:nvSpPr>
          <p:spPr>
            <a:xfrm rot="16200000">
              <a:off x="631308" y="2789666"/>
              <a:ext cx="811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cap="small" dirty="0"/>
                <a:t>Dialysate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C1BF838A-C6D6-4544-B98F-6DB3F7E8C08F}"/>
                </a:ext>
              </a:extLst>
            </p:cNvPr>
            <p:cNvSpPr txBox="1"/>
            <p:nvPr/>
          </p:nvSpPr>
          <p:spPr>
            <a:xfrm rot="16200000">
              <a:off x="728482" y="4380101"/>
              <a:ext cx="617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cap="small" dirty="0"/>
                <a:t>Blood</a:t>
              </a:r>
            </a:p>
          </p:txBody>
        </p:sp>
        <p:sp>
          <p:nvSpPr>
            <p:cNvPr id="173" name="Flèche vers la droite 172">
              <a:extLst>
                <a:ext uri="{FF2B5EF4-FFF2-40B4-BE49-F238E27FC236}">
                  <a16:creationId xmlns:a16="http://schemas.microsoft.com/office/drawing/2014/main" id="{35B14EC3-6BB1-3C44-BDE6-83677852DC6C}"/>
                </a:ext>
              </a:extLst>
            </p:cNvPr>
            <p:cNvSpPr/>
            <p:nvPr/>
          </p:nvSpPr>
          <p:spPr>
            <a:xfrm rot="16200000" flipH="1">
              <a:off x="5076405" y="2531229"/>
              <a:ext cx="1550221" cy="823264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+mj-lt"/>
                </a:rPr>
                <a:t>No diffusion large molecules</a:t>
              </a:r>
            </a:p>
          </p:txBody>
        </p:sp>
        <p:pic>
          <p:nvPicPr>
            <p:cNvPr id="175" name="Image 174">
              <a:extLst>
                <a:ext uri="{FF2B5EF4-FFF2-40B4-BE49-F238E27FC236}">
                  <a16:creationId xmlns:a16="http://schemas.microsoft.com/office/drawing/2014/main" id="{6D2ED669-8E66-0242-8CE4-C5EDD584C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1361" y="3717970"/>
              <a:ext cx="3205889" cy="137395"/>
            </a:xfrm>
            <a:prstGeom prst="rect">
              <a:avLst/>
            </a:prstGeom>
          </p:spPr>
        </p:pic>
        <p:sp>
          <p:nvSpPr>
            <p:cNvPr id="176" name="Flèche vers la droite 175">
              <a:extLst>
                <a:ext uri="{FF2B5EF4-FFF2-40B4-BE49-F238E27FC236}">
                  <a16:creationId xmlns:a16="http://schemas.microsoft.com/office/drawing/2014/main" id="{AEAA9C81-F1B5-0449-B305-8A548135C40B}"/>
                </a:ext>
              </a:extLst>
            </p:cNvPr>
            <p:cNvSpPr/>
            <p:nvPr/>
          </p:nvSpPr>
          <p:spPr>
            <a:xfrm rot="16200000">
              <a:off x="3301698" y="3349566"/>
              <a:ext cx="3239993" cy="87636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+mj-lt"/>
                </a:rPr>
                <a:t>Diffusion small molecules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7AE134F2-6FF7-9F4C-96B4-81B1DAC3E9A6}"/>
                </a:ext>
              </a:extLst>
            </p:cNvPr>
            <p:cNvSpPr txBox="1"/>
            <p:nvPr/>
          </p:nvSpPr>
          <p:spPr>
            <a:xfrm>
              <a:off x="172868" y="3621143"/>
              <a:ext cx="936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cap="small" dirty="0"/>
                <a:t>Membrane</a:t>
              </a:r>
            </a:p>
          </p:txBody>
        </p:sp>
        <p:cxnSp>
          <p:nvCxnSpPr>
            <p:cNvPr id="185" name="Connecteur en angle 184">
              <a:extLst>
                <a:ext uri="{FF2B5EF4-FFF2-40B4-BE49-F238E27FC236}">
                  <a16:creationId xmlns:a16="http://schemas.microsoft.com/office/drawing/2014/main" id="{5C155D95-DD9C-5B4C-A026-589502741579}"/>
                </a:ext>
              </a:extLst>
            </p:cNvPr>
            <p:cNvCxnSpPr>
              <a:cxnSpLocks/>
            </p:cNvCxnSpPr>
            <p:nvPr/>
          </p:nvCxnSpPr>
          <p:spPr>
            <a:xfrm rot="1140000" flipV="1">
              <a:off x="5512205" y="3483178"/>
              <a:ext cx="540000" cy="10619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04A7A6D9-82AE-854E-9D18-9879861DF488}"/>
              </a:ext>
            </a:extLst>
          </p:cNvPr>
          <p:cNvSpPr txBox="1"/>
          <p:nvPr/>
        </p:nvSpPr>
        <p:spPr>
          <a:xfrm>
            <a:off x="3605101" y="1553452"/>
            <a:ext cx="285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33348"/>
                </a:solidFill>
                <a:latin typeface="+mj-lt"/>
              </a:rPr>
              <a:t>MEX-CD1: Chitosan-DOTAGA</a:t>
            </a:r>
            <a:endParaRPr lang="en-GB" sz="2000" dirty="0">
              <a:solidFill>
                <a:srgbClr val="2333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4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47"/>
    </mc:Choice>
    <mc:Fallback xmlns="">
      <p:transition spd="slow" advTm="1178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27054-05EC-3846-989B-0581BDB1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1651"/>
            <a:ext cx="10515600" cy="475632"/>
          </a:xfrm>
        </p:spPr>
        <p:txBody>
          <a:bodyPr>
            <a:normAutofit fontScale="90000"/>
          </a:bodyPr>
          <a:lstStyle/>
          <a:p>
            <a:r>
              <a:rPr lang="en-US"/>
              <a:t>IP: solid protection and freedom to operate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EFE205-C11F-3E46-884C-D6DC55E9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14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99061" y="1459109"/>
            <a:ext cx="165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+mj-lt"/>
              </a:rPr>
              <a:t>5 patents filed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4293" y="5053194"/>
            <a:ext cx="497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Positive FTO </a:t>
            </a:r>
            <a:r>
              <a:rPr lang="en-US" sz="2000" b="1"/>
              <a:t>MEX</a:t>
            </a:r>
            <a:r>
              <a:rPr lang="en-US" sz="2000" b="1">
                <a:solidFill>
                  <a:srgbClr val="7595A6"/>
                </a:solidFill>
              </a:rPr>
              <a:t>BRAIN</a:t>
            </a:r>
            <a:r>
              <a:rPr lang="en-US" sz="2000">
                <a:latin typeface="+mj-lt"/>
              </a:rPr>
              <a:t> - 2019 – Plasseraud IP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37337BE-C43C-8343-8BF4-7CFB03495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11453"/>
              </p:ext>
            </p:extLst>
          </p:nvPr>
        </p:nvGraphicFramePr>
        <p:xfrm>
          <a:off x="499061" y="1859219"/>
          <a:ext cx="11083414" cy="259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45111">
                  <a:extLst>
                    <a:ext uri="{9D8B030D-6E8A-4147-A177-3AD203B41FA5}">
                      <a16:colId xmlns:a16="http://schemas.microsoft.com/office/drawing/2014/main" val="4105920516"/>
                    </a:ext>
                  </a:extLst>
                </a:gridCol>
                <a:gridCol w="1552881">
                  <a:extLst>
                    <a:ext uri="{9D8B030D-6E8A-4147-A177-3AD203B41FA5}">
                      <a16:colId xmlns:a16="http://schemas.microsoft.com/office/drawing/2014/main" val="2816873711"/>
                    </a:ext>
                  </a:extLst>
                </a:gridCol>
                <a:gridCol w="4224994">
                  <a:extLst>
                    <a:ext uri="{9D8B030D-6E8A-4147-A177-3AD203B41FA5}">
                      <a16:colId xmlns:a16="http://schemas.microsoft.com/office/drawing/2014/main" val="3810172262"/>
                    </a:ext>
                  </a:extLst>
                </a:gridCol>
                <a:gridCol w="3260428">
                  <a:extLst>
                    <a:ext uri="{9D8B030D-6E8A-4147-A177-3AD203B41FA5}">
                      <a16:colId xmlns:a16="http://schemas.microsoft.com/office/drawing/2014/main" val="257226824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Patent</a:t>
                      </a:r>
                      <a:endParaRPr lang="en-GB" sz="1400" noProof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Priority</a:t>
                      </a:r>
                      <a:endParaRPr lang="en-GB" sz="140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Title</a:t>
                      </a:r>
                      <a:endParaRPr lang="en-GB" sz="140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/>
                        <a:t>International publication</a:t>
                      </a:r>
                      <a:endParaRPr lang="en-GB" sz="140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30233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>
                          <a:effectLst/>
                          <a:latin typeface="+mj-lt"/>
                        </a:rPr>
                        <a:t>MX1: FR 17 63090</a:t>
                      </a:r>
                      <a:endParaRPr lang="en-GB" sz="1100" kern="1200" noProof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>
                          <a:effectLst/>
                          <a:latin typeface="+mj-lt"/>
                        </a:rPr>
                        <a:t>22.12.2017</a:t>
                      </a:r>
                      <a:endParaRPr lang="en-GB" sz="1100" kern="1200" noProof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Device for maintaining metal homeostasis, and uses thereof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>
                          <a:effectLst/>
                          <a:latin typeface="+mj-lt"/>
                        </a:rPr>
                        <a:t>WO2019/122790</a:t>
                      </a:r>
                    </a:p>
                    <a:p>
                      <a:pPr algn="ctr"/>
                      <a:r>
                        <a:rPr lang="en-GB" sz="1100" kern="1200" noProof="0">
                          <a:effectLst/>
                          <a:latin typeface="+mj-lt"/>
                        </a:rPr>
                        <a:t>27.06.2019</a:t>
                      </a:r>
                      <a:endParaRPr lang="en-GB" sz="110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3811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MX2: </a:t>
                      </a:r>
                      <a:r>
                        <a:rPr lang="en-GB" sz="1100" kern="1200" noProof="0">
                          <a:effectLst/>
                          <a:latin typeface="+mj-lt"/>
                        </a:rPr>
                        <a:t>FR 19 00699</a:t>
                      </a:r>
                      <a:endParaRPr lang="en-GB" sz="1100" noProof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25.01.2019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Dispositif d’extraction conjointe d’un cation métallique et d’une molécule cible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WO2020/152426</a:t>
                      </a:r>
                    </a:p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30.07.2020</a:t>
                      </a:r>
                      <a:endParaRPr lang="en-GB" sz="1100" b="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099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MX3: FR2004406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04.05.2020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Dialysis system for the treatment of sepsis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/</a:t>
                      </a:r>
                      <a:endParaRPr lang="en-GB" sz="1100" b="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9843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MX4: </a:t>
                      </a:r>
                      <a:r>
                        <a:rPr lang="en-GB" sz="1100" u="none" strike="noStrike" kern="1200" noProof="0">
                          <a:effectLst/>
                          <a:latin typeface="+mj-lt"/>
                        </a:rPr>
                        <a:t>FR2008022</a:t>
                      </a:r>
                      <a:endParaRPr lang="en-GB" sz="1100" noProof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29.07.2020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none" strike="noStrike" kern="1200" noProof="0">
                          <a:effectLst/>
                          <a:latin typeface="+mj-lt"/>
                        </a:rPr>
                        <a:t>Implantable dialysis device for extracting circulating molecules from cerebrospinal fluid and/or interstitial fluid</a:t>
                      </a:r>
                      <a:endParaRPr lang="en-GB" sz="110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/</a:t>
                      </a:r>
                      <a:endParaRPr lang="en-GB" sz="1100" b="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59264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MX5: FR2007997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>
                          <a:latin typeface="+mj-lt"/>
                        </a:rPr>
                        <a:t>29.07.2020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u="none" strike="noStrike" kern="1200" noProof="0">
                          <a:effectLst/>
                          <a:latin typeface="+mj-lt"/>
                        </a:rPr>
                        <a:t>Polysaccharide with a physiological pH-soluble chelating group, and uses thereof</a:t>
                      </a:r>
                      <a:endParaRPr lang="en-GB" sz="1100" noProof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j-lt"/>
                        </a:rPr>
                        <a:t>/</a:t>
                      </a:r>
                      <a:endParaRPr lang="en-GB" sz="1100" b="0" noProof="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585062"/>
                  </a:ext>
                </a:extLst>
              </a:tr>
            </a:tbl>
          </a:graphicData>
        </a:graphic>
      </p:graphicFrame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6368E946-5212-C546-B6ED-CD8AF8ABF255}"/>
              </a:ext>
            </a:extLst>
          </p:cNvPr>
          <p:cNvSpPr/>
          <p:nvPr/>
        </p:nvSpPr>
        <p:spPr>
          <a:xfrm>
            <a:off x="384049" y="2298192"/>
            <a:ext cx="115012" cy="853440"/>
          </a:xfrm>
          <a:prstGeom prst="leftBrace">
            <a:avLst>
              <a:gd name="adj1" fmla="val 8333"/>
              <a:gd name="adj2" fmla="val 5067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en angle 5">
            <a:extLst>
              <a:ext uri="{FF2B5EF4-FFF2-40B4-BE49-F238E27FC236}">
                <a16:creationId xmlns:a16="http://schemas.microsoft.com/office/drawing/2014/main" id="{A1ECF1C2-A681-FC4B-B810-AFA0E923428F}"/>
              </a:ext>
            </a:extLst>
          </p:cNvPr>
          <p:cNvCxnSpPr>
            <a:cxnSpLocks/>
            <a:stCxn id="3" idx="1"/>
            <a:endCxn id="21" idx="1"/>
          </p:cNvCxnSpPr>
          <p:nvPr/>
        </p:nvCxnSpPr>
        <p:spPr>
          <a:xfrm rot="10800000" flipH="1" flipV="1">
            <a:off x="384049" y="2730707"/>
            <a:ext cx="170244" cy="2522542"/>
          </a:xfrm>
          <a:prstGeom prst="bentConnector3">
            <a:avLst>
              <a:gd name="adj1" fmla="val -73405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776E9-DCC5-B74C-9A92-DA66F119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0770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BD766-D677-5B44-9D49-C569A84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Proofs of Concept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038240-709E-9441-B834-E6A69EE1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21403-6FBD-DA43-B5F4-B4BE158E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15</a:t>
            </a:fld>
            <a:endParaRPr lang="en-GB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9C350D44-816C-ED44-A086-9DCFE7D3D54A}"/>
              </a:ext>
            </a:extLst>
          </p:cNvPr>
          <p:cNvSpPr txBox="1"/>
          <p:nvPr/>
        </p:nvSpPr>
        <p:spPr>
          <a:xfrm>
            <a:off x="380999" y="2359450"/>
            <a:ext cx="6276788" cy="1169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GB" sz="2800" b="1" dirty="0"/>
              <a:t>Small animals</a:t>
            </a:r>
            <a:r>
              <a:rPr lang="en-GB" sz="2800" b="1" dirty="0">
                <a:latin typeface="+mj-lt"/>
              </a:rPr>
              <a:t>: </a:t>
            </a:r>
            <a:r>
              <a:rPr lang="en-GB" sz="2800" dirty="0">
                <a:latin typeface="+mj-lt"/>
              </a:rPr>
              <a:t>In Vivo rats experiments 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Metal purifications in brain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C350D44-816C-ED44-A086-9DCFE7D3D54A}"/>
              </a:ext>
            </a:extLst>
          </p:cNvPr>
          <p:cNvSpPr txBox="1"/>
          <p:nvPr/>
        </p:nvSpPr>
        <p:spPr>
          <a:xfrm>
            <a:off x="380999" y="3764670"/>
            <a:ext cx="6276787" cy="2137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GB" sz="2800" b="1" dirty="0"/>
              <a:t>Large animals</a:t>
            </a:r>
            <a:r>
              <a:rPr lang="en-GB" sz="2800" b="1" dirty="0">
                <a:latin typeface="+mj-lt"/>
              </a:rPr>
              <a:t>: </a:t>
            </a:r>
            <a:r>
              <a:rPr lang="en-GB" sz="2800" dirty="0">
                <a:latin typeface="+mj-lt"/>
              </a:rPr>
              <a:t>In Vivo Sheep experiments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PoC</a:t>
            </a:r>
            <a:r>
              <a:rPr lang="en-GB" sz="2000" dirty="0">
                <a:latin typeface="+mj-lt"/>
              </a:rPr>
              <a:t> haemodialysis with </a:t>
            </a:r>
            <a:r>
              <a:rPr lang="en-GB" sz="2000" b="1" dirty="0"/>
              <a:t>Mex</a:t>
            </a:r>
            <a:r>
              <a:rPr lang="en-GB" sz="2000" b="1" dirty="0">
                <a:solidFill>
                  <a:srgbClr val="7595A6"/>
                </a:solidFill>
              </a:rPr>
              <a:t>Brain</a:t>
            </a:r>
            <a:r>
              <a:rPr lang="en-GB" sz="2000" dirty="0">
                <a:latin typeface="+mj-lt"/>
              </a:rPr>
              <a:t> dialysate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Excellent safety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Evidences of specific Cu, Fe, Pb metal extraction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92535"/>
            <a:ext cx="3316526" cy="2493446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C3490FE3-1B4E-DC4A-BED4-C690BB718098}"/>
              </a:ext>
            </a:extLst>
          </p:cNvPr>
          <p:cNvSpPr txBox="1"/>
          <p:nvPr/>
        </p:nvSpPr>
        <p:spPr>
          <a:xfrm>
            <a:off x="380998" y="1128119"/>
            <a:ext cx="6629401" cy="788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GB" sz="2800" b="1" dirty="0"/>
              <a:t>Ex vivo </a:t>
            </a:r>
            <a:r>
              <a:rPr lang="en-GB" sz="2800" dirty="0">
                <a:latin typeface="+mj-lt"/>
              </a:rPr>
              <a:t>experiments and </a:t>
            </a:r>
            <a:r>
              <a:rPr lang="en-GB" sz="2800" b="1" dirty="0"/>
              <a:t>Human Blood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PoC</a:t>
            </a:r>
            <a:endParaRPr lang="en-GB" sz="2800" dirty="0">
              <a:latin typeface="+mj-lt"/>
            </a:endParaRPr>
          </a:p>
          <a:p>
            <a:r>
              <a:rPr lang="en-GB" sz="2000" dirty="0">
                <a:latin typeface="+mj-lt"/>
              </a:rPr>
              <a:t>Extraction of specific trace metals</a:t>
            </a:r>
            <a:endParaRPr lang="en-GB" sz="1600" dirty="0"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E9A2B0-2EAA-5B4E-8375-04E8D9A7D5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64799" y="3276908"/>
            <a:ext cx="3686988" cy="31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A452DA0-B4DC-3949-9E6C-517CB0193E7E}"/>
              </a:ext>
            </a:extLst>
          </p:cNvPr>
          <p:cNvSpPr/>
          <p:nvPr/>
        </p:nvSpPr>
        <p:spPr>
          <a:xfrm>
            <a:off x="6193801" y="1233355"/>
            <a:ext cx="5835290" cy="35184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High specificity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No effect on other essential oligo-metals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+mj-lt"/>
              <a:ea typeface="Poppins Medium" charset="0"/>
              <a:cs typeface="Poppins Medium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No limitation to fast quantitative extraction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No toxicity, continuous extraction possible without side effects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Higher extraction speed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+mj-lt"/>
              <a:ea typeface="Poppins Medium" charset="0"/>
              <a:cs typeface="Poppins Medium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Solution adapted to low metal exposure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Purification and prevention treatments, lead detoxification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+mj-lt"/>
              <a:ea typeface="Poppins Medium" charset="0"/>
              <a:cs typeface="Poppins Medium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Eligible for all patients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Safe for elderlies, children and pregnant women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Vital for Chronic Kidney Disease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452DA0-B4DC-3949-9E6C-517CB0193E7E}"/>
              </a:ext>
            </a:extLst>
          </p:cNvPr>
          <p:cNvSpPr/>
          <p:nvPr/>
        </p:nvSpPr>
        <p:spPr>
          <a:xfrm>
            <a:off x="158224" y="4813793"/>
            <a:ext cx="5957692" cy="129259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Decades of use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+mj-lt"/>
                <a:ea typeface="Poppins Medium" charset="0"/>
                <a:cs typeface="Poppins Medium" charset="0"/>
              </a:rPr>
              <a:t>Relative administration convenience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+mj-lt"/>
              </a:rPr>
              <a:t>Pills, IV, subcutaneous treatments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D74B682-6151-EB40-9B97-B65DDB5C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24" y="1233355"/>
            <a:ext cx="5957692" cy="35142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atin typeface="+mj-lt"/>
                <a:ea typeface="Poppins Medium" charset="0"/>
                <a:cs typeface="Poppins Medium" charset="0"/>
              </a:rPr>
              <a:t>Toxicity and side effects</a:t>
            </a:r>
          </a:p>
          <a:p>
            <a:pPr algn="ctr"/>
            <a:r>
              <a:rPr lang="en-GB" sz="1400" dirty="0">
                <a:latin typeface="+mj-lt"/>
              </a:rPr>
              <a:t>Simultaneous extraction of essential metals</a:t>
            </a:r>
          </a:p>
          <a:p>
            <a:pPr algn="ctr"/>
            <a:r>
              <a:rPr lang="en-GB" sz="1400" dirty="0">
                <a:latin typeface="+mj-lt"/>
              </a:rPr>
              <a:t>Paradoxical neurological deterioration</a:t>
            </a:r>
          </a:p>
          <a:p>
            <a:pPr algn="ctr"/>
            <a:endParaRPr lang="en-GB" sz="800" dirty="0">
              <a:latin typeface="+mj-lt"/>
              <a:ea typeface="Poppins Medium" charset="0"/>
              <a:cs typeface="Poppins Medium" charset="0"/>
            </a:endParaRPr>
          </a:p>
          <a:p>
            <a:pPr algn="ctr"/>
            <a:r>
              <a:rPr lang="en-GB" sz="2400" dirty="0">
                <a:latin typeface="+mj-lt"/>
              </a:rPr>
              <a:t>Slow and limited extraction</a:t>
            </a:r>
          </a:p>
          <a:p>
            <a:pPr algn="ctr"/>
            <a:r>
              <a:rPr lang="en-GB" sz="1400" dirty="0">
                <a:latin typeface="+mj-lt"/>
              </a:rPr>
              <a:t>High dose toxicity limits extraction potential and speed</a:t>
            </a:r>
          </a:p>
          <a:p>
            <a:pPr algn="ctr"/>
            <a:endParaRPr lang="en-GB" sz="800" dirty="0">
              <a:latin typeface="+mj-lt"/>
              <a:ea typeface="Poppins Medium" charset="0"/>
              <a:cs typeface="Poppins Medium" charset="0"/>
            </a:endParaRPr>
          </a:p>
          <a:p>
            <a:pPr algn="ctr"/>
            <a:r>
              <a:rPr lang="en-GB" sz="2400" dirty="0">
                <a:latin typeface="+mj-lt"/>
                <a:ea typeface="Poppins Medium" charset="0"/>
                <a:cs typeface="Poppins Medium" charset="0"/>
              </a:rPr>
              <a:t>Not recommended to 25+ % of patients</a:t>
            </a:r>
          </a:p>
          <a:p>
            <a:pPr algn="ctr"/>
            <a:r>
              <a:rPr lang="en-GB" sz="1400" dirty="0">
                <a:latin typeface="+mj-lt"/>
              </a:rPr>
              <a:t>Children, elderlies, pregnant women, Chronic Kidney Disease, low compliance</a:t>
            </a:r>
          </a:p>
          <a:p>
            <a:pPr algn="ctr"/>
            <a:endParaRPr lang="en-GB" sz="800" dirty="0">
              <a:ea typeface="Poppins Medium" charset="0"/>
              <a:cs typeface="Poppins Medium" charset="0"/>
            </a:endParaRPr>
          </a:p>
          <a:p>
            <a:pPr algn="ctr"/>
            <a:r>
              <a:rPr lang="en-GB" sz="2400" dirty="0">
                <a:latin typeface="+mj-lt"/>
                <a:ea typeface="Poppins Medium" charset="0"/>
                <a:cs typeface="Poppins Medium" charset="0"/>
              </a:rPr>
              <a:t>Not adapted to low metal exposure </a:t>
            </a:r>
          </a:p>
          <a:p>
            <a:pPr algn="ctr"/>
            <a:r>
              <a:rPr lang="en-GB" sz="1400" dirty="0">
                <a:latin typeface="+mj-lt"/>
              </a:rPr>
              <a:t>Specificity and benefit/risk ratio are too low</a:t>
            </a:r>
          </a:p>
          <a:p>
            <a:pPr algn="ctr"/>
            <a:endParaRPr lang="en-GB" sz="1000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74B682-6151-EB40-9B97-B65DDB5C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552" y="4813792"/>
            <a:ext cx="5835291" cy="12925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vert="horz" wrap="square" lIns="45720" tIns="72000" rIns="45720" bIns="72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atin typeface="+mj-lt"/>
                <a:ea typeface="Poppins Medium" charset="0"/>
                <a:cs typeface="Poppins Medium" charset="0"/>
              </a:rPr>
              <a:t>Dialysis device needed</a:t>
            </a:r>
          </a:p>
          <a:p>
            <a:pPr algn="ctr"/>
            <a:r>
              <a:rPr lang="en-GB" sz="1400" dirty="0">
                <a:latin typeface="+mj-lt"/>
              </a:rPr>
              <a:t>But only small dialysate volumes are required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4F9163-4134-0847-AE1D-FA0B6EE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0169A33D-63DA-5148-9FA5-53781EEE8A18}"/>
              </a:ext>
            </a:extLst>
          </p:cNvPr>
          <p:cNvSpPr txBox="1"/>
          <p:nvPr/>
        </p:nvSpPr>
        <p:spPr>
          <a:xfrm>
            <a:off x="6193799" y="860434"/>
            <a:ext cx="58352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/>
              <a:t>MEX</a:t>
            </a:r>
            <a:r>
              <a:rPr lang="en-GB" sz="2000" b="1" dirty="0">
                <a:solidFill>
                  <a:srgbClr val="7595A6"/>
                </a:solidFill>
              </a:rPr>
              <a:t>BRAIN</a:t>
            </a:r>
            <a:r>
              <a:rPr lang="en-GB" sz="2000" b="1" dirty="0">
                <a:latin typeface="+mj-lt"/>
                <a:ea typeface="Poppins Medium" charset="0"/>
                <a:cs typeface="Poppins Medium" charset="0"/>
              </a:rPr>
              <a:t> TECHNOLOGY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5897B48-F47B-AE41-850C-8ABD5AA9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472" y="6356350"/>
            <a:ext cx="4114800" cy="365125"/>
          </a:xfrm>
        </p:spPr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228461D-7280-F24F-94F8-8DC36325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6903"/>
            <a:ext cx="10515600" cy="475632"/>
          </a:xfrm>
        </p:spPr>
        <p:txBody>
          <a:bodyPr>
            <a:normAutofit fontScale="90000"/>
          </a:bodyPr>
          <a:lstStyle/>
          <a:p>
            <a:r>
              <a:rPr lang="en-GB" dirty="0"/>
              <a:t>Competition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224" y="833245"/>
            <a:ext cx="5957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latin typeface="+mj-lt"/>
                <a:ea typeface="Poppins Medium" charset="0"/>
                <a:cs typeface="Poppins Medium" charset="0"/>
              </a:rPr>
              <a:t>CHELATING DRUGS</a:t>
            </a:r>
          </a:p>
        </p:txBody>
      </p:sp>
    </p:spTree>
    <p:extLst>
      <p:ext uri="{BB962C8B-B14F-4D97-AF65-F5344CB8AC3E}">
        <p14:creationId xmlns:p14="http://schemas.microsoft.com/office/powerpoint/2010/main" val="331949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03B30-6FE1-5F40-A18D-F69E2CE0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82" y="224814"/>
            <a:ext cx="7886700" cy="461687"/>
          </a:xfrm>
        </p:spPr>
        <p:txBody>
          <a:bodyPr>
            <a:normAutofit fontScale="90000"/>
          </a:bodyPr>
          <a:lstStyle/>
          <a:p>
            <a:r>
              <a:rPr lang="en-GB" dirty="0"/>
              <a:t>Development plan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DACE7B-9205-7843-BBED-8C68A3BC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17</a:t>
            </a:fld>
            <a:endParaRPr lang="en-GB"/>
          </a:p>
        </p:txBody>
      </p:sp>
      <p:sp>
        <p:nvSpPr>
          <p:cNvPr id="38" name="Espace réservé du pied de page 24">
            <a:extLst>
              <a:ext uri="{FF2B5EF4-FFF2-40B4-BE49-F238E27FC236}">
                <a16:creationId xmlns:a16="http://schemas.microsoft.com/office/drawing/2014/main" id="{2F5B6107-B745-D444-8654-B5021B22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Confidential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36C6797-E5A7-7942-9C50-7531DD3150E8}"/>
              </a:ext>
            </a:extLst>
          </p:cNvPr>
          <p:cNvCxnSpPr/>
          <p:nvPr/>
        </p:nvCxnSpPr>
        <p:spPr>
          <a:xfrm flipV="1">
            <a:off x="6416247" y="2170652"/>
            <a:ext cx="0" cy="2063364"/>
          </a:xfrm>
          <a:prstGeom prst="line">
            <a:avLst/>
          </a:prstGeom>
          <a:ln w="57150">
            <a:solidFill>
              <a:srgbClr val="233348">
                <a:alpha val="14902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0A2ECB3-0B4F-AE4F-8BDA-4850F92D6F3D}"/>
              </a:ext>
            </a:extLst>
          </p:cNvPr>
          <p:cNvCxnSpPr/>
          <p:nvPr/>
        </p:nvCxnSpPr>
        <p:spPr>
          <a:xfrm flipV="1">
            <a:off x="4762630" y="2170652"/>
            <a:ext cx="0" cy="2063364"/>
          </a:xfrm>
          <a:prstGeom prst="line">
            <a:avLst/>
          </a:prstGeom>
          <a:ln w="57150">
            <a:solidFill>
              <a:srgbClr val="233348">
                <a:alpha val="14902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E4C769A-7B54-9F46-998E-EF18A963846A}"/>
              </a:ext>
            </a:extLst>
          </p:cNvPr>
          <p:cNvGrpSpPr/>
          <p:nvPr/>
        </p:nvGrpSpPr>
        <p:grpSpPr>
          <a:xfrm>
            <a:off x="1429731" y="1591844"/>
            <a:ext cx="9740310" cy="1929581"/>
            <a:chOff x="1225976" y="1569930"/>
            <a:chExt cx="9740310" cy="1929581"/>
          </a:xfrm>
        </p:grpSpPr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A8021062-91CA-8F40-BAAF-D844227D7288}"/>
                </a:ext>
              </a:extLst>
            </p:cNvPr>
            <p:cNvSpPr/>
            <p:nvPr/>
          </p:nvSpPr>
          <p:spPr>
            <a:xfrm>
              <a:off x="1225976" y="1569930"/>
              <a:ext cx="1746560" cy="535194"/>
            </a:xfrm>
            <a:prstGeom prst="chevron">
              <a:avLst/>
            </a:prstGeom>
            <a:solidFill>
              <a:schemeClr val="bg1"/>
            </a:solidFill>
            <a:ln w="28575">
              <a:solidFill>
                <a:srgbClr val="233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>
                  <a:solidFill>
                    <a:srgbClr val="233248"/>
                  </a:solidFill>
                </a:rPr>
                <a:t>2019</a:t>
              </a: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1780DB15-A6FE-5A43-BB49-2C00B2776A59}"/>
                </a:ext>
              </a:extLst>
            </p:cNvPr>
            <p:cNvSpPr/>
            <p:nvPr/>
          </p:nvSpPr>
          <p:spPr>
            <a:xfrm>
              <a:off x="2824726" y="1569930"/>
              <a:ext cx="1746560" cy="535194"/>
            </a:xfrm>
            <a:prstGeom prst="chevron">
              <a:avLst/>
            </a:prstGeom>
            <a:solidFill>
              <a:schemeClr val="bg1"/>
            </a:solidFill>
            <a:ln w="28575">
              <a:solidFill>
                <a:srgbClr val="233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>
                  <a:solidFill>
                    <a:srgbClr val="233248"/>
                  </a:solidFill>
                </a:rPr>
                <a:t>2020</a:t>
              </a: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CFB1EA1F-0F15-1245-93E8-07C5A03D7E0D}"/>
                </a:ext>
              </a:extLst>
            </p:cNvPr>
            <p:cNvSpPr/>
            <p:nvPr/>
          </p:nvSpPr>
          <p:spPr>
            <a:xfrm>
              <a:off x="4423476" y="1569930"/>
              <a:ext cx="1746560" cy="535194"/>
            </a:xfrm>
            <a:prstGeom prst="chevron">
              <a:avLst/>
            </a:prstGeom>
            <a:solidFill>
              <a:schemeClr val="bg1"/>
            </a:solidFill>
            <a:ln w="28575">
              <a:solidFill>
                <a:srgbClr val="233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>
                  <a:solidFill>
                    <a:srgbClr val="233248"/>
                  </a:solidFill>
                </a:rPr>
                <a:t>2021</a:t>
              </a: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F9879829-DF18-DA45-8206-F968AF6A2FE5}"/>
                </a:ext>
              </a:extLst>
            </p:cNvPr>
            <p:cNvSpPr/>
            <p:nvPr/>
          </p:nvSpPr>
          <p:spPr>
            <a:xfrm>
              <a:off x="6022226" y="1569930"/>
              <a:ext cx="1746560" cy="535194"/>
            </a:xfrm>
            <a:prstGeom prst="chevron">
              <a:avLst/>
            </a:prstGeom>
            <a:solidFill>
              <a:schemeClr val="bg1"/>
            </a:solidFill>
            <a:ln w="28575">
              <a:solidFill>
                <a:srgbClr val="233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>
                  <a:solidFill>
                    <a:srgbClr val="233248"/>
                  </a:solidFill>
                </a:rPr>
                <a:t>2022</a:t>
              </a: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BB13E395-37D1-3F41-BF41-FEC21601B5B5}"/>
                </a:ext>
              </a:extLst>
            </p:cNvPr>
            <p:cNvSpPr/>
            <p:nvPr/>
          </p:nvSpPr>
          <p:spPr>
            <a:xfrm>
              <a:off x="7620976" y="1569930"/>
              <a:ext cx="1746560" cy="535194"/>
            </a:xfrm>
            <a:prstGeom prst="chevron">
              <a:avLst/>
            </a:prstGeom>
            <a:solidFill>
              <a:schemeClr val="bg1"/>
            </a:solidFill>
            <a:ln w="28575">
              <a:solidFill>
                <a:srgbClr val="233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>
                  <a:solidFill>
                    <a:srgbClr val="233248"/>
                  </a:solidFill>
                </a:rPr>
                <a:t>2023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9B75220-32A0-714A-9E3E-EDB301A74879}"/>
                </a:ext>
              </a:extLst>
            </p:cNvPr>
            <p:cNvSpPr txBox="1"/>
            <p:nvPr/>
          </p:nvSpPr>
          <p:spPr>
            <a:xfrm>
              <a:off x="1644032" y="2087320"/>
              <a:ext cx="15142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+mj-lt"/>
                </a:rPr>
                <a:t>Formulation </a:t>
              </a:r>
            </a:p>
            <a:p>
              <a:r>
                <a:rPr lang="fr-FR" sz="1600" dirty="0" err="1">
                  <a:latin typeface="+mj-lt"/>
                </a:rPr>
                <a:t>Dialysate</a:t>
              </a:r>
              <a:endParaRPr lang="fr-FR" sz="1600" dirty="0">
                <a:latin typeface="+mj-lt"/>
              </a:endParaRPr>
            </a:p>
            <a:p>
              <a:r>
                <a:rPr lang="fr-FR" sz="1600" dirty="0" err="1">
                  <a:latin typeface="+mj-lt"/>
                </a:rPr>
                <a:t>Preclinical</a:t>
              </a:r>
              <a:r>
                <a:rPr lang="fr-FR" sz="1600" dirty="0">
                  <a:latin typeface="+mj-lt"/>
                </a:rPr>
                <a:t> </a:t>
              </a:r>
              <a:r>
                <a:rPr lang="fr-FR" sz="1600" dirty="0" err="1">
                  <a:latin typeface="+mj-lt"/>
                </a:rPr>
                <a:t>PoC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9AD21B3-BE91-F946-B5E5-5FB0A9FE2A15}"/>
                </a:ext>
              </a:extLst>
            </p:cNvPr>
            <p:cNvSpPr txBox="1"/>
            <p:nvPr/>
          </p:nvSpPr>
          <p:spPr>
            <a:xfrm>
              <a:off x="3918867" y="2130204"/>
              <a:ext cx="18081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  <a:latin typeface="+mj-lt"/>
                </a:rPr>
                <a:t>Production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5940D43-ECCB-484C-9DA6-20FDF84C8A39}"/>
                </a:ext>
              </a:extLst>
            </p:cNvPr>
            <p:cNvSpPr txBox="1"/>
            <p:nvPr/>
          </p:nvSpPr>
          <p:spPr>
            <a:xfrm>
              <a:off x="6228811" y="3089175"/>
              <a:ext cx="2495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First in Man (</a:t>
              </a:r>
              <a:r>
                <a:rPr lang="fr-FR" b="1" dirty="0" err="1">
                  <a:solidFill>
                    <a:srgbClr val="C00000"/>
                  </a:solidFill>
                </a:rPr>
                <a:t>inc.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r>
                <a:rPr lang="fr-FR" b="1" dirty="0" err="1">
                  <a:solidFill>
                    <a:srgbClr val="C00000"/>
                  </a:solidFill>
                </a:rPr>
                <a:t>PoC</a:t>
              </a:r>
              <a:r>
                <a:rPr lang="fr-FR" b="1" dirty="0">
                  <a:solidFill>
                    <a:srgbClr val="C00000"/>
                  </a:solidFill>
                </a:rPr>
                <a:t>) 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6530E55-81DF-3D4F-BF2B-F53CC6DBDC61}"/>
                </a:ext>
              </a:extLst>
            </p:cNvPr>
            <p:cNvSpPr txBox="1"/>
            <p:nvPr/>
          </p:nvSpPr>
          <p:spPr>
            <a:xfrm>
              <a:off x="3121451" y="3130179"/>
              <a:ext cx="23401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rgbClr val="C00000"/>
                  </a:solidFill>
                  <a:latin typeface="+mj-lt"/>
                </a:rPr>
                <a:t>Preclinical</a:t>
              </a:r>
              <a:r>
                <a:rPr lang="fr-FR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fr-FR" dirty="0" err="1">
                  <a:solidFill>
                    <a:srgbClr val="C00000"/>
                  </a:solidFill>
                  <a:latin typeface="+mj-lt"/>
                </a:rPr>
                <a:t>studies</a:t>
              </a:r>
              <a:endParaRPr lang="fr-FR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85BE83EB-127F-B542-B691-91DA96866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071" y="2110880"/>
              <a:ext cx="0" cy="814063"/>
            </a:xfrm>
            <a:prstGeom prst="line">
              <a:avLst/>
            </a:prstGeom>
            <a:ln w="57150">
              <a:solidFill>
                <a:srgbClr val="2331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D16C4453-721F-E44D-8B61-00BCFA92A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951" y="2110879"/>
              <a:ext cx="0" cy="35683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0A93BBF-B436-A64F-A0A5-464B6602B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1452" y="2113823"/>
              <a:ext cx="0" cy="13856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00F3B523-4B10-BA4E-9187-0C9824F2C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1454" y="3135101"/>
              <a:ext cx="172171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F4B7BA4B-830E-B34C-8D04-221C6FBA8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492" y="2113825"/>
              <a:ext cx="0" cy="134468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6BDDC0D7-EBBB-C74A-8D28-8F39D7D94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8811" y="3088352"/>
              <a:ext cx="12642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hevron 58">
              <a:extLst>
                <a:ext uri="{FF2B5EF4-FFF2-40B4-BE49-F238E27FC236}">
                  <a16:creationId xmlns:a16="http://schemas.microsoft.com/office/drawing/2014/main" id="{6D8B51E5-F905-0045-8CF3-243915686EEB}"/>
                </a:ext>
              </a:extLst>
            </p:cNvPr>
            <p:cNvSpPr/>
            <p:nvPr/>
          </p:nvSpPr>
          <p:spPr>
            <a:xfrm>
              <a:off x="9219726" y="1569930"/>
              <a:ext cx="1746560" cy="535194"/>
            </a:xfrm>
            <a:prstGeom prst="chevron">
              <a:avLst/>
            </a:prstGeom>
            <a:solidFill>
              <a:schemeClr val="bg1"/>
            </a:solidFill>
            <a:ln w="28575">
              <a:solidFill>
                <a:srgbClr val="233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>
                  <a:solidFill>
                    <a:srgbClr val="233248"/>
                  </a:solidFill>
                </a:rPr>
                <a:t>2024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C382706-D896-6D46-80A7-2A742BB3E4E1}"/>
                </a:ext>
              </a:extLst>
            </p:cNvPr>
            <p:cNvSpPr txBox="1"/>
            <p:nvPr/>
          </p:nvSpPr>
          <p:spPr>
            <a:xfrm>
              <a:off x="8818093" y="2338883"/>
              <a:ext cx="16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+mj-lt"/>
                </a:rPr>
                <a:t>CE </a:t>
              </a:r>
              <a:r>
                <a:rPr lang="fr-FR" dirty="0" err="1">
                  <a:latin typeface="+mj-lt"/>
                </a:rPr>
                <a:t>Marking</a:t>
              </a:r>
              <a:endParaRPr lang="fr-FR" dirty="0">
                <a:latin typeface="+mj-lt"/>
              </a:endParaRP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65C6E6E-9709-814F-AD0E-6BB7C6B51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7855" y="2114513"/>
              <a:ext cx="0" cy="593702"/>
            </a:xfrm>
            <a:prstGeom prst="line">
              <a:avLst/>
            </a:prstGeom>
            <a:ln w="57150">
              <a:solidFill>
                <a:srgbClr val="233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28558867-5608-AF43-8FB9-4AA12058B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8034" y="2320413"/>
              <a:ext cx="1264972" cy="0"/>
            </a:xfrm>
            <a:prstGeom prst="line">
              <a:avLst/>
            </a:prstGeom>
            <a:ln w="28575">
              <a:solidFill>
                <a:srgbClr val="233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FADE7E4E-4320-D644-87F1-E830E35BC324}"/>
              </a:ext>
            </a:extLst>
          </p:cNvPr>
          <p:cNvGrpSpPr/>
          <p:nvPr/>
        </p:nvGrpSpPr>
        <p:grpSpPr>
          <a:xfrm>
            <a:off x="4763080" y="4130841"/>
            <a:ext cx="6778131" cy="1393209"/>
            <a:chOff x="4559325" y="2065298"/>
            <a:chExt cx="6778131" cy="1393209"/>
          </a:xfrm>
        </p:grpSpPr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099D6D1-E1A6-0240-8A75-C48CD92CE3A6}"/>
                </a:ext>
              </a:extLst>
            </p:cNvPr>
            <p:cNvSpPr txBox="1"/>
            <p:nvPr/>
          </p:nvSpPr>
          <p:spPr>
            <a:xfrm>
              <a:off x="4571286" y="2126379"/>
              <a:ext cx="15142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+mj-lt"/>
                </a:rPr>
                <a:t>Formulation </a:t>
              </a:r>
            </a:p>
            <a:p>
              <a:r>
                <a:rPr lang="fr-FR" sz="1600" dirty="0" err="1">
                  <a:latin typeface="+mj-lt"/>
                </a:rPr>
                <a:t>Dialysate</a:t>
              </a:r>
              <a:endParaRPr lang="fr-FR" sz="1600" dirty="0">
                <a:latin typeface="+mj-lt"/>
              </a:endParaRPr>
            </a:p>
            <a:p>
              <a:r>
                <a:rPr lang="fr-FR" sz="1600" dirty="0" err="1">
                  <a:latin typeface="+mj-lt"/>
                </a:rPr>
                <a:t>Preclinical</a:t>
              </a:r>
              <a:r>
                <a:rPr lang="fr-FR" sz="1600" dirty="0">
                  <a:latin typeface="+mj-lt"/>
                </a:rPr>
                <a:t> </a:t>
              </a:r>
              <a:r>
                <a:rPr lang="fr-FR" sz="1600" dirty="0" err="1">
                  <a:latin typeface="+mj-lt"/>
                </a:rPr>
                <a:t>PoC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E59DF3E-0754-2548-B439-A8F5652F74FC}"/>
                </a:ext>
              </a:extLst>
            </p:cNvPr>
            <p:cNvSpPr txBox="1"/>
            <p:nvPr/>
          </p:nvSpPr>
          <p:spPr>
            <a:xfrm>
              <a:off x="6228811" y="3089175"/>
              <a:ext cx="2495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Fe </a:t>
              </a:r>
              <a:r>
                <a:rPr lang="fr-FR" dirty="0" err="1"/>
                <a:t>preclinical</a:t>
              </a:r>
              <a:r>
                <a:rPr lang="fr-FR" dirty="0"/>
                <a:t> </a:t>
              </a:r>
              <a:r>
                <a:rPr lang="fr-FR" dirty="0" err="1"/>
                <a:t>studies</a:t>
              </a:r>
              <a:endParaRPr lang="fr-FR" dirty="0"/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210E8B32-BC1F-B847-AB70-404CCEE9F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9325" y="2149939"/>
              <a:ext cx="0" cy="814063"/>
            </a:xfrm>
            <a:prstGeom prst="line">
              <a:avLst/>
            </a:prstGeom>
            <a:ln w="57150">
              <a:solidFill>
                <a:srgbClr val="2331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95A8543B-FDBD-1447-9AAF-F912C529D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2492" y="2113825"/>
              <a:ext cx="0" cy="13446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07686663-10B8-7F45-8AE8-692D866B7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8811" y="3088352"/>
              <a:ext cx="33045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51350EA-0211-D445-8BC0-3B63FE7D9842}"/>
                </a:ext>
              </a:extLst>
            </p:cNvPr>
            <p:cNvSpPr txBox="1"/>
            <p:nvPr/>
          </p:nvSpPr>
          <p:spPr>
            <a:xfrm>
              <a:off x="9615104" y="2289668"/>
              <a:ext cx="1613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+mj-lt"/>
                </a:rPr>
                <a:t>Iron</a:t>
              </a:r>
              <a:r>
                <a:rPr lang="fr-FR" dirty="0">
                  <a:latin typeface="+mj-lt"/>
                </a:rPr>
                <a:t> </a:t>
              </a:r>
              <a:r>
                <a:rPr lang="fr-FR" dirty="0" err="1">
                  <a:latin typeface="+mj-lt"/>
                </a:rPr>
                <a:t>clinical</a:t>
              </a:r>
              <a:r>
                <a:rPr lang="fr-FR" dirty="0">
                  <a:latin typeface="+mj-lt"/>
                </a:rPr>
                <a:t> </a:t>
              </a:r>
              <a:r>
                <a:rPr lang="fr-FR" dirty="0" err="1">
                  <a:latin typeface="+mj-lt"/>
                </a:rPr>
                <a:t>preparations</a:t>
              </a:r>
              <a:endParaRPr lang="fr-FR" dirty="0">
                <a:latin typeface="+mj-lt"/>
              </a:endParaRP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9828F895-11D2-F24E-86EA-FFDC65D7D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4866" y="2065298"/>
              <a:ext cx="0" cy="870701"/>
            </a:xfrm>
            <a:prstGeom prst="line">
              <a:avLst/>
            </a:prstGeom>
            <a:ln w="57150">
              <a:solidFill>
                <a:srgbClr val="233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2C32FECC-4BF3-9546-837E-6DC08F247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5045" y="2271198"/>
              <a:ext cx="1712411" cy="0"/>
            </a:xfrm>
            <a:prstGeom prst="line">
              <a:avLst/>
            </a:prstGeom>
            <a:ln w="28575">
              <a:solidFill>
                <a:srgbClr val="233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Accolade ouvrante 71">
            <a:extLst>
              <a:ext uri="{FF2B5EF4-FFF2-40B4-BE49-F238E27FC236}">
                <a16:creationId xmlns:a16="http://schemas.microsoft.com/office/drawing/2014/main" id="{7DA38963-3B73-734A-A7D6-38BD85B095F1}"/>
              </a:ext>
            </a:extLst>
          </p:cNvPr>
          <p:cNvSpPr/>
          <p:nvPr/>
        </p:nvSpPr>
        <p:spPr>
          <a:xfrm>
            <a:off x="1193492" y="2154660"/>
            <a:ext cx="123568" cy="16434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Accolade ouvrante 72">
            <a:extLst>
              <a:ext uri="{FF2B5EF4-FFF2-40B4-BE49-F238E27FC236}">
                <a16:creationId xmlns:a16="http://schemas.microsoft.com/office/drawing/2014/main" id="{F96B2AEB-D2C8-D643-A0B4-9218CC0355A1}"/>
              </a:ext>
            </a:extLst>
          </p:cNvPr>
          <p:cNvSpPr/>
          <p:nvPr/>
        </p:nvSpPr>
        <p:spPr>
          <a:xfrm>
            <a:off x="1198126" y="4108409"/>
            <a:ext cx="113643" cy="1511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FD15DA9-D82C-4D48-8BE3-5C5F83B006FB}"/>
              </a:ext>
            </a:extLst>
          </p:cNvPr>
          <p:cNvSpPr txBox="1"/>
          <p:nvPr/>
        </p:nvSpPr>
        <p:spPr>
          <a:xfrm>
            <a:off x="208509" y="2514719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Copper</a:t>
            </a:r>
          </a:p>
          <a:p>
            <a:pPr algn="ctr"/>
            <a:r>
              <a:rPr lang="fr-FR" dirty="0"/>
              <a:t>Wilson</a:t>
            </a:r>
          </a:p>
          <a:p>
            <a:pPr algn="ctr"/>
            <a:r>
              <a:rPr lang="fr-FR" dirty="0"/>
              <a:t>5 M€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FB47762-198E-7143-B303-60A62F53FA29}"/>
              </a:ext>
            </a:extLst>
          </p:cNvPr>
          <p:cNvSpPr txBox="1"/>
          <p:nvPr/>
        </p:nvSpPr>
        <p:spPr>
          <a:xfrm>
            <a:off x="308697" y="4528543"/>
            <a:ext cx="66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Iron</a:t>
            </a:r>
            <a:endParaRPr lang="fr-FR" dirty="0"/>
          </a:p>
          <a:p>
            <a:pPr algn="ctr"/>
            <a:r>
              <a:rPr lang="fr-FR" dirty="0"/>
              <a:t>1 M€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6AD559F-7E56-EC46-B967-CEAA69496AC9}"/>
              </a:ext>
            </a:extLst>
          </p:cNvPr>
          <p:cNvCxnSpPr/>
          <p:nvPr/>
        </p:nvCxnSpPr>
        <p:spPr>
          <a:xfrm flipV="1">
            <a:off x="9829652" y="2127038"/>
            <a:ext cx="0" cy="2063364"/>
          </a:xfrm>
          <a:prstGeom prst="line">
            <a:avLst/>
          </a:prstGeom>
          <a:ln w="57150">
            <a:solidFill>
              <a:srgbClr val="233348">
                <a:alpha val="14902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0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3A1FB-92BC-8E41-B9F0-0F2A95B0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Financing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480142-517D-E440-B00B-8747B7B1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F47CF1-478D-5F4A-9394-B0584E00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798258B5-78F7-C74D-8311-101370EC7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631054"/>
              </p:ext>
            </p:extLst>
          </p:nvPr>
        </p:nvGraphicFramePr>
        <p:xfrm>
          <a:off x="875270" y="1258586"/>
          <a:ext cx="9624653" cy="3139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2569">
                  <a:extLst>
                    <a:ext uri="{9D8B030D-6E8A-4147-A177-3AD203B41FA5}">
                      <a16:colId xmlns:a16="http://schemas.microsoft.com/office/drawing/2014/main" val="1840925566"/>
                    </a:ext>
                  </a:extLst>
                </a:gridCol>
                <a:gridCol w="1204784">
                  <a:extLst>
                    <a:ext uri="{9D8B030D-6E8A-4147-A177-3AD203B41FA5}">
                      <a16:colId xmlns:a16="http://schemas.microsoft.com/office/drawing/2014/main" val="1903956062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706286894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3554319588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3925053859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29304885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4042541369"/>
                    </a:ext>
                  </a:extLst>
                </a:gridCol>
              </a:tblGrid>
              <a:tr h="261008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k€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2021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2022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2023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2024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2025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2026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51005"/>
                  </a:ext>
                </a:extLst>
              </a:tr>
              <a:tr h="261008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err="1"/>
                        <a:t>Income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40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50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3 370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7 660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10  040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3574584"/>
                  </a:ext>
                </a:extLst>
              </a:tr>
              <a:tr h="232458"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Gross </a:t>
                      </a:r>
                      <a:r>
                        <a:rPr lang="fr-FR" sz="900" dirty="0" err="1"/>
                        <a:t>margin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40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50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0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2 696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6 128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8 032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55698"/>
                  </a:ext>
                </a:extLst>
              </a:tr>
              <a:tr h="232458">
                <a:tc>
                  <a:txBody>
                    <a:bodyPr/>
                    <a:lstStyle/>
                    <a:p>
                      <a:pPr algn="r"/>
                      <a:r>
                        <a:rPr lang="fr-FR" sz="900" dirty="0" err="1"/>
                        <a:t>Expenses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3 169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3 071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2 314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2 739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3 559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5 119</a:t>
                      </a: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90284"/>
                  </a:ext>
                </a:extLst>
              </a:tr>
              <a:tr h="217506"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Incl. </a:t>
                      </a:r>
                      <a:r>
                        <a:rPr lang="fr-FR" sz="900" u="none" dirty="0" err="1"/>
                        <a:t>preclinical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270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300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300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300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300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300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73539"/>
                  </a:ext>
                </a:extLst>
              </a:tr>
              <a:tr h="217506"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Incl. </a:t>
                      </a:r>
                      <a:r>
                        <a:rPr lang="fr-FR" sz="900" u="none" dirty="0" err="1"/>
                        <a:t>clinical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1 415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850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255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-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u="none" dirty="0"/>
                        <a:t>-</a:t>
                      </a:r>
                      <a:endParaRPr lang="fr-FR" sz="900" i="1" u="none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383394"/>
                  </a:ext>
                </a:extLst>
              </a:tr>
              <a:tr h="2610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EBIT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- 3 129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- 3 021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-2 314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-43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2 569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2 913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3712237"/>
                  </a:ext>
                </a:extLst>
              </a:tr>
              <a:tr h="232458">
                <a:tc>
                  <a:txBody>
                    <a:bodyPr/>
                    <a:lstStyle/>
                    <a:p>
                      <a:pPr algn="r"/>
                      <a:r>
                        <a:rPr lang="fr-FR" sz="900" dirty="0" err="1"/>
                        <a:t>Tax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credit</a:t>
                      </a:r>
                      <a:r>
                        <a:rPr lang="fr-FR" sz="900" dirty="0"/>
                        <a:t> / IS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912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907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605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605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dirty="0"/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51353"/>
                  </a:ext>
                </a:extLst>
              </a:tr>
              <a:tr h="261008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Net </a:t>
                      </a:r>
                      <a:r>
                        <a:rPr lang="fr-FR" sz="1200" b="1" dirty="0" err="1"/>
                        <a:t>income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-2 217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-2 114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-1 709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562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2 569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2 913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1751320"/>
                  </a:ext>
                </a:extLst>
              </a:tr>
              <a:tr h="232458"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Op. Cash Flow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-3 129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-3 021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-2 314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-43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2 569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2 913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52025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 err="1"/>
                        <a:t>Funding</a:t>
                      </a:r>
                      <a:r>
                        <a:rPr lang="fr-FR" sz="900" b="0" dirty="0"/>
                        <a:t> (incl. CIR and subsidies)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3 195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 4 579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1 407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605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-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0" dirty="0"/>
                        <a:t>-</a:t>
                      </a:r>
                      <a:endParaRPr lang="fr-FR" sz="9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682141"/>
                  </a:ext>
                </a:extLst>
              </a:tr>
              <a:tr h="261008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Cash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396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1 854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947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1 508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4 077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/>
                        <a:t>6 990</a:t>
                      </a:r>
                      <a:endParaRPr lang="fr-FR" sz="12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1196061"/>
                  </a:ext>
                </a:extLst>
              </a:tr>
            </a:tbl>
          </a:graphicData>
        </a:graphic>
      </p:graphicFrame>
      <p:sp>
        <p:nvSpPr>
          <p:cNvPr id="7" name="TextBox 10">
            <a:extLst>
              <a:ext uri="{FF2B5EF4-FFF2-40B4-BE49-F238E27FC236}">
                <a16:creationId xmlns:a16="http://schemas.microsoft.com/office/drawing/2014/main" id="{8F28BF7A-5DF8-DF41-91D4-2FB8E8652E9E}"/>
              </a:ext>
            </a:extLst>
          </p:cNvPr>
          <p:cNvSpPr txBox="1"/>
          <p:nvPr/>
        </p:nvSpPr>
        <p:spPr>
          <a:xfrm>
            <a:off x="875270" y="4617069"/>
            <a:ext cx="10021330" cy="1439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Poppins Light" charset="0"/>
                <a:cs typeface="Poppins Light" charset="0"/>
              </a:rPr>
              <a:t>MexBrain's ATU revenues begin in 2024 (EU only, acute indications)
No clinical expenses after Wilson's first clinical trial
5 million euros of equity in two tranches (2021 and 2022)
Cash burn of 190k euros per month (Q4 2023)</a:t>
            </a:r>
            <a:endParaRPr lang="en-GB" sz="1600" dirty="0">
              <a:latin typeface="+mj-l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8A4220C-AA8A-CB4F-BC25-33A94A73FA1A}"/>
              </a:ext>
            </a:extLst>
          </p:cNvPr>
          <p:cNvSpPr txBox="1"/>
          <p:nvPr/>
        </p:nvSpPr>
        <p:spPr>
          <a:xfrm>
            <a:off x="875270" y="827113"/>
            <a:ext cx="10021330" cy="331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With a 5 M€ capital raise</a:t>
            </a:r>
            <a:endParaRPr lang="en-GB" sz="16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50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D1D2B-C72E-3449-8794-56467979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Funds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E9AF43-D5D5-8A47-8203-53BFD5AC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A6B3C2-40DB-3242-A90B-D50E018D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4801D-9F79-6E43-AEB5-8386952EAB9C}"/>
              </a:ext>
            </a:extLst>
          </p:cNvPr>
          <p:cNvSpPr/>
          <p:nvPr/>
        </p:nvSpPr>
        <p:spPr>
          <a:xfrm>
            <a:off x="602803" y="835381"/>
            <a:ext cx="4895788" cy="3804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Company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00533C7-0F0C-AA4A-8A17-4CD31ECDAB54}"/>
              </a:ext>
            </a:extLst>
          </p:cNvPr>
          <p:cNvSpPr txBox="1"/>
          <p:nvPr/>
        </p:nvSpPr>
        <p:spPr>
          <a:xfrm>
            <a:off x="602802" y="1406236"/>
            <a:ext cx="4479496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/>
              <a:t>MEX</a:t>
            </a:r>
            <a:r>
              <a:rPr lang="en-GB" sz="1600" b="1" dirty="0">
                <a:solidFill>
                  <a:srgbClr val="7595A6"/>
                </a:solidFill>
              </a:rPr>
              <a:t>BRAIN</a:t>
            </a:r>
            <a:r>
              <a:rPr lang="en-GB" sz="1600" dirty="0">
                <a:latin typeface="+mj-lt"/>
              </a:rPr>
              <a:t> S.A.S. 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+mj-lt"/>
              </a:rPr>
              <a:t>Created in 2017
4 FT employees</a:t>
            </a:r>
          </a:p>
          <a:p>
            <a:pPr>
              <a:spcAft>
                <a:spcPts val="600"/>
              </a:spcAft>
            </a:pPr>
            <a:endParaRPr lang="en-GB" sz="1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1600" dirty="0">
                <a:latin typeface="+mj-lt"/>
              </a:rPr>
              <a:t>AK Love Money: 433 k€ (inc. 125 k€ invoice </a:t>
            </a:r>
            <a:r>
              <a:rPr lang="en-GB" sz="1600" dirty="0" err="1">
                <a:latin typeface="+mj-lt"/>
              </a:rPr>
              <a:t>Pulsalys</a:t>
            </a:r>
            <a:r>
              <a:rPr lang="en-GB" sz="1600" dirty="0">
                <a:latin typeface="+mj-lt"/>
              </a:rPr>
              <a:t>)</a:t>
            </a:r>
          </a:p>
          <a:p>
            <a:pPr>
              <a:spcAft>
                <a:spcPts val="600"/>
              </a:spcAft>
            </a:pPr>
            <a:endParaRPr lang="en-GB" sz="1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1600" dirty="0">
                <a:latin typeface="+mj-lt"/>
              </a:rPr>
              <a:t>Confirmed grants and turnover : +300 k€ / 2A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+mj-lt"/>
              </a:rPr>
              <a:t>OC BPI French Tech Seed : 240 k€</a:t>
            </a:r>
          </a:p>
        </p:txBody>
      </p:sp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F1607D7F-8287-AF42-9BD0-C195CD70A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863025"/>
              </p:ext>
            </p:extLst>
          </p:nvPr>
        </p:nvGraphicFramePr>
        <p:xfrm>
          <a:off x="6819328" y="1510277"/>
          <a:ext cx="5183829" cy="499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FF8A360F-9ECE-164A-AD01-73FEADC8FD50}"/>
              </a:ext>
            </a:extLst>
          </p:cNvPr>
          <p:cNvSpPr/>
          <p:nvPr/>
        </p:nvSpPr>
        <p:spPr>
          <a:xfrm>
            <a:off x="6812063" y="835380"/>
            <a:ext cx="4895788" cy="3804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Capital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1AA89-1285-894E-97E4-64837C6FDB31}"/>
              </a:ext>
            </a:extLst>
          </p:cNvPr>
          <p:cNvSpPr/>
          <p:nvPr/>
        </p:nvSpPr>
        <p:spPr>
          <a:xfrm>
            <a:off x="602802" y="4197312"/>
            <a:ext cx="400808" cy="2096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Expenses projection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2A36D96-6516-F643-9347-2A72D4A63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046837"/>
              </p:ext>
            </p:extLst>
          </p:nvPr>
        </p:nvGraphicFramePr>
        <p:xfrm>
          <a:off x="1794841" y="4119272"/>
          <a:ext cx="3666442" cy="27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95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A380E-5691-E548-BFC5-52CBD3E9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Executive summary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26481F-DC29-F942-B87E-7864484A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A8AA4AD-C5C7-9C4C-BCE4-C6C5D7B0445F}"/>
              </a:ext>
            </a:extLst>
          </p:cNvPr>
          <p:cNvGrpSpPr/>
          <p:nvPr/>
        </p:nvGrpSpPr>
        <p:grpSpPr>
          <a:xfrm>
            <a:off x="381900" y="1516202"/>
            <a:ext cx="11369401" cy="571500"/>
            <a:chOff x="381900" y="1534490"/>
            <a:chExt cx="11156573" cy="57150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75EEBF8-E579-DC4F-86C1-1C3B55CB7A81}"/>
                </a:ext>
              </a:extLst>
            </p:cNvPr>
            <p:cNvSpPr txBox="1"/>
            <p:nvPr/>
          </p:nvSpPr>
          <p:spPr>
            <a:xfrm>
              <a:off x="1326553" y="1643453"/>
              <a:ext cx="10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/>
                <a:t>MEX</a:t>
              </a:r>
              <a:r>
                <a:rPr lang="en-GB" sz="2000" b="1" dirty="0">
                  <a:solidFill>
                    <a:srgbClr val="7595A6"/>
                  </a:solidFill>
                </a:rPr>
                <a:t>BRAIN</a:t>
              </a:r>
              <a:r>
                <a:rPr lang="en-GB" sz="2000" dirty="0">
                  <a:latin typeface="+mj-lt"/>
                </a:rPr>
                <a:t> is a spin-off from the University of Lyon created in November 2017.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ECA7282-9B67-2A49-9F34-A6DD8A34A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900" y="1534490"/>
              <a:ext cx="571500" cy="5715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B6026D3-2AB2-D54A-B169-46F7B836B7B8}"/>
              </a:ext>
            </a:extLst>
          </p:cNvPr>
          <p:cNvGrpSpPr/>
          <p:nvPr/>
        </p:nvGrpSpPr>
        <p:grpSpPr>
          <a:xfrm>
            <a:off x="381000" y="4225488"/>
            <a:ext cx="11370318" cy="572400"/>
            <a:chOff x="381000" y="4607945"/>
            <a:chExt cx="11157473" cy="57240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1E9E878-D638-F04D-A17D-729F8EE0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4607945"/>
              <a:ext cx="572400" cy="5724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3F1BC2-A108-BD4C-BA49-9FE1D3497226}"/>
                </a:ext>
              </a:extLst>
            </p:cNvPr>
            <p:cNvSpPr txBox="1"/>
            <p:nvPr/>
          </p:nvSpPr>
          <p:spPr>
            <a:xfrm>
              <a:off x="1326553" y="4709479"/>
              <a:ext cx="10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/>
                <a:t>MEX</a:t>
              </a:r>
              <a:r>
                <a:rPr lang="en-GB" sz="2000" b="1" dirty="0">
                  <a:solidFill>
                    <a:srgbClr val="7595A6"/>
                  </a:solidFill>
                </a:rPr>
                <a:t>BRAIN</a:t>
              </a:r>
              <a:r>
                <a:rPr lang="en-GB" sz="2000" dirty="0">
                  <a:latin typeface="+mj-lt"/>
                </a:rPr>
                <a:t> is raising 5 M€ to reach First in Man and </a:t>
              </a:r>
              <a:r>
                <a:rPr lang="en-GB" sz="2000" dirty="0" err="1">
                  <a:latin typeface="+mj-lt"/>
                </a:rPr>
                <a:t>PoC</a:t>
              </a:r>
              <a:r>
                <a:rPr lang="en-GB" sz="2000" dirty="0">
                  <a:latin typeface="+mj-lt"/>
                </a:rPr>
                <a:t> validation.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DB5044A-0268-6545-97C8-B5AF982012AF}"/>
              </a:ext>
            </a:extLst>
          </p:cNvPr>
          <p:cNvGrpSpPr/>
          <p:nvPr/>
        </p:nvGrpSpPr>
        <p:grpSpPr>
          <a:xfrm>
            <a:off x="380998" y="5405116"/>
            <a:ext cx="11622159" cy="572400"/>
            <a:chOff x="380999" y="5624572"/>
            <a:chExt cx="11404600" cy="5724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6AE41EF-3EC8-354C-9259-A30B6DF009EE}"/>
                </a:ext>
              </a:extLst>
            </p:cNvPr>
            <p:cNvSpPr txBox="1"/>
            <p:nvPr/>
          </p:nvSpPr>
          <p:spPr>
            <a:xfrm>
              <a:off x="1326553" y="5726106"/>
              <a:ext cx="10459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/>
                <a:t>MEX</a:t>
              </a:r>
              <a:r>
                <a:rPr lang="en-GB" sz="2000" b="1" dirty="0">
                  <a:solidFill>
                    <a:srgbClr val="7595A6"/>
                  </a:solidFill>
                </a:rPr>
                <a:t>BRAIN</a:t>
              </a:r>
              <a:r>
                <a:rPr lang="en-GB" sz="2000" dirty="0">
                  <a:latin typeface="+mj-lt"/>
                </a:rPr>
                <a:t>’s ambition is to be the leader in metal extraction treatments for critically ill patients.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438B5CD-7B04-7043-9D11-30D3A892C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99" y="5624572"/>
              <a:ext cx="572400" cy="5724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1EC9FA-0086-1347-A042-C63FB1A1D1CC}"/>
              </a:ext>
            </a:extLst>
          </p:cNvPr>
          <p:cNvGrpSpPr/>
          <p:nvPr/>
        </p:nvGrpSpPr>
        <p:grpSpPr>
          <a:xfrm>
            <a:off x="399423" y="2668317"/>
            <a:ext cx="11610828" cy="1015663"/>
            <a:chOff x="399424" y="3421239"/>
            <a:chExt cx="11393481" cy="1015663"/>
          </a:xfrm>
        </p:grpSpPr>
        <p:sp>
          <p:nvSpPr>
            <p:cNvPr id="3" name="Rectangle 2"/>
            <p:cNvSpPr/>
            <p:nvPr/>
          </p:nvSpPr>
          <p:spPr>
            <a:xfrm>
              <a:off x="1326882" y="3421239"/>
              <a:ext cx="104660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000" b="1" dirty="0"/>
                <a:t>MEX</a:t>
              </a:r>
              <a:r>
                <a:rPr lang="en-GB" sz="2000" b="1" dirty="0">
                  <a:solidFill>
                    <a:srgbClr val="7595A6"/>
                  </a:solidFill>
                </a:rPr>
                <a:t>BRAIN</a:t>
              </a:r>
              <a:r>
                <a:rPr lang="en-GB" sz="2000" dirty="0">
                  <a:latin typeface="+mj-lt"/>
                </a:rPr>
                <a:t>’s disruptive technology is able to extract efficiently and specifically metals from the body. </a:t>
              </a:r>
            </a:p>
            <a:p>
              <a:pPr algn="just"/>
              <a:r>
                <a:rPr lang="en-GB" sz="2000" dirty="0">
                  <a:latin typeface="+mj-lt"/>
                </a:rPr>
                <a:t>Metal extraction is a new promising treatment in </a:t>
              </a:r>
              <a:r>
                <a:rPr lang="en-GB" sz="2000" b="1" dirty="0"/>
                <a:t>Sepsis</a:t>
              </a:r>
              <a:r>
                <a:rPr lang="en-GB" sz="2000" dirty="0">
                  <a:latin typeface="+mj-lt"/>
                </a:rPr>
                <a:t>, a large and severe infection-related disease.</a:t>
              </a:r>
              <a:endParaRPr lang="en-GB" sz="2000" dirty="0"/>
            </a:p>
            <a:p>
              <a:pPr algn="just"/>
              <a:r>
                <a:rPr lang="en-GB" sz="2000" dirty="0">
                  <a:latin typeface="+mj-lt"/>
                </a:rPr>
                <a:t>The first indication will be the treatment of </a:t>
              </a:r>
              <a:r>
                <a:rPr lang="en-GB" sz="2000" b="1" dirty="0"/>
                <a:t>Wilson’s Disease</a:t>
              </a:r>
              <a:r>
                <a:rPr lang="en-GB" sz="2000" dirty="0">
                  <a:latin typeface="+mj-lt"/>
                </a:rPr>
                <a:t>, an orphan genetic indication.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74B32CD-BD49-564F-B6F8-B64C86867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424" y="3574556"/>
              <a:ext cx="572400" cy="572400"/>
            </a:xfrm>
            <a:prstGeom prst="rect">
              <a:avLst/>
            </a:prstGeom>
          </p:spPr>
        </p:pic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630A-36C2-3B42-B5AB-F371A5AD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9755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F8AE0-C5A4-9C4B-8614-6F30E0C5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MEX</a:t>
            </a:r>
            <a:r>
              <a:rPr lang="en-GB" b="1" dirty="0">
                <a:solidFill>
                  <a:srgbClr val="7595A6"/>
                </a:solidFill>
                <a:latin typeface="+mn-lt"/>
              </a:rPr>
              <a:t>BRAIN</a:t>
            </a:r>
            <a:r>
              <a:rPr lang="en-GB" dirty="0"/>
              <a:t> in a nutshell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3E1CE4-4D53-4A4B-BBE7-95DFC800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B9245E-4498-074B-8884-C09A201E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20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8E3D55-3C27-5B4D-8DE3-A4E3C2851F89}"/>
              </a:ext>
            </a:extLst>
          </p:cNvPr>
          <p:cNvSpPr>
            <a:spLocks/>
          </p:cNvSpPr>
          <p:nvPr/>
        </p:nvSpPr>
        <p:spPr bwMode="auto">
          <a:xfrm flipH="1">
            <a:off x="7866656" y="916523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1" dirty="0"/>
              <a:t>Proof of Concept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DEA17E-4F46-8A49-BED3-C8C68A32EFD5}"/>
              </a:ext>
            </a:extLst>
          </p:cNvPr>
          <p:cNvSpPr>
            <a:spLocks/>
          </p:cNvSpPr>
          <p:nvPr/>
        </p:nvSpPr>
        <p:spPr bwMode="auto">
          <a:xfrm flipH="1">
            <a:off x="7866656" y="1455872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E9A4D7-43DC-8B48-BFB9-025C789CD6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16532" y="966433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252">
            <a:extLst>
              <a:ext uri="{FF2B5EF4-FFF2-40B4-BE49-F238E27FC236}">
                <a16:creationId xmlns:a16="http://schemas.microsoft.com/office/drawing/2014/main" id="{E7BDE5C4-1F83-834A-9CF5-FEEEBE1212D7}"/>
              </a:ext>
            </a:extLst>
          </p:cNvPr>
          <p:cNvSpPr txBox="1"/>
          <p:nvPr/>
        </p:nvSpPr>
        <p:spPr>
          <a:xfrm>
            <a:off x="8129998" y="1589697"/>
            <a:ext cx="3359543" cy="93609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cGMP launch: first product MEX-CD1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Preclinical </a:t>
            </a:r>
            <a:r>
              <a:rPr lang="en-GB" sz="1400" kern="0" dirty="0" err="1">
                <a:solidFill>
                  <a:srgbClr val="000000"/>
                </a:solidFill>
                <a:latin typeface="+mj-lt"/>
              </a:rPr>
              <a:t>PoC</a:t>
            </a:r>
            <a:r>
              <a:rPr lang="en-GB" sz="1400" kern="0" dirty="0">
                <a:solidFill>
                  <a:srgbClr val="000000"/>
                </a:solidFill>
                <a:latin typeface="+mj-lt"/>
              </a:rPr>
              <a:t> established (sheep)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Clinical </a:t>
            </a:r>
            <a:r>
              <a:rPr lang="en-GB" sz="1400" kern="0" dirty="0" err="1">
                <a:solidFill>
                  <a:srgbClr val="000000"/>
                </a:solidFill>
                <a:latin typeface="+mj-lt"/>
              </a:rPr>
              <a:t>PoC</a:t>
            </a:r>
            <a:r>
              <a:rPr lang="en-GB" sz="1400" kern="0" dirty="0">
                <a:solidFill>
                  <a:srgbClr val="000000"/>
                </a:solidFill>
                <a:latin typeface="+mj-lt"/>
              </a:rPr>
              <a:t> study – mid-2021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4CF4A8D-F5F9-E24D-97AB-5B077B3BEF05}"/>
              </a:ext>
            </a:extLst>
          </p:cNvPr>
          <p:cNvSpPr>
            <a:spLocks/>
          </p:cNvSpPr>
          <p:nvPr/>
        </p:nvSpPr>
        <p:spPr bwMode="auto">
          <a:xfrm flipH="1">
            <a:off x="7866656" y="3113693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1"/>
              <a:t>Market / perspectives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5144BC8-7288-1642-92B7-4EEB9ABA9915}"/>
              </a:ext>
            </a:extLst>
          </p:cNvPr>
          <p:cNvSpPr>
            <a:spLocks/>
          </p:cNvSpPr>
          <p:nvPr/>
        </p:nvSpPr>
        <p:spPr bwMode="auto">
          <a:xfrm flipH="1">
            <a:off x="7866656" y="3653042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59E2385A-C718-C344-ACCF-12F1C1E76B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16532" y="3169237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259">
            <a:extLst>
              <a:ext uri="{FF2B5EF4-FFF2-40B4-BE49-F238E27FC236}">
                <a16:creationId xmlns:a16="http://schemas.microsoft.com/office/drawing/2014/main" id="{57A3B8DA-88D0-0B47-8067-477B7D914E70}"/>
              </a:ext>
            </a:extLst>
          </p:cNvPr>
          <p:cNvSpPr txBox="1"/>
          <p:nvPr/>
        </p:nvSpPr>
        <p:spPr>
          <a:xfrm>
            <a:off x="8199531" y="3790582"/>
            <a:ext cx="3803625" cy="190558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Becoming world leader in metal extraction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Strong societal impact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First quick and simple human Proof of Concept with Orphan indication: Wilson’s disease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</a:rPr>
              <a:t>Sepsis indication as largest market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Targeting billion-dollar market</a:t>
            </a: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34AC344B-04F6-3E4F-8CE9-6D99C43D29FE}"/>
              </a:ext>
            </a:extLst>
          </p:cNvPr>
          <p:cNvSpPr>
            <a:spLocks/>
          </p:cNvSpPr>
          <p:nvPr/>
        </p:nvSpPr>
        <p:spPr bwMode="auto">
          <a:xfrm>
            <a:off x="1084462" y="916523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1"/>
              <a:t>Patented technology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386056B-AD75-BC43-8F5B-257C3C08895A}"/>
              </a:ext>
            </a:extLst>
          </p:cNvPr>
          <p:cNvSpPr>
            <a:spLocks/>
          </p:cNvSpPr>
          <p:nvPr/>
        </p:nvSpPr>
        <p:spPr bwMode="auto">
          <a:xfrm>
            <a:off x="4149898" y="1455872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rgbClr val="A2B5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36F45040-CAB8-754D-8309-C5727972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42" y="966433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65">
            <a:extLst>
              <a:ext uri="{FF2B5EF4-FFF2-40B4-BE49-F238E27FC236}">
                <a16:creationId xmlns:a16="http://schemas.microsoft.com/office/drawing/2014/main" id="{ED6B36F2-DE84-234F-9F8E-3FEF1803E729}"/>
              </a:ext>
            </a:extLst>
          </p:cNvPr>
          <p:cNvSpPr txBox="1"/>
          <p:nvPr/>
        </p:nvSpPr>
        <p:spPr>
          <a:xfrm flipH="1">
            <a:off x="1358967" y="1593411"/>
            <a:ext cx="2963200" cy="93602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kern="0" dirty="0">
                <a:solidFill>
                  <a:srgbClr val="000000"/>
                </a:solidFill>
                <a:latin typeface="+mj-lt"/>
              </a:rPr>
              <a:t>Breakthrough technology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kern="0" dirty="0">
                <a:solidFill>
                  <a:srgbClr val="000000"/>
                </a:solidFill>
                <a:latin typeface="+mj-lt"/>
              </a:rPr>
              <a:t>5 patents (2017 &amp; 2019 &amp; 2020) </a:t>
            </a:r>
            <a:r>
              <a:rPr lang="en-GB" sz="1400" kern="0" dirty="0">
                <a:solidFill>
                  <a:srgbClr val="000000"/>
                </a:solidFill>
                <a:latin typeface="+mj-lt"/>
              </a:rPr>
              <a:t>1 positive FTO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13712CAA-5718-B741-A424-A4B260DFCF35}"/>
              </a:ext>
            </a:extLst>
          </p:cNvPr>
          <p:cNvSpPr>
            <a:spLocks/>
          </p:cNvSpPr>
          <p:nvPr/>
        </p:nvSpPr>
        <p:spPr bwMode="auto">
          <a:xfrm>
            <a:off x="1084462" y="3113693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1"/>
              <a:t>Partnerships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4EBAC79E-AAD4-5344-9725-0F20A2C305DE}"/>
              </a:ext>
            </a:extLst>
          </p:cNvPr>
          <p:cNvSpPr>
            <a:spLocks/>
          </p:cNvSpPr>
          <p:nvPr/>
        </p:nvSpPr>
        <p:spPr bwMode="auto">
          <a:xfrm>
            <a:off x="4149898" y="3653042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38D10782-7EFF-BC4C-96B9-7FA7F057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42" y="3160272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1050">
            <a:extLst>
              <a:ext uri="{FF2B5EF4-FFF2-40B4-BE49-F238E27FC236}">
                <a16:creationId xmlns:a16="http://schemas.microsoft.com/office/drawing/2014/main" id="{99291345-8A97-644E-B450-01B980580B42}"/>
              </a:ext>
            </a:extLst>
          </p:cNvPr>
          <p:cNvGrpSpPr/>
          <p:nvPr/>
        </p:nvGrpSpPr>
        <p:grpSpPr>
          <a:xfrm>
            <a:off x="4523997" y="1460356"/>
            <a:ext cx="3140832" cy="3638418"/>
            <a:chOff x="4854575" y="2000313"/>
            <a:chExt cx="2479675" cy="2872519"/>
          </a:xfrm>
        </p:grpSpPr>
        <p:grpSp>
          <p:nvGrpSpPr>
            <p:cNvPr id="35" name="Group 1045">
              <a:extLst>
                <a:ext uri="{FF2B5EF4-FFF2-40B4-BE49-F238E27FC236}">
                  <a16:creationId xmlns:a16="http://schemas.microsoft.com/office/drawing/2014/main" id="{F7672752-DE34-F041-B916-C7A3C98EE068}"/>
                </a:ext>
              </a:extLst>
            </p:cNvPr>
            <p:cNvGrpSpPr/>
            <p:nvPr/>
          </p:nvGrpSpPr>
          <p:grpSpPr>
            <a:xfrm>
              <a:off x="4854575" y="2000313"/>
              <a:ext cx="2479675" cy="2872519"/>
              <a:chOff x="-2508251" y="1393094"/>
              <a:chExt cx="2479675" cy="2872519"/>
            </a:xfrm>
          </p:grpSpPr>
          <p:sp>
            <p:nvSpPr>
              <p:cNvPr id="37" name="Freeform 805">
                <a:extLst>
                  <a:ext uri="{FF2B5EF4-FFF2-40B4-BE49-F238E27FC236}">
                    <a16:creationId xmlns:a16="http://schemas.microsoft.com/office/drawing/2014/main" id="{9C6A2269-EB05-B24F-9518-CD916FA9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3489" y="1393094"/>
                <a:ext cx="2474913" cy="2868613"/>
              </a:xfrm>
              <a:custGeom>
                <a:avLst/>
                <a:gdLst>
                  <a:gd name="T0" fmla="*/ 768 w 827"/>
                  <a:gd name="T1" fmla="*/ 203 h 961"/>
                  <a:gd name="T2" fmla="*/ 604 w 827"/>
                  <a:gd name="T3" fmla="*/ 36 h 961"/>
                  <a:gd name="T4" fmla="*/ 348 w 827"/>
                  <a:gd name="T5" fmla="*/ 32 h 961"/>
                  <a:gd name="T6" fmla="*/ 104 w 827"/>
                  <a:gd name="T7" fmla="*/ 240 h 961"/>
                  <a:gd name="T8" fmla="*/ 98 w 827"/>
                  <a:gd name="T9" fmla="*/ 259 h 961"/>
                  <a:gd name="T10" fmla="*/ 85 w 827"/>
                  <a:gd name="T11" fmla="*/ 380 h 961"/>
                  <a:gd name="T12" fmla="*/ 91 w 827"/>
                  <a:gd name="T13" fmla="*/ 430 h 961"/>
                  <a:gd name="T14" fmla="*/ 28 w 827"/>
                  <a:gd name="T15" fmla="*/ 536 h 961"/>
                  <a:gd name="T16" fmla="*/ 17 w 827"/>
                  <a:gd name="T17" fmla="*/ 586 h 961"/>
                  <a:gd name="T18" fmla="*/ 49 w 827"/>
                  <a:gd name="T19" fmla="*/ 602 h 961"/>
                  <a:gd name="T20" fmla="*/ 59 w 827"/>
                  <a:gd name="T21" fmla="*/ 638 h 961"/>
                  <a:gd name="T22" fmla="*/ 83 w 827"/>
                  <a:gd name="T23" fmla="*/ 681 h 961"/>
                  <a:gd name="T24" fmla="*/ 81 w 827"/>
                  <a:gd name="T25" fmla="*/ 724 h 961"/>
                  <a:gd name="T26" fmla="*/ 108 w 827"/>
                  <a:gd name="T27" fmla="*/ 777 h 961"/>
                  <a:gd name="T28" fmla="*/ 110 w 827"/>
                  <a:gd name="T29" fmla="*/ 787 h 961"/>
                  <a:gd name="T30" fmla="*/ 189 w 827"/>
                  <a:gd name="T31" fmla="*/ 820 h 961"/>
                  <a:gd name="T32" fmla="*/ 247 w 827"/>
                  <a:gd name="T33" fmla="*/ 811 h 961"/>
                  <a:gd name="T34" fmla="*/ 279 w 827"/>
                  <a:gd name="T35" fmla="*/ 791 h 961"/>
                  <a:gd name="T36" fmla="*/ 239 w 827"/>
                  <a:gd name="T37" fmla="*/ 632 h 961"/>
                  <a:gd name="T38" fmla="*/ 208 w 827"/>
                  <a:gd name="T39" fmla="*/ 581 h 961"/>
                  <a:gd name="T40" fmla="*/ 201 w 827"/>
                  <a:gd name="T41" fmla="*/ 564 h 961"/>
                  <a:gd name="T42" fmla="*/ 212 w 827"/>
                  <a:gd name="T43" fmla="*/ 426 h 961"/>
                  <a:gd name="T44" fmla="*/ 300 w 827"/>
                  <a:gd name="T45" fmla="*/ 336 h 961"/>
                  <a:gd name="T46" fmla="*/ 438 w 827"/>
                  <a:gd name="T47" fmla="*/ 334 h 961"/>
                  <a:gd name="T48" fmla="*/ 569 w 827"/>
                  <a:gd name="T49" fmla="*/ 446 h 961"/>
                  <a:gd name="T50" fmla="*/ 573 w 827"/>
                  <a:gd name="T51" fmla="*/ 456 h 961"/>
                  <a:gd name="T52" fmla="*/ 580 w 827"/>
                  <a:gd name="T53" fmla="*/ 521 h 961"/>
                  <a:gd name="T54" fmla="*/ 577 w 827"/>
                  <a:gd name="T55" fmla="*/ 548 h 961"/>
                  <a:gd name="T56" fmla="*/ 610 w 827"/>
                  <a:gd name="T57" fmla="*/ 605 h 961"/>
                  <a:gd name="T58" fmla="*/ 617 w 827"/>
                  <a:gd name="T59" fmla="*/ 632 h 961"/>
                  <a:gd name="T60" fmla="*/ 599 w 827"/>
                  <a:gd name="T61" fmla="*/ 641 h 961"/>
                  <a:gd name="T62" fmla="*/ 594 w 827"/>
                  <a:gd name="T63" fmla="*/ 660 h 961"/>
                  <a:gd name="T64" fmla="*/ 581 w 827"/>
                  <a:gd name="T65" fmla="*/ 683 h 961"/>
                  <a:gd name="T66" fmla="*/ 582 w 827"/>
                  <a:gd name="T67" fmla="*/ 706 h 961"/>
                  <a:gd name="T68" fmla="*/ 567 w 827"/>
                  <a:gd name="T69" fmla="*/ 735 h 961"/>
                  <a:gd name="T70" fmla="*/ 566 w 827"/>
                  <a:gd name="T71" fmla="*/ 740 h 961"/>
                  <a:gd name="T72" fmla="*/ 524 w 827"/>
                  <a:gd name="T73" fmla="*/ 758 h 961"/>
                  <a:gd name="T74" fmla="*/ 462 w 827"/>
                  <a:gd name="T75" fmla="*/ 759 h 961"/>
                  <a:gd name="T76" fmla="*/ 446 w 827"/>
                  <a:gd name="T77" fmla="*/ 848 h 961"/>
                  <a:gd name="T78" fmla="*/ 669 w 827"/>
                  <a:gd name="T79" fmla="*/ 961 h 961"/>
                  <a:gd name="T80" fmla="*/ 718 w 827"/>
                  <a:gd name="T81" fmla="*/ 586 h 961"/>
                  <a:gd name="T82" fmla="*/ 775 w 827"/>
                  <a:gd name="T83" fmla="*/ 490 h 961"/>
                  <a:gd name="T84" fmla="*/ 788 w 827"/>
                  <a:gd name="T85" fmla="*/ 460 h 961"/>
                  <a:gd name="T86" fmla="*/ 768 w 827"/>
                  <a:gd name="T87" fmla="*/ 203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7" h="961">
                    <a:moveTo>
                      <a:pt x="768" y="203"/>
                    </a:moveTo>
                    <a:cubicBezTo>
                      <a:pt x="718" y="73"/>
                      <a:pt x="604" y="36"/>
                      <a:pt x="604" y="36"/>
                    </a:cubicBezTo>
                    <a:cubicBezTo>
                      <a:pt x="511" y="0"/>
                      <a:pt x="348" y="32"/>
                      <a:pt x="348" y="32"/>
                    </a:cubicBezTo>
                    <a:cubicBezTo>
                      <a:pt x="198" y="61"/>
                      <a:pt x="131" y="163"/>
                      <a:pt x="104" y="240"/>
                    </a:cubicBezTo>
                    <a:cubicBezTo>
                      <a:pt x="102" y="247"/>
                      <a:pt x="100" y="253"/>
                      <a:pt x="98" y="259"/>
                    </a:cubicBezTo>
                    <a:cubicBezTo>
                      <a:pt x="76" y="337"/>
                      <a:pt x="85" y="380"/>
                      <a:pt x="85" y="380"/>
                    </a:cubicBezTo>
                    <a:cubicBezTo>
                      <a:pt x="87" y="393"/>
                      <a:pt x="97" y="415"/>
                      <a:pt x="91" y="430"/>
                    </a:cubicBezTo>
                    <a:cubicBezTo>
                      <a:pt x="79" y="463"/>
                      <a:pt x="48" y="512"/>
                      <a:pt x="28" y="536"/>
                    </a:cubicBezTo>
                    <a:cubicBezTo>
                      <a:pt x="0" y="570"/>
                      <a:pt x="17" y="586"/>
                      <a:pt x="17" y="586"/>
                    </a:cubicBezTo>
                    <a:cubicBezTo>
                      <a:pt x="33" y="599"/>
                      <a:pt x="49" y="602"/>
                      <a:pt x="49" y="602"/>
                    </a:cubicBezTo>
                    <a:cubicBezTo>
                      <a:pt x="77" y="610"/>
                      <a:pt x="59" y="638"/>
                      <a:pt x="59" y="638"/>
                    </a:cubicBezTo>
                    <a:cubicBezTo>
                      <a:pt x="36" y="670"/>
                      <a:pt x="83" y="681"/>
                      <a:pt x="83" y="681"/>
                    </a:cubicBezTo>
                    <a:cubicBezTo>
                      <a:pt x="52" y="703"/>
                      <a:pt x="81" y="724"/>
                      <a:pt x="81" y="724"/>
                    </a:cubicBezTo>
                    <a:cubicBezTo>
                      <a:pt x="98" y="732"/>
                      <a:pt x="108" y="762"/>
                      <a:pt x="108" y="777"/>
                    </a:cubicBezTo>
                    <a:cubicBezTo>
                      <a:pt x="108" y="784"/>
                      <a:pt x="109" y="781"/>
                      <a:pt x="110" y="787"/>
                    </a:cubicBezTo>
                    <a:cubicBezTo>
                      <a:pt x="125" y="849"/>
                      <a:pt x="189" y="820"/>
                      <a:pt x="189" y="820"/>
                    </a:cubicBezTo>
                    <a:cubicBezTo>
                      <a:pt x="210" y="813"/>
                      <a:pt x="230" y="811"/>
                      <a:pt x="247" y="811"/>
                    </a:cubicBezTo>
                    <a:cubicBezTo>
                      <a:pt x="261" y="811"/>
                      <a:pt x="274" y="804"/>
                      <a:pt x="279" y="791"/>
                    </a:cubicBezTo>
                    <a:cubicBezTo>
                      <a:pt x="308" y="720"/>
                      <a:pt x="239" y="632"/>
                      <a:pt x="239" y="632"/>
                    </a:cubicBezTo>
                    <a:cubicBezTo>
                      <a:pt x="226" y="616"/>
                      <a:pt x="215" y="595"/>
                      <a:pt x="208" y="581"/>
                    </a:cubicBezTo>
                    <a:cubicBezTo>
                      <a:pt x="204" y="571"/>
                      <a:pt x="201" y="564"/>
                      <a:pt x="201" y="564"/>
                    </a:cubicBezTo>
                    <a:cubicBezTo>
                      <a:pt x="180" y="494"/>
                      <a:pt x="212" y="426"/>
                      <a:pt x="212" y="426"/>
                    </a:cubicBezTo>
                    <a:cubicBezTo>
                      <a:pt x="239" y="356"/>
                      <a:pt x="300" y="336"/>
                      <a:pt x="300" y="336"/>
                    </a:cubicBezTo>
                    <a:cubicBezTo>
                      <a:pt x="350" y="316"/>
                      <a:pt x="438" y="334"/>
                      <a:pt x="438" y="334"/>
                    </a:cubicBezTo>
                    <a:cubicBezTo>
                      <a:pt x="519" y="350"/>
                      <a:pt x="555" y="405"/>
                      <a:pt x="569" y="446"/>
                    </a:cubicBezTo>
                    <a:cubicBezTo>
                      <a:pt x="571" y="449"/>
                      <a:pt x="572" y="453"/>
                      <a:pt x="573" y="456"/>
                    </a:cubicBezTo>
                    <a:cubicBezTo>
                      <a:pt x="585" y="498"/>
                      <a:pt x="580" y="521"/>
                      <a:pt x="580" y="521"/>
                    </a:cubicBezTo>
                    <a:cubicBezTo>
                      <a:pt x="579" y="528"/>
                      <a:pt x="573" y="540"/>
                      <a:pt x="577" y="548"/>
                    </a:cubicBezTo>
                    <a:cubicBezTo>
                      <a:pt x="583" y="566"/>
                      <a:pt x="599" y="592"/>
                      <a:pt x="610" y="605"/>
                    </a:cubicBezTo>
                    <a:cubicBezTo>
                      <a:pt x="626" y="623"/>
                      <a:pt x="617" y="632"/>
                      <a:pt x="617" y="632"/>
                    </a:cubicBezTo>
                    <a:cubicBezTo>
                      <a:pt x="608" y="639"/>
                      <a:pt x="599" y="641"/>
                      <a:pt x="599" y="641"/>
                    </a:cubicBezTo>
                    <a:cubicBezTo>
                      <a:pt x="584" y="645"/>
                      <a:pt x="594" y="660"/>
                      <a:pt x="594" y="660"/>
                    </a:cubicBezTo>
                    <a:cubicBezTo>
                      <a:pt x="606" y="677"/>
                      <a:pt x="581" y="683"/>
                      <a:pt x="581" y="683"/>
                    </a:cubicBezTo>
                    <a:cubicBezTo>
                      <a:pt x="598" y="695"/>
                      <a:pt x="582" y="706"/>
                      <a:pt x="582" y="706"/>
                    </a:cubicBezTo>
                    <a:cubicBezTo>
                      <a:pt x="573" y="711"/>
                      <a:pt x="567" y="727"/>
                      <a:pt x="567" y="735"/>
                    </a:cubicBezTo>
                    <a:cubicBezTo>
                      <a:pt x="567" y="739"/>
                      <a:pt x="567" y="737"/>
                      <a:pt x="566" y="740"/>
                    </a:cubicBezTo>
                    <a:cubicBezTo>
                      <a:pt x="558" y="774"/>
                      <a:pt x="524" y="758"/>
                      <a:pt x="524" y="758"/>
                    </a:cubicBezTo>
                    <a:cubicBezTo>
                      <a:pt x="497" y="750"/>
                      <a:pt x="476" y="754"/>
                      <a:pt x="462" y="759"/>
                    </a:cubicBezTo>
                    <a:cubicBezTo>
                      <a:pt x="424" y="774"/>
                      <a:pt x="446" y="848"/>
                      <a:pt x="446" y="848"/>
                    </a:cubicBezTo>
                    <a:cubicBezTo>
                      <a:pt x="462" y="891"/>
                      <a:pt x="669" y="961"/>
                      <a:pt x="669" y="961"/>
                    </a:cubicBezTo>
                    <a:cubicBezTo>
                      <a:pt x="527" y="819"/>
                      <a:pt x="718" y="586"/>
                      <a:pt x="718" y="586"/>
                    </a:cubicBezTo>
                    <a:cubicBezTo>
                      <a:pt x="742" y="555"/>
                      <a:pt x="762" y="517"/>
                      <a:pt x="775" y="490"/>
                    </a:cubicBezTo>
                    <a:cubicBezTo>
                      <a:pt x="783" y="472"/>
                      <a:pt x="788" y="460"/>
                      <a:pt x="788" y="460"/>
                    </a:cubicBezTo>
                    <a:cubicBezTo>
                      <a:pt x="827" y="329"/>
                      <a:pt x="768" y="203"/>
                      <a:pt x="768" y="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806">
                <a:extLst>
                  <a:ext uri="{FF2B5EF4-FFF2-40B4-BE49-F238E27FC236}">
                    <a16:creationId xmlns:a16="http://schemas.microsoft.com/office/drawing/2014/main" id="{77D31EBB-1DDB-CA4E-A02F-4B1F0DB23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7038" y="1449674"/>
                <a:ext cx="2200392" cy="2801937"/>
              </a:xfrm>
              <a:custGeom>
                <a:avLst/>
                <a:gdLst>
                  <a:gd name="T0" fmla="*/ 576 w 737"/>
                  <a:gd name="T1" fmla="*/ 666 h 941"/>
                  <a:gd name="T2" fmla="*/ 582 w 737"/>
                  <a:gd name="T3" fmla="*/ 662 h 941"/>
                  <a:gd name="T4" fmla="*/ 587 w 737"/>
                  <a:gd name="T5" fmla="*/ 644 h 941"/>
                  <a:gd name="T6" fmla="*/ 596 w 737"/>
                  <a:gd name="T7" fmla="*/ 622 h 941"/>
                  <a:gd name="T8" fmla="*/ 606 w 737"/>
                  <a:gd name="T9" fmla="*/ 591 h 941"/>
                  <a:gd name="T10" fmla="*/ 580 w 737"/>
                  <a:gd name="T11" fmla="*/ 553 h 941"/>
                  <a:gd name="T12" fmla="*/ 572 w 737"/>
                  <a:gd name="T13" fmla="*/ 506 h 941"/>
                  <a:gd name="T14" fmla="*/ 568 w 737"/>
                  <a:gd name="T15" fmla="*/ 446 h 941"/>
                  <a:gd name="T16" fmla="*/ 429 w 737"/>
                  <a:gd name="T17" fmla="*/ 316 h 941"/>
                  <a:gd name="T18" fmla="*/ 326 w 737"/>
                  <a:gd name="T19" fmla="*/ 311 h 941"/>
                  <a:gd name="T20" fmla="*/ 208 w 737"/>
                  <a:gd name="T21" fmla="*/ 400 h 941"/>
                  <a:gd name="T22" fmla="*/ 188 w 737"/>
                  <a:gd name="T23" fmla="*/ 516 h 941"/>
                  <a:gd name="T24" fmla="*/ 225 w 737"/>
                  <a:gd name="T25" fmla="*/ 604 h 941"/>
                  <a:gd name="T26" fmla="*/ 272 w 737"/>
                  <a:gd name="T27" fmla="*/ 691 h 941"/>
                  <a:gd name="T28" fmla="*/ 275 w 737"/>
                  <a:gd name="T29" fmla="*/ 765 h 941"/>
                  <a:gd name="T30" fmla="*/ 238 w 737"/>
                  <a:gd name="T31" fmla="*/ 793 h 941"/>
                  <a:gd name="T32" fmla="*/ 174 w 737"/>
                  <a:gd name="T33" fmla="*/ 804 h 941"/>
                  <a:gd name="T34" fmla="*/ 145 w 737"/>
                  <a:gd name="T35" fmla="*/ 808 h 941"/>
                  <a:gd name="T36" fmla="*/ 101 w 737"/>
                  <a:gd name="T37" fmla="*/ 758 h 941"/>
                  <a:gd name="T38" fmla="*/ 74 w 737"/>
                  <a:gd name="T39" fmla="*/ 706 h 941"/>
                  <a:gd name="T40" fmla="*/ 74 w 737"/>
                  <a:gd name="T41" fmla="*/ 663 h 941"/>
                  <a:gd name="T42" fmla="*/ 61 w 737"/>
                  <a:gd name="T43" fmla="*/ 657 h 941"/>
                  <a:gd name="T44" fmla="*/ 51 w 737"/>
                  <a:gd name="T45" fmla="*/ 622 h 941"/>
                  <a:gd name="T46" fmla="*/ 57 w 737"/>
                  <a:gd name="T47" fmla="*/ 611 h 941"/>
                  <a:gd name="T48" fmla="*/ 41 w 737"/>
                  <a:gd name="T49" fmla="*/ 583 h 941"/>
                  <a:gd name="T50" fmla="*/ 21 w 737"/>
                  <a:gd name="T51" fmla="*/ 575 h 941"/>
                  <a:gd name="T52" fmla="*/ 10 w 737"/>
                  <a:gd name="T53" fmla="*/ 536 h 941"/>
                  <a:gd name="T54" fmla="*/ 38 w 737"/>
                  <a:gd name="T55" fmla="*/ 497 h 941"/>
                  <a:gd name="T56" fmla="*/ 78 w 737"/>
                  <a:gd name="T57" fmla="*/ 428 h 941"/>
                  <a:gd name="T58" fmla="*/ 83 w 737"/>
                  <a:gd name="T59" fmla="*/ 383 h 941"/>
                  <a:gd name="T60" fmla="*/ 80 w 737"/>
                  <a:gd name="T61" fmla="*/ 294 h 941"/>
                  <a:gd name="T62" fmla="*/ 133 w 737"/>
                  <a:gd name="T63" fmla="*/ 151 h 941"/>
                  <a:gd name="T64" fmla="*/ 339 w 737"/>
                  <a:gd name="T65" fmla="*/ 16 h 941"/>
                  <a:gd name="T66" fmla="*/ 500 w 737"/>
                  <a:gd name="T67" fmla="*/ 2 h 941"/>
                  <a:gd name="T68" fmla="*/ 575 w 737"/>
                  <a:gd name="T69" fmla="*/ 10 h 941"/>
                  <a:gd name="T70" fmla="*/ 557 w 737"/>
                  <a:gd name="T71" fmla="*/ 71 h 941"/>
                  <a:gd name="T72" fmla="*/ 550 w 737"/>
                  <a:gd name="T73" fmla="*/ 205 h 941"/>
                  <a:gd name="T74" fmla="*/ 587 w 737"/>
                  <a:gd name="T75" fmla="*/ 356 h 941"/>
                  <a:gd name="T76" fmla="*/ 727 w 737"/>
                  <a:gd name="T77" fmla="*/ 523 h 941"/>
                  <a:gd name="T78" fmla="*/ 737 w 737"/>
                  <a:gd name="T79" fmla="*/ 530 h 941"/>
                  <a:gd name="T80" fmla="*/ 699 w 737"/>
                  <a:gd name="T81" fmla="*/ 582 h 941"/>
                  <a:gd name="T82" fmla="*/ 612 w 737"/>
                  <a:gd name="T83" fmla="*/ 774 h 941"/>
                  <a:gd name="T84" fmla="*/ 653 w 737"/>
                  <a:gd name="T85" fmla="*/ 934 h 941"/>
                  <a:gd name="T86" fmla="*/ 658 w 737"/>
                  <a:gd name="T87" fmla="*/ 941 h 941"/>
                  <a:gd name="T88" fmla="*/ 594 w 737"/>
                  <a:gd name="T89" fmla="*/ 918 h 941"/>
                  <a:gd name="T90" fmla="*/ 471 w 737"/>
                  <a:gd name="T91" fmla="*/ 861 h 941"/>
                  <a:gd name="T92" fmla="*/ 433 w 737"/>
                  <a:gd name="T93" fmla="*/ 782 h 941"/>
                  <a:gd name="T94" fmla="*/ 435 w 737"/>
                  <a:gd name="T95" fmla="*/ 768 h 941"/>
                  <a:gd name="T96" fmla="*/ 472 w 737"/>
                  <a:gd name="T97" fmla="*/ 737 h 941"/>
                  <a:gd name="T98" fmla="*/ 524 w 737"/>
                  <a:gd name="T99" fmla="*/ 742 h 941"/>
                  <a:gd name="T100" fmla="*/ 561 w 737"/>
                  <a:gd name="T101" fmla="*/ 716 h 941"/>
                  <a:gd name="T102" fmla="*/ 576 w 737"/>
                  <a:gd name="T103" fmla="*/ 688 h 941"/>
                  <a:gd name="T104" fmla="*/ 576 w 737"/>
                  <a:gd name="T105" fmla="*/ 666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7" h="941">
                    <a:moveTo>
                      <a:pt x="576" y="666"/>
                    </a:moveTo>
                    <a:cubicBezTo>
                      <a:pt x="578" y="665"/>
                      <a:pt x="580" y="664"/>
                      <a:pt x="582" y="662"/>
                    </a:cubicBezTo>
                    <a:cubicBezTo>
                      <a:pt x="589" y="657"/>
                      <a:pt x="592" y="652"/>
                      <a:pt x="587" y="644"/>
                    </a:cubicBezTo>
                    <a:cubicBezTo>
                      <a:pt x="580" y="630"/>
                      <a:pt x="582" y="627"/>
                      <a:pt x="596" y="622"/>
                    </a:cubicBezTo>
                    <a:cubicBezTo>
                      <a:pt x="614" y="615"/>
                      <a:pt x="617" y="607"/>
                      <a:pt x="606" y="591"/>
                    </a:cubicBezTo>
                    <a:cubicBezTo>
                      <a:pt x="597" y="578"/>
                      <a:pt x="588" y="566"/>
                      <a:pt x="580" y="553"/>
                    </a:cubicBezTo>
                    <a:cubicBezTo>
                      <a:pt x="571" y="538"/>
                      <a:pt x="566" y="524"/>
                      <a:pt x="572" y="506"/>
                    </a:cubicBezTo>
                    <a:cubicBezTo>
                      <a:pt x="578" y="487"/>
                      <a:pt x="573" y="466"/>
                      <a:pt x="568" y="446"/>
                    </a:cubicBezTo>
                    <a:cubicBezTo>
                      <a:pt x="548" y="374"/>
                      <a:pt x="502" y="331"/>
                      <a:pt x="429" y="316"/>
                    </a:cubicBezTo>
                    <a:cubicBezTo>
                      <a:pt x="395" y="309"/>
                      <a:pt x="361" y="306"/>
                      <a:pt x="326" y="311"/>
                    </a:cubicBezTo>
                    <a:cubicBezTo>
                      <a:pt x="270" y="317"/>
                      <a:pt x="232" y="350"/>
                      <a:pt x="208" y="400"/>
                    </a:cubicBezTo>
                    <a:cubicBezTo>
                      <a:pt x="190" y="437"/>
                      <a:pt x="184" y="476"/>
                      <a:pt x="188" y="516"/>
                    </a:cubicBezTo>
                    <a:cubicBezTo>
                      <a:pt x="191" y="549"/>
                      <a:pt x="206" y="578"/>
                      <a:pt x="225" y="604"/>
                    </a:cubicBezTo>
                    <a:cubicBezTo>
                      <a:pt x="244" y="631"/>
                      <a:pt x="262" y="659"/>
                      <a:pt x="272" y="691"/>
                    </a:cubicBezTo>
                    <a:cubicBezTo>
                      <a:pt x="279" y="715"/>
                      <a:pt x="282" y="740"/>
                      <a:pt x="275" y="765"/>
                    </a:cubicBezTo>
                    <a:cubicBezTo>
                      <a:pt x="269" y="784"/>
                      <a:pt x="258" y="793"/>
                      <a:pt x="238" y="793"/>
                    </a:cubicBezTo>
                    <a:cubicBezTo>
                      <a:pt x="216" y="793"/>
                      <a:pt x="195" y="797"/>
                      <a:pt x="174" y="804"/>
                    </a:cubicBezTo>
                    <a:cubicBezTo>
                      <a:pt x="165" y="808"/>
                      <a:pt x="154" y="809"/>
                      <a:pt x="145" y="808"/>
                    </a:cubicBezTo>
                    <a:cubicBezTo>
                      <a:pt x="117" y="805"/>
                      <a:pt x="105" y="787"/>
                      <a:pt x="101" y="758"/>
                    </a:cubicBezTo>
                    <a:cubicBezTo>
                      <a:pt x="99" y="737"/>
                      <a:pt x="93" y="718"/>
                      <a:pt x="74" y="706"/>
                    </a:cubicBezTo>
                    <a:cubicBezTo>
                      <a:pt x="58" y="694"/>
                      <a:pt x="58" y="681"/>
                      <a:pt x="74" y="663"/>
                    </a:cubicBezTo>
                    <a:cubicBezTo>
                      <a:pt x="70" y="661"/>
                      <a:pt x="65" y="659"/>
                      <a:pt x="61" y="657"/>
                    </a:cubicBezTo>
                    <a:cubicBezTo>
                      <a:pt x="46" y="649"/>
                      <a:pt x="42" y="637"/>
                      <a:pt x="51" y="622"/>
                    </a:cubicBezTo>
                    <a:cubicBezTo>
                      <a:pt x="54" y="618"/>
                      <a:pt x="56" y="615"/>
                      <a:pt x="57" y="611"/>
                    </a:cubicBezTo>
                    <a:cubicBezTo>
                      <a:pt x="61" y="597"/>
                      <a:pt x="55" y="588"/>
                      <a:pt x="41" y="583"/>
                    </a:cubicBezTo>
                    <a:cubicBezTo>
                      <a:pt x="34" y="581"/>
                      <a:pt x="27" y="579"/>
                      <a:pt x="21" y="575"/>
                    </a:cubicBezTo>
                    <a:cubicBezTo>
                      <a:pt x="5" y="567"/>
                      <a:pt x="0" y="552"/>
                      <a:pt x="10" y="536"/>
                    </a:cubicBezTo>
                    <a:cubicBezTo>
                      <a:pt x="18" y="523"/>
                      <a:pt x="29" y="511"/>
                      <a:pt x="38" y="497"/>
                    </a:cubicBezTo>
                    <a:cubicBezTo>
                      <a:pt x="51" y="474"/>
                      <a:pt x="64" y="451"/>
                      <a:pt x="78" y="428"/>
                    </a:cubicBezTo>
                    <a:cubicBezTo>
                      <a:pt x="86" y="414"/>
                      <a:pt x="88" y="398"/>
                      <a:pt x="83" y="383"/>
                    </a:cubicBezTo>
                    <a:cubicBezTo>
                      <a:pt x="74" y="353"/>
                      <a:pt x="75" y="324"/>
                      <a:pt x="80" y="294"/>
                    </a:cubicBezTo>
                    <a:cubicBezTo>
                      <a:pt x="88" y="243"/>
                      <a:pt x="104" y="195"/>
                      <a:pt x="133" y="151"/>
                    </a:cubicBezTo>
                    <a:cubicBezTo>
                      <a:pt x="182" y="77"/>
                      <a:pt x="252" y="33"/>
                      <a:pt x="339" y="16"/>
                    </a:cubicBezTo>
                    <a:cubicBezTo>
                      <a:pt x="392" y="5"/>
                      <a:pt x="446" y="0"/>
                      <a:pt x="500" y="2"/>
                    </a:cubicBezTo>
                    <a:cubicBezTo>
                      <a:pt x="525" y="3"/>
                      <a:pt x="550" y="7"/>
                      <a:pt x="575" y="10"/>
                    </a:cubicBezTo>
                    <a:cubicBezTo>
                      <a:pt x="568" y="32"/>
                      <a:pt x="562" y="51"/>
                      <a:pt x="557" y="71"/>
                    </a:cubicBezTo>
                    <a:cubicBezTo>
                      <a:pt x="547" y="115"/>
                      <a:pt x="546" y="160"/>
                      <a:pt x="550" y="205"/>
                    </a:cubicBezTo>
                    <a:cubicBezTo>
                      <a:pt x="554" y="257"/>
                      <a:pt x="566" y="307"/>
                      <a:pt x="587" y="356"/>
                    </a:cubicBezTo>
                    <a:cubicBezTo>
                      <a:pt x="618" y="425"/>
                      <a:pt x="664" y="481"/>
                      <a:pt x="727" y="523"/>
                    </a:cubicBezTo>
                    <a:cubicBezTo>
                      <a:pt x="730" y="525"/>
                      <a:pt x="733" y="527"/>
                      <a:pt x="737" y="530"/>
                    </a:cubicBezTo>
                    <a:cubicBezTo>
                      <a:pt x="725" y="548"/>
                      <a:pt x="711" y="564"/>
                      <a:pt x="699" y="582"/>
                    </a:cubicBezTo>
                    <a:cubicBezTo>
                      <a:pt x="658" y="640"/>
                      <a:pt x="624" y="702"/>
                      <a:pt x="612" y="774"/>
                    </a:cubicBezTo>
                    <a:cubicBezTo>
                      <a:pt x="602" y="833"/>
                      <a:pt x="612" y="888"/>
                      <a:pt x="653" y="934"/>
                    </a:cubicBezTo>
                    <a:cubicBezTo>
                      <a:pt x="655" y="936"/>
                      <a:pt x="655" y="937"/>
                      <a:pt x="658" y="941"/>
                    </a:cubicBezTo>
                    <a:cubicBezTo>
                      <a:pt x="635" y="933"/>
                      <a:pt x="615" y="926"/>
                      <a:pt x="594" y="918"/>
                    </a:cubicBezTo>
                    <a:cubicBezTo>
                      <a:pt x="552" y="901"/>
                      <a:pt x="511" y="883"/>
                      <a:pt x="471" y="861"/>
                    </a:cubicBezTo>
                    <a:cubicBezTo>
                      <a:pt x="439" y="843"/>
                      <a:pt x="432" y="815"/>
                      <a:pt x="433" y="782"/>
                    </a:cubicBezTo>
                    <a:cubicBezTo>
                      <a:pt x="433" y="777"/>
                      <a:pt x="433" y="772"/>
                      <a:pt x="435" y="768"/>
                    </a:cubicBezTo>
                    <a:cubicBezTo>
                      <a:pt x="440" y="749"/>
                      <a:pt x="447" y="741"/>
                      <a:pt x="472" y="737"/>
                    </a:cubicBezTo>
                    <a:cubicBezTo>
                      <a:pt x="490" y="734"/>
                      <a:pt x="507" y="738"/>
                      <a:pt x="524" y="742"/>
                    </a:cubicBezTo>
                    <a:cubicBezTo>
                      <a:pt x="546" y="748"/>
                      <a:pt x="558" y="737"/>
                      <a:pt x="561" y="716"/>
                    </a:cubicBezTo>
                    <a:cubicBezTo>
                      <a:pt x="562" y="704"/>
                      <a:pt x="565" y="695"/>
                      <a:pt x="576" y="688"/>
                    </a:cubicBezTo>
                    <a:cubicBezTo>
                      <a:pt x="583" y="684"/>
                      <a:pt x="583" y="675"/>
                      <a:pt x="576" y="66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/>
                  <a:t>       </a:t>
                </a:r>
              </a:p>
            </p:txBody>
          </p:sp>
          <p:sp>
            <p:nvSpPr>
              <p:cNvPr id="39" name="Freeform 807">
                <a:extLst>
                  <a:ext uri="{FF2B5EF4-FFF2-40B4-BE49-F238E27FC236}">
                    <a16:creationId xmlns:a16="http://schemas.microsoft.com/office/drawing/2014/main" id="{829C7653-27B3-C840-93E9-66DAEA4D6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8251" y="1467409"/>
                <a:ext cx="1206500" cy="2460170"/>
              </a:xfrm>
              <a:custGeom>
                <a:avLst/>
                <a:gdLst>
                  <a:gd name="T0" fmla="*/ 392 w 403"/>
                  <a:gd name="T1" fmla="*/ 0 h 831"/>
                  <a:gd name="T2" fmla="*/ 351 w 403"/>
                  <a:gd name="T3" fmla="*/ 7 h 831"/>
                  <a:gd name="T4" fmla="*/ 105 w 403"/>
                  <a:gd name="T5" fmla="*/ 217 h 831"/>
                  <a:gd name="T6" fmla="*/ 99 w 403"/>
                  <a:gd name="T7" fmla="*/ 236 h 831"/>
                  <a:gd name="T8" fmla="*/ 85 w 403"/>
                  <a:gd name="T9" fmla="*/ 358 h 831"/>
                  <a:gd name="T10" fmla="*/ 92 w 403"/>
                  <a:gd name="T11" fmla="*/ 409 h 831"/>
                  <a:gd name="T12" fmla="*/ 28 w 403"/>
                  <a:gd name="T13" fmla="*/ 515 h 831"/>
                  <a:gd name="T14" fmla="*/ 17 w 403"/>
                  <a:gd name="T15" fmla="*/ 565 h 831"/>
                  <a:gd name="T16" fmla="*/ 50 w 403"/>
                  <a:gd name="T17" fmla="*/ 582 h 831"/>
                  <a:gd name="T18" fmla="*/ 60 w 403"/>
                  <a:gd name="T19" fmla="*/ 618 h 831"/>
                  <a:gd name="T20" fmla="*/ 83 w 403"/>
                  <a:gd name="T21" fmla="*/ 661 h 831"/>
                  <a:gd name="T22" fmla="*/ 82 w 403"/>
                  <a:gd name="T23" fmla="*/ 705 h 831"/>
                  <a:gd name="T24" fmla="*/ 109 w 403"/>
                  <a:gd name="T25" fmla="*/ 759 h 831"/>
                  <a:gd name="T26" fmla="*/ 111 w 403"/>
                  <a:gd name="T27" fmla="*/ 768 h 831"/>
                  <a:gd name="T28" fmla="*/ 191 w 403"/>
                  <a:gd name="T29" fmla="*/ 801 h 831"/>
                  <a:gd name="T30" fmla="*/ 249 w 403"/>
                  <a:gd name="T31" fmla="*/ 792 h 831"/>
                  <a:gd name="T32" fmla="*/ 282 w 403"/>
                  <a:gd name="T33" fmla="*/ 772 h 831"/>
                  <a:gd name="T34" fmla="*/ 241 w 403"/>
                  <a:gd name="T35" fmla="*/ 612 h 831"/>
                  <a:gd name="T36" fmla="*/ 210 w 403"/>
                  <a:gd name="T37" fmla="*/ 560 h 831"/>
                  <a:gd name="T38" fmla="*/ 203 w 403"/>
                  <a:gd name="T39" fmla="*/ 544 h 831"/>
                  <a:gd name="T40" fmla="*/ 213 w 403"/>
                  <a:gd name="T41" fmla="*/ 404 h 831"/>
                  <a:gd name="T42" fmla="*/ 303 w 403"/>
                  <a:gd name="T43" fmla="*/ 313 h 831"/>
                  <a:gd name="T44" fmla="*/ 403 w 403"/>
                  <a:gd name="T45" fmla="*/ 306 h 831"/>
                  <a:gd name="T46" fmla="*/ 392 w 403"/>
                  <a:gd name="T47" fmla="*/ 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3" h="831">
                    <a:moveTo>
                      <a:pt x="392" y="0"/>
                    </a:moveTo>
                    <a:cubicBezTo>
                      <a:pt x="367" y="3"/>
                      <a:pt x="351" y="7"/>
                      <a:pt x="351" y="7"/>
                    </a:cubicBezTo>
                    <a:cubicBezTo>
                      <a:pt x="200" y="36"/>
                      <a:pt x="132" y="139"/>
                      <a:pt x="105" y="217"/>
                    </a:cubicBezTo>
                    <a:cubicBezTo>
                      <a:pt x="103" y="224"/>
                      <a:pt x="100" y="230"/>
                      <a:pt x="99" y="236"/>
                    </a:cubicBezTo>
                    <a:cubicBezTo>
                      <a:pt x="76" y="315"/>
                      <a:pt x="85" y="358"/>
                      <a:pt x="85" y="358"/>
                    </a:cubicBezTo>
                    <a:cubicBezTo>
                      <a:pt x="88" y="371"/>
                      <a:pt x="97" y="394"/>
                      <a:pt x="92" y="409"/>
                    </a:cubicBezTo>
                    <a:cubicBezTo>
                      <a:pt x="79" y="442"/>
                      <a:pt x="49" y="491"/>
                      <a:pt x="28" y="515"/>
                    </a:cubicBezTo>
                    <a:cubicBezTo>
                      <a:pt x="0" y="549"/>
                      <a:pt x="17" y="565"/>
                      <a:pt x="17" y="565"/>
                    </a:cubicBezTo>
                    <a:cubicBezTo>
                      <a:pt x="33" y="579"/>
                      <a:pt x="50" y="582"/>
                      <a:pt x="50" y="582"/>
                    </a:cubicBezTo>
                    <a:cubicBezTo>
                      <a:pt x="78" y="590"/>
                      <a:pt x="60" y="618"/>
                      <a:pt x="60" y="618"/>
                    </a:cubicBezTo>
                    <a:cubicBezTo>
                      <a:pt x="36" y="651"/>
                      <a:pt x="83" y="661"/>
                      <a:pt x="83" y="661"/>
                    </a:cubicBezTo>
                    <a:cubicBezTo>
                      <a:pt x="52" y="684"/>
                      <a:pt x="82" y="705"/>
                      <a:pt x="82" y="705"/>
                    </a:cubicBezTo>
                    <a:cubicBezTo>
                      <a:pt x="99" y="713"/>
                      <a:pt x="109" y="743"/>
                      <a:pt x="109" y="759"/>
                    </a:cubicBezTo>
                    <a:cubicBezTo>
                      <a:pt x="109" y="765"/>
                      <a:pt x="110" y="763"/>
                      <a:pt x="111" y="768"/>
                    </a:cubicBezTo>
                    <a:cubicBezTo>
                      <a:pt x="126" y="831"/>
                      <a:pt x="191" y="801"/>
                      <a:pt x="191" y="801"/>
                    </a:cubicBezTo>
                    <a:cubicBezTo>
                      <a:pt x="212" y="795"/>
                      <a:pt x="232" y="792"/>
                      <a:pt x="249" y="792"/>
                    </a:cubicBezTo>
                    <a:cubicBezTo>
                      <a:pt x="263" y="793"/>
                      <a:pt x="276" y="785"/>
                      <a:pt x="282" y="772"/>
                    </a:cubicBezTo>
                    <a:cubicBezTo>
                      <a:pt x="311" y="701"/>
                      <a:pt x="241" y="612"/>
                      <a:pt x="241" y="612"/>
                    </a:cubicBezTo>
                    <a:cubicBezTo>
                      <a:pt x="228" y="596"/>
                      <a:pt x="217" y="575"/>
                      <a:pt x="210" y="560"/>
                    </a:cubicBezTo>
                    <a:cubicBezTo>
                      <a:pt x="205" y="550"/>
                      <a:pt x="203" y="544"/>
                      <a:pt x="203" y="544"/>
                    </a:cubicBezTo>
                    <a:cubicBezTo>
                      <a:pt x="181" y="472"/>
                      <a:pt x="213" y="404"/>
                      <a:pt x="213" y="404"/>
                    </a:cubicBezTo>
                    <a:cubicBezTo>
                      <a:pt x="241" y="334"/>
                      <a:pt x="303" y="313"/>
                      <a:pt x="303" y="313"/>
                    </a:cubicBezTo>
                    <a:cubicBezTo>
                      <a:pt x="332" y="302"/>
                      <a:pt x="373" y="303"/>
                      <a:pt x="403" y="306"/>
                    </a:cubicBezTo>
                    <a:cubicBezTo>
                      <a:pt x="370" y="195"/>
                      <a:pt x="368" y="83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808">
                <a:extLst>
                  <a:ext uri="{FF2B5EF4-FFF2-40B4-BE49-F238E27FC236}">
                    <a16:creationId xmlns:a16="http://schemas.microsoft.com/office/drawing/2014/main" id="{39F39DE4-26B8-FA49-BED2-4AECA7412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34727" y="3289300"/>
                <a:ext cx="739775" cy="976313"/>
              </a:xfrm>
              <a:custGeom>
                <a:avLst/>
                <a:gdLst>
                  <a:gd name="T0" fmla="*/ 240 w 247"/>
                  <a:gd name="T1" fmla="*/ 36 h 327"/>
                  <a:gd name="T2" fmla="*/ 186 w 247"/>
                  <a:gd name="T3" fmla="*/ 0 h 327"/>
                  <a:gd name="T4" fmla="*/ 176 w 247"/>
                  <a:gd name="T5" fmla="*/ 4 h 327"/>
                  <a:gd name="T6" fmla="*/ 171 w 247"/>
                  <a:gd name="T7" fmla="*/ 23 h 327"/>
                  <a:gd name="T8" fmla="*/ 158 w 247"/>
                  <a:gd name="T9" fmla="*/ 47 h 327"/>
                  <a:gd name="T10" fmla="*/ 159 w 247"/>
                  <a:gd name="T11" fmla="*/ 70 h 327"/>
                  <a:gd name="T12" fmla="*/ 144 w 247"/>
                  <a:gd name="T13" fmla="*/ 99 h 327"/>
                  <a:gd name="T14" fmla="*/ 143 w 247"/>
                  <a:gd name="T15" fmla="*/ 105 h 327"/>
                  <a:gd name="T16" fmla="*/ 100 w 247"/>
                  <a:gd name="T17" fmla="*/ 122 h 327"/>
                  <a:gd name="T18" fmla="*/ 38 w 247"/>
                  <a:gd name="T19" fmla="*/ 123 h 327"/>
                  <a:gd name="T20" fmla="*/ 22 w 247"/>
                  <a:gd name="T21" fmla="*/ 214 h 327"/>
                  <a:gd name="T22" fmla="*/ 247 w 247"/>
                  <a:gd name="T23" fmla="*/ 327 h 327"/>
                  <a:gd name="T24" fmla="*/ 240 w 247"/>
                  <a:gd name="T25" fmla="*/ 3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7" h="327">
                    <a:moveTo>
                      <a:pt x="240" y="36"/>
                    </a:moveTo>
                    <a:cubicBezTo>
                      <a:pt x="221" y="25"/>
                      <a:pt x="203" y="13"/>
                      <a:pt x="186" y="0"/>
                    </a:cubicBezTo>
                    <a:cubicBezTo>
                      <a:pt x="180" y="3"/>
                      <a:pt x="176" y="4"/>
                      <a:pt x="176" y="4"/>
                    </a:cubicBezTo>
                    <a:cubicBezTo>
                      <a:pt x="161" y="9"/>
                      <a:pt x="171" y="23"/>
                      <a:pt x="171" y="23"/>
                    </a:cubicBezTo>
                    <a:cubicBezTo>
                      <a:pt x="183" y="41"/>
                      <a:pt x="158" y="47"/>
                      <a:pt x="158" y="47"/>
                    </a:cubicBezTo>
                    <a:cubicBezTo>
                      <a:pt x="175" y="59"/>
                      <a:pt x="159" y="70"/>
                      <a:pt x="159" y="70"/>
                    </a:cubicBezTo>
                    <a:cubicBezTo>
                      <a:pt x="150" y="75"/>
                      <a:pt x="144" y="91"/>
                      <a:pt x="144" y="99"/>
                    </a:cubicBezTo>
                    <a:cubicBezTo>
                      <a:pt x="144" y="103"/>
                      <a:pt x="144" y="101"/>
                      <a:pt x="143" y="105"/>
                    </a:cubicBezTo>
                    <a:cubicBezTo>
                      <a:pt x="135" y="138"/>
                      <a:pt x="100" y="122"/>
                      <a:pt x="100" y="122"/>
                    </a:cubicBezTo>
                    <a:cubicBezTo>
                      <a:pt x="73" y="114"/>
                      <a:pt x="52" y="118"/>
                      <a:pt x="38" y="123"/>
                    </a:cubicBezTo>
                    <a:cubicBezTo>
                      <a:pt x="0" y="138"/>
                      <a:pt x="22" y="214"/>
                      <a:pt x="22" y="214"/>
                    </a:cubicBezTo>
                    <a:cubicBezTo>
                      <a:pt x="38" y="257"/>
                      <a:pt x="247" y="327"/>
                      <a:pt x="247" y="327"/>
                    </a:cubicBezTo>
                    <a:cubicBezTo>
                      <a:pt x="159" y="240"/>
                      <a:pt x="197" y="118"/>
                      <a:pt x="240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809">
                <a:extLst>
                  <a:ext uri="{FF2B5EF4-FFF2-40B4-BE49-F238E27FC236}">
                    <a16:creationId xmlns:a16="http://schemas.microsoft.com/office/drawing/2014/main" id="{076F5F28-E9E8-394B-A4B9-E82F5F9DC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8251" y="1662684"/>
                <a:ext cx="931863" cy="2274888"/>
              </a:xfrm>
              <a:custGeom>
                <a:avLst/>
                <a:gdLst>
                  <a:gd name="T0" fmla="*/ 210 w 311"/>
                  <a:gd name="T1" fmla="*/ 491 h 762"/>
                  <a:gd name="T2" fmla="*/ 203 w 311"/>
                  <a:gd name="T3" fmla="*/ 475 h 762"/>
                  <a:gd name="T4" fmla="*/ 213 w 311"/>
                  <a:gd name="T5" fmla="*/ 335 h 762"/>
                  <a:gd name="T6" fmla="*/ 248 w 311"/>
                  <a:gd name="T7" fmla="*/ 281 h 762"/>
                  <a:gd name="T8" fmla="*/ 210 w 311"/>
                  <a:gd name="T9" fmla="*/ 0 h 762"/>
                  <a:gd name="T10" fmla="*/ 105 w 311"/>
                  <a:gd name="T11" fmla="*/ 148 h 762"/>
                  <a:gd name="T12" fmla="*/ 99 w 311"/>
                  <a:gd name="T13" fmla="*/ 167 h 762"/>
                  <a:gd name="T14" fmla="*/ 85 w 311"/>
                  <a:gd name="T15" fmla="*/ 289 h 762"/>
                  <a:gd name="T16" fmla="*/ 92 w 311"/>
                  <a:gd name="T17" fmla="*/ 340 h 762"/>
                  <a:gd name="T18" fmla="*/ 28 w 311"/>
                  <a:gd name="T19" fmla="*/ 446 h 762"/>
                  <a:gd name="T20" fmla="*/ 17 w 311"/>
                  <a:gd name="T21" fmla="*/ 496 h 762"/>
                  <a:gd name="T22" fmla="*/ 50 w 311"/>
                  <a:gd name="T23" fmla="*/ 513 h 762"/>
                  <a:gd name="T24" fmla="*/ 60 w 311"/>
                  <a:gd name="T25" fmla="*/ 549 h 762"/>
                  <a:gd name="T26" fmla="*/ 83 w 311"/>
                  <a:gd name="T27" fmla="*/ 592 h 762"/>
                  <a:gd name="T28" fmla="*/ 82 w 311"/>
                  <a:gd name="T29" fmla="*/ 636 h 762"/>
                  <a:gd name="T30" fmla="*/ 109 w 311"/>
                  <a:gd name="T31" fmla="*/ 690 h 762"/>
                  <a:gd name="T32" fmla="*/ 111 w 311"/>
                  <a:gd name="T33" fmla="*/ 699 h 762"/>
                  <a:gd name="T34" fmla="*/ 191 w 311"/>
                  <a:gd name="T35" fmla="*/ 732 h 762"/>
                  <a:gd name="T36" fmla="*/ 249 w 311"/>
                  <a:gd name="T37" fmla="*/ 723 h 762"/>
                  <a:gd name="T38" fmla="*/ 282 w 311"/>
                  <a:gd name="T39" fmla="*/ 703 h 762"/>
                  <a:gd name="T40" fmla="*/ 241 w 311"/>
                  <a:gd name="T41" fmla="*/ 543 h 762"/>
                  <a:gd name="T42" fmla="*/ 210 w 311"/>
                  <a:gd name="T43" fmla="*/ 491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1" h="762">
                    <a:moveTo>
                      <a:pt x="210" y="491"/>
                    </a:moveTo>
                    <a:cubicBezTo>
                      <a:pt x="205" y="481"/>
                      <a:pt x="203" y="475"/>
                      <a:pt x="203" y="475"/>
                    </a:cubicBezTo>
                    <a:cubicBezTo>
                      <a:pt x="181" y="403"/>
                      <a:pt x="213" y="335"/>
                      <a:pt x="213" y="335"/>
                    </a:cubicBezTo>
                    <a:cubicBezTo>
                      <a:pt x="222" y="312"/>
                      <a:pt x="235" y="294"/>
                      <a:pt x="248" y="281"/>
                    </a:cubicBezTo>
                    <a:cubicBezTo>
                      <a:pt x="212" y="183"/>
                      <a:pt x="199" y="83"/>
                      <a:pt x="210" y="0"/>
                    </a:cubicBezTo>
                    <a:cubicBezTo>
                      <a:pt x="153" y="44"/>
                      <a:pt x="122" y="101"/>
                      <a:pt x="105" y="148"/>
                    </a:cubicBezTo>
                    <a:cubicBezTo>
                      <a:pt x="103" y="155"/>
                      <a:pt x="100" y="161"/>
                      <a:pt x="99" y="167"/>
                    </a:cubicBezTo>
                    <a:cubicBezTo>
                      <a:pt x="76" y="246"/>
                      <a:pt x="85" y="289"/>
                      <a:pt x="85" y="289"/>
                    </a:cubicBezTo>
                    <a:cubicBezTo>
                      <a:pt x="88" y="302"/>
                      <a:pt x="97" y="325"/>
                      <a:pt x="92" y="340"/>
                    </a:cubicBezTo>
                    <a:cubicBezTo>
                      <a:pt x="79" y="373"/>
                      <a:pt x="49" y="422"/>
                      <a:pt x="28" y="446"/>
                    </a:cubicBezTo>
                    <a:cubicBezTo>
                      <a:pt x="0" y="480"/>
                      <a:pt x="17" y="496"/>
                      <a:pt x="17" y="496"/>
                    </a:cubicBezTo>
                    <a:cubicBezTo>
                      <a:pt x="33" y="510"/>
                      <a:pt x="50" y="513"/>
                      <a:pt x="50" y="513"/>
                    </a:cubicBezTo>
                    <a:cubicBezTo>
                      <a:pt x="78" y="521"/>
                      <a:pt x="60" y="549"/>
                      <a:pt x="60" y="549"/>
                    </a:cubicBezTo>
                    <a:cubicBezTo>
                      <a:pt x="36" y="582"/>
                      <a:pt x="83" y="592"/>
                      <a:pt x="83" y="592"/>
                    </a:cubicBezTo>
                    <a:cubicBezTo>
                      <a:pt x="52" y="615"/>
                      <a:pt x="82" y="636"/>
                      <a:pt x="82" y="636"/>
                    </a:cubicBezTo>
                    <a:cubicBezTo>
                      <a:pt x="99" y="644"/>
                      <a:pt x="109" y="674"/>
                      <a:pt x="109" y="690"/>
                    </a:cubicBezTo>
                    <a:cubicBezTo>
                      <a:pt x="109" y="696"/>
                      <a:pt x="110" y="694"/>
                      <a:pt x="111" y="699"/>
                    </a:cubicBezTo>
                    <a:cubicBezTo>
                      <a:pt x="126" y="762"/>
                      <a:pt x="191" y="732"/>
                      <a:pt x="191" y="732"/>
                    </a:cubicBezTo>
                    <a:cubicBezTo>
                      <a:pt x="212" y="726"/>
                      <a:pt x="232" y="723"/>
                      <a:pt x="249" y="723"/>
                    </a:cubicBezTo>
                    <a:cubicBezTo>
                      <a:pt x="263" y="724"/>
                      <a:pt x="276" y="716"/>
                      <a:pt x="282" y="703"/>
                    </a:cubicBezTo>
                    <a:cubicBezTo>
                      <a:pt x="311" y="632"/>
                      <a:pt x="241" y="543"/>
                      <a:pt x="241" y="543"/>
                    </a:cubicBezTo>
                    <a:cubicBezTo>
                      <a:pt x="228" y="527"/>
                      <a:pt x="217" y="506"/>
                      <a:pt x="210" y="4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810">
                <a:extLst>
                  <a:ext uri="{FF2B5EF4-FFF2-40B4-BE49-F238E27FC236}">
                    <a16:creationId xmlns:a16="http://schemas.microsoft.com/office/drawing/2014/main" id="{2C8CBB39-100F-1148-AC0E-168B09BD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32186" y="3623977"/>
                <a:ext cx="739775" cy="636588"/>
              </a:xfrm>
              <a:custGeom>
                <a:avLst/>
                <a:gdLst>
                  <a:gd name="T0" fmla="*/ 199 w 247"/>
                  <a:gd name="T1" fmla="*/ 33 h 213"/>
                  <a:gd name="T2" fmla="*/ 136 w 247"/>
                  <a:gd name="T3" fmla="*/ 5 h 213"/>
                  <a:gd name="T4" fmla="*/ 100 w 247"/>
                  <a:gd name="T5" fmla="*/ 8 h 213"/>
                  <a:gd name="T6" fmla="*/ 38 w 247"/>
                  <a:gd name="T7" fmla="*/ 9 h 213"/>
                  <a:gd name="T8" fmla="*/ 22 w 247"/>
                  <a:gd name="T9" fmla="*/ 100 h 213"/>
                  <a:gd name="T10" fmla="*/ 247 w 247"/>
                  <a:gd name="T11" fmla="*/ 213 h 213"/>
                  <a:gd name="T12" fmla="*/ 199 w 247"/>
                  <a:gd name="T13" fmla="*/ 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" h="213">
                    <a:moveTo>
                      <a:pt x="199" y="33"/>
                    </a:moveTo>
                    <a:cubicBezTo>
                      <a:pt x="177" y="25"/>
                      <a:pt x="156" y="15"/>
                      <a:pt x="136" y="5"/>
                    </a:cubicBezTo>
                    <a:cubicBezTo>
                      <a:pt x="123" y="19"/>
                      <a:pt x="100" y="8"/>
                      <a:pt x="100" y="8"/>
                    </a:cubicBezTo>
                    <a:cubicBezTo>
                      <a:pt x="73" y="0"/>
                      <a:pt x="52" y="4"/>
                      <a:pt x="38" y="9"/>
                    </a:cubicBezTo>
                    <a:cubicBezTo>
                      <a:pt x="0" y="24"/>
                      <a:pt x="22" y="100"/>
                      <a:pt x="22" y="100"/>
                    </a:cubicBezTo>
                    <a:cubicBezTo>
                      <a:pt x="38" y="143"/>
                      <a:pt x="247" y="213"/>
                      <a:pt x="247" y="213"/>
                    </a:cubicBezTo>
                    <a:cubicBezTo>
                      <a:pt x="194" y="160"/>
                      <a:pt x="186" y="95"/>
                      <a:pt x="199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811">
                <a:extLst>
                  <a:ext uri="{FF2B5EF4-FFF2-40B4-BE49-F238E27FC236}">
                    <a16:creationId xmlns:a16="http://schemas.microsoft.com/office/drawing/2014/main" id="{9D4DD694-6C1F-AF4A-9ACE-BB6EC520E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6813" y="3900488"/>
                <a:ext cx="679450" cy="365125"/>
              </a:xfrm>
              <a:custGeom>
                <a:avLst/>
                <a:gdLst>
                  <a:gd name="T0" fmla="*/ 186 w 227"/>
                  <a:gd name="T1" fmla="*/ 61 h 122"/>
                  <a:gd name="T2" fmla="*/ 0 w 227"/>
                  <a:gd name="T3" fmla="*/ 0 h 122"/>
                  <a:gd name="T4" fmla="*/ 2 w 227"/>
                  <a:gd name="T5" fmla="*/ 9 h 122"/>
                  <a:gd name="T6" fmla="*/ 227 w 227"/>
                  <a:gd name="T7" fmla="*/ 122 h 122"/>
                  <a:gd name="T8" fmla="*/ 186 w 227"/>
                  <a:gd name="T9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22">
                    <a:moveTo>
                      <a:pt x="186" y="61"/>
                    </a:moveTo>
                    <a:cubicBezTo>
                      <a:pt x="120" y="51"/>
                      <a:pt x="57" y="30"/>
                      <a:pt x="0" y="0"/>
                    </a:cubicBezTo>
                    <a:cubicBezTo>
                      <a:pt x="1" y="6"/>
                      <a:pt x="2" y="9"/>
                      <a:pt x="2" y="9"/>
                    </a:cubicBezTo>
                    <a:cubicBezTo>
                      <a:pt x="18" y="52"/>
                      <a:pt x="227" y="122"/>
                      <a:pt x="227" y="122"/>
                    </a:cubicBezTo>
                    <a:cubicBezTo>
                      <a:pt x="208" y="103"/>
                      <a:pt x="195" y="83"/>
                      <a:pt x="186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812">
                <a:extLst>
                  <a:ext uri="{FF2B5EF4-FFF2-40B4-BE49-F238E27FC236}">
                    <a16:creationId xmlns:a16="http://schemas.microsoft.com/office/drawing/2014/main" id="{FCEFAB1A-845D-B04D-A88C-82F784EC9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8251" y="2727896"/>
                <a:ext cx="868363" cy="1212850"/>
              </a:xfrm>
              <a:custGeom>
                <a:avLst/>
                <a:gdLst>
                  <a:gd name="T0" fmla="*/ 85 w 290"/>
                  <a:gd name="T1" fmla="*/ 0 h 406"/>
                  <a:gd name="T2" fmla="*/ 28 w 290"/>
                  <a:gd name="T3" fmla="*/ 90 h 406"/>
                  <a:gd name="T4" fmla="*/ 17 w 290"/>
                  <a:gd name="T5" fmla="*/ 140 h 406"/>
                  <a:gd name="T6" fmla="*/ 50 w 290"/>
                  <a:gd name="T7" fmla="*/ 156 h 406"/>
                  <a:gd name="T8" fmla="*/ 60 w 290"/>
                  <a:gd name="T9" fmla="*/ 192 h 406"/>
                  <a:gd name="T10" fmla="*/ 83 w 290"/>
                  <a:gd name="T11" fmla="*/ 236 h 406"/>
                  <a:gd name="T12" fmla="*/ 82 w 290"/>
                  <a:gd name="T13" fmla="*/ 279 h 406"/>
                  <a:gd name="T14" fmla="*/ 109 w 290"/>
                  <a:gd name="T15" fmla="*/ 333 h 406"/>
                  <a:gd name="T16" fmla="*/ 111 w 290"/>
                  <a:gd name="T17" fmla="*/ 343 h 406"/>
                  <a:gd name="T18" fmla="*/ 191 w 290"/>
                  <a:gd name="T19" fmla="*/ 376 h 406"/>
                  <a:gd name="T20" fmla="*/ 249 w 290"/>
                  <a:gd name="T21" fmla="*/ 367 h 406"/>
                  <a:gd name="T22" fmla="*/ 282 w 290"/>
                  <a:gd name="T23" fmla="*/ 347 h 406"/>
                  <a:gd name="T24" fmla="*/ 286 w 290"/>
                  <a:gd name="T25" fmla="*/ 281 h 406"/>
                  <a:gd name="T26" fmla="*/ 85 w 290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406">
                    <a:moveTo>
                      <a:pt x="85" y="0"/>
                    </a:moveTo>
                    <a:cubicBezTo>
                      <a:pt x="70" y="31"/>
                      <a:pt x="45" y="69"/>
                      <a:pt x="28" y="90"/>
                    </a:cubicBezTo>
                    <a:cubicBezTo>
                      <a:pt x="0" y="124"/>
                      <a:pt x="17" y="140"/>
                      <a:pt x="17" y="140"/>
                    </a:cubicBezTo>
                    <a:cubicBezTo>
                      <a:pt x="33" y="154"/>
                      <a:pt x="50" y="156"/>
                      <a:pt x="50" y="156"/>
                    </a:cubicBezTo>
                    <a:cubicBezTo>
                      <a:pt x="78" y="165"/>
                      <a:pt x="60" y="192"/>
                      <a:pt x="60" y="192"/>
                    </a:cubicBezTo>
                    <a:cubicBezTo>
                      <a:pt x="36" y="225"/>
                      <a:pt x="83" y="236"/>
                      <a:pt x="83" y="236"/>
                    </a:cubicBezTo>
                    <a:cubicBezTo>
                      <a:pt x="52" y="258"/>
                      <a:pt x="82" y="279"/>
                      <a:pt x="82" y="279"/>
                    </a:cubicBezTo>
                    <a:cubicBezTo>
                      <a:pt x="99" y="287"/>
                      <a:pt x="109" y="317"/>
                      <a:pt x="109" y="333"/>
                    </a:cubicBezTo>
                    <a:cubicBezTo>
                      <a:pt x="109" y="340"/>
                      <a:pt x="110" y="337"/>
                      <a:pt x="111" y="343"/>
                    </a:cubicBezTo>
                    <a:cubicBezTo>
                      <a:pt x="126" y="406"/>
                      <a:pt x="191" y="376"/>
                      <a:pt x="191" y="376"/>
                    </a:cubicBezTo>
                    <a:cubicBezTo>
                      <a:pt x="212" y="369"/>
                      <a:pt x="232" y="367"/>
                      <a:pt x="249" y="367"/>
                    </a:cubicBezTo>
                    <a:cubicBezTo>
                      <a:pt x="263" y="367"/>
                      <a:pt x="276" y="360"/>
                      <a:pt x="282" y="347"/>
                    </a:cubicBezTo>
                    <a:cubicBezTo>
                      <a:pt x="290" y="326"/>
                      <a:pt x="290" y="303"/>
                      <a:pt x="286" y="281"/>
                    </a:cubicBezTo>
                    <a:cubicBezTo>
                      <a:pt x="198" y="200"/>
                      <a:pt x="129" y="100"/>
                      <a:pt x="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6" name="Freeform 816">
              <a:extLst>
                <a:ext uri="{FF2B5EF4-FFF2-40B4-BE49-F238E27FC236}">
                  <a16:creationId xmlns:a16="http://schemas.microsoft.com/office/drawing/2014/main" id="{A50D8254-C81C-EB46-A4BA-528796C45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3037" y="2079338"/>
              <a:ext cx="1890713" cy="1633538"/>
            </a:xfrm>
            <a:custGeom>
              <a:avLst/>
              <a:gdLst>
                <a:gd name="T0" fmla="*/ 621 w 631"/>
                <a:gd name="T1" fmla="*/ 200 h 546"/>
                <a:gd name="T2" fmla="*/ 615 w 631"/>
                <a:gd name="T3" fmla="*/ 254 h 546"/>
                <a:gd name="T4" fmla="*/ 510 w 631"/>
                <a:gd name="T5" fmla="*/ 159 h 546"/>
                <a:gd name="T6" fmla="*/ 440 w 631"/>
                <a:gd name="T7" fmla="*/ 78 h 546"/>
                <a:gd name="T8" fmla="*/ 574 w 631"/>
                <a:gd name="T9" fmla="*/ 134 h 546"/>
                <a:gd name="T10" fmla="*/ 576 w 631"/>
                <a:gd name="T11" fmla="*/ 128 h 546"/>
                <a:gd name="T12" fmla="*/ 426 w 631"/>
                <a:gd name="T13" fmla="*/ 53 h 546"/>
                <a:gd name="T14" fmla="*/ 324 w 631"/>
                <a:gd name="T15" fmla="*/ 18 h 546"/>
                <a:gd name="T16" fmla="*/ 258 w 631"/>
                <a:gd name="T17" fmla="*/ 63 h 546"/>
                <a:gd name="T18" fmla="*/ 219 w 631"/>
                <a:gd name="T19" fmla="*/ 69 h 546"/>
                <a:gd name="T20" fmla="*/ 135 w 631"/>
                <a:gd name="T21" fmla="*/ 70 h 546"/>
                <a:gd name="T22" fmla="*/ 129 w 631"/>
                <a:gd name="T23" fmla="*/ 67 h 546"/>
                <a:gd name="T24" fmla="*/ 103 w 631"/>
                <a:gd name="T25" fmla="*/ 126 h 546"/>
                <a:gd name="T26" fmla="*/ 256 w 631"/>
                <a:gd name="T27" fmla="*/ 71 h 546"/>
                <a:gd name="T28" fmla="*/ 179 w 631"/>
                <a:gd name="T29" fmla="*/ 143 h 546"/>
                <a:gd name="T30" fmla="*/ 45 w 631"/>
                <a:gd name="T31" fmla="*/ 180 h 546"/>
                <a:gd name="T32" fmla="*/ 77 w 631"/>
                <a:gd name="T33" fmla="*/ 230 h 546"/>
                <a:gd name="T34" fmla="*/ 41 w 631"/>
                <a:gd name="T35" fmla="*/ 313 h 546"/>
                <a:gd name="T36" fmla="*/ 0 w 631"/>
                <a:gd name="T37" fmla="*/ 266 h 546"/>
                <a:gd name="T38" fmla="*/ 29 w 631"/>
                <a:gd name="T39" fmla="*/ 332 h 546"/>
                <a:gd name="T40" fmla="*/ 89 w 631"/>
                <a:gd name="T41" fmla="*/ 245 h 546"/>
                <a:gd name="T42" fmla="*/ 160 w 631"/>
                <a:gd name="T43" fmla="*/ 277 h 546"/>
                <a:gd name="T44" fmla="*/ 162 w 631"/>
                <a:gd name="T45" fmla="*/ 283 h 546"/>
                <a:gd name="T46" fmla="*/ 263 w 631"/>
                <a:gd name="T47" fmla="*/ 241 h 546"/>
                <a:gd name="T48" fmla="*/ 332 w 631"/>
                <a:gd name="T49" fmla="*/ 160 h 546"/>
                <a:gd name="T50" fmla="*/ 447 w 631"/>
                <a:gd name="T51" fmla="*/ 202 h 546"/>
                <a:gd name="T52" fmla="*/ 392 w 631"/>
                <a:gd name="T53" fmla="*/ 282 h 546"/>
                <a:gd name="T54" fmla="*/ 353 w 631"/>
                <a:gd name="T55" fmla="*/ 223 h 546"/>
                <a:gd name="T56" fmla="*/ 367 w 631"/>
                <a:gd name="T57" fmla="*/ 278 h 546"/>
                <a:gd name="T58" fmla="*/ 526 w 631"/>
                <a:gd name="T59" fmla="*/ 307 h 546"/>
                <a:gd name="T60" fmla="*/ 435 w 631"/>
                <a:gd name="T61" fmla="*/ 349 h 546"/>
                <a:gd name="T62" fmla="*/ 527 w 631"/>
                <a:gd name="T63" fmla="*/ 314 h 546"/>
                <a:gd name="T64" fmla="*/ 606 w 631"/>
                <a:gd name="T65" fmla="*/ 388 h 546"/>
                <a:gd name="T66" fmla="*/ 558 w 631"/>
                <a:gd name="T67" fmla="*/ 457 h 546"/>
                <a:gd name="T68" fmla="*/ 503 w 631"/>
                <a:gd name="T69" fmla="*/ 385 h 546"/>
                <a:gd name="T70" fmla="*/ 532 w 631"/>
                <a:gd name="T71" fmla="*/ 546 h 546"/>
                <a:gd name="T72" fmla="*/ 518 w 631"/>
                <a:gd name="T73" fmla="*/ 396 h 546"/>
                <a:gd name="T74" fmla="*/ 585 w 631"/>
                <a:gd name="T75" fmla="*/ 471 h 546"/>
                <a:gd name="T76" fmla="*/ 622 w 631"/>
                <a:gd name="T77" fmla="*/ 388 h 546"/>
                <a:gd name="T78" fmla="*/ 631 w 631"/>
                <a:gd name="T79" fmla="*/ 266 h 546"/>
                <a:gd name="T80" fmla="*/ 81 w 631"/>
                <a:gd name="T81" fmla="*/ 220 h 546"/>
                <a:gd name="T82" fmla="*/ 159 w 631"/>
                <a:gd name="T83" fmla="*/ 169 h 546"/>
                <a:gd name="T84" fmla="*/ 106 w 631"/>
                <a:gd name="T85" fmla="*/ 221 h 546"/>
                <a:gd name="T86" fmla="*/ 243 w 631"/>
                <a:gd name="T87" fmla="*/ 231 h 546"/>
                <a:gd name="T88" fmla="*/ 414 w 631"/>
                <a:gd name="T89" fmla="*/ 167 h 546"/>
                <a:gd name="T90" fmla="*/ 385 w 631"/>
                <a:gd name="T91" fmla="*/ 138 h 546"/>
                <a:gd name="T92" fmla="*/ 403 w 631"/>
                <a:gd name="T93" fmla="*/ 177 h 546"/>
                <a:gd name="T94" fmla="*/ 298 w 631"/>
                <a:gd name="T95" fmla="*/ 154 h 546"/>
                <a:gd name="T96" fmla="*/ 248 w 631"/>
                <a:gd name="T97" fmla="*/ 229 h 546"/>
                <a:gd name="T98" fmla="*/ 345 w 631"/>
                <a:gd name="T99" fmla="*/ 97 h 546"/>
                <a:gd name="T100" fmla="*/ 354 w 631"/>
                <a:gd name="T101" fmla="*/ 78 h 546"/>
                <a:gd name="T102" fmla="*/ 424 w 631"/>
                <a:gd name="T103" fmla="*/ 60 h 546"/>
                <a:gd name="T104" fmla="*/ 450 w 631"/>
                <a:gd name="T105" fmla="*/ 189 h 546"/>
                <a:gd name="T106" fmla="*/ 533 w 631"/>
                <a:gd name="T107" fmla="*/ 172 h 546"/>
                <a:gd name="T108" fmla="*/ 526 w 631"/>
                <a:gd name="T109" fmla="*/ 303 h 546"/>
                <a:gd name="T110" fmla="*/ 571 w 631"/>
                <a:gd name="T111" fmla="*/ 295 h 546"/>
                <a:gd name="T112" fmla="*/ 574 w 631"/>
                <a:gd name="T113" fmla="*/ 307 h 546"/>
                <a:gd name="T114" fmla="*/ 612 w 631"/>
                <a:gd name="T115" fmla="*/ 37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1" h="546">
                  <a:moveTo>
                    <a:pt x="621" y="254"/>
                  </a:moveTo>
                  <a:cubicBezTo>
                    <a:pt x="623" y="220"/>
                    <a:pt x="623" y="220"/>
                    <a:pt x="623" y="220"/>
                  </a:cubicBezTo>
                  <a:cubicBezTo>
                    <a:pt x="627" y="219"/>
                    <a:pt x="631" y="215"/>
                    <a:pt x="631" y="210"/>
                  </a:cubicBezTo>
                  <a:cubicBezTo>
                    <a:pt x="631" y="205"/>
                    <a:pt x="627" y="200"/>
                    <a:pt x="621" y="200"/>
                  </a:cubicBezTo>
                  <a:cubicBezTo>
                    <a:pt x="616" y="200"/>
                    <a:pt x="612" y="205"/>
                    <a:pt x="612" y="210"/>
                  </a:cubicBezTo>
                  <a:cubicBezTo>
                    <a:pt x="612" y="215"/>
                    <a:pt x="615" y="218"/>
                    <a:pt x="619" y="219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6" y="254"/>
                    <a:pt x="616" y="254"/>
                    <a:pt x="615" y="254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40" y="167"/>
                    <a:pt x="541" y="163"/>
                    <a:pt x="541" y="159"/>
                  </a:cubicBezTo>
                  <a:cubicBezTo>
                    <a:pt x="541" y="150"/>
                    <a:pt x="534" y="143"/>
                    <a:pt x="526" y="143"/>
                  </a:cubicBezTo>
                  <a:cubicBezTo>
                    <a:pt x="517" y="143"/>
                    <a:pt x="510" y="150"/>
                    <a:pt x="510" y="159"/>
                  </a:cubicBezTo>
                  <a:cubicBezTo>
                    <a:pt x="510" y="159"/>
                    <a:pt x="510" y="160"/>
                    <a:pt x="511" y="161"/>
                  </a:cubicBezTo>
                  <a:cubicBezTo>
                    <a:pt x="447" y="178"/>
                    <a:pt x="447" y="178"/>
                    <a:pt x="447" y="178"/>
                  </a:cubicBezTo>
                  <a:cubicBezTo>
                    <a:pt x="446" y="174"/>
                    <a:pt x="443" y="171"/>
                    <a:pt x="439" y="16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0" y="78"/>
                    <a:pt x="441" y="78"/>
                    <a:pt x="441" y="78"/>
                  </a:cubicBezTo>
                  <a:cubicBezTo>
                    <a:pt x="447" y="78"/>
                    <a:pt x="452" y="75"/>
                    <a:pt x="456" y="70"/>
                  </a:cubicBezTo>
                  <a:cubicBezTo>
                    <a:pt x="574" y="132"/>
                    <a:pt x="574" y="132"/>
                    <a:pt x="574" y="132"/>
                  </a:cubicBezTo>
                  <a:cubicBezTo>
                    <a:pt x="574" y="132"/>
                    <a:pt x="574" y="133"/>
                    <a:pt x="574" y="134"/>
                  </a:cubicBezTo>
                  <a:cubicBezTo>
                    <a:pt x="574" y="139"/>
                    <a:pt x="578" y="143"/>
                    <a:pt x="583" y="143"/>
                  </a:cubicBezTo>
                  <a:cubicBezTo>
                    <a:pt x="588" y="143"/>
                    <a:pt x="593" y="139"/>
                    <a:pt x="593" y="134"/>
                  </a:cubicBezTo>
                  <a:cubicBezTo>
                    <a:pt x="593" y="129"/>
                    <a:pt x="588" y="125"/>
                    <a:pt x="583" y="125"/>
                  </a:cubicBezTo>
                  <a:cubicBezTo>
                    <a:pt x="581" y="125"/>
                    <a:pt x="578" y="126"/>
                    <a:pt x="576" y="128"/>
                  </a:cubicBezTo>
                  <a:cubicBezTo>
                    <a:pt x="458" y="66"/>
                    <a:pt x="458" y="66"/>
                    <a:pt x="458" y="66"/>
                  </a:cubicBezTo>
                  <a:cubicBezTo>
                    <a:pt x="458" y="64"/>
                    <a:pt x="459" y="62"/>
                    <a:pt x="459" y="60"/>
                  </a:cubicBezTo>
                  <a:cubicBezTo>
                    <a:pt x="459" y="51"/>
                    <a:pt x="451" y="43"/>
                    <a:pt x="441" y="43"/>
                  </a:cubicBezTo>
                  <a:cubicBezTo>
                    <a:pt x="434" y="43"/>
                    <a:pt x="428" y="47"/>
                    <a:pt x="426" y="53"/>
                  </a:cubicBezTo>
                  <a:cubicBezTo>
                    <a:pt x="358" y="25"/>
                    <a:pt x="358" y="25"/>
                    <a:pt x="358" y="25"/>
                  </a:cubicBezTo>
                  <a:cubicBezTo>
                    <a:pt x="359" y="23"/>
                    <a:pt x="360" y="21"/>
                    <a:pt x="360" y="18"/>
                  </a:cubicBezTo>
                  <a:cubicBezTo>
                    <a:pt x="360" y="8"/>
                    <a:pt x="352" y="0"/>
                    <a:pt x="342" y="0"/>
                  </a:cubicBezTo>
                  <a:cubicBezTo>
                    <a:pt x="332" y="0"/>
                    <a:pt x="324" y="8"/>
                    <a:pt x="324" y="18"/>
                  </a:cubicBezTo>
                  <a:cubicBezTo>
                    <a:pt x="324" y="26"/>
                    <a:pt x="330" y="33"/>
                    <a:pt x="338" y="35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48" y="80"/>
                    <a:pt x="346" y="81"/>
                    <a:pt x="345" y="83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8" y="52"/>
                    <a:pt x="249" y="43"/>
                    <a:pt x="238" y="43"/>
                  </a:cubicBezTo>
                  <a:cubicBezTo>
                    <a:pt x="227" y="43"/>
                    <a:pt x="218" y="52"/>
                    <a:pt x="218" y="63"/>
                  </a:cubicBezTo>
                  <a:cubicBezTo>
                    <a:pt x="218" y="65"/>
                    <a:pt x="218" y="67"/>
                    <a:pt x="219" y="69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100" y="118"/>
                    <a:pt x="98" y="117"/>
                    <a:pt x="96" y="116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3" y="70"/>
                    <a:pt x="134" y="70"/>
                    <a:pt x="135" y="70"/>
                  </a:cubicBezTo>
                  <a:cubicBezTo>
                    <a:pt x="139" y="70"/>
                    <a:pt x="142" y="67"/>
                    <a:pt x="142" y="62"/>
                  </a:cubicBezTo>
                  <a:cubicBezTo>
                    <a:pt x="142" y="58"/>
                    <a:pt x="139" y="55"/>
                    <a:pt x="135" y="55"/>
                  </a:cubicBezTo>
                  <a:cubicBezTo>
                    <a:pt x="130" y="55"/>
                    <a:pt x="127" y="58"/>
                    <a:pt x="127" y="62"/>
                  </a:cubicBezTo>
                  <a:cubicBezTo>
                    <a:pt x="127" y="64"/>
                    <a:pt x="128" y="66"/>
                    <a:pt x="129" y="67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86" y="116"/>
                    <a:pt x="83" y="121"/>
                    <a:pt x="83" y="126"/>
                  </a:cubicBezTo>
                  <a:cubicBezTo>
                    <a:pt x="83" y="131"/>
                    <a:pt x="87" y="136"/>
                    <a:pt x="93" y="136"/>
                  </a:cubicBezTo>
                  <a:cubicBezTo>
                    <a:pt x="99" y="136"/>
                    <a:pt x="103" y="131"/>
                    <a:pt x="103" y="126"/>
                  </a:cubicBezTo>
                  <a:cubicBezTo>
                    <a:pt x="103" y="125"/>
                    <a:pt x="103" y="124"/>
                    <a:pt x="103" y="124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4" y="79"/>
                    <a:pt x="230" y="83"/>
                    <a:pt x="238" y="83"/>
                  </a:cubicBezTo>
                  <a:cubicBezTo>
                    <a:pt x="246" y="83"/>
                    <a:pt x="252" y="78"/>
                    <a:pt x="256" y="71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3" y="92"/>
                    <a:pt x="343" y="92"/>
                    <a:pt x="343" y="93"/>
                  </a:cubicBezTo>
                  <a:cubicBezTo>
                    <a:pt x="197" y="152"/>
                    <a:pt x="197" y="152"/>
                    <a:pt x="197" y="152"/>
                  </a:cubicBezTo>
                  <a:cubicBezTo>
                    <a:pt x="193" y="147"/>
                    <a:pt x="187" y="143"/>
                    <a:pt x="179" y="143"/>
                  </a:cubicBezTo>
                  <a:cubicBezTo>
                    <a:pt x="169" y="143"/>
                    <a:pt x="160" y="152"/>
                    <a:pt x="159" y="162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1" y="174"/>
                    <a:pt x="58" y="171"/>
                    <a:pt x="54" y="171"/>
                  </a:cubicBezTo>
                  <a:cubicBezTo>
                    <a:pt x="49" y="171"/>
                    <a:pt x="45" y="175"/>
                    <a:pt x="45" y="180"/>
                  </a:cubicBezTo>
                  <a:cubicBezTo>
                    <a:pt x="45" y="185"/>
                    <a:pt x="49" y="189"/>
                    <a:pt x="54" y="189"/>
                  </a:cubicBezTo>
                  <a:cubicBezTo>
                    <a:pt x="55" y="189"/>
                    <a:pt x="56" y="189"/>
                    <a:pt x="57" y="189"/>
                  </a:cubicBezTo>
                  <a:cubicBezTo>
                    <a:pt x="79" y="224"/>
                    <a:pt x="79" y="224"/>
                    <a:pt x="79" y="224"/>
                  </a:cubicBezTo>
                  <a:cubicBezTo>
                    <a:pt x="78" y="226"/>
                    <a:pt x="77" y="228"/>
                    <a:pt x="77" y="230"/>
                  </a:cubicBezTo>
                  <a:cubicBezTo>
                    <a:pt x="77" y="236"/>
                    <a:pt x="80" y="241"/>
                    <a:pt x="85" y="243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4" y="313"/>
                    <a:pt x="51" y="312"/>
                    <a:pt x="49" y="312"/>
                  </a:cubicBezTo>
                  <a:cubicBezTo>
                    <a:pt x="46" y="312"/>
                    <a:pt x="43" y="312"/>
                    <a:pt x="41" y="313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2" y="273"/>
                    <a:pt x="24" y="269"/>
                    <a:pt x="24" y="266"/>
                  </a:cubicBezTo>
                  <a:cubicBezTo>
                    <a:pt x="24" y="259"/>
                    <a:pt x="19" y="254"/>
                    <a:pt x="12" y="254"/>
                  </a:cubicBezTo>
                  <a:cubicBezTo>
                    <a:pt x="6" y="254"/>
                    <a:pt x="0" y="259"/>
                    <a:pt x="0" y="266"/>
                  </a:cubicBezTo>
                  <a:cubicBezTo>
                    <a:pt x="0" y="272"/>
                    <a:pt x="6" y="277"/>
                    <a:pt x="12" y="277"/>
                  </a:cubicBezTo>
                  <a:cubicBezTo>
                    <a:pt x="13" y="277"/>
                    <a:pt x="15" y="277"/>
                    <a:pt x="16" y="277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2" y="319"/>
                    <a:pt x="29" y="325"/>
                    <a:pt x="29" y="332"/>
                  </a:cubicBezTo>
                  <a:cubicBezTo>
                    <a:pt x="29" y="342"/>
                    <a:pt x="38" y="351"/>
                    <a:pt x="49" y="351"/>
                  </a:cubicBezTo>
                  <a:cubicBezTo>
                    <a:pt x="59" y="351"/>
                    <a:pt x="68" y="342"/>
                    <a:pt x="68" y="332"/>
                  </a:cubicBezTo>
                  <a:cubicBezTo>
                    <a:pt x="68" y="325"/>
                    <a:pt x="65" y="319"/>
                    <a:pt x="60" y="316"/>
                  </a:cubicBezTo>
                  <a:cubicBezTo>
                    <a:pt x="89" y="245"/>
                    <a:pt x="89" y="245"/>
                    <a:pt x="89" y="245"/>
                  </a:cubicBezTo>
                  <a:cubicBezTo>
                    <a:pt x="90" y="245"/>
                    <a:pt x="92" y="246"/>
                    <a:pt x="93" y="246"/>
                  </a:cubicBezTo>
                  <a:cubicBezTo>
                    <a:pt x="100" y="246"/>
                    <a:pt x="105" y="241"/>
                    <a:pt x="107" y="235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8" y="274"/>
                    <a:pt x="154" y="272"/>
                    <a:pt x="150" y="272"/>
                  </a:cubicBezTo>
                  <a:cubicBezTo>
                    <a:pt x="144" y="272"/>
                    <a:pt x="139" y="277"/>
                    <a:pt x="139" y="283"/>
                  </a:cubicBezTo>
                  <a:cubicBezTo>
                    <a:pt x="139" y="289"/>
                    <a:pt x="144" y="294"/>
                    <a:pt x="150" y="294"/>
                  </a:cubicBezTo>
                  <a:cubicBezTo>
                    <a:pt x="157" y="294"/>
                    <a:pt x="162" y="289"/>
                    <a:pt x="162" y="283"/>
                  </a:cubicBezTo>
                  <a:cubicBezTo>
                    <a:pt x="162" y="282"/>
                    <a:pt x="162" y="281"/>
                    <a:pt x="161" y="281"/>
                  </a:cubicBezTo>
                  <a:cubicBezTo>
                    <a:pt x="240" y="248"/>
                    <a:pt x="240" y="248"/>
                    <a:pt x="240" y="248"/>
                  </a:cubicBezTo>
                  <a:cubicBezTo>
                    <a:pt x="242" y="251"/>
                    <a:pt x="246" y="254"/>
                    <a:pt x="250" y="254"/>
                  </a:cubicBezTo>
                  <a:cubicBezTo>
                    <a:pt x="257" y="254"/>
                    <a:pt x="263" y="248"/>
                    <a:pt x="263" y="241"/>
                  </a:cubicBezTo>
                  <a:cubicBezTo>
                    <a:pt x="263" y="240"/>
                    <a:pt x="263" y="240"/>
                    <a:pt x="263" y="239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12" y="171"/>
                    <a:pt x="314" y="171"/>
                    <a:pt x="316" y="171"/>
                  </a:cubicBezTo>
                  <a:cubicBezTo>
                    <a:pt x="323" y="171"/>
                    <a:pt x="330" y="166"/>
                    <a:pt x="332" y="160"/>
                  </a:cubicBezTo>
                  <a:cubicBezTo>
                    <a:pt x="401" y="181"/>
                    <a:pt x="401" y="181"/>
                    <a:pt x="401" y="181"/>
                  </a:cubicBezTo>
                  <a:cubicBezTo>
                    <a:pt x="400" y="184"/>
                    <a:pt x="400" y="187"/>
                    <a:pt x="400" y="189"/>
                  </a:cubicBezTo>
                  <a:cubicBezTo>
                    <a:pt x="400" y="203"/>
                    <a:pt x="411" y="214"/>
                    <a:pt x="425" y="214"/>
                  </a:cubicBezTo>
                  <a:cubicBezTo>
                    <a:pt x="434" y="214"/>
                    <a:pt x="442" y="209"/>
                    <a:pt x="447" y="202"/>
                  </a:cubicBezTo>
                  <a:cubicBezTo>
                    <a:pt x="607" y="262"/>
                    <a:pt x="607" y="262"/>
                    <a:pt x="607" y="262"/>
                  </a:cubicBezTo>
                  <a:cubicBezTo>
                    <a:pt x="606" y="263"/>
                    <a:pt x="606" y="265"/>
                    <a:pt x="606" y="266"/>
                  </a:cubicBezTo>
                  <a:cubicBezTo>
                    <a:pt x="606" y="267"/>
                    <a:pt x="606" y="267"/>
                    <a:pt x="606" y="268"/>
                  </a:cubicBezTo>
                  <a:cubicBezTo>
                    <a:pt x="392" y="282"/>
                    <a:pt x="392" y="282"/>
                    <a:pt x="392" y="282"/>
                  </a:cubicBezTo>
                  <a:cubicBezTo>
                    <a:pt x="390" y="276"/>
                    <a:pt x="385" y="272"/>
                    <a:pt x="378" y="272"/>
                  </a:cubicBezTo>
                  <a:cubicBezTo>
                    <a:pt x="377" y="272"/>
                    <a:pt x="375" y="272"/>
                    <a:pt x="374" y="272"/>
                  </a:cubicBezTo>
                  <a:cubicBezTo>
                    <a:pt x="345" y="235"/>
                    <a:pt x="345" y="235"/>
                    <a:pt x="345" y="235"/>
                  </a:cubicBezTo>
                  <a:cubicBezTo>
                    <a:pt x="350" y="233"/>
                    <a:pt x="353" y="228"/>
                    <a:pt x="353" y="223"/>
                  </a:cubicBezTo>
                  <a:cubicBezTo>
                    <a:pt x="353" y="215"/>
                    <a:pt x="346" y="208"/>
                    <a:pt x="338" y="208"/>
                  </a:cubicBezTo>
                  <a:cubicBezTo>
                    <a:pt x="331" y="208"/>
                    <a:pt x="324" y="215"/>
                    <a:pt x="324" y="223"/>
                  </a:cubicBezTo>
                  <a:cubicBezTo>
                    <a:pt x="324" y="229"/>
                    <a:pt x="329" y="235"/>
                    <a:pt x="335" y="236"/>
                  </a:cubicBezTo>
                  <a:cubicBezTo>
                    <a:pt x="367" y="278"/>
                    <a:pt x="367" y="278"/>
                    <a:pt x="367" y="278"/>
                  </a:cubicBezTo>
                  <a:cubicBezTo>
                    <a:pt x="366" y="280"/>
                    <a:pt x="365" y="282"/>
                    <a:pt x="365" y="285"/>
                  </a:cubicBezTo>
                  <a:cubicBezTo>
                    <a:pt x="365" y="293"/>
                    <a:pt x="371" y="299"/>
                    <a:pt x="378" y="299"/>
                  </a:cubicBezTo>
                  <a:cubicBezTo>
                    <a:pt x="383" y="299"/>
                    <a:pt x="388" y="296"/>
                    <a:pt x="390" y="292"/>
                  </a:cubicBezTo>
                  <a:cubicBezTo>
                    <a:pt x="526" y="307"/>
                    <a:pt x="526" y="307"/>
                    <a:pt x="526" y="307"/>
                  </a:cubicBezTo>
                  <a:cubicBezTo>
                    <a:pt x="526" y="308"/>
                    <a:pt x="526" y="309"/>
                    <a:pt x="526" y="310"/>
                  </a:cubicBezTo>
                  <a:cubicBezTo>
                    <a:pt x="458" y="344"/>
                    <a:pt x="458" y="344"/>
                    <a:pt x="458" y="344"/>
                  </a:cubicBezTo>
                  <a:cubicBezTo>
                    <a:pt x="456" y="340"/>
                    <a:pt x="452" y="337"/>
                    <a:pt x="447" y="337"/>
                  </a:cubicBezTo>
                  <a:cubicBezTo>
                    <a:pt x="440" y="337"/>
                    <a:pt x="435" y="342"/>
                    <a:pt x="435" y="349"/>
                  </a:cubicBezTo>
                  <a:cubicBezTo>
                    <a:pt x="435" y="355"/>
                    <a:pt x="440" y="361"/>
                    <a:pt x="447" y="361"/>
                  </a:cubicBezTo>
                  <a:cubicBezTo>
                    <a:pt x="453" y="361"/>
                    <a:pt x="459" y="355"/>
                    <a:pt x="459" y="349"/>
                  </a:cubicBezTo>
                  <a:cubicBezTo>
                    <a:pt x="459" y="349"/>
                    <a:pt x="459" y="349"/>
                    <a:pt x="459" y="348"/>
                  </a:cubicBezTo>
                  <a:cubicBezTo>
                    <a:pt x="527" y="314"/>
                    <a:pt x="527" y="314"/>
                    <a:pt x="527" y="314"/>
                  </a:cubicBezTo>
                  <a:cubicBezTo>
                    <a:pt x="530" y="324"/>
                    <a:pt x="539" y="331"/>
                    <a:pt x="550" y="331"/>
                  </a:cubicBezTo>
                  <a:cubicBezTo>
                    <a:pt x="556" y="331"/>
                    <a:pt x="561" y="329"/>
                    <a:pt x="566" y="325"/>
                  </a:cubicBezTo>
                  <a:cubicBezTo>
                    <a:pt x="607" y="385"/>
                    <a:pt x="607" y="385"/>
                    <a:pt x="607" y="385"/>
                  </a:cubicBezTo>
                  <a:cubicBezTo>
                    <a:pt x="606" y="386"/>
                    <a:pt x="606" y="387"/>
                    <a:pt x="606" y="388"/>
                  </a:cubicBezTo>
                  <a:cubicBezTo>
                    <a:pt x="606" y="390"/>
                    <a:pt x="607" y="392"/>
                    <a:pt x="609" y="394"/>
                  </a:cubicBezTo>
                  <a:cubicBezTo>
                    <a:pt x="576" y="456"/>
                    <a:pt x="576" y="456"/>
                    <a:pt x="576" y="456"/>
                  </a:cubicBezTo>
                  <a:cubicBezTo>
                    <a:pt x="574" y="455"/>
                    <a:pt x="571" y="454"/>
                    <a:pt x="567" y="454"/>
                  </a:cubicBezTo>
                  <a:cubicBezTo>
                    <a:pt x="564" y="454"/>
                    <a:pt x="561" y="455"/>
                    <a:pt x="558" y="457"/>
                  </a:cubicBezTo>
                  <a:cubicBezTo>
                    <a:pt x="522" y="393"/>
                    <a:pt x="522" y="393"/>
                    <a:pt x="522" y="393"/>
                  </a:cubicBezTo>
                  <a:cubicBezTo>
                    <a:pt x="524" y="391"/>
                    <a:pt x="526" y="388"/>
                    <a:pt x="526" y="385"/>
                  </a:cubicBezTo>
                  <a:cubicBezTo>
                    <a:pt x="526" y="379"/>
                    <a:pt x="521" y="374"/>
                    <a:pt x="515" y="374"/>
                  </a:cubicBezTo>
                  <a:cubicBezTo>
                    <a:pt x="508" y="374"/>
                    <a:pt x="503" y="379"/>
                    <a:pt x="503" y="385"/>
                  </a:cubicBezTo>
                  <a:cubicBezTo>
                    <a:pt x="503" y="391"/>
                    <a:pt x="508" y="396"/>
                    <a:pt x="513" y="396"/>
                  </a:cubicBezTo>
                  <a:cubicBezTo>
                    <a:pt x="528" y="528"/>
                    <a:pt x="528" y="528"/>
                    <a:pt x="528" y="528"/>
                  </a:cubicBezTo>
                  <a:cubicBezTo>
                    <a:pt x="525" y="529"/>
                    <a:pt x="522" y="533"/>
                    <a:pt x="522" y="537"/>
                  </a:cubicBezTo>
                  <a:cubicBezTo>
                    <a:pt x="522" y="542"/>
                    <a:pt x="526" y="546"/>
                    <a:pt x="532" y="546"/>
                  </a:cubicBezTo>
                  <a:cubicBezTo>
                    <a:pt x="537" y="546"/>
                    <a:pt x="541" y="542"/>
                    <a:pt x="541" y="537"/>
                  </a:cubicBezTo>
                  <a:cubicBezTo>
                    <a:pt x="541" y="532"/>
                    <a:pt x="538" y="528"/>
                    <a:pt x="533" y="528"/>
                  </a:cubicBezTo>
                  <a:cubicBezTo>
                    <a:pt x="518" y="396"/>
                    <a:pt x="518" y="396"/>
                    <a:pt x="518" y="396"/>
                  </a:cubicBezTo>
                  <a:cubicBezTo>
                    <a:pt x="518" y="396"/>
                    <a:pt x="518" y="396"/>
                    <a:pt x="518" y="396"/>
                  </a:cubicBezTo>
                  <a:cubicBezTo>
                    <a:pt x="554" y="459"/>
                    <a:pt x="554" y="459"/>
                    <a:pt x="554" y="459"/>
                  </a:cubicBezTo>
                  <a:cubicBezTo>
                    <a:pt x="552" y="463"/>
                    <a:pt x="550" y="467"/>
                    <a:pt x="550" y="471"/>
                  </a:cubicBezTo>
                  <a:cubicBezTo>
                    <a:pt x="550" y="481"/>
                    <a:pt x="558" y="489"/>
                    <a:pt x="567" y="489"/>
                  </a:cubicBezTo>
                  <a:cubicBezTo>
                    <a:pt x="577" y="489"/>
                    <a:pt x="585" y="481"/>
                    <a:pt x="585" y="471"/>
                  </a:cubicBezTo>
                  <a:cubicBezTo>
                    <a:pt x="585" y="466"/>
                    <a:pt x="583" y="462"/>
                    <a:pt x="580" y="459"/>
                  </a:cubicBezTo>
                  <a:cubicBezTo>
                    <a:pt x="612" y="396"/>
                    <a:pt x="612" y="396"/>
                    <a:pt x="612" y="396"/>
                  </a:cubicBezTo>
                  <a:cubicBezTo>
                    <a:pt x="613" y="396"/>
                    <a:pt x="614" y="396"/>
                    <a:pt x="614" y="396"/>
                  </a:cubicBezTo>
                  <a:cubicBezTo>
                    <a:pt x="619" y="396"/>
                    <a:pt x="622" y="393"/>
                    <a:pt x="622" y="388"/>
                  </a:cubicBezTo>
                  <a:cubicBezTo>
                    <a:pt x="622" y="384"/>
                    <a:pt x="620" y="381"/>
                    <a:pt x="616" y="380"/>
                  </a:cubicBezTo>
                  <a:cubicBezTo>
                    <a:pt x="616" y="279"/>
                    <a:pt x="616" y="279"/>
                    <a:pt x="616" y="279"/>
                  </a:cubicBezTo>
                  <a:cubicBezTo>
                    <a:pt x="617" y="279"/>
                    <a:pt x="618" y="279"/>
                    <a:pt x="618" y="279"/>
                  </a:cubicBezTo>
                  <a:cubicBezTo>
                    <a:pt x="625" y="279"/>
                    <a:pt x="631" y="273"/>
                    <a:pt x="631" y="266"/>
                  </a:cubicBezTo>
                  <a:cubicBezTo>
                    <a:pt x="631" y="260"/>
                    <a:pt x="627" y="255"/>
                    <a:pt x="621" y="254"/>
                  </a:cubicBezTo>
                  <a:close/>
                  <a:moveTo>
                    <a:pt x="103" y="218"/>
                  </a:moveTo>
                  <a:cubicBezTo>
                    <a:pt x="100" y="216"/>
                    <a:pt x="97" y="214"/>
                    <a:pt x="93" y="214"/>
                  </a:cubicBezTo>
                  <a:cubicBezTo>
                    <a:pt x="88" y="214"/>
                    <a:pt x="84" y="216"/>
                    <a:pt x="81" y="220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2" y="185"/>
                    <a:pt x="62" y="183"/>
                    <a:pt x="63" y="181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9" y="167"/>
                    <a:pt x="159" y="168"/>
                    <a:pt x="159" y="169"/>
                  </a:cubicBezTo>
                  <a:lnTo>
                    <a:pt x="103" y="218"/>
                  </a:lnTo>
                  <a:close/>
                  <a:moveTo>
                    <a:pt x="239" y="236"/>
                  </a:moveTo>
                  <a:cubicBezTo>
                    <a:pt x="108" y="227"/>
                    <a:pt x="108" y="227"/>
                    <a:pt x="108" y="227"/>
                  </a:cubicBezTo>
                  <a:cubicBezTo>
                    <a:pt x="108" y="225"/>
                    <a:pt x="107" y="223"/>
                    <a:pt x="106" y="221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64" y="180"/>
                    <a:pt x="171" y="185"/>
                    <a:pt x="179" y="185"/>
                  </a:cubicBezTo>
                  <a:cubicBezTo>
                    <a:pt x="184" y="185"/>
                    <a:pt x="189" y="184"/>
                    <a:pt x="193" y="181"/>
                  </a:cubicBezTo>
                  <a:cubicBezTo>
                    <a:pt x="243" y="231"/>
                    <a:pt x="243" y="231"/>
                    <a:pt x="243" y="231"/>
                  </a:cubicBezTo>
                  <a:cubicBezTo>
                    <a:pt x="241" y="232"/>
                    <a:pt x="240" y="234"/>
                    <a:pt x="239" y="236"/>
                  </a:cubicBezTo>
                  <a:close/>
                  <a:moveTo>
                    <a:pt x="431" y="165"/>
                  </a:moveTo>
                  <a:cubicBezTo>
                    <a:pt x="429" y="165"/>
                    <a:pt x="427" y="164"/>
                    <a:pt x="425" y="164"/>
                  </a:cubicBezTo>
                  <a:cubicBezTo>
                    <a:pt x="421" y="164"/>
                    <a:pt x="417" y="165"/>
                    <a:pt x="414" y="167"/>
                  </a:cubicBezTo>
                  <a:cubicBezTo>
                    <a:pt x="400" y="144"/>
                    <a:pt x="400" y="144"/>
                    <a:pt x="400" y="144"/>
                  </a:cubicBezTo>
                  <a:cubicBezTo>
                    <a:pt x="402" y="142"/>
                    <a:pt x="403" y="140"/>
                    <a:pt x="403" y="138"/>
                  </a:cubicBezTo>
                  <a:cubicBezTo>
                    <a:pt x="403" y="133"/>
                    <a:pt x="399" y="129"/>
                    <a:pt x="394" y="129"/>
                  </a:cubicBezTo>
                  <a:cubicBezTo>
                    <a:pt x="389" y="129"/>
                    <a:pt x="385" y="133"/>
                    <a:pt x="385" y="138"/>
                  </a:cubicBezTo>
                  <a:cubicBezTo>
                    <a:pt x="385" y="142"/>
                    <a:pt x="389" y="146"/>
                    <a:pt x="394" y="146"/>
                  </a:cubicBezTo>
                  <a:cubicBezTo>
                    <a:pt x="395" y="146"/>
                    <a:pt x="396" y="146"/>
                    <a:pt x="397" y="146"/>
                  </a:cubicBezTo>
                  <a:cubicBezTo>
                    <a:pt x="410" y="169"/>
                    <a:pt x="410" y="169"/>
                    <a:pt x="410" y="169"/>
                  </a:cubicBezTo>
                  <a:cubicBezTo>
                    <a:pt x="407" y="171"/>
                    <a:pt x="405" y="174"/>
                    <a:pt x="403" y="177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3" y="155"/>
                    <a:pt x="333" y="154"/>
                    <a:pt x="333" y="154"/>
                  </a:cubicBezTo>
                  <a:cubicBezTo>
                    <a:pt x="333" y="144"/>
                    <a:pt x="325" y="136"/>
                    <a:pt x="316" y="136"/>
                  </a:cubicBezTo>
                  <a:cubicBezTo>
                    <a:pt x="306" y="136"/>
                    <a:pt x="298" y="144"/>
                    <a:pt x="298" y="154"/>
                  </a:cubicBezTo>
                  <a:cubicBezTo>
                    <a:pt x="298" y="160"/>
                    <a:pt x="301" y="166"/>
                    <a:pt x="307" y="169"/>
                  </a:cubicBezTo>
                  <a:cubicBezTo>
                    <a:pt x="261" y="234"/>
                    <a:pt x="261" y="234"/>
                    <a:pt x="261" y="234"/>
                  </a:cubicBezTo>
                  <a:cubicBezTo>
                    <a:pt x="258" y="231"/>
                    <a:pt x="255" y="229"/>
                    <a:pt x="250" y="229"/>
                  </a:cubicBezTo>
                  <a:cubicBezTo>
                    <a:pt x="249" y="229"/>
                    <a:pt x="248" y="229"/>
                    <a:pt x="248" y="229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199" y="174"/>
                    <a:pt x="200" y="169"/>
                    <a:pt x="200" y="164"/>
                  </a:cubicBezTo>
                  <a:cubicBezTo>
                    <a:pt x="200" y="161"/>
                    <a:pt x="200" y="159"/>
                    <a:pt x="199" y="156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7" y="100"/>
                    <a:pt x="351" y="102"/>
                    <a:pt x="355" y="102"/>
                  </a:cubicBezTo>
                  <a:cubicBezTo>
                    <a:pt x="362" y="102"/>
                    <a:pt x="368" y="97"/>
                    <a:pt x="368" y="90"/>
                  </a:cubicBezTo>
                  <a:cubicBezTo>
                    <a:pt x="368" y="83"/>
                    <a:pt x="362" y="78"/>
                    <a:pt x="355" y="78"/>
                  </a:cubicBezTo>
                  <a:cubicBezTo>
                    <a:pt x="355" y="78"/>
                    <a:pt x="355" y="78"/>
                    <a:pt x="354" y="78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8" y="36"/>
                    <a:pt x="353" y="33"/>
                    <a:pt x="356" y="29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8"/>
                    <a:pt x="424" y="59"/>
                    <a:pt x="424" y="60"/>
                  </a:cubicBezTo>
                  <a:cubicBezTo>
                    <a:pt x="424" y="66"/>
                    <a:pt x="427" y="71"/>
                    <a:pt x="431" y="75"/>
                  </a:cubicBezTo>
                  <a:lnTo>
                    <a:pt x="431" y="165"/>
                  </a:lnTo>
                  <a:close/>
                  <a:moveTo>
                    <a:pt x="450" y="194"/>
                  </a:moveTo>
                  <a:cubicBezTo>
                    <a:pt x="450" y="192"/>
                    <a:pt x="450" y="191"/>
                    <a:pt x="450" y="189"/>
                  </a:cubicBezTo>
                  <a:cubicBezTo>
                    <a:pt x="450" y="187"/>
                    <a:pt x="450" y="185"/>
                    <a:pt x="449" y="182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4" y="170"/>
                    <a:pt x="519" y="174"/>
                    <a:pt x="526" y="174"/>
                  </a:cubicBezTo>
                  <a:cubicBezTo>
                    <a:pt x="529" y="174"/>
                    <a:pt x="531" y="173"/>
                    <a:pt x="533" y="172"/>
                  </a:cubicBezTo>
                  <a:cubicBezTo>
                    <a:pt x="608" y="253"/>
                    <a:pt x="608" y="253"/>
                    <a:pt x="608" y="253"/>
                  </a:cubicBezTo>
                  <a:lnTo>
                    <a:pt x="450" y="194"/>
                  </a:lnTo>
                  <a:close/>
                  <a:moveTo>
                    <a:pt x="550" y="283"/>
                  </a:moveTo>
                  <a:cubicBezTo>
                    <a:pt x="538" y="283"/>
                    <a:pt x="528" y="291"/>
                    <a:pt x="526" y="303"/>
                  </a:cubicBezTo>
                  <a:cubicBezTo>
                    <a:pt x="392" y="288"/>
                    <a:pt x="392" y="288"/>
                    <a:pt x="392" y="288"/>
                  </a:cubicBezTo>
                  <a:cubicBezTo>
                    <a:pt x="392" y="287"/>
                    <a:pt x="392" y="287"/>
                    <a:pt x="392" y="287"/>
                  </a:cubicBezTo>
                  <a:cubicBezTo>
                    <a:pt x="605" y="272"/>
                    <a:pt x="605" y="272"/>
                    <a:pt x="605" y="272"/>
                  </a:cubicBezTo>
                  <a:cubicBezTo>
                    <a:pt x="571" y="295"/>
                    <a:pt x="571" y="295"/>
                    <a:pt x="571" y="295"/>
                  </a:cubicBezTo>
                  <a:cubicBezTo>
                    <a:pt x="567" y="288"/>
                    <a:pt x="559" y="283"/>
                    <a:pt x="550" y="283"/>
                  </a:cubicBezTo>
                  <a:close/>
                  <a:moveTo>
                    <a:pt x="612" y="377"/>
                  </a:moveTo>
                  <a:cubicBezTo>
                    <a:pt x="571" y="318"/>
                    <a:pt x="571" y="318"/>
                    <a:pt x="571" y="318"/>
                  </a:cubicBezTo>
                  <a:cubicBezTo>
                    <a:pt x="573" y="315"/>
                    <a:pt x="574" y="311"/>
                    <a:pt x="574" y="307"/>
                  </a:cubicBezTo>
                  <a:cubicBezTo>
                    <a:pt x="574" y="304"/>
                    <a:pt x="574" y="302"/>
                    <a:pt x="573" y="300"/>
                  </a:cubicBezTo>
                  <a:cubicBezTo>
                    <a:pt x="609" y="275"/>
                    <a:pt x="609" y="275"/>
                    <a:pt x="609" y="275"/>
                  </a:cubicBezTo>
                  <a:cubicBezTo>
                    <a:pt x="610" y="276"/>
                    <a:pt x="611" y="276"/>
                    <a:pt x="612" y="277"/>
                  </a:cubicBezTo>
                  <a:lnTo>
                    <a:pt x="612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43B97DB6-F037-E044-A816-5FB12AAB6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310" y="1060066"/>
            <a:ext cx="288976" cy="28897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62F44499-8DBF-C145-A903-1CBFE59CA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530" y="1057882"/>
            <a:ext cx="291160" cy="29116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26EFF6E-BC09-744A-9433-1A27BDF0F7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25" y="3207025"/>
            <a:ext cx="352684" cy="352684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AB17F28-6329-BD4E-A28D-165377E7B2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008" y="3207025"/>
            <a:ext cx="339107" cy="3391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E5E5D4-464D-364E-89A2-5ECAA85C8DE8}"/>
              </a:ext>
            </a:extLst>
          </p:cNvPr>
          <p:cNvSpPr txBox="1"/>
          <p:nvPr/>
        </p:nvSpPr>
        <p:spPr>
          <a:xfrm>
            <a:off x="3707318" y="5862432"/>
            <a:ext cx="503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Funding needs: </a:t>
            </a:r>
            <a:r>
              <a:rPr lang="en-GB" b="1" dirty="0">
                <a:latin typeface="+mj-lt"/>
              </a:rPr>
              <a:t>5 M€ </a:t>
            </a:r>
            <a:r>
              <a:rPr lang="en-GB" dirty="0">
                <a:latin typeface="+mj-lt"/>
              </a:rPr>
              <a:t>over </a:t>
            </a:r>
            <a:r>
              <a:rPr lang="en-GB" b="1" dirty="0">
                <a:latin typeface="+mj-lt"/>
              </a:rPr>
              <a:t>to reach First in Man </a:t>
            </a:r>
            <a:r>
              <a:rPr lang="en-GB" b="1" dirty="0" err="1">
                <a:latin typeface="+mj-lt"/>
              </a:rPr>
              <a:t>PoC</a:t>
            </a:r>
            <a:endParaRPr lang="en-GB" dirty="0">
              <a:latin typeface="+mj-lt"/>
            </a:endParaRPr>
          </a:p>
        </p:txBody>
      </p:sp>
      <p:sp>
        <p:nvSpPr>
          <p:cNvPr id="45" name="TextBox 270">
            <a:extLst>
              <a:ext uri="{FF2B5EF4-FFF2-40B4-BE49-F238E27FC236}">
                <a16:creationId xmlns:a16="http://schemas.microsoft.com/office/drawing/2014/main" id="{0DC90CD4-7DE6-E94A-A5DF-01F3D838005C}"/>
              </a:ext>
            </a:extLst>
          </p:cNvPr>
          <p:cNvSpPr txBox="1"/>
          <p:nvPr/>
        </p:nvSpPr>
        <p:spPr>
          <a:xfrm flipH="1">
            <a:off x="1353037" y="3868514"/>
            <a:ext cx="3049890" cy="125919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numCol="2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</a:rPr>
              <a:t>CHU H. Mondor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</a:rPr>
              <a:t>INSA-UCBL-CNRS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</a:rPr>
              <a:t>CHU Lariboisière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</a:rPr>
              <a:t>CRMR Wilson-HCL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 err="1">
                <a:solidFill>
                  <a:srgbClr val="000000"/>
                </a:solidFill>
                <a:latin typeface="+mj-lt"/>
              </a:rPr>
              <a:t>VetAgro</a:t>
            </a:r>
            <a:r>
              <a:rPr lang="fr-FR" sz="1400" kern="0" dirty="0">
                <a:solidFill>
                  <a:srgbClr val="000000"/>
                </a:solidFill>
                <a:latin typeface="+mj-lt"/>
              </a:rPr>
              <a:t> Sup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</a:rPr>
              <a:t>U. Bordeaux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000000"/>
                </a:solidFill>
                <a:latin typeface="+mj-lt"/>
              </a:rPr>
              <a:t>ENS Lyon</a:t>
            </a:r>
          </a:p>
        </p:txBody>
      </p:sp>
    </p:spTree>
    <p:extLst>
      <p:ext uri="{BB962C8B-B14F-4D97-AF65-F5344CB8AC3E}">
        <p14:creationId xmlns:p14="http://schemas.microsoft.com/office/powerpoint/2010/main" val="1704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68"/>
    </mc:Choice>
    <mc:Fallback xmlns="">
      <p:transition spd="slow" advTm="1429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AAF8CE9-4B70-8448-80E5-06A1597F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41" y="303678"/>
            <a:ext cx="2912453" cy="356724"/>
          </a:xfrm>
        </p:spPr>
        <p:txBody>
          <a:bodyPr>
            <a:noAutofit/>
          </a:bodyPr>
          <a:lstStyle/>
          <a:p>
            <a:r>
              <a:rPr lang="en-US" sz="3200"/>
              <a:t>Team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AEF5DAE-2EEA-8944-90E4-492C2CC1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3</a:t>
            </a:fld>
            <a:endParaRPr lang="en-US"/>
          </a:p>
        </p:txBody>
      </p:sp>
      <p:sp>
        <p:nvSpPr>
          <p:cNvPr id="41" name="Espace réservé du pied de page 24">
            <a:extLst>
              <a:ext uri="{FF2B5EF4-FFF2-40B4-BE49-F238E27FC236}">
                <a16:creationId xmlns:a16="http://schemas.microsoft.com/office/drawing/2014/main" id="{2C0959A4-A96B-B842-86D3-B7981150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BCEFB00-6E8D-A144-8D0E-36E956D21959}"/>
              </a:ext>
            </a:extLst>
          </p:cNvPr>
          <p:cNvGrpSpPr/>
          <p:nvPr/>
        </p:nvGrpSpPr>
        <p:grpSpPr>
          <a:xfrm>
            <a:off x="5660741" y="1490738"/>
            <a:ext cx="1630902" cy="600660"/>
            <a:chOff x="372279" y="1875839"/>
            <a:chExt cx="1172959" cy="432000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0540B1A2-0096-444B-815A-42EE7256A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79" y="1875839"/>
              <a:ext cx="432000" cy="432000"/>
            </a:xfrm>
            <a:prstGeom prst="ellipse">
              <a:avLst/>
            </a:prstGeom>
            <a:noFill/>
            <a:ln w="28575">
              <a:noFill/>
            </a:ln>
          </p:spPr>
        </p:pic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CCE1935-1B3D-DF4C-A7BF-8B26B8222D32}"/>
                </a:ext>
              </a:extLst>
            </p:cNvPr>
            <p:cNvSpPr txBox="1"/>
            <p:nvPr/>
          </p:nvSpPr>
          <p:spPr>
            <a:xfrm>
              <a:off x="829983" y="1962455"/>
              <a:ext cx="715255" cy="249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T. Brichart</a:t>
              </a:r>
              <a:r>
                <a:rPr lang="en-US" sz="7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CEO - Founder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DC213C73-F774-3D4F-A78A-3245DB980E31}"/>
              </a:ext>
            </a:extLst>
          </p:cNvPr>
          <p:cNvGrpSpPr/>
          <p:nvPr/>
        </p:nvGrpSpPr>
        <p:grpSpPr>
          <a:xfrm>
            <a:off x="5514010" y="4117526"/>
            <a:ext cx="2191051" cy="599475"/>
            <a:chOff x="3214164" y="4108075"/>
            <a:chExt cx="2101097" cy="574864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080AF339-DA8A-D84B-B8F9-5E0206AE1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4164" y="4108075"/>
              <a:ext cx="576000" cy="574864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B7069BA-1472-FA44-BDD6-53CA7D141478}"/>
                </a:ext>
              </a:extLst>
            </p:cNvPr>
            <p:cNvSpPr txBox="1"/>
            <p:nvPr/>
          </p:nvSpPr>
          <p:spPr>
            <a:xfrm>
              <a:off x="3790164" y="4164675"/>
              <a:ext cx="1525097" cy="33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A. </a:t>
              </a:r>
              <a:r>
                <a:rPr lang="en-US" sz="1050" spc="15" dirty="0" err="1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Aigle</a:t>
              </a:r>
              <a:r>
                <a:rPr lang="en-US" sz="7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Preclinical &amp; regulatory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64E8DB4-E433-9F41-A782-C6C0CF74DEEB}"/>
              </a:ext>
            </a:extLst>
          </p:cNvPr>
          <p:cNvGrpSpPr/>
          <p:nvPr/>
        </p:nvGrpSpPr>
        <p:grpSpPr>
          <a:xfrm>
            <a:off x="8075276" y="4063621"/>
            <a:ext cx="1664382" cy="595414"/>
            <a:chOff x="691362" y="5400080"/>
            <a:chExt cx="1596051" cy="570969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8BA97A7A-DC64-4D48-A723-D3FBEA543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362" y="5400080"/>
              <a:ext cx="576000" cy="570969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31600AD-F803-0B43-914B-6A03E8B96632}"/>
                </a:ext>
              </a:extLst>
            </p:cNvPr>
            <p:cNvSpPr txBox="1"/>
            <p:nvPr/>
          </p:nvSpPr>
          <p:spPr>
            <a:xfrm>
              <a:off x="1266103" y="5454732"/>
              <a:ext cx="1021310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M. Natuzzi, </a:t>
              </a:r>
              <a:r>
                <a:rPr lang="en-US" sz="7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PhD*</a:t>
              </a: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CMC project manager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DA7D9477-C752-E748-97C5-83838666E87A}"/>
              </a:ext>
            </a:extLst>
          </p:cNvPr>
          <p:cNvGrpSpPr/>
          <p:nvPr/>
        </p:nvGrpSpPr>
        <p:grpSpPr>
          <a:xfrm>
            <a:off x="9670613" y="2150081"/>
            <a:ext cx="1374410" cy="600658"/>
            <a:chOff x="787818" y="4081231"/>
            <a:chExt cx="1317985" cy="575998"/>
          </a:xfrm>
        </p:grpSpPr>
        <p:pic>
          <p:nvPicPr>
            <p:cNvPr id="73" name="Espace réservé pour une image  4">
              <a:extLst>
                <a:ext uri="{FF2B5EF4-FFF2-40B4-BE49-F238E27FC236}">
                  <a16:creationId xmlns:a16="http://schemas.microsoft.com/office/drawing/2014/main" id="{D3B1133F-3990-D04F-AD9F-CC61DE25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818" y="4081231"/>
              <a:ext cx="575999" cy="57599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6978492D-A42D-B947-AAF6-A69A5AD5E5AB}"/>
                </a:ext>
              </a:extLst>
            </p:cNvPr>
            <p:cNvSpPr txBox="1"/>
            <p:nvPr/>
          </p:nvSpPr>
          <p:spPr>
            <a:xfrm>
              <a:off x="1381169" y="4185242"/>
              <a:ext cx="724634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F. Lux</a:t>
              </a:r>
              <a:r>
                <a:rPr lang="en-US" sz="7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IP - Founder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B2F2DB44-B04A-5C4A-986D-330F95307430}"/>
              </a:ext>
            </a:extLst>
          </p:cNvPr>
          <p:cNvGrpSpPr/>
          <p:nvPr/>
        </p:nvGrpSpPr>
        <p:grpSpPr>
          <a:xfrm>
            <a:off x="8112009" y="4812180"/>
            <a:ext cx="1951351" cy="600660"/>
            <a:chOff x="691362" y="5397565"/>
            <a:chExt cx="1871242" cy="576000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A0BA6AAD-F4BB-0F49-A702-58CFBF394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362" y="5397565"/>
              <a:ext cx="576001" cy="576000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28CF4AF-C04E-184D-B05F-292A59E992E3}"/>
                </a:ext>
              </a:extLst>
            </p:cNvPr>
            <p:cNvSpPr txBox="1"/>
            <p:nvPr/>
          </p:nvSpPr>
          <p:spPr>
            <a:xfrm>
              <a:off x="1267363" y="5454732"/>
              <a:ext cx="1295241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C. Grange, </a:t>
              </a:r>
              <a:r>
                <a:rPr lang="en-US" sz="7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PhD student</a:t>
              </a: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Scale-up &amp; technology transfer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EF747666-1CB6-AB44-A03D-260579695122}"/>
              </a:ext>
            </a:extLst>
          </p:cNvPr>
          <p:cNvGrpSpPr/>
          <p:nvPr/>
        </p:nvGrpSpPr>
        <p:grpSpPr>
          <a:xfrm>
            <a:off x="7021500" y="2206202"/>
            <a:ext cx="1615340" cy="600660"/>
            <a:chOff x="372279" y="1875839"/>
            <a:chExt cx="1161767" cy="432000"/>
          </a:xfrm>
        </p:grpSpPr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FE43F4A0-DD31-A141-9FB2-237A8FCB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79" y="1875839"/>
              <a:ext cx="432000" cy="432000"/>
            </a:xfrm>
            <a:prstGeom prst="ellipse">
              <a:avLst/>
            </a:prstGeom>
            <a:noFill/>
            <a:ln w="28575">
              <a:noFill/>
            </a:ln>
          </p:spPr>
        </p:pic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F9DC0582-82E1-5043-82F7-B1FE8BE3B159}"/>
                </a:ext>
              </a:extLst>
            </p:cNvPr>
            <p:cNvSpPr txBox="1"/>
            <p:nvPr/>
          </p:nvSpPr>
          <p:spPr>
            <a:xfrm>
              <a:off x="850160" y="1945730"/>
              <a:ext cx="683886" cy="24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TBA</a:t>
              </a:r>
              <a:endParaRPr lang="en-US" sz="700" spc="15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Head of clinical affairs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7F3A57F-A7DE-554F-BE96-2FD4E600E4AE}"/>
              </a:ext>
            </a:extLst>
          </p:cNvPr>
          <p:cNvGrpSpPr/>
          <p:nvPr/>
        </p:nvGrpSpPr>
        <p:grpSpPr>
          <a:xfrm>
            <a:off x="4144790" y="2218708"/>
            <a:ext cx="1699919" cy="600660"/>
            <a:chOff x="372279" y="1875839"/>
            <a:chExt cx="1222594" cy="432000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268D6018-D022-CF4D-8283-F81F7E9C1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79" y="1875839"/>
              <a:ext cx="432000" cy="432000"/>
            </a:xfrm>
            <a:prstGeom prst="ellipse">
              <a:avLst/>
            </a:prstGeom>
            <a:noFill/>
            <a:ln w="28575">
              <a:noFill/>
            </a:ln>
          </p:spPr>
        </p:pic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4138E40-C206-D741-AF63-22DB503FE899}"/>
                </a:ext>
              </a:extLst>
            </p:cNvPr>
            <p:cNvSpPr txBox="1"/>
            <p:nvPr/>
          </p:nvSpPr>
          <p:spPr>
            <a:xfrm>
              <a:off x="815058" y="1970552"/>
              <a:ext cx="779815" cy="315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TBA</a:t>
              </a:r>
              <a:endParaRPr lang="en-US" sz="700" spc="15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Head of quality assurance
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4AA32211-DE18-A74F-BFD3-1E3BCAD1E263}"/>
              </a:ext>
            </a:extLst>
          </p:cNvPr>
          <p:cNvSpPr/>
          <p:nvPr/>
        </p:nvSpPr>
        <p:spPr>
          <a:xfrm>
            <a:off x="4038600" y="1425289"/>
            <a:ext cx="4670786" cy="1580728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AA414A00-065B-FC40-9B96-72983BD9622E}"/>
              </a:ext>
            </a:extLst>
          </p:cNvPr>
          <p:cNvCxnSpPr>
            <a:cxnSpLocks/>
          </p:cNvCxnSpPr>
          <p:nvPr/>
        </p:nvCxnSpPr>
        <p:spPr>
          <a:xfrm>
            <a:off x="5870448" y="2638046"/>
            <a:ext cx="993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F8150944-4379-6F4B-9BCD-6453C594DEAB}"/>
              </a:ext>
            </a:extLst>
          </p:cNvPr>
          <p:cNvCxnSpPr/>
          <p:nvPr/>
        </p:nvCxnSpPr>
        <p:spPr>
          <a:xfrm flipV="1">
            <a:off x="6373993" y="2175220"/>
            <a:ext cx="0" cy="46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D9AD0584-EE7F-5141-81D2-E0374DB8DBBE}"/>
              </a:ext>
            </a:extLst>
          </p:cNvPr>
          <p:cNvSpPr txBox="1"/>
          <p:nvPr/>
        </p:nvSpPr>
        <p:spPr>
          <a:xfrm>
            <a:off x="8199926" y="3749813"/>
            <a:ext cx="112530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>
                <a:latin typeface="+mj-lt"/>
              </a:rPr>
              <a:t>CMC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FB7FCF5C-6CB7-364C-AEC3-2CE1850C2248}"/>
              </a:ext>
            </a:extLst>
          </p:cNvPr>
          <p:cNvSpPr txBox="1"/>
          <p:nvPr/>
        </p:nvSpPr>
        <p:spPr>
          <a:xfrm>
            <a:off x="5463234" y="3722705"/>
            <a:ext cx="228617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>
                <a:latin typeface="+mj-lt"/>
              </a:rPr>
              <a:t>Preclinical &amp; regulatory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CA0B33E4-A04B-EB41-A248-E7940E1F8A4A}"/>
              </a:ext>
            </a:extLst>
          </p:cNvPr>
          <p:cNvSpPr txBox="1"/>
          <p:nvPr/>
        </p:nvSpPr>
        <p:spPr>
          <a:xfrm>
            <a:off x="2977056" y="3656324"/>
            <a:ext cx="1407481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>
                <a:latin typeface="+mj-lt"/>
              </a:rPr>
              <a:t>R&amp;D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79A872F2-7CE5-B644-9927-A64225E2523F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6373993" y="3006017"/>
            <a:ext cx="0" cy="64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36CE621-99CA-524F-9240-1C2106F234B4}"/>
              </a:ext>
            </a:extLst>
          </p:cNvPr>
          <p:cNvCxnSpPr>
            <a:cxnSpLocks/>
          </p:cNvCxnSpPr>
          <p:nvPr/>
        </p:nvCxnSpPr>
        <p:spPr>
          <a:xfrm>
            <a:off x="3137118" y="3463645"/>
            <a:ext cx="7604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7CF9536D-1D99-0446-A287-E83100906638}"/>
              </a:ext>
            </a:extLst>
          </p:cNvPr>
          <p:cNvCxnSpPr/>
          <p:nvPr/>
        </p:nvCxnSpPr>
        <p:spPr>
          <a:xfrm>
            <a:off x="3137118" y="3463645"/>
            <a:ext cx="0" cy="18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B42C8AF-1FB3-8945-9674-678EEC514EF3}"/>
              </a:ext>
            </a:extLst>
          </p:cNvPr>
          <p:cNvCxnSpPr>
            <a:cxnSpLocks/>
          </p:cNvCxnSpPr>
          <p:nvPr/>
        </p:nvCxnSpPr>
        <p:spPr>
          <a:xfrm>
            <a:off x="8363723" y="3463645"/>
            <a:ext cx="0" cy="18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CA90E16-B913-E74A-ABAC-14AC49CE150B}"/>
              </a:ext>
            </a:extLst>
          </p:cNvPr>
          <p:cNvCxnSpPr/>
          <p:nvPr/>
        </p:nvCxnSpPr>
        <p:spPr>
          <a:xfrm>
            <a:off x="8702760" y="2454528"/>
            <a:ext cx="516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2F6D2683-0600-8F45-8080-0EC10A27D3E1}"/>
              </a:ext>
            </a:extLst>
          </p:cNvPr>
          <p:cNvGrpSpPr/>
          <p:nvPr/>
        </p:nvGrpSpPr>
        <p:grpSpPr>
          <a:xfrm>
            <a:off x="2870298" y="3999040"/>
            <a:ext cx="1679662" cy="600660"/>
            <a:chOff x="2194699" y="1907774"/>
            <a:chExt cx="1610705" cy="576000"/>
          </a:xfrm>
        </p:grpSpPr>
        <p:pic>
          <p:nvPicPr>
            <p:cNvPr id="112" name="Espace réservé pour une image  3">
              <a:extLst>
                <a:ext uri="{FF2B5EF4-FFF2-40B4-BE49-F238E27FC236}">
                  <a16:creationId xmlns:a16="http://schemas.microsoft.com/office/drawing/2014/main" id="{DD043952-E72C-0344-BE37-046AB0B6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4699" y="1907774"/>
              <a:ext cx="576000" cy="576000"/>
            </a:xfrm>
            <a:prstGeom prst="ellipse">
              <a:avLst/>
            </a:prstGeom>
            <a:solidFill>
              <a:schemeClr val="bg2"/>
            </a:solidFill>
            <a:ln w="28575">
              <a:noFill/>
            </a:ln>
          </p:spPr>
        </p:pic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346A4FC9-630A-3043-8E57-C9925822D738}"/>
                </a:ext>
              </a:extLst>
            </p:cNvPr>
            <p:cNvSpPr txBox="1"/>
            <p:nvPr/>
          </p:nvSpPr>
          <p:spPr>
            <a:xfrm>
              <a:off x="2757653" y="1964941"/>
              <a:ext cx="1047751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O. </a:t>
              </a:r>
              <a:r>
                <a:rPr lang="en-US" sz="1050" spc="15" dirty="0" err="1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Tillement</a:t>
              </a:r>
              <a:r>
                <a:rPr lang="en-US" sz="7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  <a:endParaRPr lang="en-US" sz="600" spc="15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CSO - Founder</a:t>
              </a:r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BC4CBA25-8B28-A946-808A-9ADF56C7E819}"/>
              </a:ext>
            </a:extLst>
          </p:cNvPr>
          <p:cNvGrpSpPr/>
          <p:nvPr/>
        </p:nvGrpSpPr>
        <p:grpSpPr>
          <a:xfrm>
            <a:off x="8112009" y="5571790"/>
            <a:ext cx="1382252" cy="600660"/>
            <a:chOff x="691362" y="5397565"/>
            <a:chExt cx="1325507" cy="576000"/>
          </a:xfrm>
        </p:grpSpPr>
        <p:pic>
          <p:nvPicPr>
            <p:cNvPr id="115" name="Image 114">
              <a:extLst>
                <a:ext uri="{FF2B5EF4-FFF2-40B4-BE49-F238E27FC236}">
                  <a16:creationId xmlns:a16="http://schemas.microsoft.com/office/drawing/2014/main" id="{214961B0-83E1-C847-891C-DED9928BA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362" y="5397565"/>
              <a:ext cx="576000" cy="576000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86CB0571-5A0F-3A4C-BBB8-980B695EDD75}"/>
                </a:ext>
              </a:extLst>
            </p:cNvPr>
            <p:cNvSpPr txBox="1"/>
            <p:nvPr/>
          </p:nvSpPr>
          <p:spPr>
            <a:xfrm>
              <a:off x="1266103" y="5454732"/>
              <a:ext cx="750766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TBA</a:t>
              </a:r>
              <a:endParaRPr lang="en-US" sz="700" spc="15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Young researcher</a:t>
              </a:r>
            </a:p>
          </p:txBody>
        </p:sp>
      </p:grpSp>
      <p:sp>
        <p:nvSpPr>
          <p:cNvPr id="117" name="ZoneTexte 116">
            <a:extLst>
              <a:ext uri="{FF2B5EF4-FFF2-40B4-BE49-F238E27FC236}">
                <a16:creationId xmlns:a16="http://schemas.microsoft.com/office/drawing/2014/main" id="{03DAA766-C661-6746-B2C3-CCB93C4A47A8}"/>
              </a:ext>
            </a:extLst>
          </p:cNvPr>
          <p:cNvSpPr txBox="1"/>
          <p:nvPr/>
        </p:nvSpPr>
        <p:spPr>
          <a:xfrm>
            <a:off x="10525683" y="3706706"/>
            <a:ext cx="112530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>
                <a:latin typeface="+mj-lt"/>
              </a:rPr>
              <a:t>Clinical</a:t>
            </a: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785C06E4-0CC4-EF47-BC61-FD12B584497D}"/>
              </a:ext>
            </a:extLst>
          </p:cNvPr>
          <p:cNvCxnSpPr>
            <a:cxnSpLocks/>
          </p:cNvCxnSpPr>
          <p:nvPr/>
        </p:nvCxnSpPr>
        <p:spPr>
          <a:xfrm>
            <a:off x="10735862" y="3470271"/>
            <a:ext cx="0" cy="18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6BEE3B27-C4CF-6647-9970-DDC1A7078961}"/>
              </a:ext>
            </a:extLst>
          </p:cNvPr>
          <p:cNvGrpSpPr/>
          <p:nvPr/>
        </p:nvGrpSpPr>
        <p:grpSpPr>
          <a:xfrm>
            <a:off x="2870298" y="4751837"/>
            <a:ext cx="1862221" cy="600658"/>
            <a:chOff x="787818" y="4081231"/>
            <a:chExt cx="1785775" cy="575998"/>
          </a:xfrm>
        </p:grpSpPr>
        <p:pic>
          <p:nvPicPr>
            <p:cNvPr id="121" name="Espace réservé pour une image  4">
              <a:extLst>
                <a:ext uri="{FF2B5EF4-FFF2-40B4-BE49-F238E27FC236}">
                  <a16:creationId xmlns:a16="http://schemas.microsoft.com/office/drawing/2014/main" id="{B97E6CD5-8472-0147-A6E0-BA9238C45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818" y="4081231"/>
              <a:ext cx="575999" cy="57599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EBC14FFD-91C8-B149-8262-5987A2C926BC}"/>
                </a:ext>
              </a:extLst>
            </p:cNvPr>
            <p:cNvSpPr txBox="1"/>
            <p:nvPr/>
          </p:nvSpPr>
          <p:spPr>
            <a:xfrm>
              <a:off x="1363818" y="4138398"/>
              <a:ext cx="1209775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F. Lux</a:t>
              </a:r>
              <a:r>
                <a:rPr lang="en-US" sz="7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R&amp;D project manager - Founder</a:t>
              </a:r>
            </a:p>
          </p:txBody>
        </p:sp>
      </p:grpSp>
      <p:sp>
        <p:nvSpPr>
          <p:cNvPr id="123" name="ZoneTexte 122">
            <a:extLst>
              <a:ext uri="{FF2B5EF4-FFF2-40B4-BE49-F238E27FC236}">
                <a16:creationId xmlns:a16="http://schemas.microsoft.com/office/drawing/2014/main" id="{A85FC012-6A35-F147-9A99-D89D0FB1E8E2}"/>
              </a:ext>
            </a:extLst>
          </p:cNvPr>
          <p:cNvSpPr txBox="1"/>
          <p:nvPr/>
        </p:nvSpPr>
        <p:spPr>
          <a:xfrm>
            <a:off x="9351351" y="2285588"/>
            <a:ext cx="257831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>
                <a:latin typeface="+mj-lt"/>
              </a:rPr>
              <a:t>IP</a:t>
            </a:r>
          </a:p>
        </p:txBody>
      </p:sp>
      <p:sp>
        <p:nvSpPr>
          <p:cNvPr id="125" name="Rectangle : avec coin arrondi 124">
            <a:extLst>
              <a:ext uri="{FF2B5EF4-FFF2-40B4-BE49-F238E27FC236}">
                <a16:creationId xmlns:a16="http://schemas.microsoft.com/office/drawing/2014/main" id="{92E3B5EB-460F-534F-BBED-42CC623ED438}"/>
              </a:ext>
            </a:extLst>
          </p:cNvPr>
          <p:cNvSpPr/>
          <p:nvPr/>
        </p:nvSpPr>
        <p:spPr>
          <a:xfrm>
            <a:off x="116481" y="1157812"/>
            <a:ext cx="2305329" cy="3619598"/>
          </a:xfrm>
          <a:prstGeom prst="round1Rect">
            <a:avLst>
              <a:gd name="adj" fmla="val 9736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DC1DC88C-8D2F-3845-BBF5-876334226FF5}"/>
              </a:ext>
            </a:extLst>
          </p:cNvPr>
          <p:cNvGrpSpPr/>
          <p:nvPr/>
        </p:nvGrpSpPr>
        <p:grpSpPr>
          <a:xfrm>
            <a:off x="265326" y="4267290"/>
            <a:ext cx="1282759" cy="432000"/>
            <a:chOff x="5260182" y="5894896"/>
            <a:chExt cx="1282759" cy="432000"/>
          </a:xfrm>
        </p:grpSpPr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3A2BBC5A-DBAC-EF4C-8255-4C31E167157E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0182" y="5894896"/>
              <a:ext cx="432000" cy="432000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9C37CBAA-4DEE-234A-B071-41A5BB7A4BE0}"/>
                </a:ext>
              </a:extLst>
            </p:cNvPr>
            <p:cNvSpPr txBox="1"/>
            <p:nvPr/>
          </p:nvSpPr>
          <p:spPr>
            <a:xfrm>
              <a:off x="5694952" y="5938609"/>
              <a:ext cx="84798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P. Gillet</a:t>
              </a:r>
              <a:r>
                <a:rPr lang="en-US" sz="7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EPFL, ENS, etc.</a:t>
              </a:r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5802E487-ECAF-644C-82CC-73437D2C2277}"/>
              </a:ext>
            </a:extLst>
          </p:cNvPr>
          <p:cNvGrpSpPr/>
          <p:nvPr/>
        </p:nvGrpSpPr>
        <p:grpSpPr>
          <a:xfrm>
            <a:off x="265326" y="2728743"/>
            <a:ext cx="1484234" cy="432000"/>
            <a:chOff x="5260678" y="5893900"/>
            <a:chExt cx="1484234" cy="432000"/>
          </a:xfrm>
        </p:grpSpPr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3021EF45-6951-CB42-943A-8A1134755B3B}"/>
                </a:ext>
              </a:extLst>
            </p:cNvPr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678" y="5893900"/>
              <a:ext cx="432000" cy="432000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874ECBAC-E43F-9E43-BE07-496441BF01B4}"/>
                </a:ext>
              </a:extLst>
            </p:cNvPr>
            <p:cNvSpPr txBox="1"/>
            <p:nvPr/>
          </p:nvSpPr>
          <p:spPr>
            <a:xfrm>
              <a:off x="5691418" y="5936775"/>
              <a:ext cx="10534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Pr. S. Palfi</a:t>
              </a:r>
              <a:r>
                <a:rPr lang="en-US" sz="7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M.D.</a:t>
              </a: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Pr. Henri Mondor Hospital</a:t>
              </a:r>
            </a:p>
          </p:txBody>
        </p: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F7D627A1-63C8-FD43-AA0D-32DE9CC3843C}"/>
              </a:ext>
            </a:extLst>
          </p:cNvPr>
          <p:cNvGrpSpPr/>
          <p:nvPr/>
        </p:nvGrpSpPr>
        <p:grpSpPr>
          <a:xfrm>
            <a:off x="265326" y="2218623"/>
            <a:ext cx="1978457" cy="432000"/>
            <a:chOff x="8964715" y="5041411"/>
            <a:chExt cx="1978457" cy="432000"/>
          </a:xfrm>
        </p:grpSpPr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F8675C45-2FCB-0B40-8628-15EB008EA12F}"/>
                </a:ext>
              </a:extLst>
            </p:cNvPr>
            <p:cNvSpPr txBox="1"/>
            <p:nvPr/>
          </p:nvSpPr>
          <p:spPr>
            <a:xfrm>
              <a:off x="9394671" y="5068227"/>
              <a:ext cx="154850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Pr. A. Lachaux</a:t>
              </a: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Chief CRMR Wilson – HFME/CHU Lyon  </a:t>
              </a:r>
              <a:endParaRPr lang="en-US" sz="700" spc="15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6BD98EB2-8194-A042-89B2-6366C0C59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4715" y="5041411"/>
              <a:ext cx="432000" cy="432000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361A3CE0-DE84-2246-8ADA-023CBFBEB322}"/>
              </a:ext>
            </a:extLst>
          </p:cNvPr>
          <p:cNvGrpSpPr/>
          <p:nvPr/>
        </p:nvGrpSpPr>
        <p:grpSpPr>
          <a:xfrm>
            <a:off x="262588" y="3726161"/>
            <a:ext cx="1457602" cy="432000"/>
            <a:chOff x="2194698" y="1907774"/>
            <a:chExt cx="1943470" cy="576000"/>
          </a:xfrm>
        </p:grpSpPr>
        <p:pic>
          <p:nvPicPr>
            <p:cNvPr id="138" name="Espace réservé pour une image  3">
              <a:extLst>
                <a:ext uri="{FF2B5EF4-FFF2-40B4-BE49-F238E27FC236}">
                  <a16:creationId xmlns:a16="http://schemas.microsoft.com/office/drawing/2014/main" id="{2386864A-A891-0740-A60F-EAD3355FE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4698" y="1907774"/>
              <a:ext cx="576000" cy="576000"/>
            </a:xfrm>
            <a:prstGeom prst="ellipse">
              <a:avLst/>
            </a:prstGeom>
            <a:solidFill>
              <a:schemeClr val="bg2"/>
            </a:solidFill>
            <a:ln w="28575">
              <a:noFill/>
            </a:ln>
          </p:spPr>
        </p:pic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2F02CDF0-80AD-A548-88B0-0B5A920ED115}"/>
                </a:ext>
              </a:extLst>
            </p:cNvPr>
            <p:cNvSpPr txBox="1"/>
            <p:nvPr/>
          </p:nvSpPr>
          <p:spPr>
            <a:xfrm>
              <a:off x="2761294" y="1962995"/>
              <a:ext cx="1376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Pr. Y. Bertrand</a:t>
              </a:r>
              <a:endParaRPr lang="en-US" sz="600" spc="15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IHOP director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B7D959F9-5007-BB47-B39B-EC771FF99E86}"/>
              </a:ext>
            </a:extLst>
          </p:cNvPr>
          <p:cNvGrpSpPr/>
          <p:nvPr/>
        </p:nvGrpSpPr>
        <p:grpSpPr>
          <a:xfrm>
            <a:off x="268395" y="3235444"/>
            <a:ext cx="1509246" cy="432000"/>
            <a:chOff x="5470114" y="1904229"/>
            <a:chExt cx="2012333" cy="576000"/>
          </a:xfrm>
        </p:grpSpPr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255A4BEE-D870-5440-A6FC-732B09F7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14" y="1904229"/>
              <a:ext cx="576002" cy="576000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9B58129F-8019-D94B-934E-882E3AFA7EE1}"/>
                </a:ext>
              </a:extLst>
            </p:cNvPr>
            <p:cNvSpPr txBox="1"/>
            <p:nvPr/>
          </p:nvSpPr>
          <p:spPr>
            <a:xfrm>
              <a:off x="6044870" y="1957377"/>
              <a:ext cx="1437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Michel Thomas</a:t>
              </a:r>
              <a:endParaRPr lang="en-US" sz="700" spc="15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Medical director - Physidia</a:t>
              </a:r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D0DC773A-6A00-E841-AB33-F44BB282D972}"/>
              </a:ext>
            </a:extLst>
          </p:cNvPr>
          <p:cNvGrpSpPr/>
          <p:nvPr/>
        </p:nvGrpSpPr>
        <p:grpSpPr>
          <a:xfrm>
            <a:off x="265468" y="1404209"/>
            <a:ext cx="1523464" cy="432000"/>
            <a:chOff x="2194698" y="1907774"/>
            <a:chExt cx="2031286" cy="576000"/>
          </a:xfrm>
        </p:grpSpPr>
        <p:pic>
          <p:nvPicPr>
            <p:cNvPr id="144" name="Espace réservé pour une image  3">
              <a:extLst>
                <a:ext uri="{FF2B5EF4-FFF2-40B4-BE49-F238E27FC236}">
                  <a16:creationId xmlns:a16="http://schemas.microsoft.com/office/drawing/2014/main" id="{545A1489-CA76-F249-AC6E-4CBBABE0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4698" y="1907774"/>
              <a:ext cx="576000" cy="576000"/>
            </a:xfrm>
            <a:prstGeom prst="ellipse">
              <a:avLst/>
            </a:prstGeom>
            <a:solidFill>
              <a:schemeClr val="bg2"/>
            </a:solidFill>
            <a:ln w="28575">
              <a:noFill/>
            </a:ln>
          </p:spPr>
        </p:pic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69B55355-0D44-AB4A-8700-BE3D15E0BDEB}"/>
                </a:ext>
              </a:extLst>
            </p:cNvPr>
            <p:cNvSpPr txBox="1"/>
            <p:nvPr/>
          </p:nvSpPr>
          <p:spPr>
            <a:xfrm>
              <a:off x="2769174" y="1966154"/>
              <a:ext cx="145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O. Tillement</a:t>
              </a:r>
              <a:r>
                <a:rPr lang="en-US" sz="7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  <a:endParaRPr lang="en-US" sz="600" spc="15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CSO - Founder</a:t>
              </a:r>
            </a:p>
          </p:txBody>
        </p:sp>
      </p:grpSp>
      <p:sp>
        <p:nvSpPr>
          <p:cNvPr id="146" name="ZoneTexte 145">
            <a:extLst>
              <a:ext uri="{FF2B5EF4-FFF2-40B4-BE49-F238E27FC236}">
                <a16:creationId xmlns:a16="http://schemas.microsoft.com/office/drawing/2014/main" id="{EDA045F3-6717-B44B-AA70-0FBA82CF7BDF}"/>
              </a:ext>
            </a:extLst>
          </p:cNvPr>
          <p:cNvSpPr txBox="1"/>
          <p:nvPr/>
        </p:nvSpPr>
        <p:spPr>
          <a:xfrm>
            <a:off x="197497" y="1142599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+mj-lt"/>
              </a:rPr>
              <a:t>President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9774EA81-65CA-A44B-BB1A-B9717DB998DC}"/>
              </a:ext>
            </a:extLst>
          </p:cNvPr>
          <p:cNvSpPr txBox="1"/>
          <p:nvPr/>
        </p:nvSpPr>
        <p:spPr>
          <a:xfrm>
            <a:off x="116483" y="1922128"/>
            <a:ext cx="729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+mj-lt"/>
              </a:rPr>
              <a:t>Members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14016442-69DA-CE4F-8F36-93AB387B8330}"/>
              </a:ext>
            </a:extLst>
          </p:cNvPr>
          <p:cNvSpPr txBox="1"/>
          <p:nvPr/>
        </p:nvSpPr>
        <p:spPr>
          <a:xfrm>
            <a:off x="197497" y="882257"/>
            <a:ext cx="190572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>
                <a:latin typeface="+mj-lt"/>
              </a:rPr>
              <a:t>Scientific comitee</a:t>
            </a:r>
          </a:p>
        </p:txBody>
      </p: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228CE341-1744-7E47-ABB3-6A6D00E7816A}"/>
              </a:ext>
            </a:extLst>
          </p:cNvPr>
          <p:cNvGrpSpPr/>
          <p:nvPr/>
        </p:nvGrpSpPr>
        <p:grpSpPr>
          <a:xfrm>
            <a:off x="10605978" y="4208992"/>
            <a:ext cx="1289280" cy="600660"/>
            <a:chOff x="691362" y="5397565"/>
            <a:chExt cx="1236348" cy="576000"/>
          </a:xfrm>
        </p:grpSpPr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2EE2054D-2AC0-254B-9806-E565BB7A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362" y="5397565"/>
              <a:ext cx="576000" cy="576000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5E1BD69F-81FE-E44D-9F0A-E2C4617A7123}"/>
                </a:ext>
              </a:extLst>
            </p:cNvPr>
            <p:cNvSpPr txBox="1"/>
            <p:nvPr/>
          </p:nvSpPr>
          <p:spPr>
            <a:xfrm>
              <a:off x="1266103" y="5454732"/>
              <a:ext cx="661607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TBA</a:t>
              </a:r>
              <a:endParaRPr lang="en-US" sz="700" spc="15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Clinical studies</a:t>
              </a:r>
            </a:p>
          </p:txBody>
        </p:sp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821251D7-2C21-834A-9999-A2414272D69A}"/>
              </a:ext>
            </a:extLst>
          </p:cNvPr>
          <p:cNvGrpSpPr/>
          <p:nvPr/>
        </p:nvGrpSpPr>
        <p:grpSpPr>
          <a:xfrm>
            <a:off x="5514009" y="4857367"/>
            <a:ext cx="1382252" cy="600660"/>
            <a:chOff x="691362" y="5397565"/>
            <a:chExt cx="1325507" cy="576000"/>
          </a:xfrm>
        </p:grpSpPr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3C8A36C1-1AA1-354B-960D-2834AA2E6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362" y="5397565"/>
              <a:ext cx="576000" cy="576000"/>
            </a:xfrm>
            <a:prstGeom prst="ellipse">
              <a:avLst/>
            </a:prstGeom>
            <a:ln w="28575">
              <a:noFill/>
            </a:ln>
          </p:spPr>
        </p:pic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0A2E5170-8207-384F-BCFB-E74838E61EAD}"/>
                </a:ext>
              </a:extLst>
            </p:cNvPr>
            <p:cNvSpPr txBox="1"/>
            <p:nvPr/>
          </p:nvSpPr>
          <p:spPr>
            <a:xfrm>
              <a:off x="1266103" y="5454732"/>
              <a:ext cx="750766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TBA</a:t>
              </a:r>
              <a:endParaRPr lang="en-US" sz="700" spc="15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endParaRPr>
            </a:p>
            <a:p>
              <a:r>
                <a:rPr lang="en-US" sz="600" spc="15" dirty="0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Young researcher</a:t>
              </a:r>
            </a:p>
          </p:txBody>
        </p:sp>
      </p:grp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A4E1B6D-80B5-0646-BE87-333E4E9B8930}"/>
              </a:ext>
            </a:extLst>
          </p:cNvPr>
          <p:cNvCxnSpPr/>
          <p:nvPr/>
        </p:nvCxnSpPr>
        <p:spPr>
          <a:xfrm>
            <a:off x="8709386" y="1716912"/>
            <a:ext cx="516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A5E857D7-37AE-7B4D-A07B-B7FEDBB6306E}"/>
              </a:ext>
            </a:extLst>
          </p:cNvPr>
          <p:cNvSpPr txBox="1"/>
          <p:nvPr/>
        </p:nvSpPr>
        <p:spPr>
          <a:xfrm>
            <a:off x="9325234" y="1572685"/>
            <a:ext cx="77107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>
                <a:latin typeface="+mj-lt"/>
              </a:rPr>
              <a:t>Strategy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1E24B9C6-2CD8-BE44-823B-7FF1CE0132DD}"/>
              </a:ext>
            </a:extLst>
          </p:cNvPr>
          <p:cNvGrpSpPr/>
          <p:nvPr/>
        </p:nvGrpSpPr>
        <p:grpSpPr>
          <a:xfrm>
            <a:off x="10114404" y="1413194"/>
            <a:ext cx="1769068" cy="600658"/>
            <a:chOff x="787818" y="4081231"/>
            <a:chExt cx="1696443" cy="575998"/>
          </a:xfrm>
        </p:grpSpPr>
        <p:pic>
          <p:nvPicPr>
            <p:cNvPr id="85" name="Espace réservé pour une image  4">
              <a:extLst>
                <a:ext uri="{FF2B5EF4-FFF2-40B4-BE49-F238E27FC236}">
                  <a16:creationId xmlns:a16="http://schemas.microsoft.com/office/drawing/2014/main" id="{91290779-C7C0-AD4A-9934-218A3B915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818" y="4081231"/>
              <a:ext cx="575999" cy="57599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FF4B0E71-94AE-B541-B039-752AB57940B6}"/>
                </a:ext>
              </a:extLst>
            </p:cNvPr>
            <p:cNvSpPr txBox="1"/>
            <p:nvPr/>
          </p:nvSpPr>
          <p:spPr>
            <a:xfrm>
              <a:off x="1381169" y="4185242"/>
              <a:ext cx="1103092" cy="33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S. Groyer</a:t>
              </a:r>
              <a:r>
                <a:rPr lang="en-US" sz="7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, PhD</a:t>
              </a:r>
            </a:p>
            <a:p>
              <a:r>
                <a:rPr lang="en-US" sz="600" spc="15">
                  <a:latin typeface="Helvetica Neue Thin" panose="020B0403020202020204" pitchFamily="34" charset="0"/>
                  <a:ea typeface="Helvetica Neue Thin" panose="020B0403020202020204" pitchFamily="34" charset="0"/>
                  <a:cs typeface="Helvetica Neue" panose="02000503000000020004" pitchFamily="2" charset="0"/>
                </a:rPr>
                <a:t>Business/Strategy - Founder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7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30"/>
    </mc:Choice>
    <mc:Fallback xmlns="">
      <p:transition spd="slow" advTm="716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46AFF-F87D-D24A-BF46-6BA49D3D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Metals are essential to life but 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B3DB44-4D7E-A943-BDDB-F26BAEDE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633957-23E2-BF4A-B0A4-793D1BF3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4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BCC429-98A6-1343-A2E3-09E18255F978}"/>
              </a:ext>
            </a:extLst>
          </p:cNvPr>
          <p:cNvSpPr txBox="1"/>
          <p:nvPr/>
        </p:nvSpPr>
        <p:spPr>
          <a:xfrm>
            <a:off x="231756" y="1093005"/>
            <a:ext cx="5681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j-lt"/>
              </a:rPr>
              <a:t>Biometals are </a:t>
            </a:r>
            <a:r>
              <a:rPr lang="en-US" sz="1600" b="1"/>
              <a:t>essential </a:t>
            </a:r>
            <a:r>
              <a:rPr lang="en-US" sz="1600">
                <a:latin typeface="+mj-lt"/>
              </a:rPr>
              <a:t>for the </a:t>
            </a:r>
            <a:r>
              <a:rPr lang="en-US" sz="1600" b="1"/>
              <a:t>normal functioning </a:t>
            </a:r>
            <a:r>
              <a:rPr lang="en-US" sz="1600">
                <a:latin typeface="+mj-lt"/>
              </a:rPr>
              <a:t>of human body</a:t>
            </a:r>
          </a:p>
          <a:p>
            <a:r>
              <a:rPr lang="en-US" sz="1200">
                <a:latin typeface="+mj-lt"/>
              </a:rPr>
              <a:t>Essential to proteins (metalloproteins) and enzymes as co-factors</a:t>
            </a:r>
          </a:p>
          <a:p>
            <a:endParaRPr lang="en-US" sz="1600">
              <a:latin typeface="+mj-lt"/>
            </a:endParaRPr>
          </a:p>
          <a:p>
            <a:r>
              <a:rPr lang="en-US" sz="1600">
                <a:latin typeface="+mj-lt"/>
              </a:rPr>
              <a:t>Numerous metal homeostasis: </a:t>
            </a:r>
            <a:r>
              <a:rPr lang="en-US" sz="1600" b="1"/>
              <a:t>Fe</a:t>
            </a:r>
            <a:r>
              <a:rPr lang="en-US" sz="1600" baseline="30000">
                <a:latin typeface="+mj-lt"/>
              </a:rPr>
              <a:t>3+/2+ </a:t>
            </a:r>
            <a:r>
              <a:rPr lang="en-US" sz="1600">
                <a:latin typeface="+mj-lt"/>
              </a:rPr>
              <a:t>- </a:t>
            </a:r>
            <a:r>
              <a:rPr lang="en-US" sz="1600" b="1"/>
              <a:t>Cu</a:t>
            </a:r>
            <a:r>
              <a:rPr lang="en-US" sz="1600" baseline="30000">
                <a:latin typeface="+mj-lt"/>
              </a:rPr>
              <a:t>2+</a:t>
            </a:r>
            <a:r>
              <a:rPr lang="en-US" sz="1600">
                <a:latin typeface="+mj-lt"/>
              </a:rPr>
              <a:t> - </a:t>
            </a:r>
            <a:r>
              <a:rPr lang="en-US" sz="1600" b="1"/>
              <a:t>Zn</a:t>
            </a:r>
            <a:r>
              <a:rPr lang="en-US" sz="1600" baseline="30000">
                <a:latin typeface="+mj-lt"/>
              </a:rPr>
              <a:t>2+ </a:t>
            </a:r>
            <a:r>
              <a:rPr lang="en-US" sz="1600">
                <a:latin typeface="+mj-lt"/>
              </a:rPr>
              <a:t>- </a:t>
            </a:r>
            <a:r>
              <a:rPr lang="en-US" sz="1600" b="1"/>
              <a:t>Mn</a:t>
            </a:r>
            <a:r>
              <a:rPr lang="en-US" sz="1600" baseline="30000">
                <a:latin typeface="+mj-lt"/>
              </a:rPr>
              <a:t>2+</a:t>
            </a:r>
            <a:r>
              <a:rPr lang="en-US" sz="1600">
                <a:latin typeface="+mj-lt"/>
              </a:rPr>
              <a:t> - etc.</a:t>
            </a:r>
            <a:endParaRPr lang="en-US" sz="1000" b="1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D1CB1C-BB46-824D-8D1B-6639AE126DF4}"/>
              </a:ext>
            </a:extLst>
          </p:cNvPr>
          <p:cNvSpPr txBox="1"/>
          <p:nvPr/>
        </p:nvSpPr>
        <p:spPr>
          <a:xfrm>
            <a:off x="5320181" y="3394595"/>
            <a:ext cx="222666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Dyshomeostasis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Biometal 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688878-CCBC-484E-A86C-ECEB6824140B}"/>
              </a:ext>
            </a:extLst>
          </p:cNvPr>
          <p:cNvSpPr txBox="1"/>
          <p:nvPr/>
        </p:nvSpPr>
        <p:spPr>
          <a:xfrm>
            <a:off x="617962" y="2940637"/>
            <a:ext cx="128907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Environmental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exposure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19481C-ABEA-254E-86DD-360F9C5475D0}"/>
              </a:ext>
            </a:extLst>
          </p:cNvPr>
          <p:cNvSpPr txBox="1"/>
          <p:nvPr/>
        </p:nvSpPr>
        <p:spPr>
          <a:xfrm>
            <a:off x="616472" y="4159046"/>
            <a:ext cx="129056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Genetic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factors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DE2D2B-2309-3747-887D-3880FC760120}"/>
              </a:ext>
            </a:extLst>
          </p:cNvPr>
          <p:cNvSpPr txBox="1"/>
          <p:nvPr/>
        </p:nvSpPr>
        <p:spPr>
          <a:xfrm>
            <a:off x="616472" y="5373357"/>
            <a:ext cx="129056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400">
                <a:solidFill>
                  <a:schemeClr val="bg1"/>
                </a:solidFill>
                <a:latin typeface="+mj-lt"/>
              </a:rPr>
              <a:t>Aging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7E51A8-A1D5-FC41-9E8D-BFFFCB67E7F4}"/>
              </a:ext>
            </a:extLst>
          </p:cNvPr>
          <p:cNvSpPr txBox="1"/>
          <p:nvPr/>
        </p:nvSpPr>
        <p:spPr>
          <a:xfrm>
            <a:off x="5320180" y="4788582"/>
            <a:ext cx="222666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Heavy metals toxicity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Pb</a:t>
            </a:r>
            <a:r>
              <a:rPr lang="en-US" sz="1400" baseline="30000" dirty="0">
                <a:solidFill>
                  <a:schemeClr val="bg1"/>
                </a:solidFill>
                <a:latin typeface="+mj-lt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, Cd</a:t>
            </a:r>
            <a:r>
              <a:rPr lang="en-US" sz="1400" baseline="30000" dirty="0">
                <a:solidFill>
                  <a:schemeClr val="bg1"/>
                </a:solidFill>
                <a:latin typeface="+mj-lt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, Hg</a:t>
            </a:r>
            <a:r>
              <a:rPr lang="en-US" sz="1400" baseline="30000" dirty="0">
                <a:solidFill>
                  <a:schemeClr val="bg1"/>
                </a:solidFill>
                <a:latin typeface="+mj-lt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, …</a:t>
            </a:r>
          </a:p>
        </p:txBody>
      </p:sp>
      <p:sp>
        <p:nvSpPr>
          <p:cNvPr id="26" name="Graphique 24">
            <a:extLst>
              <a:ext uri="{FF2B5EF4-FFF2-40B4-BE49-F238E27FC236}">
                <a16:creationId xmlns:a16="http://schemas.microsoft.com/office/drawing/2014/main" id="{680C30A4-A113-3243-8385-7E31A61FD68D}"/>
              </a:ext>
            </a:extLst>
          </p:cNvPr>
          <p:cNvSpPr/>
          <p:nvPr/>
        </p:nvSpPr>
        <p:spPr>
          <a:xfrm>
            <a:off x="3080232" y="2841820"/>
            <a:ext cx="1290562" cy="3068025"/>
          </a:xfrm>
          <a:custGeom>
            <a:avLst/>
            <a:gdLst>
              <a:gd name="connsiteX0" fmla="*/ 1448602 w 2827252"/>
              <a:gd name="connsiteY0" fmla="*/ 3842537 h 6721163"/>
              <a:gd name="connsiteX1" fmla="*/ 1559016 w 2827252"/>
              <a:gd name="connsiteY1" fmla="*/ 4818431 h 6721163"/>
              <a:gd name="connsiteX2" fmla="*/ 1612508 w 2827252"/>
              <a:gd name="connsiteY2" fmla="*/ 5218938 h 6721163"/>
              <a:gd name="connsiteX3" fmla="*/ 1592620 w 2827252"/>
              <a:gd name="connsiteY3" fmla="*/ 5640020 h 6721163"/>
              <a:gd name="connsiteX4" fmla="*/ 1589191 w 2827252"/>
              <a:gd name="connsiteY4" fmla="*/ 6101563 h 6721163"/>
              <a:gd name="connsiteX5" fmla="*/ 1525412 w 2827252"/>
              <a:gd name="connsiteY5" fmla="*/ 6444463 h 6721163"/>
              <a:gd name="connsiteX6" fmla="*/ 1478777 w 2827252"/>
              <a:gd name="connsiteY6" fmla="*/ 6701638 h 6721163"/>
              <a:gd name="connsiteX7" fmla="*/ 1568617 w 2827252"/>
              <a:gd name="connsiteY7" fmla="*/ 6705067 h 6721163"/>
              <a:gd name="connsiteX8" fmla="*/ 1641998 w 2827252"/>
              <a:gd name="connsiteY8" fmla="*/ 6698209 h 6721163"/>
              <a:gd name="connsiteX9" fmla="*/ 1722236 w 2827252"/>
              <a:gd name="connsiteY9" fmla="*/ 6694094 h 6721163"/>
              <a:gd name="connsiteX10" fmla="*/ 1812076 w 2827252"/>
              <a:gd name="connsiteY10" fmla="*/ 6673520 h 6721163"/>
              <a:gd name="connsiteX11" fmla="*/ 1845680 w 2827252"/>
              <a:gd name="connsiteY11" fmla="*/ 6670091 h 6721163"/>
              <a:gd name="connsiteX12" fmla="*/ 1801103 w 2827252"/>
              <a:gd name="connsiteY12" fmla="*/ 6408116 h 6721163"/>
              <a:gd name="connsiteX13" fmla="*/ 1830593 w 2827252"/>
              <a:gd name="connsiteY13" fmla="*/ 6048756 h 6721163"/>
              <a:gd name="connsiteX14" fmla="*/ 1958151 w 2827252"/>
              <a:gd name="connsiteY14" fmla="*/ 5096180 h 6721163"/>
              <a:gd name="connsiteX15" fmla="*/ 1941006 w 2827252"/>
              <a:gd name="connsiteY15" fmla="*/ 4980966 h 6721163"/>
              <a:gd name="connsiteX16" fmla="*/ 1975982 w 2827252"/>
              <a:gd name="connsiteY16" fmla="*/ 4562628 h 6721163"/>
              <a:gd name="connsiteX17" fmla="*/ 2113828 w 2827252"/>
              <a:gd name="connsiteY17" fmla="*/ 3643655 h 6721163"/>
              <a:gd name="connsiteX18" fmla="*/ 1978725 w 2827252"/>
              <a:gd name="connsiteY18" fmla="*/ 2916707 h 6721163"/>
              <a:gd name="connsiteX19" fmla="*/ 1996556 w 2827252"/>
              <a:gd name="connsiteY19" fmla="*/ 2143811 h 6721163"/>
              <a:gd name="connsiteX20" fmla="*/ 2071308 w 2827252"/>
              <a:gd name="connsiteY20" fmla="*/ 2477795 h 6721163"/>
              <a:gd name="connsiteX21" fmla="*/ 2251674 w 2827252"/>
              <a:gd name="connsiteY21" fmla="*/ 3042895 h 6721163"/>
              <a:gd name="connsiteX22" fmla="*/ 2379233 w 2827252"/>
              <a:gd name="connsiteY22" fmla="*/ 3327502 h 6721163"/>
              <a:gd name="connsiteX23" fmla="*/ 2370317 w 2827252"/>
              <a:gd name="connsiteY23" fmla="*/ 3466719 h 6721163"/>
              <a:gd name="connsiteX24" fmla="*/ 2373746 w 2827252"/>
              <a:gd name="connsiteY24" fmla="*/ 3552444 h 6721163"/>
              <a:gd name="connsiteX25" fmla="*/ 2385405 w 2827252"/>
              <a:gd name="connsiteY25" fmla="*/ 3685489 h 6721163"/>
              <a:gd name="connsiteX26" fmla="*/ 2406665 w 2827252"/>
              <a:gd name="connsiteY26" fmla="*/ 3867226 h 6721163"/>
              <a:gd name="connsiteX27" fmla="*/ 2469758 w 2827252"/>
              <a:gd name="connsiteY27" fmla="*/ 3687547 h 6721163"/>
              <a:gd name="connsiteX28" fmla="*/ 2483474 w 2827252"/>
              <a:gd name="connsiteY28" fmla="*/ 3924833 h 6721163"/>
              <a:gd name="connsiteX29" fmla="*/ 2535595 w 2827252"/>
              <a:gd name="connsiteY29" fmla="*/ 3899459 h 6721163"/>
              <a:gd name="connsiteX30" fmla="*/ 2560284 w 2827252"/>
              <a:gd name="connsiteY30" fmla="*/ 3689604 h 6721163"/>
              <a:gd name="connsiteX31" fmla="*/ 2634350 w 2827252"/>
              <a:gd name="connsiteY31" fmla="*/ 3954323 h 6721163"/>
              <a:gd name="connsiteX32" fmla="*/ 2636408 w 2827252"/>
              <a:gd name="connsiteY32" fmla="*/ 3677260 h 6721163"/>
              <a:gd name="connsiteX33" fmla="*/ 2720075 w 2827252"/>
              <a:gd name="connsiteY33" fmla="*/ 3858997 h 6721163"/>
              <a:gd name="connsiteX34" fmla="*/ 2739278 w 2827252"/>
              <a:gd name="connsiteY34" fmla="*/ 3731438 h 6721163"/>
              <a:gd name="connsiteX35" fmla="*/ 2679613 w 2827252"/>
              <a:gd name="connsiteY35" fmla="*/ 3515411 h 6721163"/>
              <a:gd name="connsiteX36" fmla="*/ 2807172 w 2827252"/>
              <a:gd name="connsiteY36" fmla="*/ 3653942 h 6721163"/>
              <a:gd name="connsiteX37" fmla="*/ 2667269 w 2827252"/>
              <a:gd name="connsiteY37" fmla="*/ 3329559 h 6721163"/>
              <a:gd name="connsiteX38" fmla="*/ 2561656 w 2827252"/>
              <a:gd name="connsiteY38" fmla="*/ 3173882 h 6721163"/>
              <a:gd name="connsiteX39" fmla="*/ 2519136 w 2827252"/>
              <a:gd name="connsiteY39" fmla="*/ 2891333 h 6721163"/>
              <a:gd name="connsiteX40" fmla="*/ 2449184 w 2827252"/>
              <a:gd name="connsiteY40" fmla="*/ 2526487 h 6721163"/>
              <a:gd name="connsiteX41" fmla="*/ 2321626 w 2827252"/>
              <a:gd name="connsiteY41" fmla="*/ 2033397 h 6721163"/>
              <a:gd name="connsiteX42" fmla="*/ 2316825 w 2827252"/>
              <a:gd name="connsiteY42" fmla="*/ 1491615 h 6721163"/>
              <a:gd name="connsiteX43" fmla="*/ 2006843 w 2827252"/>
              <a:gd name="connsiteY43" fmla="*/ 1119226 h 6721163"/>
              <a:gd name="connsiteX44" fmla="*/ 1693433 w 2827252"/>
              <a:gd name="connsiteY44" fmla="*/ 989609 h 6721163"/>
              <a:gd name="connsiteX45" fmla="*/ 1668744 w 2827252"/>
              <a:gd name="connsiteY45" fmla="*/ 744779 h 6721163"/>
              <a:gd name="connsiteX46" fmla="*/ 1735952 w 2827252"/>
              <a:gd name="connsiteY46" fmla="*/ 600761 h 6721163"/>
              <a:gd name="connsiteX47" fmla="*/ 1775043 w 2827252"/>
              <a:gd name="connsiteY47" fmla="*/ 449885 h 6721163"/>
              <a:gd name="connsiteX48" fmla="*/ 1751726 w 2827252"/>
              <a:gd name="connsiteY48" fmla="*/ 425882 h 6721163"/>
              <a:gd name="connsiteX49" fmla="*/ 1440372 w 2827252"/>
              <a:gd name="connsiteY49" fmla="*/ 0 h 6721163"/>
              <a:gd name="connsiteX50" fmla="*/ 1385508 w 2827252"/>
              <a:gd name="connsiteY50" fmla="*/ 0 h 6721163"/>
              <a:gd name="connsiteX51" fmla="*/ 1075527 w 2827252"/>
              <a:gd name="connsiteY51" fmla="*/ 426568 h 6721163"/>
              <a:gd name="connsiteX52" fmla="*/ 1052210 w 2827252"/>
              <a:gd name="connsiteY52" fmla="*/ 450571 h 6721163"/>
              <a:gd name="connsiteX53" fmla="*/ 1091986 w 2827252"/>
              <a:gd name="connsiteY53" fmla="*/ 601447 h 6721163"/>
              <a:gd name="connsiteX54" fmla="*/ 1159194 w 2827252"/>
              <a:gd name="connsiteY54" fmla="*/ 745465 h 6721163"/>
              <a:gd name="connsiteX55" fmla="*/ 1134506 w 2827252"/>
              <a:gd name="connsiteY55" fmla="*/ 990295 h 6721163"/>
              <a:gd name="connsiteX56" fmla="*/ 821095 w 2827252"/>
              <a:gd name="connsiteY56" fmla="*/ 1119911 h 6721163"/>
              <a:gd name="connsiteX57" fmla="*/ 511113 w 2827252"/>
              <a:gd name="connsiteY57" fmla="*/ 1492301 h 6721163"/>
              <a:gd name="connsiteX58" fmla="*/ 505627 w 2827252"/>
              <a:gd name="connsiteY58" fmla="*/ 2034083 h 6721163"/>
              <a:gd name="connsiteX59" fmla="*/ 378068 w 2827252"/>
              <a:gd name="connsiteY59" fmla="*/ 2527173 h 6721163"/>
              <a:gd name="connsiteX60" fmla="*/ 308117 w 2827252"/>
              <a:gd name="connsiteY60" fmla="*/ 2892019 h 6721163"/>
              <a:gd name="connsiteX61" fmla="*/ 265597 w 2827252"/>
              <a:gd name="connsiteY61" fmla="*/ 3174568 h 6721163"/>
              <a:gd name="connsiteX62" fmla="*/ 159984 w 2827252"/>
              <a:gd name="connsiteY62" fmla="*/ 3330245 h 6721163"/>
              <a:gd name="connsiteX63" fmla="*/ 20081 w 2827252"/>
              <a:gd name="connsiteY63" fmla="*/ 3654628 h 6721163"/>
              <a:gd name="connsiteX64" fmla="*/ 147639 w 2827252"/>
              <a:gd name="connsiteY64" fmla="*/ 3516097 h 6721163"/>
              <a:gd name="connsiteX65" fmla="*/ 87975 w 2827252"/>
              <a:gd name="connsiteY65" fmla="*/ 3732124 h 6721163"/>
              <a:gd name="connsiteX66" fmla="*/ 106491 w 2827252"/>
              <a:gd name="connsiteY66" fmla="*/ 3859682 h 6721163"/>
              <a:gd name="connsiteX67" fmla="*/ 190159 w 2827252"/>
              <a:gd name="connsiteY67" fmla="*/ 3677945 h 6721163"/>
              <a:gd name="connsiteX68" fmla="*/ 192902 w 2827252"/>
              <a:gd name="connsiteY68" fmla="*/ 3955009 h 6721163"/>
              <a:gd name="connsiteX69" fmla="*/ 266283 w 2827252"/>
              <a:gd name="connsiteY69" fmla="*/ 3690290 h 6721163"/>
              <a:gd name="connsiteX70" fmla="*/ 290972 w 2827252"/>
              <a:gd name="connsiteY70" fmla="*/ 3900145 h 6721163"/>
              <a:gd name="connsiteX71" fmla="*/ 343092 w 2827252"/>
              <a:gd name="connsiteY71" fmla="*/ 3925519 h 6721163"/>
              <a:gd name="connsiteX72" fmla="*/ 356808 w 2827252"/>
              <a:gd name="connsiteY72" fmla="*/ 3688232 h 6721163"/>
              <a:gd name="connsiteX73" fmla="*/ 419902 w 2827252"/>
              <a:gd name="connsiteY73" fmla="*/ 3867912 h 6721163"/>
              <a:gd name="connsiteX74" fmla="*/ 441162 w 2827252"/>
              <a:gd name="connsiteY74" fmla="*/ 3686175 h 6721163"/>
              <a:gd name="connsiteX75" fmla="*/ 453506 w 2827252"/>
              <a:gd name="connsiteY75" fmla="*/ 3553130 h 6721163"/>
              <a:gd name="connsiteX76" fmla="*/ 456935 w 2827252"/>
              <a:gd name="connsiteY76" fmla="*/ 3467405 h 6721163"/>
              <a:gd name="connsiteX77" fmla="*/ 448020 w 2827252"/>
              <a:gd name="connsiteY77" fmla="*/ 3328187 h 6721163"/>
              <a:gd name="connsiteX78" fmla="*/ 575579 w 2827252"/>
              <a:gd name="connsiteY78" fmla="*/ 3043580 h 6721163"/>
              <a:gd name="connsiteX79" fmla="*/ 755944 w 2827252"/>
              <a:gd name="connsiteY79" fmla="*/ 2478481 h 6721163"/>
              <a:gd name="connsiteX80" fmla="*/ 830696 w 2827252"/>
              <a:gd name="connsiteY80" fmla="*/ 2144497 h 6721163"/>
              <a:gd name="connsiteX81" fmla="*/ 848527 w 2827252"/>
              <a:gd name="connsiteY81" fmla="*/ 2917393 h 6721163"/>
              <a:gd name="connsiteX82" fmla="*/ 713424 w 2827252"/>
              <a:gd name="connsiteY82" fmla="*/ 3644341 h 6721163"/>
              <a:gd name="connsiteX83" fmla="*/ 851270 w 2827252"/>
              <a:gd name="connsiteY83" fmla="*/ 4563314 h 6721163"/>
              <a:gd name="connsiteX84" fmla="*/ 886246 w 2827252"/>
              <a:gd name="connsiteY84" fmla="*/ 4981652 h 6721163"/>
              <a:gd name="connsiteX85" fmla="*/ 869101 w 2827252"/>
              <a:gd name="connsiteY85" fmla="*/ 5096866 h 6721163"/>
              <a:gd name="connsiteX86" fmla="*/ 996660 w 2827252"/>
              <a:gd name="connsiteY86" fmla="*/ 6049442 h 6721163"/>
              <a:gd name="connsiteX87" fmla="*/ 1026149 w 2827252"/>
              <a:gd name="connsiteY87" fmla="*/ 6408801 h 6721163"/>
              <a:gd name="connsiteX88" fmla="*/ 981572 w 2827252"/>
              <a:gd name="connsiteY88" fmla="*/ 6670777 h 6721163"/>
              <a:gd name="connsiteX89" fmla="*/ 1015176 w 2827252"/>
              <a:gd name="connsiteY89" fmla="*/ 6674206 h 6721163"/>
              <a:gd name="connsiteX90" fmla="*/ 1105016 w 2827252"/>
              <a:gd name="connsiteY90" fmla="*/ 6694780 h 6721163"/>
              <a:gd name="connsiteX91" fmla="*/ 1185255 w 2827252"/>
              <a:gd name="connsiteY91" fmla="*/ 6698209 h 6721163"/>
              <a:gd name="connsiteX92" fmla="*/ 1257950 w 2827252"/>
              <a:gd name="connsiteY92" fmla="*/ 6705067 h 6721163"/>
              <a:gd name="connsiteX93" fmla="*/ 1348475 w 2827252"/>
              <a:gd name="connsiteY93" fmla="*/ 6701638 h 6721163"/>
              <a:gd name="connsiteX94" fmla="*/ 1301841 w 2827252"/>
              <a:gd name="connsiteY94" fmla="*/ 6444463 h 6721163"/>
              <a:gd name="connsiteX95" fmla="*/ 1238747 w 2827252"/>
              <a:gd name="connsiteY95" fmla="*/ 6101563 h 6721163"/>
              <a:gd name="connsiteX96" fmla="*/ 1235318 w 2827252"/>
              <a:gd name="connsiteY96" fmla="*/ 5640020 h 6721163"/>
              <a:gd name="connsiteX97" fmla="*/ 1215430 w 2827252"/>
              <a:gd name="connsiteY97" fmla="*/ 5218938 h 6721163"/>
              <a:gd name="connsiteX98" fmla="*/ 1268922 w 2827252"/>
              <a:gd name="connsiteY98" fmla="*/ 4818431 h 6721163"/>
              <a:gd name="connsiteX99" fmla="*/ 1379336 w 2827252"/>
              <a:gd name="connsiteY99" fmla="*/ 3842537 h 6721163"/>
              <a:gd name="connsiteX100" fmla="*/ 1412255 w 2827252"/>
              <a:gd name="connsiteY100" fmla="*/ 3854196 h 6721163"/>
              <a:gd name="connsiteX101" fmla="*/ 1448602 w 2827252"/>
              <a:gd name="connsiteY101" fmla="*/ 3842537 h 67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827252" h="6721163">
                <a:moveTo>
                  <a:pt x="1448602" y="3842537"/>
                </a:moveTo>
                <a:cubicBezTo>
                  <a:pt x="1439001" y="3959123"/>
                  <a:pt x="1517868" y="4576344"/>
                  <a:pt x="1559016" y="4818431"/>
                </a:cubicBezTo>
                <a:cubicBezTo>
                  <a:pt x="1578218" y="4932960"/>
                  <a:pt x="1631711" y="5120183"/>
                  <a:pt x="1612508" y="5218938"/>
                </a:cubicBezTo>
                <a:cubicBezTo>
                  <a:pt x="1585076" y="5357470"/>
                  <a:pt x="1577532" y="5535778"/>
                  <a:pt x="1592620" y="5640020"/>
                </a:cubicBezTo>
                <a:cubicBezTo>
                  <a:pt x="1602221" y="5703113"/>
                  <a:pt x="1632396" y="5995264"/>
                  <a:pt x="1589191" y="6101563"/>
                </a:cubicBezTo>
                <a:cubicBezTo>
                  <a:pt x="1566560" y="6157799"/>
                  <a:pt x="1525412" y="6444463"/>
                  <a:pt x="1525412" y="6444463"/>
                </a:cubicBezTo>
                <a:cubicBezTo>
                  <a:pt x="1418427" y="6714668"/>
                  <a:pt x="1478777" y="6701638"/>
                  <a:pt x="1478777" y="6701638"/>
                </a:cubicBezTo>
                <a:cubicBezTo>
                  <a:pt x="1511696" y="6742100"/>
                  <a:pt x="1568617" y="6705067"/>
                  <a:pt x="1568617" y="6705067"/>
                </a:cubicBezTo>
                <a:cubicBezTo>
                  <a:pt x="1611822" y="6732499"/>
                  <a:pt x="1641998" y="6698209"/>
                  <a:pt x="1641998" y="6698209"/>
                </a:cubicBezTo>
                <a:cubicBezTo>
                  <a:pt x="1679031" y="6729070"/>
                  <a:pt x="1722236" y="6694094"/>
                  <a:pt x="1722236" y="6694094"/>
                </a:cubicBezTo>
                <a:cubicBezTo>
                  <a:pt x="1768871" y="6718097"/>
                  <a:pt x="1812076" y="6673520"/>
                  <a:pt x="1812076" y="6673520"/>
                </a:cubicBezTo>
                <a:cubicBezTo>
                  <a:pt x="1838822" y="6687236"/>
                  <a:pt x="1845680" y="6670091"/>
                  <a:pt x="1845680" y="6670091"/>
                </a:cubicBezTo>
                <a:cubicBezTo>
                  <a:pt x="1925919" y="6664605"/>
                  <a:pt x="1801103" y="6408116"/>
                  <a:pt x="1801103" y="6408116"/>
                </a:cubicBezTo>
                <a:cubicBezTo>
                  <a:pt x="1770928" y="6177001"/>
                  <a:pt x="1830593" y="6048756"/>
                  <a:pt x="1830593" y="6048756"/>
                </a:cubicBezTo>
                <a:cubicBezTo>
                  <a:pt x="2026046" y="5468570"/>
                  <a:pt x="2036333" y="5314950"/>
                  <a:pt x="1958151" y="5096180"/>
                </a:cubicBezTo>
                <a:cubicBezTo>
                  <a:pt x="1936206" y="5033087"/>
                  <a:pt x="1930719" y="5008398"/>
                  <a:pt x="1941006" y="4980966"/>
                </a:cubicBezTo>
                <a:cubicBezTo>
                  <a:pt x="1964324" y="4917872"/>
                  <a:pt x="1947179" y="4663440"/>
                  <a:pt x="1975982" y="4562628"/>
                </a:cubicBezTo>
                <a:cubicBezTo>
                  <a:pt x="2030846" y="4367861"/>
                  <a:pt x="2085710" y="3874084"/>
                  <a:pt x="2113828" y="3643655"/>
                </a:cubicBezTo>
                <a:cubicBezTo>
                  <a:pt x="2152233" y="3332988"/>
                  <a:pt x="1978725" y="2916707"/>
                  <a:pt x="1978725" y="2916707"/>
                </a:cubicBezTo>
                <a:cubicBezTo>
                  <a:pt x="1941006" y="2747315"/>
                  <a:pt x="1996556" y="2143811"/>
                  <a:pt x="1996556" y="2143811"/>
                </a:cubicBezTo>
                <a:cubicBezTo>
                  <a:pt x="2074052" y="2264512"/>
                  <a:pt x="2071308" y="2477795"/>
                  <a:pt x="2071308" y="2477795"/>
                </a:cubicBezTo>
                <a:cubicBezTo>
                  <a:pt x="2058964" y="2701366"/>
                  <a:pt x="2251674" y="3042895"/>
                  <a:pt x="2251674" y="3042895"/>
                </a:cubicBezTo>
                <a:cubicBezTo>
                  <a:pt x="2344257" y="3184169"/>
                  <a:pt x="2379233" y="3317900"/>
                  <a:pt x="2379233" y="3327502"/>
                </a:cubicBezTo>
                <a:cubicBezTo>
                  <a:pt x="2379233" y="3367964"/>
                  <a:pt x="2370317" y="3466719"/>
                  <a:pt x="2370317" y="3466719"/>
                </a:cubicBezTo>
                <a:lnTo>
                  <a:pt x="2373746" y="3552444"/>
                </a:lnTo>
                <a:cubicBezTo>
                  <a:pt x="2375118" y="3574390"/>
                  <a:pt x="2387462" y="3649142"/>
                  <a:pt x="2385405" y="3685489"/>
                </a:cubicBezTo>
                <a:cubicBezTo>
                  <a:pt x="2371003" y="3909060"/>
                  <a:pt x="2406665" y="3867226"/>
                  <a:pt x="2406665" y="3867226"/>
                </a:cubicBezTo>
                <a:cubicBezTo>
                  <a:pt x="2436840" y="3867226"/>
                  <a:pt x="2469758" y="3687547"/>
                  <a:pt x="2469758" y="3687547"/>
                </a:cubicBezTo>
                <a:cubicBezTo>
                  <a:pt x="2469758" y="3734181"/>
                  <a:pt x="2458100" y="3872713"/>
                  <a:pt x="2483474" y="3924833"/>
                </a:cubicBezTo>
                <a:cubicBezTo>
                  <a:pt x="2513650" y="3987241"/>
                  <a:pt x="2535595" y="3913861"/>
                  <a:pt x="2535595" y="3899459"/>
                </a:cubicBezTo>
                <a:cubicBezTo>
                  <a:pt x="2543825" y="3614852"/>
                  <a:pt x="2560284" y="3689604"/>
                  <a:pt x="2560284" y="3689604"/>
                </a:cubicBezTo>
                <a:cubicBezTo>
                  <a:pt x="2576743" y="3920719"/>
                  <a:pt x="2597317" y="3972839"/>
                  <a:pt x="2634350" y="3954323"/>
                </a:cubicBezTo>
                <a:cubicBezTo>
                  <a:pt x="2661782" y="3941293"/>
                  <a:pt x="2636408" y="3677260"/>
                  <a:pt x="2636408" y="3677260"/>
                </a:cubicBezTo>
                <a:cubicBezTo>
                  <a:pt x="2683728" y="3833622"/>
                  <a:pt x="2720075" y="3858997"/>
                  <a:pt x="2720075" y="3858997"/>
                </a:cubicBezTo>
                <a:cubicBezTo>
                  <a:pt x="2798942" y="3913861"/>
                  <a:pt x="2750251" y="3761613"/>
                  <a:pt x="2739278" y="3731438"/>
                </a:cubicBezTo>
                <a:cubicBezTo>
                  <a:pt x="2680985" y="3570961"/>
                  <a:pt x="2679613" y="3515411"/>
                  <a:pt x="2679613" y="3515411"/>
                </a:cubicBezTo>
                <a:cubicBezTo>
                  <a:pt x="2752308" y="3659429"/>
                  <a:pt x="2807172" y="3653942"/>
                  <a:pt x="2807172" y="3653942"/>
                </a:cubicBezTo>
                <a:cubicBezTo>
                  <a:pt x="2877809" y="3631311"/>
                  <a:pt x="2745450" y="3427628"/>
                  <a:pt x="2667269" y="3329559"/>
                </a:cubicBezTo>
                <a:cubicBezTo>
                  <a:pt x="2627492" y="3279496"/>
                  <a:pt x="2576743" y="3212973"/>
                  <a:pt x="2561656" y="3173882"/>
                </a:cubicBezTo>
                <a:cubicBezTo>
                  <a:pt x="2537653" y="3106674"/>
                  <a:pt x="2519136" y="2891333"/>
                  <a:pt x="2519136" y="2891333"/>
                </a:cubicBezTo>
                <a:cubicBezTo>
                  <a:pt x="2511592" y="2636901"/>
                  <a:pt x="2449184" y="2526487"/>
                  <a:pt x="2449184" y="2526487"/>
                </a:cubicBezTo>
                <a:cubicBezTo>
                  <a:pt x="2341514" y="2354351"/>
                  <a:pt x="2321626" y="2033397"/>
                  <a:pt x="2321626" y="2033397"/>
                </a:cubicBezTo>
                <a:lnTo>
                  <a:pt x="2316825" y="1491615"/>
                </a:lnTo>
                <a:cubicBezTo>
                  <a:pt x="2279106" y="1121969"/>
                  <a:pt x="2006843" y="1119226"/>
                  <a:pt x="2006843" y="1119226"/>
                </a:cubicBezTo>
                <a:cubicBezTo>
                  <a:pt x="1731837" y="1078078"/>
                  <a:pt x="1693433" y="989609"/>
                  <a:pt x="1693433" y="989609"/>
                </a:cubicBezTo>
                <a:cubicBezTo>
                  <a:pt x="1635140" y="905942"/>
                  <a:pt x="1668744" y="744779"/>
                  <a:pt x="1668744" y="744779"/>
                </a:cubicBezTo>
                <a:cubicBezTo>
                  <a:pt x="1717436" y="705688"/>
                  <a:pt x="1735952" y="600761"/>
                  <a:pt x="1735952" y="600761"/>
                </a:cubicBezTo>
                <a:cubicBezTo>
                  <a:pt x="1816191" y="539039"/>
                  <a:pt x="1812076" y="449199"/>
                  <a:pt x="1775043" y="449885"/>
                </a:cubicBezTo>
                <a:cubicBezTo>
                  <a:pt x="1745553" y="450571"/>
                  <a:pt x="1751726" y="425882"/>
                  <a:pt x="1751726" y="425882"/>
                </a:cubicBezTo>
                <a:cubicBezTo>
                  <a:pt x="1801103" y="20574"/>
                  <a:pt x="1440372" y="0"/>
                  <a:pt x="1440372" y="0"/>
                </a:cubicBezTo>
                <a:lnTo>
                  <a:pt x="1385508" y="0"/>
                </a:lnTo>
                <a:cubicBezTo>
                  <a:pt x="1385508" y="0"/>
                  <a:pt x="1025463" y="20574"/>
                  <a:pt x="1075527" y="426568"/>
                </a:cubicBezTo>
                <a:cubicBezTo>
                  <a:pt x="1075527" y="426568"/>
                  <a:pt x="1082385" y="451256"/>
                  <a:pt x="1052210" y="450571"/>
                </a:cubicBezTo>
                <a:cubicBezTo>
                  <a:pt x="1015176" y="449885"/>
                  <a:pt x="1011747" y="539725"/>
                  <a:pt x="1091986" y="601447"/>
                </a:cubicBezTo>
                <a:cubicBezTo>
                  <a:pt x="1091986" y="601447"/>
                  <a:pt x="1110503" y="705688"/>
                  <a:pt x="1159194" y="745465"/>
                </a:cubicBezTo>
                <a:cubicBezTo>
                  <a:pt x="1159194" y="745465"/>
                  <a:pt x="1192799" y="906628"/>
                  <a:pt x="1134506" y="990295"/>
                </a:cubicBezTo>
                <a:cubicBezTo>
                  <a:pt x="1134506" y="990295"/>
                  <a:pt x="1096101" y="1079449"/>
                  <a:pt x="821095" y="1119911"/>
                </a:cubicBezTo>
                <a:cubicBezTo>
                  <a:pt x="821095" y="1119911"/>
                  <a:pt x="548147" y="1122655"/>
                  <a:pt x="511113" y="1492301"/>
                </a:cubicBezTo>
                <a:lnTo>
                  <a:pt x="505627" y="2034083"/>
                </a:lnTo>
                <a:cubicBezTo>
                  <a:pt x="505627" y="2034083"/>
                  <a:pt x="485739" y="2355037"/>
                  <a:pt x="378068" y="2527173"/>
                </a:cubicBezTo>
                <a:cubicBezTo>
                  <a:pt x="378068" y="2527173"/>
                  <a:pt x="315660" y="2637587"/>
                  <a:pt x="308117" y="2892019"/>
                </a:cubicBezTo>
                <a:cubicBezTo>
                  <a:pt x="308117" y="2892019"/>
                  <a:pt x="289600" y="3107360"/>
                  <a:pt x="265597" y="3174568"/>
                </a:cubicBezTo>
                <a:cubicBezTo>
                  <a:pt x="251195" y="3213659"/>
                  <a:pt x="199760" y="3280867"/>
                  <a:pt x="159984" y="3330245"/>
                </a:cubicBezTo>
                <a:cubicBezTo>
                  <a:pt x="81803" y="3427628"/>
                  <a:pt x="-50557" y="3631311"/>
                  <a:pt x="20081" y="3654628"/>
                </a:cubicBezTo>
                <a:cubicBezTo>
                  <a:pt x="20081" y="3654628"/>
                  <a:pt x="74945" y="3660115"/>
                  <a:pt x="147639" y="3516097"/>
                </a:cubicBezTo>
                <a:cubicBezTo>
                  <a:pt x="147639" y="3516097"/>
                  <a:pt x="146268" y="3570961"/>
                  <a:pt x="87975" y="3732124"/>
                </a:cubicBezTo>
                <a:cubicBezTo>
                  <a:pt x="76316" y="3761613"/>
                  <a:pt x="28310" y="3914546"/>
                  <a:pt x="106491" y="3859682"/>
                </a:cubicBezTo>
                <a:cubicBezTo>
                  <a:pt x="106491" y="3859682"/>
                  <a:pt x="142839" y="3834994"/>
                  <a:pt x="190159" y="3677945"/>
                </a:cubicBezTo>
                <a:cubicBezTo>
                  <a:pt x="190159" y="3677945"/>
                  <a:pt x="164784" y="3941978"/>
                  <a:pt x="192902" y="3955009"/>
                </a:cubicBezTo>
                <a:cubicBezTo>
                  <a:pt x="229935" y="3972839"/>
                  <a:pt x="249824" y="3920719"/>
                  <a:pt x="266283" y="3690290"/>
                </a:cubicBezTo>
                <a:cubicBezTo>
                  <a:pt x="266283" y="3690290"/>
                  <a:pt x="283428" y="3615538"/>
                  <a:pt x="290972" y="3900145"/>
                </a:cubicBezTo>
                <a:cubicBezTo>
                  <a:pt x="291657" y="3914546"/>
                  <a:pt x="312917" y="3987927"/>
                  <a:pt x="343092" y="3925519"/>
                </a:cubicBezTo>
                <a:cubicBezTo>
                  <a:pt x="368467" y="3873398"/>
                  <a:pt x="356808" y="3734867"/>
                  <a:pt x="356808" y="3688232"/>
                </a:cubicBezTo>
                <a:cubicBezTo>
                  <a:pt x="356808" y="3688232"/>
                  <a:pt x="389041" y="3867912"/>
                  <a:pt x="419902" y="3867912"/>
                </a:cubicBezTo>
                <a:cubicBezTo>
                  <a:pt x="419902" y="3867912"/>
                  <a:pt x="455564" y="3909746"/>
                  <a:pt x="441162" y="3686175"/>
                </a:cubicBezTo>
                <a:cubicBezTo>
                  <a:pt x="439104" y="3649828"/>
                  <a:pt x="451449" y="3574390"/>
                  <a:pt x="453506" y="3553130"/>
                </a:cubicBezTo>
                <a:lnTo>
                  <a:pt x="456935" y="3467405"/>
                </a:lnTo>
                <a:cubicBezTo>
                  <a:pt x="456935" y="3467405"/>
                  <a:pt x="448020" y="3369335"/>
                  <a:pt x="448020" y="3328187"/>
                </a:cubicBezTo>
                <a:cubicBezTo>
                  <a:pt x="448020" y="3317900"/>
                  <a:pt x="482996" y="3184169"/>
                  <a:pt x="575579" y="3043580"/>
                </a:cubicBezTo>
                <a:cubicBezTo>
                  <a:pt x="575579" y="3043580"/>
                  <a:pt x="768288" y="2702052"/>
                  <a:pt x="755944" y="2478481"/>
                </a:cubicBezTo>
                <a:cubicBezTo>
                  <a:pt x="755944" y="2478481"/>
                  <a:pt x="753201" y="2265197"/>
                  <a:pt x="830696" y="2144497"/>
                </a:cubicBezTo>
                <a:cubicBezTo>
                  <a:pt x="830696" y="2144497"/>
                  <a:pt x="885560" y="2748001"/>
                  <a:pt x="848527" y="2917393"/>
                </a:cubicBezTo>
                <a:cubicBezTo>
                  <a:pt x="848527" y="2917393"/>
                  <a:pt x="675020" y="3333674"/>
                  <a:pt x="713424" y="3644341"/>
                </a:cubicBezTo>
                <a:cubicBezTo>
                  <a:pt x="741542" y="3875456"/>
                  <a:pt x="795720" y="4368546"/>
                  <a:pt x="851270" y="4563314"/>
                </a:cubicBezTo>
                <a:cubicBezTo>
                  <a:pt x="880074" y="4664126"/>
                  <a:pt x="862929" y="4918558"/>
                  <a:pt x="886246" y="4981652"/>
                </a:cubicBezTo>
                <a:cubicBezTo>
                  <a:pt x="896533" y="5009084"/>
                  <a:pt x="891047" y="5034458"/>
                  <a:pt x="869101" y="5096866"/>
                </a:cubicBezTo>
                <a:cubicBezTo>
                  <a:pt x="791606" y="5315636"/>
                  <a:pt x="801207" y="5469255"/>
                  <a:pt x="996660" y="6049442"/>
                </a:cubicBezTo>
                <a:cubicBezTo>
                  <a:pt x="996660" y="6049442"/>
                  <a:pt x="1057010" y="6177687"/>
                  <a:pt x="1026149" y="6408801"/>
                </a:cubicBezTo>
                <a:cubicBezTo>
                  <a:pt x="1026149" y="6408801"/>
                  <a:pt x="901334" y="6665976"/>
                  <a:pt x="981572" y="6670777"/>
                </a:cubicBezTo>
                <a:cubicBezTo>
                  <a:pt x="981572" y="6670777"/>
                  <a:pt x="987744" y="6687922"/>
                  <a:pt x="1015176" y="6674206"/>
                </a:cubicBezTo>
                <a:cubicBezTo>
                  <a:pt x="1015176" y="6674206"/>
                  <a:pt x="1058382" y="6718783"/>
                  <a:pt x="1105016" y="6694780"/>
                </a:cubicBezTo>
                <a:cubicBezTo>
                  <a:pt x="1105016" y="6694780"/>
                  <a:pt x="1148222" y="6729070"/>
                  <a:pt x="1185255" y="6698209"/>
                </a:cubicBezTo>
                <a:cubicBezTo>
                  <a:pt x="1185255" y="6698209"/>
                  <a:pt x="1214744" y="6732499"/>
                  <a:pt x="1257950" y="6705067"/>
                </a:cubicBezTo>
                <a:cubicBezTo>
                  <a:pt x="1257950" y="6705067"/>
                  <a:pt x="1314871" y="6743472"/>
                  <a:pt x="1348475" y="6701638"/>
                </a:cubicBezTo>
                <a:cubicBezTo>
                  <a:pt x="1348475" y="6701638"/>
                  <a:pt x="1408140" y="6714668"/>
                  <a:pt x="1301841" y="6444463"/>
                </a:cubicBezTo>
                <a:cubicBezTo>
                  <a:pt x="1301841" y="6444463"/>
                  <a:pt x="1260693" y="6157799"/>
                  <a:pt x="1238747" y="6101563"/>
                </a:cubicBezTo>
                <a:cubicBezTo>
                  <a:pt x="1195542" y="5994578"/>
                  <a:pt x="1226403" y="5702427"/>
                  <a:pt x="1235318" y="5640020"/>
                </a:cubicBezTo>
                <a:cubicBezTo>
                  <a:pt x="1250406" y="5535092"/>
                  <a:pt x="1242176" y="5356784"/>
                  <a:pt x="1215430" y="5218938"/>
                </a:cubicBezTo>
                <a:cubicBezTo>
                  <a:pt x="1195542" y="5120183"/>
                  <a:pt x="1249034" y="4932960"/>
                  <a:pt x="1268922" y="4818431"/>
                </a:cubicBezTo>
                <a:cubicBezTo>
                  <a:pt x="1309385" y="4576344"/>
                  <a:pt x="1388937" y="3959123"/>
                  <a:pt x="1379336" y="3842537"/>
                </a:cubicBezTo>
                <a:lnTo>
                  <a:pt x="1412255" y="3854196"/>
                </a:lnTo>
                <a:cubicBezTo>
                  <a:pt x="1434200" y="3854196"/>
                  <a:pt x="1448602" y="3842537"/>
                  <a:pt x="1448602" y="3842537"/>
                </a:cubicBezTo>
                <a:close/>
              </a:path>
            </a:pathLst>
          </a:custGeom>
          <a:solidFill>
            <a:schemeClr val="tx1"/>
          </a:solidFill>
          <a:ln w="6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lèche vers la droite 26">
            <a:extLst>
              <a:ext uri="{FF2B5EF4-FFF2-40B4-BE49-F238E27FC236}">
                <a16:creationId xmlns:a16="http://schemas.microsoft.com/office/drawing/2014/main" id="{FD09CCD4-F5DD-B345-BABE-58C56E4A89BD}"/>
              </a:ext>
            </a:extLst>
          </p:cNvPr>
          <p:cNvSpPr/>
          <p:nvPr/>
        </p:nvSpPr>
        <p:spPr>
          <a:xfrm>
            <a:off x="2167496" y="3039810"/>
            <a:ext cx="652272" cy="3230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 vers la droite 27">
            <a:extLst>
              <a:ext uri="{FF2B5EF4-FFF2-40B4-BE49-F238E27FC236}">
                <a16:creationId xmlns:a16="http://schemas.microsoft.com/office/drawing/2014/main" id="{556D567E-DD69-6E4B-8B4F-CE23DFA66B66}"/>
              </a:ext>
            </a:extLst>
          </p:cNvPr>
          <p:cNvSpPr/>
          <p:nvPr/>
        </p:nvSpPr>
        <p:spPr>
          <a:xfrm>
            <a:off x="2167496" y="4258801"/>
            <a:ext cx="652272" cy="3230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vers la droite 28">
            <a:extLst>
              <a:ext uri="{FF2B5EF4-FFF2-40B4-BE49-F238E27FC236}">
                <a16:creationId xmlns:a16="http://schemas.microsoft.com/office/drawing/2014/main" id="{3762807D-020D-054D-9376-F0DC59F46150}"/>
              </a:ext>
            </a:extLst>
          </p:cNvPr>
          <p:cNvSpPr/>
          <p:nvPr/>
        </p:nvSpPr>
        <p:spPr>
          <a:xfrm>
            <a:off x="2170101" y="5373357"/>
            <a:ext cx="652272" cy="3230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1823314A-8165-9241-8654-77892FFEF71A}"/>
              </a:ext>
            </a:extLst>
          </p:cNvPr>
          <p:cNvSpPr/>
          <p:nvPr/>
        </p:nvSpPr>
        <p:spPr>
          <a:xfrm>
            <a:off x="4548557" y="3525438"/>
            <a:ext cx="652272" cy="3230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79743C3D-D483-8D45-864D-55D3399EDCCF}"/>
              </a:ext>
            </a:extLst>
          </p:cNvPr>
          <p:cNvSpPr/>
          <p:nvPr/>
        </p:nvSpPr>
        <p:spPr>
          <a:xfrm>
            <a:off x="4543593" y="4919425"/>
            <a:ext cx="652272" cy="3230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513C553-3BEC-0B43-A6F3-23919703E270}"/>
              </a:ext>
            </a:extLst>
          </p:cNvPr>
          <p:cNvGrpSpPr/>
          <p:nvPr/>
        </p:nvGrpSpPr>
        <p:grpSpPr>
          <a:xfrm>
            <a:off x="7924800" y="4675644"/>
            <a:ext cx="3794017" cy="1510119"/>
            <a:chOff x="7924800" y="4644626"/>
            <a:chExt cx="3794017" cy="15101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3B1F1E-4B5B-7B4A-B928-579A8254BCBF}"/>
                </a:ext>
              </a:extLst>
            </p:cNvPr>
            <p:cNvSpPr/>
            <p:nvPr/>
          </p:nvSpPr>
          <p:spPr>
            <a:xfrm>
              <a:off x="7924800" y="4644626"/>
              <a:ext cx="3794017" cy="15101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Oxidative stress</a:t>
              </a:r>
            </a:p>
            <a:p>
              <a:endParaRPr lang="en-US" sz="1000" i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sz="1600" dirty="0" err="1">
                  <a:solidFill>
                    <a:schemeClr val="tx1"/>
                  </a:solidFill>
                  <a:latin typeface="+mj-lt"/>
                </a:rPr>
                <a:t>Glutathion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inactivation</a:t>
              </a:r>
            </a:p>
            <a:p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ROS formation</a:t>
              </a:r>
            </a:p>
            <a:p>
              <a:endParaRPr lang="en-US" sz="900" dirty="0">
                <a:solidFill>
                  <a:schemeClr val="tx1"/>
                </a:solidFill>
                <a:latin typeface="TimesNewRomanPSMT" charset="0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+mj-lt"/>
                </a:rPr>
                <a:t>Metals interact in the ROS production (for example Fenton’s reaction).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BDDA6B28-5EB0-E047-B7E8-0AC2A8EB0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468" t="28332" r="-342" b="21564"/>
            <a:stretch/>
          </p:blipFill>
          <p:spPr>
            <a:xfrm rot="17100000">
              <a:off x="10631557" y="4731849"/>
              <a:ext cx="855836" cy="970645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7E764EE3-E239-7C44-A45F-8D2CF9295D22}"/>
              </a:ext>
            </a:extLst>
          </p:cNvPr>
          <p:cNvGrpSpPr/>
          <p:nvPr/>
        </p:nvGrpSpPr>
        <p:grpSpPr>
          <a:xfrm>
            <a:off x="7924799" y="2827649"/>
            <a:ext cx="3794017" cy="1510119"/>
            <a:chOff x="7924800" y="2428789"/>
            <a:chExt cx="3794017" cy="15101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CFABA-B2D8-6647-830F-60A52510B6C1}"/>
                </a:ext>
              </a:extLst>
            </p:cNvPr>
            <p:cNvSpPr/>
            <p:nvPr/>
          </p:nvSpPr>
          <p:spPr>
            <a:xfrm>
              <a:off x="7924800" y="2428789"/>
              <a:ext cx="3794017" cy="15101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Proteins inactivation </a:t>
              </a:r>
            </a:p>
            <a:p>
              <a:endParaRPr lang="en-US" sz="10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Chelating Competitions</a:t>
              </a:r>
            </a:p>
            <a:p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Modification of Proteins Conformations</a:t>
              </a:r>
            </a:p>
            <a:p>
              <a:endParaRPr lang="en-US" sz="900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+mj-lt"/>
                </a:rPr>
                <a:t>Neutralization of some metalloproteins.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+mj-lt"/>
                </a:rPr>
                <a:t>Activation of protein kinase C and binds to PKC inducing problem with neurotransmitter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67E062F-7093-C141-8EA9-9BB0D9B20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01" t="17161" r="44249" b="18044"/>
            <a:stretch/>
          </p:blipFill>
          <p:spPr>
            <a:xfrm>
              <a:off x="10719692" y="2468086"/>
              <a:ext cx="907776" cy="665044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07749F5-D05B-3A40-8F87-23E3838C9F8A}"/>
              </a:ext>
            </a:extLst>
          </p:cNvPr>
          <p:cNvGrpSpPr/>
          <p:nvPr/>
        </p:nvGrpSpPr>
        <p:grpSpPr>
          <a:xfrm>
            <a:off x="7924799" y="911888"/>
            <a:ext cx="3794018" cy="1579875"/>
            <a:chOff x="7924801" y="184772"/>
            <a:chExt cx="3794018" cy="15798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7570EE-135B-D14D-9C98-D44E2ED28399}"/>
                </a:ext>
              </a:extLst>
            </p:cNvPr>
            <p:cNvSpPr/>
            <p:nvPr/>
          </p:nvSpPr>
          <p:spPr>
            <a:xfrm>
              <a:off x="7924801" y="254528"/>
              <a:ext cx="3794018" cy="15101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chemeClr val="tx1"/>
                  </a:solidFill>
                  <a:latin typeface="+mj-lt"/>
                </a:rPr>
                <a:t>Proteionopathies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endParaRPr lang="en-US" sz="10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Abnormal Protein-Solid depositions</a:t>
              </a:r>
            </a:p>
            <a:p>
              <a:endParaRPr lang="en-US" sz="900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+mj-lt"/>
                </a:rPr>
                <a:t>Decrease of some protein solubilities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+mj-lt"/>
                </a:rPr>
                <a:t>Amyloid depositions, fibrils, plaques, Lewy’s body, aggregates…</a:t>
              </a:r>
            </a:p>
            <a:p>
              <a:endParaRPr lang="en-US" sz="8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5610D3E7-F279-2D4F-B8FE-1999E330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82655" y="184772"/>
              <a:ext cx="1136161" cy="908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87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382B34B7-EECE-6B4F-B9E9-DE6432CEDFD5}"/>
              </a:ext>
            </a:extLst>
          </p:cNvPr>
          <p:cNvGrpSpPr/>
          <p:nvPr/>
        </p:nvGrpSpPr>
        <p:grpSpPr>
          <a:xfrm>
            <a:off x="246037" y="3484355"/>
            <a:ext cx="1368000" cy="2039406"/>
            <a:chOff x="246037" y="3883169"/>
            <a:chExt cx="1368000" cy="2039406"/>
          </a:xfrm>
        </p:grpSpPr>
        <p:sp>
          <p:nvSpPr>
            <p:cNvPr id="164" name="Rectangle : coins arrondis 163">
              <a:extLst>
                <a:ext uri="{FF2B5EF4-FFF2-40B4-BE49-F238E27FC236}">
                  <a16:creationId xmlns:a16="http://schemas.microsoft.com/office/drawing/2014/main" id="{3C962CD9-B9D2-DB48-A6CE-4C566857E08A}"/>
                </a:ext>
              </a:extLst>
            </p:cNvPr>
            <p:cNvSpPr/>
            <p:nvPr/>
          </p:nvSpPr>
          <p:spPr>
            <a:xfrm>
              <a:off x="356236" y="5519890"/>
              <a:ext cx="1150283" cy="402685"/>
            </a:xfrm>
            <a:prstGeom prst="roundRect">
              <a:avLst>
                <a:gd name="adj" fmla="val 831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+mj-lt"/>
                </a:rPr>
                <a:t>SoC : direct elimination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Chelation therapy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Possible dialysis for critical cases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Control/elimination of toxic exposition</a:t>
              </a:r>
            </a:p>
          </p:txBody>
        </p: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A2FCF4C2-D73D-1C44-A6C5-F03284545F01}"/>
                </a:ext>
              </a:extLst>
            </p:cNvPr>
            <p:cNvGrpSpPr/>
            <p:nvPr/>
          </p:nvGrpSpPr>
          <p:grpSpPr>
            <a:xfrm>
              <a:off x="246037" y="3883169"/>
              <a:ext cx="1368000" cy="1672349"/>
              <a:chOff x="242702" y="3918973"/>
              <a:chExt cx="1161932" cy="1672349"/>
            </a:xfrm>
          </p:grpSpPr>
          <p:sp>
            <p:nvSpPr>
              <p:cNvPr id="80" name="Rectangle : coins arrondis 79">
                <a:extLst>
                  <a:ext uri="{FF2B5EF4-FFF2-40B4-BE49-F238E27FC236}">
                    <a16:creationId xmlns:a16="http://schemas.microsoft.com/office/drawing/2014/main" id="{43FA6EAE-98ED-9F49-8B24-8C70AA178774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Pb | Hg | Fe | *M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Acute toxicity</a:t>
                </a:r>
              </a:p>
              <a:p>
                <a:pPr algn="ctr"/>
                <a:endParaRPr lang="en-US" sz="500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Pollution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Accident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Suicide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Poisoning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Radioactive leaks</a:t>
                </a:r>
                <a:endParaRPr lang="en-US" sz="11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82" name="Connecteur droit 81">
                <a:extLst>
                  <a:ext uri="{FF2B5EF4-FFF2-40B4-BE49-F238E27FC236}">
                    <a16:creationId xmlns:a16="http://schemas.microsoft.com/office/drawing/2014/main" id="{AF21638C-F7FC-334A-9F00-29E4BDA241AB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4ECC2531-EC13-0F4C-AACF-BA319FD50C3C}"/>
              </a:ext>
            </a:extLst>
          </p:cNvPr>
          <p:cNvGrpSpPr/>
          <p:nvPr/>
        </p:nvGrpSpPr>
        <p:grpSpPr>
          <a:xfrm>
            <a:off x="6736275" y="3484355"/>
            <a:ext cx="1368000" cy="2041561"/>
            <a:chOff x="6736275" y="3883169"/>
            <a:chExt cx="1368000" cy="2041561"/>
          </a:xfrm>
        </p:grpSpPr>
        <p:sp>
          <p:nvSpPr>
            <p:cNvPr id="169" name="Rectangle : coins arrondis 168">
              <a:extLst>
                <a:ext uri="{FF2B5EF4-FFF2-40B4-BE49-F238E27FC236}">
                  <a16:creationId xmlns:a16="http://schemas.microsoft.com/office/drawing/2014/main" id="{8AD3F4BC-56CB-4F41-98C9-E9BC7C9CE23B}"/>
                </a:ext>
              </a:extLst>
            </p:cNvPr>
            <p:cNvSpPr/>
            <p:nvPr/>
          </p:nvSpPr>
          <p:spPr>
            <a:xfrm>
              <a:off x="6845133" y="5522045"/>
              <a:ext cx="1150283" cy="402685"/>
            </a:xfrm>
            <a:prstGeom prst="roundRect">
              <a:avLst>
                <a:gd name="adj" fmla="val 68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+mj-lt"/>
                </a:rPr>
                <a:t>SoC : possible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No specific metal extraction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Oxidative stress management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Cytokines targeting</a:t>
              </a:r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65CFDFDC-151A-6445-A4CF-6852EA848D54}"/>
                </a:ext>
              </a:extLst>
            </p:cNvPr>
            <p:cNvGrpSpPr/>
            <p:nvPr/>
          </p:nvGrpSpPr>
          <p:grpSpPr>
            <a:xfrm>
              <a:off x="6736275" y="3883169"/>
              <a:ext cx="1368000" cy="1672349"/>
              <a:chOff x="242702" y="3918973"/>
              <a:chExt cx="1161932" cy="1672349"/>
            </a:xfrm>
          </p:grpSpPr>
          <p:sp>
            <p:nvSpPr>
              <p:cNvPr id="100" name="Rectangle : coins arrondis 99">
                <a:extLst>
                  <a:ext uri="{FF2B5EF4-FFF2-40B4-BE49-F238E27FC236}">
                    <a16:creationId xmlns:a16="http://schemas.microsoft.com/office/drawing/2014/main" id="{E642E00D-3D0B-D94D-A7D8-0261D11270B6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Fe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Cardio-Pulmonary Bypass (CPB)</a:t>
                </a:r>
              </a:p>
              <a:p>
                <a:pPr algn="ctr"/>
                <a:endParaRPr lang="en-US" sz="8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7200" defTabSz="55440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ROS/RNS induction</a:t>
                </a:r>
              </a:p>
              <a:p>
                <a:pPr marL="27450" indent="-97200" defTabSz="55440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Impact on: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Oxidative stress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Immune response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Kidneys</a:t>
                </a:r>
              </a:p>
            </p:txBody>
          </p: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71BF5CF7-1690-9840-BFF1-78C2AA9B8326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9460C331-BA23-EE45-B344-8E13DC229167}"/>
              </a:ext>
            </a:extLst>
          </p:cNvPr>
          <p:cNvSpPr/>
          <p:nvPr/>
        </p:nvSpPr>
        <p:spPr>
          <a:xfrm>
            <a:off x="180363" y="3403229"/>
            <a:ext cx="4749490" cy="2822260"/>
          </a:xfrm>
          <a:prstGeom prst="roundRect">
            <a:avLst>
              <a:gd name="adj" fmla="val 3445"/>
            </a:avLst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153F5428-E5C0-D74A-8B2E-36A5D722F568}"/>
              </a:ext>
            </a:extLst>
          </p:cNvPr>
          <p:cNvSpPr/>
          <p:nvPr/>
        </p:nvSpPr>
        <p:spPr>
          <a:xfrm>
            <a:off x="5038504" y="3403229"/>
            <a:ext cx="3155269" cy="2822260"/>
          </a:xfrm>
          <a:prstGeom prst="roundRect">
            <a:avLst>
              <a:gd name="adj" fmla="val 3445"/>
            </a:avLst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6158D6-1DAF-7340-92E0-4A182C39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GB" smtClean="0"/>
              <a:t>5</a:t>
            </a:fld>
            <a:endParaRPr lang="en-GB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124644B-A35A-E048-8901-874C3937345F}"/>
              </a:ext>
            </a:extLst>
          </p:cNvPr>
          <p:cNvSpPr txBox="1">
            <a:spLocks/>
          </p:cNvSpPr>
          <p:nvPr/>
        </p:nvSpPr>
        <p:spPr>
          <a:xfrm>
            <a:off x="406767" y="246888"/>
            <a:ext cx="6590653" cy="45987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MEX</a:t>
            </a:r>
            <a:r>
              <a:rPr lang="en-GB" sz="3200" b="1" dirty="0">
                <a:solidFill>
                  <a:srgbClr val="7595A6"/>
                </a:solidFill>
              </a:rPr>
              <a:t>BRAIN</a:t>
            </a:r>
            <a:r>
              <a:rPr lang="en-GB" sz="3200" dirty="0"/>
              <a:t> Metal Extraction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5DA460-3139-5D4A-8866-98B706CBCB07}"/>
              </a:ext>
            </a:extLst>
          </p:cNvPr>
          <p:cNvSpPr txBox="1"/>
          <p:nvPr/>
        </p:nvSpPr>
        <p:spPr>
          <a:xfrm>
            <a:off x="4212251" y="6592747"/>
            <a:ext cx="480748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👤 = Patients     |     💉 = Iatrogenicity tolerance     | </a:t>
            </a:r>
            <a:r>
              <a:rPr lang="fr-FR" sz="900" dirty="0"/>
              <a:t>🕐</a:t>
            </a:r>
            <a:r>
              <a:rPr lang="en-GB" sz="900" dirty="0">
                <a:latin typeface="+mj-lt"/>
              </a:rPr>
              <a:t> = Development time     | 💰 = Market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7F8B7FF-254E-9F4F-9C50-8AF5883A98B7}"/>
              </a:ext>
            </a:extLst>
          </p:cNvPr>
          <p:cNvSpPr/>
          <p:nvPr/>
        </p:nvSpPr>
        <p:spPr>
          <a:xfrm>
            <a:off x="5307609" y="684336"/>
            <a:ext cx="2586772" cy="587194"/>
          </a:xfrm>
          <a:prstGeom prst="roundRect">
            <a:avLst>
              <a:gd name="adj" fmla="val 5286"/>
            </a:avLst>
          </a:prstGeom>
          <a:solidFill>
            <a:schemeClr val="bg1"/>
          </a:solidFill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Metal toxicities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31644FB8-428D-1146-B098-A363D0997F78}"/>
              </a:ext>
            </a:extLst>
          </p:cNvPr>
          <p:cNvSpPr/>
          <p:nvPr/>
        </p:nvSpPr>
        <p:spPr>
          <a:xfrm>
            <a:off x="894825" y="1650617"/>
            <a:ext cx="3315543" cy="1492015"/>
          </a:xfrm>
          <a:prstGeom prst="roundRect">
            <a:avLst>
              <a:gd name="adj" fmla="val 5286"/>
            </a:avLst>
          </a:prstGeom>
          <a:solidFill>
            <a:schemeClr val="bg1"/>
          </a:solidFill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High metal levels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Evident metal toxicity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Organ accumulations – Acute crises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Mandatory metal extraction</a:t>
            </a:r>
          </a:p>
        </p:txBody>
      </p:sp>
      <p:cxnSp>
        <p:nvCxnSpPr>
          <p:cNvPr id="69" name="Connecteur en angle 68">
            <a:extLst>
              <a:ext uri="{FF2B5EF4-FFF2-40B4-BE49-F238E27FC236}">
                <a16:creationId xmlns:a16="http://schemas.microsoft.com/office/drawing/2014/main" id="{04EF9455-5C9F-9244-A594-1FB985391986}"/>
              </a:ext>
            </a:extLst>
          </p:cNvPr>
          <p:cNvCxnSpPr>
            <a:cxnSpLocks/>
            <a:stCxn id="67" idx="0"/>
            <a:endCxn id="65" idx="2"/>
          </p:cNvCxnSpPr>
          <p:nvPr/>
        </p:nvCxnSpPr>
        <p:spPr>
          <a:xfrm rot="5400000" flipH="1" flipV="1">
            <a:off x="4387253" y="-563125"/>
            <a:ext cx="379087" cy="4048398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D192F9DE-DD06-2143-BB24-8C25D094F304}"/>
              </a:ext>
            </a:extLst>
          </p:cNvPr>
          <p:cNvSpPr/>
          <p:nvPr/>
        </p:nvSpPr>
        <p:spPr>
          <a:xfrm>
            <a:off x="4953312" y="1656967"/>
            <a:ext cx="3315543" cy="1492015"/>
          </a:xfrm>
          <a:prstGeom prst="roundRect">
            <a:avLst>
              <a:gd name="adj" fmla="val 5286"/>
            </a:avLst>
          </a:prstGeom>
          <a:solidFill>
            <a:schemeClr val="bg1"/>
          </a:solidFill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Flash free oligo-metals releases</a:t>
            </a:r>
          </a:p>
          <a:p>
            <a:pPr algn="ctr"/>
            <a:endParaRPr lang="en-US" sz="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Severe clinical situation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Intensive Care Units / surgical block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Hemolysis – Cell death</a:t>
            </a:r>
          </a:p>
          <a:p>
            <a:pPr algn="ctr"/>
            <a:endParaRPr lang="en-US" sz="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Better Care with specific metal extraction</a:t>
            </a: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214FA74F-3E02-8D40-8E33-95CE32BFD42B}"/>
              </a:ext>
            </a:extLst>
          </p:cNvPr>
          <p:cNvSpPr/>
          <p:nvPr/>
        </p:nvSpPr>
        <p:spPr>
          <a:xfrm>
            <a:off x="8687614" y="1650617"/>
            <a:ext cx="3235615" cy="1492015"/>
          </a:xfrm>
          <a:prstGeom prst="roundRect">
            <a:avLst>
              <a:gd name="adj" fmla="val 5286"/>
            </a:avLst>
          </a:prstGeom>
          <a:solidFill>
            <a:schemeClr val="bg1"/>
          </a:solidFill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Altered metal homeostasis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Environment - Aging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Heavy metal accumulation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Metal hypothesis in the course of disease</a:t>
            </a:r>
          </a:p>
        </p:txBody>
      </p:sp>
      <p:cxnSp>
        <p:nvCxnSpPr>
          <p:cNvPr id="76" name="Connecteur en angle 75">
            <a:extLst>
              <a:ext uri="{FF2B5EF4-FFF2-40B4-BE49-F238E27FC236}">
                <a16:creationId xmlns:a16="http://schemas.microsoft.com/office/drawing/2014/main" id="{08138A3C-5D5D-EE4D-8A91-5275FAECBA72}"/>
              </a:ext>
            </a:extLst>
          </p:cNvPr>
          <p:cNvCxnSpPr>
            <a:cxnSpLocks/>
            <a:stCxn id="72" idx="0"/>
            <a:endCxn id="65" idx="2"/>
          </p:cNvCxnSpPr>
          <p:nvPr/>
        </p:nvCxnSpPr>
        <p:spPr>
          <a:xfrm rot="16200000" flipV="1">
            <a:off x="6413322" y="1459204"/>
            <a:ext cx="385437" cy="10089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ngle 77">
            <a:extLst>
              <a:ext uri="{FF2B5EF4-FFF2-40B4-BE49-F238E27FC236}">
                <a16:creationId xmlns:a16="http://schemas.microsoft.com/office/drawing/2014/main" id="{8F4F75A7-4896-904D-A8FF-EB67E058A10C}"/>
              </a:ext>
            </a:extLst>
          </p:cNvPr>
          <p:cNvCxnSpPr>
            <a:cxnSpLocks/>
            <a:stCxn id="73" idx="0"/>
            <a:endCxn id="65" idx="2"/>
          </p:cNvCxnSpPr>
          <p:nvPr/>
        </p:nvCxnSpPr>
        <p:spPr>
          <a:xfrm rot="16200000" flipV="1">
            <a:off x="8263666" y="-391140"/>
            <a:ext cx="379087" cy="3704427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>
            <a:extLst>
              <a:ext uri="{FF2B5EF4-FFF2-40B4-BE49-F238E27FC236}">
                <a16:creationId xmlns:a16="http://schemas.microsoft.com/office/drawing/2014/main" id="{36A733B2-EC9A-7143-ADC7-1AC5E28D9BAD}"/>
              </a:ext>
            </a:extLst>
          </p:cNvPr>
          <p:cNvCxnSpPr>
            <a:stCxn id="80" idx="0"/>
            <a:endCxn id="67" idx="2"/>
          </p:cNvCxnSpPr>
          <p:nvPr/>
        </p:nvCxnSpPr>
        <p:spPr>
          <a:xfrm rot="5400000" flipH="1" flipV="1">
            <a:off x="1570456" y="2502214"/>
            <a:ext cx="341723" cy="1622560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344730AC-E1F4-3640-8AE4-DA166789C665}"/>
              </a:ext>
            </a:extLst>
          </p:cNvPr>
          <p:cNvGrpSpPr/>
          <p:nvPr/>
        </p:nvGrpSpPr>
        <p:grpSpPr>
          <a:xfrm>
            <a:off x="5113717" y="3484355"/>
            <a:ext cx="1368000" cy="2041562"/>
            <a:chOff x="5113717" y="3883169"/>
            <a:chExt cx="1368000" cy="2041562"/>
          </a:xfrm>
        </p:grpSpPr>
        <p:sp>
          <p:nvSpPr>
            <p:cNvPr id="168" name="Rectangle : coins arrondis 167">
              <a:extLst>
                <a:ext uri="{FF2B5EF4-FFF2-40B4-BE49-F238E27FC236}">
                  <a16:creationId xmlns:a16="http://schemas.microsoft.com/office/drawing/2014/main" id="{8CF01BCB-83CA-B748-B860-45C50C7B5D18}"/>
                </a:ext>
              </a:extLst>
            </p:cNvPr>
            <p:cNvSpPr/>
            <p:nvPr/>
          </p:nvSpPr>
          <p:spPr>
            <a:xfrm>
              <a:off x="5217563" y="5522046"/>
              <a:ext cx="1150283" cy="402685"/>
            </a:xfrm>
            <a:prstGeom prst="roundRect">
              <a:avLst>
                <a:gd name="adj" fmla="val 831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+mj-lt"/>
                </a:rPr>
                <a:t>SoC : possible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No specific metal extraction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Dialysis: 10-20 %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Cytokines targeting</a:t>
              </a:r>
            </a:p>
          </p:txBody>
        </p: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7CD0AFB8-F579-6149-BA91-198E98F0D3E2}"/>
                </a:ext>
              </a:extLst>
            </p:cNvPr>
            <p:cNvGrpSpPr/>
            <p:nvPr/>
          </p:nvGrpSpPr>
          <p:grpSpPr>
            <a:xfrm>
              <a:off x="5113717" y="3883169"/>
              <a:ext cx="1368000" cy="1672349"/>
              <a:chOff x="242702" y="3918973"/>
              <a:chExt cx="1161932" cy="1672349"/>
            </a:xfrm>
          </p:grpSpPr>
          <p:sp>
            <p:nvSpPr>
              <p:cNvPr id="93" name="Rectangle : coins arrondis 92">
                <a:extLst>
                  <a:ext uri="{FF2B5EF4-FFF2-40B4-BE49-F238E27FC236}">
                    <a16:creationId xmlns:a16="http://schemas.microsoft.com/office/drawing/2014/main" id="{0AA73E85-5CC1-4041-A2A3-02C658C14ED7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Fe | Cu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Sepsis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endParaRPr lang="en-US" sz="500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7200" defTabSz="55440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ROS/RNS induction</a:t>
                </a:r>
              </a:p>
              <a:p>
                <a:pPr marL="27450" indent="-97200" defTabSz="55440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Impact on: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Oxidative stress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Endothelial dysfunction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Pathogen developments</a:t>
                </a:r>
              </a:p>
              <a:p>
                <a:pPr defTabSz="554400"/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Coagulation system</a:t>
                </a:r>
              </a:p>
            </p:txBody>
          </p: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46A86145-A19E-0E4D-AD9F-EF8F1A0B1F5C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6" name="Connecteur en angle 95">
            <a:extLst>
              <a:ext uri="{FF2B5EF4-FFF2-40B4-BE49-F238E27FC236}">
                <a16:creationId xmlns:a16="http://schemas.microsoft.com/office/drawing/2014/main" id="{6A827039-89BF-E54C-B7BF-3F7EA5614B1B}"/>
              </a:ext>
            </a:extLst>
          </p:cNvPr>
          <p:cNvCxnSpPr>
            <a:stCxn id="87" idx="0"/>
            <a:endCxn id="67" idx="2"/>
          </p:cNvCxnSpPr>
          <p:nvPr/>
        </p:nvCxnSpPr>
        <p:spPr>
          <a:xfrm rot="5400000" flipH="1" flipV="1">
            <a:off x="2381736" y="3313494"/>
            <a:ext cx="341723" cy="12700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ngle 97">
            <a:extLst>
              <a:ext uri="{FF2B5EF4-FFF2-40B4-BE49-F238E27FC236}">
                <a16:creationId xmlns:a16="http://schemas.microsoft.com/office/drawing/2014/main" id="{5A520B90-AA2E-0C4A-98AB-5A297E1153D2}"/>
              </a:ext>
            </a:extLst>
          </p:cNvPr>
          <p:cNvCxnSpPr>
            <a:stCxn id="90" idx="0"/>
            <a:endCxn id="67" idx="2"/>
          </p:cNvCxnSpPr>
          <p:nvPr/>
        </p:nvCxnSpPr>
        <p:spPr>
          <a:xfrm rot="16200000" flipV="1">
            <a:off x="3193016" y="2502214"/>
            <a:ext cx="341723" cy="1622560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ngle 102">
            <a:extLst>
              <a:ext uri="{FF2B5EF4-FFF2-40B4-BE49-F238E27FC236}">
                <a16:creationId xmlns:a16="http://schemas.microsoft.com/office/drawing/2014/main" id="{AA4996C3-8607-4049-80CC-DA5DA4AC5CA8}"/>
              </a:ext>
            </a:extLst>
          </p:cNvPr>
          <p:cNvCxnSpPr>
            <a:stCxn id="93" idx="0"/>
            <a:endCxn id="72" idx="2"/>
          </p:cNvCxnSpPr>
          <p:nvPr/>
        </p:nvCxnSpPr>
        <p:spPr>
          <a:xfrm rot="5400000" flipH="1" flipV="1">
            <a:off x="6036714" y="2909986"/>
            <a:ext cx="335373" cy="813367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ngle 104">
            <a:extLst>
              <a:ext uri="{FF2B5EF4-FFF2-40B4-BE49-F238E27FC236}">
                <a16:creationId xmlns:a16="http://schemas.microsoft.com/office/drawing/2014/main" id="{3AB43DEF-9EB2-CA4C-86C3-FBC83308AE00}"/>
              </a:ext>
            </a:extLst>
          </p:cNvPr>
          <p:cNvCxnSpPr>
            <a:stCxn id="100" idx="0"/>
            <a:endCxn id="72" idx="2"/>
          </p:cNvCxnSpPr>
          <p:nvPr/>
        </p:nvCxnSpPr>
        <p:spPr>
          <a:xfrm rot="16200000" flipV="1">
            <a:off x="6847994" y="2912073"/>
            <a:ext cx="335373" cy="809191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e 172">
            <a:extLst>
              <a:ext uri="{FF2B5EF4-FFF2-40B4-BE49-F238E27FC236}">
                <a16:creationId xmlns:a16="http://schemas.microsoft.com/office/drawing/2014/main" id="{DABA64B6-72A0-8945-BBB2-18D2CED7BA2B}"/>
              </a:ext>
            </a:extLst>
          </p:cNvPr>
          <p:cNvGrpSpPr/>
          <p:nvPr/>
        </p:nvGrpSpPr>
        <p:grpSpPr>
          <a:xfrm>
            <a:off x="8841132" y="3484355"/>
            <a:ext cx="1368000" cy="2039406"/>
            <a:chOff x="8841132" y="3883169"/>
            <a:chExt cx="1368000" cy="2039406"/>
          </a:xfrm>
        </p:grpSpPr>
        <p:sp>
          <p:nvSpPr>
            <p:cNvPr id="170" name="Rectangle : coins arrondis 169">
              <a:extLst>
                <a:ext uri="{FF2B5EF4-FFF2-40B4-BE49-F238E27FC236}">
                  <a16:creationId xmlns:a16="http://schemas.microsoft.com/office/drawing/2014/main" id="{9997E328-E71E-5B47-8D21-FA9349556A58}"/>
                </a:ext>
              </a:extLst>
            </p:cNvPr>
            <p:cNvSpPr/>
            <p:nvPr/>
          </p:nvSpPr>
          <p:spPr>
            <a:xfrm>
              <a:off x="8952777" y="5519890"/>
              <a:ext cx="1150283" cy="402685"/>
            </a:xfrm>
            <a:prstGeom prst="roundRect">
              <a:avLst>
                <a:gd name="adj" fmla="val 982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+mj-lt"/>
                </a:rPr>
                <a:t>SoC : some trials</a:t>
              </a:r>
              <a:endParaRPr lang="en-US" sz="500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No specific metal extraction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Some EDTA infusion clinical trials</a:t>
              </a:r>
            </a:p>
          </p:txBody>
        </p: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4DAE206E-6801-3243-A19C-A1CFEDD9064E}"/>
                </a:ext>
              </a:extLst>
            </p:cNvPr>
            <p:cNvGrpSpPr/>
            <p:nvPr/>
          </p:nvGrpSpPr>
          <p:grpSpPr>
            <a:xfrm>
              <a:off x="8841132" y="3883169"/>
              <a:ext cx="1368000" cy="1672349"/>
              <a:chOff x="242702" y="3918973"/>
              <a:chExt cx="1161932" cy="1672349"/>
            </a:xfrm>
          </p:grpSpPr>
          <p:sp>
            <p:nvSpPr>
              <p:cNvPr id="107" name="Rectangle : coins arrondis 106">
                <a:extLst>
                  <a:ext uri="{FF2B5EF4-FFF2-40B4-BE49-F238E27FC236}">
                    <a16:creationId xmlns:a16="http://schemas.microsoft.com/office/drawing/2014/main" id="{50720D92-9169-814B-902F-408D01A9C999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Pb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Co-factors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+mj-lt"/>
                  </a:rPr>
                  <a:t>Specific diseases</a:t>
                </a: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Cardiovascular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Diabetes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Kidneys</a:t>
                </a:r>
              </a:p>
            </p:txBody>
          </p:sp>
          <p:cxnSp>
            <p:nvCxnSpPr>
              <p:cNvPr id="108" name="Connecteur droit 107">
                <a:extLst>
                  <a:ext uri="{FF2B5EF4-FFF2-40B4-BE49-F238E27FC236}">
                    <a16:creationId xmlns:a16="http://schemas.microsoft.com/office/drawing/2014/main" id="{69116D09-346B-5340-9054-B5AD24AE9001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5FEAB454-BD0D-C74E-9CC1-85D85A3B7AE6}"/>
              </a:ext>
            </a:extLst>
          </p:cNvPr>
          <p:cNvGrpSpPr/>
          <p:nvPr/>
        </p:nvGrpSpPr>
        <p:grpSpPr>
          <a:xfrm>
            <a:off x="10560152" y="3484355"/>
            <a:ext cx="1368000" cy="2039406"/>
            <a:chOff x="10560152" y="3883169"/>
            <a:chExt cx="1368000" cy="2039406"/>
          </a:xfrm>
        </p:grpSpPr>
        <p:sp>
          <p:nvSpPr>
            <p:cNvPr id="171" name="Rectangle : coins arrondis 170">
              <a:extLst>
                <a:ext uri="{FF2B5EF4-FFF2-40B4-BE49-F238E27FC236}">
                  <a16:creationId xmlns:a16="http://schemas.microsoft.com/office/drawing/2014/main" id="{831D5876-D9F2-D841-9A73-D7ED2AA17F27}"/>
                </a:ext>
              </a:extLst>
            </p:cNvPr>
            <p:cNvSpPr/>
            <p:nvPr/>
          </p:nvSpPr>
          <p:spPr>
            <a:xfrm>
              <a:off x="10669010" y="5519890"/>
              <a:ext cx="1150283" cy="402685"/>
            </a:xfrm>
            <a:prstGeom prst="roundRect">
              <a:avLst>
                <a:gd name="adj" fmla="val 982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+mj-lt"/>
                </a:rPr>
                <a:t>SoC : some trials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No specific metal extraction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Some chelation therapy (Fe) trials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Small proteins targeting</a:t>
              </a:r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945E1F1F-456F-E549-9B35-B53F578EB8BB}"/>
                </a:ext>
              </a:extLst>
            </p:cNvPr>
            <p:cNvGrpSpPr/>
            <p:nvPr/>
          </p:nvGrpSpPr>
          <p:grpSpPr>
            <a:xfrm>
              <a:off x="10560152" y="3883169"/>
              <a:ext cx="1368000" cy="1672349"/>
              <a:chOff x="242702" y="3918973"/>
              <a:chExt cx="1161932" cy="1672349"/>
            </a:xfrm>
          </p:grpSpPr>
          <p:sp>
            <p:nvSpPr>
              <p:cNvPr id="110" name="Rectangle : coins arrondis 109">
                <a:extLst>
                  <a:ext uri="{FF2B5EF4-FFF2-40B4-BE49-F238E27FC236}">
                    <a16:creationId xmlns:a16="http://schemas.microsoft.com/office/drawing/2014/main" id="{564CE34D-38A1-474D-8CD3-4EB399505561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Fe | Cu | Zn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Neurologic disorders of aging</a:t>
                </a:r>
              </a:p>
              <a:p>
                <a:pPr algn="ctr"/>
                <a:r>
                  <a:rPr lang="en-US" sz="800" dirty="0" err="1">
                    <a:solidFill>
                      <a:schemeClr val="tx1"/>
                    </a:solidFill>
                    <a:latin typeface="+mj-lt"/>
                  </a:rPr>
                  <a:t>Proteinopathies</a:t>
                </a:r>
                <a:endParaRPr lang="en-US" sz="800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Alzheimer’s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Parkinson’s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Amyotrophic lateral sclerosis</a:t>
                </a:r>
              </a:p>
            </p:txBody>
          </p: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C06C8A67-DB70-FE44-9506-1AE223001661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3" name="Connecteur en angle 112">
            <a:extLst>
              <a:ext uri="{FF2B5EF4-FFF2-40B4-BE49-F238E27FC236}">
                <a16:creationId xmlns:a16="http://schemas.microsoft.com/office/drawing/2014/main" id="{934F2C95-5327-F543-8B88-EBA90B9CD114}"/>
              </a:ext>
            </a:extLst>
          </p:cNvPr>
          <p:cNvCxnSpPr>
            <a:cxnSpLocks/>
            <a:stCxn id="107" idx="0"/>
            <a:endCxn id="73" idx="2"/>
          </p:cNvCxnSpPr>
          <p:nvPr/>
        </p:nvCxnSpPr>
        <p:spPr>
          <a:xfrm rot="5400000" flipH="1" flipV="1">
            <a:off x="9744416" y="2923349"/>
            <a:ext cx="341723" cy="780290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en angle 114">
            <a:extLst>
              <a:ext uri="{FF2B5EF4-FFF2-40B4-BE49-F238E27FC236}">
                <a16:creationId xmlns:a16="http://schemas.microsoft.com/office/drawing/2014/main" id="{49AF90D0-498E-4D41-ABFD-C7DA56A4DD68}"/>
              </a:ext>
            </a:extLst>
          </p:cNvPr>
          <p:cNvCxnSpPr>
            <a:cxnSpLocks/>
            <a:stCxn id="110" idx="0"/>
            <a:endCxn id="73" idx="2"/>
          </p:cNvCxnSpPr>
          <p:nvPr/>
        </p:nvCxnSpPr>
        <p:spPr>
          <a:xfrm rot="16200000" flipV="1">
            <a:off x="10603926" y="2844129"/>
            <a:ext cx="341723" cy="938730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9E3AF993-17F2-9047-9212-0677813D31E4}"/>
              </a:ext>
            </a:extLst>
          </p:cNvPr>
          <p:cNvGrpSpPr/>
          <p:nvPr/>
        </p:nvGrpSpPr>
        <p:grpSpPr>
          <a:xfrm>
            <a:off x="1868597" y="3484355"/>
            <a:ext cx="1368000" cy="2039406"/>
            <a:chOff x="1868597" y="3883169"/>
            <a:chExt cx="1368000" cy="2039406"/>
          </a:xfrm>
        </p:grpSpPr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1BD9D351-19A5-4B4C-A091-C5CC354E04AC}"/>
                </a:ext>
              </a:extLst>
            </p:cNvPr>
            <p:cNvSpPr/>
            <p:nvPr/>
          </p:nvSpPr>
          <p:spPr>
            <a:xfrm>
              <a:off x="1977249" y="5519890"/>
              <a:ext cx="1150283" cy="402685"/>
            </a:xfrm>
            <a:prstGeom prst="roundRect">
              <a:avLst>
                <a:gd name="adj" fmla="val 68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>
                  <a:solidFill>
                    <a:schemeClr val="tx1"/>
                  </a:solidFill>
                  <a:latin typeface="+mj-lt"/>
                </a:rPr>
                <a:t>SoC : direct elimination</a:t>
              </a:r>
            </a:p>
            <a:p>
              <a:r>
                <a:rPr lang="en-US" sz="500">
                  <a:solidFill>
                    <a:schemeClr val="tx1"/>
                  </a:solidFill>
                  <a:latin typeface="+mj-lt"/>
                </a:rPr>
                <a:t>Chelation therapy (Cu, Fe)</a:t>
              </a:r>
            </a:p>
            <a:p>
              <a:r>
                <a:rPr lang="en-US" sz="500">
                  <a:solidFill>
                    <a:schemeClr val="tx1"/>
                  </a:solidFill>
                  <a:latin typeface="+mj-lt"/>
                </a:rPr>
                <a:t>Phlebotomy (Fe)</a:t>
              </a:r>
            </a:p>
            <a:p>
              <a:r>
                <a:rPr lang="en-US" sz="500">
                  <a:solidFill>
                    <a:schemeClr val="tx1"/>
                  </a:solidFill>
                  <a:latin typeface="+mj-lt"/>
                </a:rPr>
                <a:t>Food / low metal content nutrition</a:t>
              </a:r>
              <a:endParaRPr lang="en-US" sz="5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041C1CE1-E7EC-1345-948C-13AFB0155DC5}"/>
                </a:ext>
              </a:extLst>
            </p:cNvPr>
            <p:cNvGrpSpPr/>
            <p:nvPr/>
          </p:nvGrpSpPr>
          <p:grpSpPr>
            <a:xfrm>
              <a:off x="1868597" y="3883169"/>
              <a:ext cx="1368000" cy="1672349"/>
              <a:chOff x="242702" y="3918973"/>
              <a:chExt cx="1161932" cy="1672349"/>
            </a:xfrm>
          </p:grpSpPr>
          <p:sp>
            <p:nvSpPr>
              <p:cNvPr id="87" name="Rectangle : coins arrondis 86">
                <a:extLst>
                  <a:ext uri="{FF2B5EF4-FFF2-40B4-BE49-F238E27FC236}">
                    <a16:creationId xmlns:a16="http://schemas.microsoft.com/office/drawing/2014/main" id="{F635E034-0F8B-6D45-AAB2-BD9189CEC44F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Fe | Cu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Metal accumulation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+mj-lt"/>
                  </a:rPr>
                  <a:t>Genetic</a:t>
                </a:r>
                <a:r>
                  <a:rPr lang="en-US" sz="105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800" dirty="0">
                    <a:solidFill>
                      <a:schemeClr val="tx1"/>
                    </a:solidFill>
                    <a:latin typeface="+mj-lt"/>
                  </a:rPr>
                  <a:t>disorders</a:t>
                </a:r>
              </a:p>
              <a:p>
                <a:pPr algn="ctr"/>
                <a:endParaRPr lang="en-US" sz="5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Wilson</a:t>
                </a:r>
              </a:p>
              <a:p>
                <a:r>
                  <a:rPr lang="en-US" sz="1000" i="1" dirty="0">
                    <a:solidFill>
                      <a:schemeClr val="tx1"/>
                    </a:solidFill>
                    <a:latin typeface="+mj-lt"/>
                  </a:rPr>
                  <a:t>Low Cu elimination</a:t>
                </a: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Hemochromatosis</a:t>
                </a:r>
              </a:p>
              <a:p>
                <a:r>
                  <a:rPr lang="en-US" sz="1000" i="1" dirty="0">
                    <a:solidFill>
                      <a:schemeClr val="tx1"/>
                    </a:solidFill>
                    <a:latin typeface="+mj-lt"/>
                  </a:rPr>
                  <a:t>High Fe absorption</a:t>
                </a:r>
                <a:endParaRPr lang="en-US" sz="11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B3398555-5989-F740-B50C-1016F243025C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B3A1299A-F1F1-9246-B66B-92F32A9B49D8}"/>
              </a:ext>
            </a:extLst>
          </p:cNvPr>
          <p:cNvGrpSpPr/>
          <p:nvPr/>
        </p:nvGrpSpPr>
        <p:grpSpPr>
          <a:xfrm>
            <a:off x="3491157" y="3484355"/>
            <a:ext cx="1368000" cy="2039406"/>
            <a:chOff x="3491157" y="3883169"/>
            <a:chExt cx="1368000" cy="2039406"/>
          </a:xfrm>
        </p:grpSpPr>
        <p:sp>
          <p:nvSpPr>
            <p:cNvPr id="167" name="Rectangle : coins arrondis 166">
              <a:extLst>
                <a:ext uri="{FF2B5EF4-FFF2-40B4-BE49-F238E27FC236}">
                  <a16:creationId xmlns:a16="http://schemas.microsoft.com/office/drawing/2014/main" id="{AE28ABE3-9EA3-3241-9DA3-4FD2F1E0C60B}"/>
                </a:ext>
              </a:extLst>
            </p:cNvPr>
            <p:cNvSpPr/>
            <p:nvPr/>
          </p:nvSpPr>
          <p:spPr>
            <a:xfrm>
              <a:off x="3595005" y="5519890"/>
              <a:ext cx="1150283" cy="402685"/>
            </a:xfrm>
            <a:prstGeom prst="roundRect">
              <a:avLst>
                <a:gd name="adj" fmla="val 831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+mj-lt"/>
                </a:rPr>
                <a:t>SoC : direct elimination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Transfusion</a:t>
              </a:r>
            </a:p>
            <a:p>
              <a:r>
                <a:rPr lang="en-US" sz="500" dirty="0">
                  <a:solidFill>
                    <a:schemeClr val="tx1"/>
                  </a:solidFill>
                  <a:latin typeface="+mj-lt"/>
                </a:rPr>
                <a:t>Chelation therapy</a:t>
              </a:r>
            </a:p>
          </p:txBody>
        </p: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54EC4A5F-7BDC-2B42-978B-4C78509D5C5D}"/>
                </a:ext>
              </a:extLst>
            </p:cNvPr>
            <p:cNvGrpSpPr/>
            <p:nvPr/>
          </p:nvGrpSpPr>
          <p:grpSpPr>
            <a:xfrm>
              <a:off x="3491157" y="3883169"/>
              <a:ext cx="1368000" cy="1672349"/>
              <a:chOff x="242702" y="3918973"/>
              <a:chExt cx="1161932" cy="1672349"/>
            </a:xfrm>
          </p:grpSpPr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980ED73A-A6CC-5F48-ACF7-8FD4CBA4B125}"/>
                  </a:ext>
                </a:extLst>
              </p:cNvPr>
              <p:cNvSpPr/>
              <p:nvPr/>
            </p:nvSpPr>
            <p:spPr>
              <a:xfrm>
                <a:off x="242702" y="3918973"/>
                <a:ext cx="1161932" cy="1672349"/>
              </a:xfrm>
              <a:prstGeom prst="roundRect">
                <a:avLst>
                  <a:gd name="adj" fmla="val 5286"/>
                </a:avLst>
              </a:prstGeom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/>
                <a:r>
                  <a:rPr lang="en-US" sz="800" b="1" dirty="0">
                    <a:solidFill>
                      <a:srgbClr val="FF0000"/>
                    </a:solidFill>
                    <a:latin typeface="+mj-lt"/>
                  </a:rPr>
                  <a:t>Fe</a:t>
                </a:r>
              </a:p>
              <a:p>
                <a:pPr algn="ctr"/>
                <a:endParaRPr lang="en-US" sz="900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+mj-lt"/>
                  </a:rPr>
                  <a:t>Iron overload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+mj-lt"/>
                  </a:rPr>
                  <a:t>Hemolytic anemia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  <a:latin typeface="+mj-lt"/>
                  </a:rPr>
                  <a:t>Regular transfusions</a:t>
                </a:r>
              </a:p>
              <a:p>
                <a:pPr algn="ctr"/>
                <a:endParaRPr lang="en-US" sz="500" dirty="0">
                  <a:solidFill>
                    <a:schemeClr val="tx1"/>
                  </a:solidFill>
                  <a:latin typeface="+mj-lt"/>
                </a:endParaRPr>
              </a:p>
              <a:p>
                <a:pPr marL="27450" indent="-99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Genetic or Acquired</a:t>
                </a:r>
              </a:p>
              <a:p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Beta-thalassemia major</a:t>
                </a:r>
              </a:p>
              <a:p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Sickle cell anemia</a:t>
                </a:r>
              </a:p>
              <a:p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Diamond-</a:t>
                </a:r>
                <a:r>
                  <a:rPr lang="en-US" sz="900" i="1" dirty="0" err="1">
                    <a:solidFill>
                      <a:schemeClr val="tx1"/>
                    </a:solidFill>
                    <a:latin typeface="+mj-lt"/>
                  </a:rPr>
                  <a:t>Blacfan</a:t>
                </a:r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 anemia</a:t>
                </a:r>
              </a:p>
              <a:p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Myelodysplastic syndromes</a:t>
                </a:r>
              </a:p>
              <a:p>
                <a:r>
                  <a:rPr lang="en-US" sz="900" i="1" dirty="0">
                    <a:solidFill>
                      <a:schemeClr val="tx1"/>
                    </a:solidFill>
                    <a:latin typeface="+mj-lt"/>
                  </a:rPr>
                  <a:t>AIHA, …</a:t>
                </a:r>
              </a:p>
            </p:txBody>
          </p: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502691DC-9C3D-7A48-90E2-76546D3754D2}"/>
                  </a:ext>
                </a:extLst>
              </p:cNvPr>
              <p:cNvCxnSpPr/>
              <p:nvPr/>
            </p:nvCxnSpPr>
            <p:spPr>
              <a:xfrm>
                <a:off x="242702" y="4176491"/>
                <a:ext cx="116193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9" name="ZoneTexte 178">
            <a:extLst>
              <a:ext uri="{FF2B5EF4-FFF2-40B4-BE49-F238E27FC236}">
                <a16:creationId xmlns:a16="http://schemas.microsoft.com/office/drawing/2014/main" id="{CD0DFB40-A423-514E-B38C-C30D2BFE413F}"/>
              </a:ext>
            </a:extLst>
          </p:cNvPr>
          <p:cNvSpPr txBox="1"/>
          <p:nvPr/>
        </p:nvSpPr>
        <p:spPr>
          <a:xfrm>
            <a:off x="392252" y="5523761"/>
            <a:ext cx="101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☆☆☆☆☆</a:t>
            </a:r>
          </a:p>
          <a:p>
            <a:r>
              <a:rPr lang="fr-FR" sz="1000" dirty="0"/>
              <a:t>💉     ★★☆☆☆</a:t>
            </a:r>
          </a:p>
          <a:p>
            <a:r>
              <a:rPr lang="fr-FR" sz="1000" dirty="0"/>
              <a:t>🕐     ★★☆☆☆</a:t>
            </a:r>
          </a:p>
          <a:p>
            <a:r>
              <a:rPr lang="fr-FR" sz="1000" dirty="0"/>
              <a:t>💰     ☆☆☆☆☆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3101EA5B-64C2-454F-ACF6-C050D0C6D1CF}"/>
              </a:ext>
            </a:extLst>
          </p:cNvPr>
          <p:cNvSpPr txBox="1"/>
          <p:nvPr/>
        </p:nvSpPr>
        <p:spPr>
          <a:xfrm>
            <a:off x="2022481" y="5523761"/>
            <a:ext cx="101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★☆☆☆☆</a:t>
            </a:r>
          </a:p>
          <a:p>
            <a:r>
              <a:rPr lang="fr-FR" sz="1000" dirty="0"/>
              <a:t>💉     ★☆☆☆☆</a:t>
            </a:r>
          </a:p>
          <a:p>
            <a:r>
              <a:rPr lang="fr-FR" sz="1000" dirty="0"/>
              <a:t>🕐     ★☆☆☆☆</a:t>
            </a:r>
          </a:p>
          <a:p>
            <a:r>
              <a:rPr lang="fr-FR" sz="1000" dirty="0"/>
              <a:t>💰     ★☆☆☆☆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424B248D-1202-5848-B277-E4C4D37AD289}"/>
              </a:ext>
            </a:extLst>
          </p:cNvPr>
          <p:cNvSpPr txBox="1"/>
          <p:nvPr/>
        </p:nvSpPr>
        <p:spPr>
          <a:xfrm>
            <a:off x="3663185" y="5523761"/>
            <a:ext cx="101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★★☆☆☆</a:t>
            </a:r>
          </a:p>
          <a:p>
            <a:r>
              <a:rPr lang="fr-FR" sz="1000" dirty="0"/>
              <a:t>💉     ★★☆☆☆</a:t>
            </a:r>
          </a:p>
          <a:p>
            <a:r>
              <a:rPr lang="fr-FR" sz="1000" dirty="0"/>
              <a:t>🕐     ★☆☆☆☆</a:t>
            </a:r>
          </a:p>
          <a:p>
            <a:r>
              <a:rPr lang="fr-FR" sz="1000" dirty="0"/>
              <a:t>💰     ★★☆☆☆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BD1F85FB-4A8D-E641-9D6D-483361FF2017}"/>
              </a:ext>
            </a:extLst>
          </p:cNvPr>
          <p:cNvSpPr txBox="1"/>
          <p:nvPr/>
        </p:nvSpPr>
        <p:spPr>
          <a:xfrm>
            <a:off x="5285743" y="5517602"/>
            <a:ext cx="101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★★★★☆</a:t>
            </a:r>
          </a:p>
          <a:p>
            <a:r>
              <a:rPr lang="fr-FR" sz="1000" dirty="0"/>
              <a:t>💉     ★★★☆☆</a:t>
            </a:r>
          </a:p>
          <a:p>
            <a:r>
              <a:rPr lang="fr-FR" sz="1000" dirty="0"/>
              <a:t>🕐     ★★★★☆</a:t>
            </a:r>
          </a:p>
          <a:p>
            <a:r>
              <a:rPr lang="fr-FR" sz="1000" dirty="0"/>
              <a:t>💰     ★★★★★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870C4F53-3832-5849-A6A4-9F96487DD494}"/>
              </a:ext>
            </a:extLst>
          </p:cNvPr>
          <p:cNvSpPr txBox="1"/>
          <p:nvPr/>
        </p:nvSpPr>
        <p:spPr>
          <a:xfrm>
            <a:off x="6913313" y="5517602"/>
            <a:ext cx="101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★★★★☆</a:t>
            </a:r>
          </a:p>
          <a:p>
            <a:r>
              <a:rPr lang="fr-FR" sz="1000" dirty="0"/>
              <a:t>💉     ★★★★★</a:t>
            </a:r>
          </a:p>
          <a:p>
            <a:r>
              <a:rPr lang="fr-FR" sz="1000" dirty="0"/>
              <a:t>🕐     ★★★☆☆</a:t>
            </a:r>
          </a:p>
          <a:p>
            <a:r>
              <a:rPr lang="fr-FR" sz="1000" dirty="0"/>
              <a:t>💰     ★★★★☆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EE4E9B8A-E1AD-AD49-8884-DE129062A9C0}"/>
              </a:ext>
            </a:extLst>
          </p:cNvPr>
          <p:cNvSpPr txBox="1"/>
          <p:nvPr/>
        </p:nvSpPr>
        <p:spPr>
          <a:xfrm>
            <a:off x="9017277" y="5525735"/>
            <a:ext cx="101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★★★☆☆</a:t>
            </a:r>
          </a:p>
          <a:p>
            <a:r>
              <a:rPr lang="fr-FR" sz="1000" dirty="0"/>
              <a:t>💉     ★★☆☆☆</a:t>
            </a:r>
          </a:p>
          <a:p>
            <a:r>
              <a:rPr lang="fr-FR" sz="1000" dirty="0"/>
              <a:t>🕐     ★★★★★</a:t>
            </a:r>
          </a:p>
          <a:p>
            <a:r>
              <a:rPr lang="fr-FR" sz="1000" dirty="0"/>
              <a:t>💰     ★★☆☆☆</a:t>
            </a: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30033757-74D9-994B-ADD3-4960BC56E6C7}"/>
              </a:ext>
            </a:extLst>
          </p:cNvPr>
          <p:cNvSpPr txBox="1"/>
          <p:nvPr/>
        </p:nvSpPr>
        <p:spPr>
          <a:xfrm>
            <a:off x="10737190" y="5525735"/>
            <a:ext cx="1013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👤     ★★★★★</a:t>
            </a:r>
          </a:p>
          <a:p>
            <a:r>
              <a:rPr lang="fr-FR" sz="1000" dirty="0"/>
              <a:t>💉     ★☆☆☆☆</a:t>
            </a:r>
          </a:p>
          <a:p>
            <a:r>
              <a:rPr lang="fr-FR" sz="1000" dirty="0"/>
              <a:t>🕐     ★★★★★</a:t>
            </a:r>
          </a:p>
          <a:p>
            <a:r>
              <a:rPr lang="fr-FR" sz="1000" dirty="0"/>
              <a:t>💰     ★★★★★</a:t>
            </a:r>
          </a:p>
          <a:p>
            <a:endParaRPr lang="fr-FR" sz="1000" dirty="0"/>
          </a:p>
        </p:txBody>
      </p:sp>
      <p:sp>
        <p:nvSpPr>
          <p:cNvPr id="2" name="Flèche vers la gauche 1">
            <a:extLst>
              <a:ext uri="{FF2B5EF4-FFF2-40B4-BE49-F238E27FC236}">
                <a16:creationId xmlns:a16="http://schemas.microsoft.com/office/drawing/2014/main" id="{F38460B2-4CC7-1D44-A146-0940E7E56101}"/>
              </a:ext>
            </a:extLst>
          </p:cNvPr>
          <p:cNvSpPr/>
          <p:nvPr/>
        </p:nvSpPr>
        <p:spPr>
          <a:xfrm>
            <a:off x="4210368" y="684337"/>
            <a:ext cx="1097241" cy="5871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Proved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A55FB3AC-6A92-0149-8C49-D9D13427BD05}"/>
              </a:ext>
            </a:extLst>
          </p:cNvPr>
          <p:cNvSpPr/>
          <p:nvPr/>
        </p:nvSpPr>
        <p:spPr>
          <a:xfrm>
            <a:off x="7904469" y="696429"/>
            <a:ext cx="1107566" cy="56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Hypothesis</a:t>
            </a:r>
          </a:p>
        </p:txBody>
      </p:sp>
      <p:sp>
        <p:nvSpPr>
          <p:cNvPr id="187" name="Rectangle : coins arrondis 186">
            <a:extLst>
              <a:ext uri="{FF2B5EF4-FFF2-40B4-BE49-F238E27FC236}">
                <a16:creationId xmlns:a16="http://schemas.microsoft.com/office/drawing/2014/main" id="{97A30075-2945-E142-98F3-2AC426ADB413}"/>
              </a:ext>
            </a:extLst>
          </p:cNvPr>
          <p:cNvSpPr/>
          <p:nvPr/>
        </p:nvSpPr>
        <p:spPr>
          <a:xfrm>
            <a:off x="8609065" y="1574428"/>
            <a:ext cx="3394092" cy="4651060"/>
          </a:xfrm>
          <a:prstGeom prst="roundRect">
            <a:avLst>
              <a:gd name="adj" fmla="val 3445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1DCD8E-EF89-624F-A74E-687C45DF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05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97"/>
    </mc:Choice>
    <mc:Fallback xmlns="">
      <p:transition spd="slow" advTm="1116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E07EC-B280-804C-90F9-1C300306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Wilson’s disease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2EB45F-9912-4D49-925C-67739A5E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95B4E3-5A08-B24D-865C-DB5D4713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48B8A3-3664-1B42-8572-44F77DD79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59"/>
          <a:stretch/>
        </p:blipFill>
        <p:spPr>
          <a:xfrm>
            <a:off x="6425616" y="945668"/>
            <a:ext cx="5218176" cy="50743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59C0AFA-E11B-234D-ACB3-60C0E5AE4D70}"/>
              </a:ext>
            </a:extLst>
          </p:cNvPr>
          <p:cNvSpPr txBox="1"/>
          <p:nvPr/>
        </p:nvSpPr>
        <p:spPr>
          <a:xfrm>
            <a:off x="313792" y="945668"/>
            <a:ext cx="5672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20 000+ patients in US and Western Europe</a:t>
            </a:r>
          </a:p>
          <a:p>
            <a:endParaRPr lang="en-US" b="1" dirty="0">
              <a:latin typeface="+mj-lt"/>
            </a:endParaRPr>
          </a:p>
          <a:p>
            <a:r>
              <a:rPr lang="en-US" dirty="0">
                <a:latin typeface="+mj-lt"/>
              </a:rPr>
              <a:t>Wilson disease is a potentially treatable, inherited disorder of copper metabolism that is characterized by the pathological accumulation of copper. 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36C16C19-5C13-B243-9541-125628D0A3DC}"/>
              </a:ext>
            </a:extLst>
          </p:cNvPr>
          <p:cNvGrpSpPr/>
          <p:nvPr/>
        </p:nvGrpSpPr>
        <p:grpSpPr>
          <a:xfrm>
            <a:off x="313792" y="2830017"/>
            <a:ext cx="5999246" cy="3374372"/>
            <a:chOff x="106838" y="2742084"/>
            <a:chExt cx="6904604" cy="3883605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53E56C2-26A7-7245-B073-A40565E4F657}"/>
                </a:ext>
              </a:extLst>
            </p:cNvPr>
            <p:cNvSpPr/>
            <p:nvPr/>
          </p:nvSpPr>
          <p:spPr>
            <a:xfrm>
              <a:off x="1981201" y="2742084"/>
              <a:ext cx="1428062" cy="4493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</a:rPr>
                <a:t>WD Patients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C7950E67-7042-A74C-BFCA-15334AC98D63}"/>
                </a:ext>
              </a:extLst>
            </p:cNvPr>
            <p:cNvSpPr/>
            <p:nvPr/>
          </p:nvSpPr>
          <p:spPr>
            <a:xfrm>
              <a:off x="3409263" y="3443549"/>
              <a:ext cx="1682496" cy="4460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</a:rPr>
                <a:t>75 %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9B3F51B2-4300-3A40-AA06-4AFFBA25BE1E}"/>
                </a:ext>
              </a:extLst>
            </p:cNvPr>
            <p:cNvSpPr/>
            <p:nvPr/>
          </p:nvSpPr>
          <p:spPr>
            <a:xfrm>
              <a:off x="313792" y="3446744"/>
              <a:ext cx="1667410" cy="4493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</a:rPr>
                <a:t>Children, pregnant and elderlies – 25%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7799AB9A-CB52-9C4F-9182-5AFCA8BB42DA}"/>
                </a:ext>
              </a:extLst>
            </p:cNvPr>
            <p:cNvSpPr/>
            <p:nvPr/>
          </p:nvSpPr>
          <p:spPr>
            <a:xfrm>
              <a:off x="1816608" y="4302677"/>
              <a:ext cx="1592656" cy="4430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65 %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neurologic/hepatic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F7A87759-8F7D-C24F-942A-C13B378C1089}"/>
                </a:ext>
              </a:extLst>
            </p:cNvPr>
            <p:cNvSpPr/>
            <p:nvPr/>
          </p:nvSpPr>
          <p:spPr>
            <a:xfrm>
              <a:off x="3536480" y="4296739"/>
              <a:ext cx="1428063" cy="443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</a:rPr>
                <a:t>5 % 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hepatic only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A652C6E7-9D3A-9644-8311-C19D216FC251}"/>
                </a:ext>
              </a:extLst>
            </p:cNvPr>
            <p:cNvSpPr/>
            <p:nvPr/>
          </p:nvSpPr>
          <p:spPr>
            <a:xfrm>
              <a:off x="5091759" y="4296738"/>
              <a:ext cx="1428063" cy="443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</a:rPr>
                <a:t>30 % 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asymptomatic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42118875-7DDD-2A46-9A92-CE2A2166DC72}"/>
                </a:ext>
              </a:extLst>
            </p:cNvPr>
            <p:cNvSpPr/>
            <p:nvPr/>
          </p:nvSpPr>
          <p:spPr>
            <a:xfrm>
              <a:off x="2509250" y="5326543"/>
              <a:ext cx="1750250" cy="443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55 %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acute liver failure</a:t>
              </a: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302E4052-2E68-E442-B48E-5C637D415AEA}"/>
                </a:ext>
              </a:extLst>
            </p:cNvPr>
            <p:cNvSpPr/>
            <p:nvPr/>
          </p:nvSpPr>
          <p:spPr>
            <a:xfrm>
              <a:off x="4574698" y="5326544"/>
              <a:ext cx="1750251" cy="4430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45 %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no acute liver failure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81E84BB-0603-7E45-8C24-05901F2103AE}"/>
                </a:ext>
              </a:extLst>
            </p:cNvPr>
            <p:cNvSpPr txBox="1"/>
            <p:nvPr/>
          </p:nvSpPr>
          <p:spPr>
            <a:xfrm>
              <a:off x="191268" y="4473563"/>
              <a:ext cx="1508402" cy="602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+mj-lt"/>
                </a:rPr>
                <a:t>Chelators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+mj-lt"/>
                </a:rPr>
                <a:t>contraindicated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6B7192E-F93C-9943-B909-8C835BB2EB53}"/>
                </a:ext>
              </a:extLst>
            </p:cNvPr>
            <p:cNvSpPr txBox="1"/>
            <p:nvPr/>
          </p:nvSpPr>
          <p:spPr>
            <a:xfrm>
              <a:off x="106838" y="5354067"/>
              <a:ext cx="1807305" cy="85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C00000"/>
                  </a:solidFill>
                  <a:latin typeface="+mj-lt"/>
                </a:rPr>
                <a:t>50 % </a:t>
              </a:r>
            </a:p>
            <a:p>
              <a:pPr algn="ctr"/>
              <a:r>
                <a:rPr lang="en-US" sz="1400" b="1">
                  <a:solidFill>
                    <a:srgbClr val="C00000"/>
                  </a:solidFill>
                  <a:latin typeface="+mj-lt"/>
                </a:rPr>
                <a:t>Chelators failure or</a:t>
              </a:r>
            </a:p>
            <a:p>
              <a:pPr algn="ctr"/>
              <a:r>
                <a:rPr lang="en-US" sz="1400" b="1">
                  <a:solidFill>
                    <a:srgbClr val="C00000"/>
                  </a:solidFill>
                  <a:latin typeface="+mj-lt"/>
                </a:rPr>
                <a:t>Patients worsening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9E958CE-99F4-0145-87CC-AE060AFCF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9347" y="4804170"/>
              <a:ext cx="238703" cy="663941"/>
            </a:xfrm>
            <a:prstGeom prst="straightConnector1">
              <a:avLst/>
            </a:prstGeom>
            <a:ln w="38100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98B3F271-21AE-0144-B17C-A8A17E962D9B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945470" y="3934081"/>
              <a:ext cx="0" cy="539482"/>
            </a:xfrm>
            <a:prstGeom prst="straightConnector1">
              <a:avLst/>
            </a:prstGeom>
            <a:ln w="38100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8D0EA969-FCEC-304B-916F-86B97E4E5B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3937" y="3205476"/>
              <a:ext cx="207263" cy="223126"/>
            </a:xfrm>
            <a:prstGeom prst="straightConnector1">
              <a:avLst/>
            </a:prstGeom>
            <a:ln w="28575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8AA882EB-44C9-0F41-AAD3-8A1B6C34DE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305" y="3934081"/>
              <a:ext cx="228944" cy="340307"/>
            </a:xfrm>
            <a:prstGeom prst="straightConnector1">
              <a:avLst/>
            </a:prstGeom>
            <a:ln w="57150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2004985A-2AB8-F948-A426-0B8BCCDD2429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4250511" y="3934081"/>
              <a:ext cx="8990" cy="362658"/>
            </a:xfrm>
            <a:prstGeom prst="straightConnector1">
              <a:avLst/>
            </a:prstGeom>
            <a:ln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2247751A-00AE-3743-AC69-A7D6A9B0424B}"/>
                </a:ext>
              </a:extLst>
            </p:cNvPr>
            <p:cNvCxnSpPr>
              <a:cxnSpLocks/>
            </p:cNvCxnSpPr>
            <p:nvPr/>
          </p:nvCxnSpPr>
          <p:spPr>
            <a:xfrm>
              <a:off x="5089775" y="3934081"/>
              <a:ext cx="189966" cy="347036"/>
            </a:xfrm>
            <a:prstGeom prst="straightConnector1">
              <a:avLst/>
            </a:prstGeom>
            <a:ln w="28575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C8C84AE6-EA77-1544-8D08-9133DCA7E2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6607" y="5548054"/>
              <a:ext cx="619147" cy="0"/>
            </a:xfrm>
            <a:prstGeom prst="straightConnector1">
              <a:avLst/>
            </a:prstGeom>
            <a:ln w="38100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5EEE8F6C-865E-8D47-A2F5-DC5FC20BD583}"/>
                </a:ext>
              </a:extLst>
            </p:cNvPr>
            <p:cNvCxnSpPr>
              <a:cxnSpLocks/>
            </p:cNvCxnSpPr>
            <p:nvPr/>
          </p:nvCxnSpPr>
          <p:spPr>
            <a:xfrm>
              <a:off x="3365189" y="3209574"/>
              <a:ext cx="190575" cy="219028"/>
            </a:xfrm>
            <a:prstGeom prst="straightConnector1">
              <a:avLst/>
            </a:prstGeom>
            <a:ln w="57150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43DE4F17-4644-A84C-BFB5-018E1363A611}"/>
                </a:ext>
              </a:extLst>
            </p:cNvPr>
            <p:cNvCxnSpPr>
              <a:cxnSpLocks/>
            </p:cNvCxnSpPr>
            <p:nvPr/>
          </p:nvCxnSpPr>
          <p:spPr>
            <a:xfrm>
              <a:off x="3761982" y="4782700"/>
              <a:ext cx="0" cy="529139"/>
            </a:xfrm>
            <a:prstGeom prst="straightConnector1">
              <a:avLst/>
            </a:prstGeom>
            <a:ln w="28575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65BBA2FB-34E8-1C40-BDD7-3D59AE7943CF}"/>
                </a:ext>
              </a:extLst>
            </p:cNvPr>
            <p:cNvCxnSpPr>
              <a:cxnSpLocks/>
            </p:cNvCxnSpPr>
            <p:nvPr/>
          </p:nvCxnSpPr>
          <p:spPr>
            <a:xfrm>
              <a:off x="4755630" y="4782700"/>
              <a:ext cx="0" cy="529139"/>
            </a:xfrm>
            <a:prstGeom prst="straightConnector1">
              <a:avLst/>
            </a:prstGeom>
            <a:ln w="28575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F7D3CC2-7688-F047-8BDC-C055C01A66C9}"/>
                </a:ext>
              </a:extLst>
            </p:cNvPr>
            <p:cNvSpPr txBox="1"/>
            <p:nvPr/>
          </p:nvSpPr>
          <p:spPr>
            <a:xfrm>
              <a:off x="4600138" y="6023509"/>
              <a:ext cx="2411304" cy="602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+mj-lt"/>
                </a:rPr>
                <a:t>Chelators ok until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+mj-lt"/>
                </a:rPr>
                <a:t>symptomatic or worsening</a:t>
              </a:r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7C5CCD56-8327-8E43-BA59-1CC54267201D}"/>
                </a:ext>
              </a:extLst>
            </p:cNvPr>
            <p:cNvCxnSpPr>
              <a:cxnSpLocks/>
            </p:cNvCxnSpPr>
            <p:nvPr/>
          </p:nvCxnSpPr>
          <p:spPr>
            <a:xfrm>
              <a:off x="6426979" y="4795886"/>
              <a:ext cx="0" cy="1264802"/>
            </a:xfrm>
            <a:prstGeom prst="straightConnector1">
              <a:avLst/>
            </a:prstGeom>
            <a:ln w="28575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ECAFA687-7CAB-8E47-8B87-2A723A9B5B1B}"/>
                </a:ext>
              </a:extLst>
            </p:cNvPr>
            <p:cNvCxnSpPr>
              <a:cxnSpLocks/>
            </p:cNvCxnSpPr>
            <p:nvPr/>
          </p:nvCxnSpPr>
          <p:spPr>
            <a:xfrm>
              <a:off x="5805790" y="5828247"/>
              <a:ext cx="0" cy="251616"/>
            </a:xfrm>
            <a:prstGeom prst="straightConnector1">
              <a:avLst/>
            </a:prstGeom>
            <a:ln w="28575">
              <a:solidFill>
                <a:srgbClr val="CD8D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FAD9BD49-C7E5-4546-994D-D1F3DD13FFD5}"/>
              </a:ext>
            </a:extLst>
          </p:cNvPr>
          <p:cNvSpPr txBox="1"/>
          <p:nvPr/>
        </p:nvSpPr>
        <p:spPr>
          <a:xfrm>
            <a:off x="546797" y="6049129"/>
            <a:ext cx="2776722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 dirty="0"/>
              <a:t>Weiss et al. In: Wilson Disease. </a:t>
            </a:r>
            <a:r>
              <a:rPr lang="en-GB" sz="1100" baseline="30000" dirty="0" err="1"/>
              <a:t>GeneReviews</a:t>
            </a:r>
            <a:r>
              <a:rPr lang="en-GB" sz="1100" baseline="30000" dirty="0"/>
              <a:t> (1999) [updated 2016]</a:t>
            </a:r>
          </a:p>
        </p:txBody>
      </p:sp>
    </p:spTree>
    <p:extLst>
      <p:ext uri="{BB962C8B-B14F-4D97-AF65-F5344CB8AC3E}">
        <p14:creationId xmlns:p14="http://schemas.microsoft.com/office/powerpoint/2010/main" val="281934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E48AB-9FAE-AF43-B3C0-C8CF1D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95" y="231924"/>
            <a:ext cx="10515600" cy="475632"/>
          </a:xfrm>
        </p:spPr>
        <p:txBody>
          <a:bodyPr>
            <a:normAutofit fontScale="90000"/>
          </a:bodyPr>
          <a:lstStyle/>
          <a:p>
            <a:r>
              <a:rPr lang="en-US"/>
              <a:t>Stages &amp; needs of Wilson’s disease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4EA7E1-CAE4-D64B-882C-532D333C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266DD-7CF1-5C47-B68B-E95CC09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7</a:t>
            </a:fld>
            <a:endParaRPr lang="en-US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2099B383-0C4B-A346-9731-0BCEC63D8D70}"/>
              </a:ext>
            </a:extLst>
          </p:cNvPr>
          <p:cNvSpPr/>
          <p:nvPr/>
        </p:nvSpPr>
        <p:spPr>
          <a:xfrm>
            <a:off x="3096820" y="4692598"/>
            <a:ext cx="326136" cy="16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160724FD-8D52-3645-A6E6-D3BD544EF593}"/>
              </a:ext>
            </a:extLst>
          </p:cNvPr>
          <p:cNvSpPr/>
          <p:nvPr/>
        </p:nvSpPr>
        <p:spPr>
          <a:xfrm>
            <a:off x="5906346" y="4688093"/>
            <a:ext cx="326136" cy="16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8E7DD05E-353D-B249-AEE8-56911E67109F}"/>
              </a:ext>
            </a:extLst>
          </p:cNvPr>
          <p:cNvSpPr/>
          <p:nvPr/>
        </p:nvSpPr>
        <p:spPr>
          <a:xfrm>
            <a:off x="8668671" y="4688093"/>
            <a:ext cx="326136" cy="16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7A8C86-B8F8-6B43-AA8C-C2A1BC8D3A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926" y="2737013"/>
            <a:ext cx="1273048" cy="127304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AED50D4-3C48-5143-9926-9935C3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89" y="3096768"/>
            <a:ext cx="952861" cy="67494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EA5D8ED-C143-1149-BCB6-720EBD58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262" y="3222714"/>
            <a:ext cx="493327" cy="4756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A1C8CB-6ADD-AE48-99C7-AC76B5FB0D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8870" y="3228323"/>
            <a:ext cx="493327" cy="47563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39448FA-55F0-F949-A646-B6232F5DF7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2148" y="3228323"/>
            <a:ext cx="493327" cy="4756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97C5200-D553-114B-A129-EAB8CEBA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617" y="2807386"/>
            <a:ext cx="493327" cy="47563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653C571-0DDD-FB4C-A160-98621B6662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7051" y="3420044"/>
            <a:ext cx="493327" cy="47563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65EA50E-715A-6A4B-A806-0AD5657D20B3}"/>
              </a:ext>
            </a:extLst>
          </p:cNvPr>
          <p:cNvSpPr txBox="1"/>
          <p:nvPr/>
        </p:nvSpPr>
        <p:spPr>
          <a:xfrm>
            <a:off x="9148" y="3439578"/>
            <a:ext cx="14736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Discovery
</a:t>
            </a:r>
            <a:r>
              <a:rPr lang="en-US" sz="1100" dirty="0">
                <a:latin typeface="+mj-lt"/>
              </a:rPr>
              <a:t>Young patients</a:t>
            </a:r>
            <a:endParaRPr lang="en-US" sz="1400" dirty="0">
              <a:latin typeface="+mj-lt"/>
            </a:endParaRPr>
          </a:p>
        </p:txBody>
      </p:sp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D4D16550-81E3-5A44-B403-B7D634F87123}"/>
              </a:ext>
            </a:extLst>
          </p:cNvPr>
          <p:cNvCxnSpPr>
            <a:cxnSpLocks/>
          </p:cNvCxnSpPr>
          <p:nvPr/>
        </p:nvCxnSpPr>
        <p:spPr>
          <a:xfrm>
            <a:off x="998777" y="3703955"/>
            <a:ext cx="495649" cy="285404"/>
          </a:xfrm>
          <a:prstGeom prst="bentConnector3">
            <a:avLst>
              <a:gd name="adj1" fmla="val 100426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5844B513-EE3B-8747-ACF3-12C44504F422}"/>
              </a:ext>
            </a:extLst>
          </p:cNvPr>
          <p:cNvSpPr txBox="1"/>
          <p:nvPr/>
        </p:nvSpPr>
        <p:spPr>
          <a:xfrm>
            <a:off x="2983350" y="3348004"/>
            <a:ext cx="147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Discovery</a:t>
            </a:r>
          </a:p>
          <a:p>
            <a:r>
              <a:rPr lang="en-US" sz="1100" dirty="0">
                <a:latin typeface="+mj-lt"/>
              </a:rPr>
              <a:t>Family tests
&amp; other signs</a:t>
            </a:r>
            <a:endParaRPr lang="en-US" sz="1400" dirty="0">
              <a:latin typeface="+mj-lt"/>
            </a:endParaRPr>
          </a:p>
        </p:txBody>
      </p:sp>
      <p:cxnSp>
        <p:nvCxnSpPr>
          <p:cNvPr id="45" name="Connecteur en angle 44">
            <a:extLst>
              <a:ext uri="{FF2B5EF4-FFF2-40B4-BE49-F238E27FC236}">
                <a16:creationId xmlns:a16="http://schemas.microsoft.com/office/drawing/2014/main" id="{70021663-C4DF-064A-84BE-D10B59E28506}"/>
              </a:ext>
            </a:extLst>
          </p:cNvPr>
          <p:cNvCxnSpPr>
            <a:cxnSpLocks/>
          </p:cNvCxnSpPr>
          <p:nvPr/>
        </p:nvCxnSpPr>
        <p:spPr>
          <a:xfrm>
            <a:off x="3919047" y="3691351"/>
            <a:ext cx="495649" cy="285404"/>
          </a:xfrm>
          <a:prstGeom prst="bentConnector3">
            <a:avLst>
              <a:gd name="adj1" fmla="val 100426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1D31D8D-2976-7548-80B2-8A9D2DD4C1F9}"/>
              </a:ext>
            </a:extLst>
          </p:cNvPr>
          <p:cNvGrpSpPr/>
          <p:nvPr/>
        </p:nvGrpSpPr>
        <p:grpSpPr>
          <a:xfrm>
            <a:off x="702100" y="3996437"/>
            <a:ext cx="2301604" cy="1445412"/>
            <a:chOff x="1154531" y="2206092"/>
            <a:chExt cx="2301604" cy="1445412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6CBAC0A-4809-3046-85DA-16F5ABC59AD5}"/>
                </a:ext>
              </a:extLst>
            </p:cNvPr>
            <p:cNvSpPr/>
            <p:nvPr/>
          </p:nvSpPr>
          <p:spPr>
            <a:xfrm>
              <a:off x="1154531" y="2206092"/>
              <a:ext cx="2295144" cy="396240"/>
            </a:xfrm>
            <a:prstGeom prst="roundRect">
              <a:avLst>
                <a:gd name="adj" fmla="val 1051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Acute liver failure</a:t>
              </a:r>
              <a:endParaRPr lang="en-US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888DFF6-C686-DE48-9B80-4C9AC07E2D8D}"/>
                </a:ext>
              </a:extLst>
            </p:cNvPr>
            <p:cNvSpPr txBox="1"/>
            <p:nvPr/>
          </p:nvSpPr>
          <p:spPr>
            <a:xfrm>
              <a:off x="1409590" y="2732297"/>
              <a:ext cx="17171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ICU admission
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Complicated metal treatment</a:t>
              </a: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406235E5-A0C3-B34F-8E58-9E9FD03FAB4D}"/>
                </a:ext>
              </a:extLst>
            </p:cNvPr>
            <p:cNvSpPr/>
            <p:nvPr/>
          </p:nvSpPr>
          <p:spPr>
            <a:xfrm>
              <a:off x="1154531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BA5F9E5-AE3F-9E4B-9134-37CAD84C73A5}"/>
              </a:ext>
            </a:extLst>
          </p:cNvPr>
          <p:cNvGrpSpPr/>
          <p:nvPr/>
        </p:nvGrpSpPr>
        <p:grpSpPr>
          <a:xfrm>
            <a:off x="3493886" y="3996437"/>
            <a:ext cx="2301604" cy="1445412"/>
            <a:chOff x="3946317" y="2206092"/>
            <a:chExt cx="2301604" cy="1445412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0F828B3-E2F8-8F4F-AAE0-01DED31562CD}"/>
                </a:ext>
              </a:extLst>
            </p:cNvPr>
            <p:cNvSpPr/>
            <p:nvPr/>
          </p:nvSpPr>
          <p:spPr>
            <a:xfrm>
              <a:off x="3949547" y="2206092"/>
              <a:ext cx="2295144" cy="396240"/>
            </a:xfrm>
            <a:prstGeom prst="roundRect">
              <a:avLst>
                <a:gd name="adj" fmla="val 1051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Primo-treatment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41715CE-72A7-D04D-A4BD-C1E614B29889}"/>
                </a:ext>
              </a:extLst>
            </p:cNvPr>
            <p:cNvSpPr txBox="1"/>
            <p:nvPr/>
          </p:nvSpPr>
          <p:spPr>
            <a:xfrm>
              <a:off x="3959024" y="2677949"/>
              <a:ext cx="2276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High-dose treatment
</a:t>
              </a:r>
              <a:r>
                <a:rPr lang="en-US" sz="1200" dirty="0">
                  <a:latin typeface="+mj-lt"/>
                </a:rPr>
                <a:t>1-3 years</a:t>
              </a:r>
            </a:p>
            <a:p>
              <a:pPr algn="ctr"/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Slow metal treatment
Neuro aggravation risk</a:t>
              </a: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CF5C478D-AA37-1441-ACD9-C88329BC81BD}"/>
                </a:ext>
              </a:extLst>
            </p:cNvPr>
            <p:cNvSpPr/>
            <p:nvPr/>
          </p:nvSpPr>
          <p:spPr>
            <a:xfrm>
              <a:off x="3946317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EE17D73-FE9E-454A-B313-72C6C6BECE0F}"/>
              </a:ext>
            </a:extLst>
          </p:cNvPr>
          <p:cNvGrpSpPr/>
          <p:nvPr/>
        </p:nvGrpSpPr>
        <p:grpSpPr>
          <a:xfrm>
            <a:off x="6292132" y="3996437"/>
            <a:ext cx="2301604" cy="1445412"/>
            <a:chOff x="6744563" y="2206092"/>
            <a:chExt cx="2301604" cy="1445412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F74BE5C8-1CC6-A142-A0CF-02CFBCC231B7}"/>
                </a:ext>
              </a:extLst>
            </p:cNvPr>
            <p:cNvSpPr/>
            <p:nvPr/>
          </p:nvSpPr>
          <p:spPr>
            <a:xfrm>
              <a:off x="6744563" y="2206092"/>
              <a:ext cx="2295144" cy="396240"/>
            </a:xfrm>
            <a:prstGeom prst="roundRect">
              <a:avLst>
                <a:gd name="adj" fmla="val 105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Maintenance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E9D4363-D9A4-A849-8F68-B44953505524}"/>
                </a:ext>
              </a:extLst>
            </p:cNvPr>
            <p:cNvSpPr txBox="1"/>
            <p:nvPr/>
          </p:nvSpPr>
          <p:spPr>
            <a:xfrm>
              <a:off x="6922963" y="2602332"/>
              <a:ext cx="19383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Regular treatment
</a:t>
              </a:r>
              <a:r>
                <a:rPr lang="en-US" sz="1200" dirty="0">
                  <a:latin typeface="+mj-lt"/>
                </a:rPr>
                <a:t>3-6 times/day – 10-50 years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Treatment normally efficient</a:t>
              </a:r>
            </a:p>
            <a:p>
              <a:pPr algn="ctr"/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Progression risk
</a:t>
              </a:r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28F01F46-A6C1-F949-9F18-9361984748E0}"/>
                </a:ext>
              </a:extLst>
            </p:cNvPr>
            <p:cNvSpPr/>
            <p:nvPr/>
          </p:nvSpPr>
          <p:spPr>
            <a:xfrm>
              <a:off x="6744563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27A4395-911E-4844-AAF4-29CED038FF77}"/>
              </a:ext>
            </a:extLst>
          </p:cNvPr>
          <p:cNvGrpSpPr/>
          <p:nvPr/>
        </p:nvGrpSpPr>
        <p:grpSpPr>
          <a:xfrm>
            <a:off x="9087148" y="3996437"/>
            <a:ext cx="2301604" cy="1445412"/>
            <a:chOff x="9539579" y="2206092"/>
            <a:chExt cx="2301604" cy="144541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64F4D03-0EEA-534B-B7A3-74A61C985C1A}"/>
                </a:ext>
              </a:extLst>
            </p:cNvPr>
            <p:cNvSpPr/>
            <p:nvPr/>
          </p:nvSpPr>
          <p:spPr>
            <a:xfrm>
              <a:off x="9539579" y="2206092"/>
              <a:ext cx="2295144" cy="396240"/>
            </a:xfrm>
            <a:prstGeom prst="roundRect">
              <a:avLst>
                <a:gd name="adj" fmla="val 1051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Escape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1695A8C-08F6-3449-8117-AF5291488858}"/>
                </a:ext>
              </a:extLst>
            </p:cNvPr>
            <p:cNvSpPr txBox="1"/>
            <p:nvPr/>
          </p:nvSpPr>
          <p:spPr>
            <a:xfrm>
              <a:off x="9600973" y="2716909"/>
              <a:ext cx="217239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+mj-lt"/>
                </a:rPr>
                <a:t>Various lines of treatment</a:t>
              </a:r>
            </a:p>
            <a:p>
              <a:pPr algn="ctr"/>
              <a:r>
                <a:rPr lang="en-US" sz="1500" dirty="0">
                  <a:latin typeface="+mj-lt"/>
                </a:rPr>
                <a:t>Hepatic aggravation</a:t>
              </a:r>
            </a:p>
            <a:p>
              <a:pPr algn="ctr"/>
              <a:r>
                <a:rPr lang="en-US" sz="1500" dirty="0">
                  <a:latin typeface="+mj-lt"/>
                </a:rPr>
                <a:t>Neurological aggravation</a:t>
              </a: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C1FED75F-1219-EE48-97CE-042468A880FB}"/>
                </a:ext>
              </a:extLst>
            </p:cNvPr>
            <p:cNvSpPr/>
            <p:nvPr/>
          </p:nvSpPr>
          <p:spPr>
            <a:xfrm>
              <a:off x="9539579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0F1ED79B-8EAD-5E4A-BB0C-E46BBC050E6E}"/>
              </a:ext>
            </a:extLst>
          </p:cNvPr>
          <p:cNvSpPr txBox="1"/>
          <p:nvPr/>
        </p:nvSpPr>
        <p:spPr>
          <a:xfrm>
            <a:off x="851642" y="5017140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⚠️ Life-threatening ⚠️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7CEFB982-F326-0C49-A9CE-0A607B3BBEEA}"/>
              </a:ext>
            </a:extLst>
          </p:cNvPr>
          <p:cNvSpPr txBox="1"/>
          <p:nvPr/>
        </p:nvSpPr>
        <p:spPr>
          <a:xfrm>
            <a:off x="498098" y="1059639"/>
            <a:ext cx="3779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Non-ceruloplasmin bound copper in plasma: </a:t>
            </a:r>
          </a:p>
          <a:p>
            <a:r>
              <a:rPr lang="en-US" sz="1400" dirty="0">
                <a:latin typeface="+mj-lt"/>
              </a:rPr>
              <a:t>Healthy subject: 50-150 µg/l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WD patient: &gt; 200 µg/l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726A12D0-DDA2-468C-B00E-A7EEB20824DC}"/>
              </a:ext>
            </a:extLst>
          </p:cNvPr>
          <p:cNvSpPr txBox="1"/>
          <p:nvPr/>
        </p:nvSpPr>
        <p:spPr>
          <a:xfrm>
            <a:off x="9080397" y="2684319"/>
            <a:ext cx="229514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15-25 % of WD patients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44680FB-C6A2-4604-878D-21FCC21F4A61}"/>
              </a:ext>
            </a:extLst>
          </p:cNvPr>
          <p:cNvSpPr txBox="1"/>
          <p:nvPr/>
        </p:nvSpPr>
        <p:spPr>
          <a:xfrm>
            <a:off x="3422956" y="1848411"/>
            <a:ext cx="54904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WD prevalence rate: ~ 4 / 100 000 persons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1C0521B-02F0-4088-B236-C7C4E1EC56C2}"/>
              </a:ext>
            </a:extLst>
          </p:cNvPr>
          <p:cNvSpPr txBox="1"/>
          <p:nvPr/>
        </p:nvSpPr>
        <p:spPr>
          <a:xfrm>
            <a:off x="2441181" y="2684319"/>
            <a:ext cx="22474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Incidence rate: ~ 0.3 / 100 000</a:t>
            </a:r>
          </a:p>
        </p:txBody>
      </p: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69CB7A52-01D0-4744-8590-E4275E00FA0B}"/>
              </a:ext>
            </a:extLst>
          </p:cNvPr>
          <p:cNvCxnSpPr>
            <a:cxnSpLocks/>
            <a:stCxn id="48" idx="2"/>
            <a:endCxn id="38" idx="2"/>
          </p:cNvCxnSpPr>
          <p:nvPr/>
        </p:nvCxnSpPr>
        <p:spPr>
          <a:xfrm rot="5400000">
            <a:off x="6045426" y="1249325"/>
            <a:ext cx="12700" cy="8385048"/>
          </a:xfrm>
          <a:prstGeom prst="bentConnector3">
            <a:avLst>
              <a:gd name="adj1" fmla="val 5279189"/>
            </a:avLst>
          </a:prstGeom>
          <a:ln w="57150">
            <a:solidFill>
              <a:srgbClr val="D2521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E48AB-9FAE-AF43-B3C0-C8CF1D04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95" y="231924"/>
            <a:ext cx="10515600" cy="475632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+mn-lt"/>
              </a:rPr>
              <a:t>MEX</a:t>
            </a:r>
            <a:r>
              <a:rPr lang="en-US" b="1">
                <a:solidFill>
                  <a:srgbClr val="7595A6"/>
                </a:solidFill>
                <a:latin typeface="+mn-lt"/>
              </a:rPr>
              <a:t>BRAIN</a:t>
            </a:r>
            <a:r>
              <a:rPr lang="en-US"/>
              <a:t> in Wilson’s disease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266DD-7CF1-5C47-B68B-E95CC09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503" y="5822439"/>
            <a:ext cx="2743200" cy="365125"/>
          </a:xfrm>
        </p:spPr>
        <p:txBody>
          <a:bodyPr/>
          <a:lstStyle/>
          <a:p>
            <a:fld id="{5A04C104-3011-41EC-A416-618888F6C2B4}" type="slidenum">
              <a:rPr lang="en-US" smtClean="0"/>
              <a:t>8</a:t>
            </a:fld>
            <a:endParaRPr lang="en-US"/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93AC8E1A-0B87-B941-89E7-02820AEBCE57}"/>
              </a:ext>
            </a:extLst>
          </p:cNvPr>
          <p:cNvGrpSpPr/>
          <p:nvPr/>
        </p:nvGrpSpPr>
        <p:grpSpPr>
          <a:xfrm>
            <a:off x="225887" y="3608646"/>
            <a:ext cx="1468831" cy="396240"/>
            <a:chOff x="1137208" y="2206092"/>
            <a:chExt cx="1468831" cy="396240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673D356-2AE4-B84C-AF9B-00B411F02F18}"/>
                </a:ext>
              </a:extLst>
            </p:cNvPr>
            <p:cNvSpPr txBox="1"/>
            <p:nvPr/>
          </p:nvSpPr>
          <p:spPr>
            <a:xfrm>
              <a:off x="1137208" y="2238201"/>
              <a:ext cx="1460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Liver transplant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100C4D34-42B5-7442-9A70-D0C844C7FCAC}"/>
                </a:ext>
              </a:extLst>
            </p:cNvPr>
            <p:cNvSpPr/>
            <p:nvPr/>
          </p:nvSpPr>
          <p:spPr>
            <a:xfrm>
              <a:off x="1154531" y="2206092"/>
              <a:ext cx="1451508" cy="396240"/>
            </a:xfrm>
            <a:prstGeom prst="roundRect">
              <a:avLst>
                <a:gd name="adj" fmla="val 1321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FC7579B-B257-A745-B616-72BD316C4E93}"/>
              </a:ext>
            </a:extLst>
          </p:cNvPr>
          <p:cNvCxnSpPr>
            <a:cxnSpLocks/>
          </p:cNvCxnSpPr>
          <p:nvPr/>
        </p:nvCxnSpPr>
        <p:spPr>
          <a:xfrm>
            <a:off x="796039" y="3296677"/>
            <a:ext cx="0" cy="311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BD8AE7C-E2F4-0943-A5DF-A10AD80C1ED8}"/>
              </a:ext>
            </a:extLst>
          </p:cNvPr>
          <p:cNvGrpSpPr/>
          <p:nvPr/>
        </p:nvGrpSpPr>
        <p:grpSpPr>
          <a:xfrm>
            <a:off x="1093931" y="4111653"/>
            <a:ext cx="1743724" cy="1656060"/>
            <a:chOff x="1352385" y="4923495"/>
            <a:chExt cx="1743724" cy="1656060"/>
          </a:xfrm>
        </p:grpSpPr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7B235D5-1292-2F49-8520-C33B1F82C524}"/>
                </a:ext>
              </a:extLst>
            </p:cNvPr>
            <p:cNvSpPr txBox="1"/>
            <p:nvPr/>
          </p:nvSpPr>
          <p:spPr>
            <a:xfrm>
              <a:off x="1986845" y="4954543"/>
              <a:ext cx="474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ICU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131E52EC-7676-D641-ABB0-2F432EEE961A}"/>
                </a:ext>
              </a:extLst>
            </p:cNvPr>
            <p:cNvSpPr/>
            <p:nvPr/>
          </p:nvSpPr>
          <p:spPr>
            <a:xfrm>
              <a:off x="1352385" y="4923495"/>
              <a:ext cx="1743724" cy="1656060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A03C45A-FABB-BA4D-ADCC-37C318706EE2}"/>
                </a:ext>
              </a:extLst>
            </p:cNvPr>
            <p:cNvSpPr txBox="1"/>
            <p:nvPr/>
          </p:nvSpPr>
          <p:spPr>
            <a:xfrm>
              <a:off x="1463078" y="5294158"/>
              <a:ext cx="1522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Bring back the liver to acceptable conditions for transplant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316CEC1-AFE4-D44D-8C9C-777DB5669F99}"/>
                </a:ext>
              </a:extLst>
            </p:cNvPr>
            <p:cNvSpPr txBox="1"/>
            <p:nvPr/>
          </p:nvSpPr>
          <p:spPr>
            <a:xfrm>
              <a:off x="1463078" y="6256819"/>
              <a:ext cx="1522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Save the liver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C780392C-0E86-6448-A665-58D9EB61BC14}"/>
                </a:ext>
              </a:extLst>
            </p:cNvPr>
            <p:cNvSpPr txBox="1"/>
            <p:nvPr/>
          </p:nvSpPr>
          <p:spPr>
            <a:xfrm>
              <a:off x="1466770" y="5957807"/>
              <a:ext cx="1522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OR</a:t>
              </a:r>
            </a:p>
          </p:txBody>
        </p:sp>
      </p:grp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887789AD-FA15-CC46-B091-66A43AB12BC3}"/>
              </a:ext>
            </a:extLst>
          </p:cNvPr>
          <p:cNvCxnSpPr>
            <a:cxnSpLocks/>
          </p:cNvCxnSpPr>
          <p:nvPr/>
        </p:nvCxnSpPr>
        <p:spPr>
          <a:xfrm>
            <a:off x="2043649" y="3296677"/>
            <a:ext cx="0" cy="814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AF1F090F-064D-044D-90DD-2C4300EB9D0D}"/>
              </a:ext>
            </a:extLst>
          </p:cNvPr>
          <p:cNvGrpSpPr/>
          <p:nvPr/>
        </p:nvGrpSpPr>
        <p:grpSpPr>
          <a:xfrm>
            <a:off x="3514797" y="3551074"/>
            <a:ext cx="1927604" cy="1854933"/>
            <a:chOff x="1251876" y="4923495"/>
            <a:chExt cx="1927604" cy="1854933"/>
          </a:xfrm>
        </p:grpSpPr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F5ED09E1-16E3-4A4F-A6AB-7DC8DCE19C79}"/>
                </a:ext>
              </a:extLst>
            </p:cNvPr>
            <p:cNvSpPr txBox="1"/>
            <p:nvPr/>
          </p:nvSpPr>
          <p:spPr>
            <a:xfrm>
              <a:off x="1267394" y="4949303"/>
              <a:ext cx="191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High dose chelator treatment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F457666D-802C-0F48-83B7-30F8FAE018F8}"/>
                </a:ext>
              </a:extLst>
            </p:cNvPr>
            <p:cNvSpPr/>
            <p:nvPr/>
          </p:nvSpPr>
          <p:spPr>
            <a:xfrm>
              <a:off x="1251876" y="4923495"/>
              <a:ext cx="1927604" cy="1854933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870D22E-72DC-9443-98AD-A70FFAF44D40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4475740" y="3296677"/>
            <a:ext cx="2859" cy="254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744D17C5-8BA0-604B-B2AD-C84310175708}"/>
              </a:ext>
            </a:extLst>
          </p:cNvPr>
          <p:cNvGrpSpPr/>
          <p:nvPr/>
        </p:nvGrpSpPr>
        <p:grpSpPr>
          <a:xfrm>
            <a:off x="6354992" y="3561202"/>
            <a:ext cx="1838004" cy="1691288"/>
            <a:chOff x="1305253" y="4923496"/>
            <a:chExt cx="1838004" cy="1691288"/>
          </a:xfrm>
        </p:grpSpPr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2C6C1A91-B2E5-EB4B-88B0-EABA5D64404E}"/>
                </a:ext>
              </a:extLst>
            </p:cNvPr>
            <p:cNvSpPr txBox="1"/>
            <p:nvPr/>
          </p:nvSpPr>
          <p:spPr>
            <a:xfrm>
              <a:off x="1305253" y="4954543"/>
              <a:ext cx="1838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Chelating treatment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9E97DC07-E1C6-C843-849A-8D4EC3CCBA72}"/>
                </a:ext>
              </a:extLst>
            </p:cNvPr>
            <p:cNvSpPr/>
            <p:nvPr/>
          </p:nvSpPr>
          <p:spPr>
            <a:xfrm>
              <a:off x="1345414" y="4923496"/>
              <a:ext cx="1750695" cy="1691288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194E508-3416-9F4C-8D6C-64553FB9F9FA}"/>
                </a:ext>
              </a:extLst>
            </p:cNvPr>
            <p:cNvSpPr txBox="1"/>
            <p:nvPr/>
          </p:nvSpPr>
          <p:spPr>
            <a:xfrm>
              <a:off x="1409173" y="5353776"/>
              <a:ext cx="163705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Limited by chelator’s posology
</a:t>
              </a:r>
              <a:endParaRPr lang="en-US" sz="1200" dirty="0"/>
            </a:p>
            <a:p>
              <a:pPr algn="ctr"/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</a:rPr>
                <a:t>50 % of patients:</a:t>
              </a:r>
            </a:p>
            <a:p>
              <a:pPr algn="ctr"/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Chelator failure or patient aggravation</a:t>
              </a:r>
            </a:p>
          </p:txBody>
        </p:sp>
      </p:grp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BD788BE9-AC17-D349-A057-8E0ADEA45491}"/>
              </a:ext>
            </a:extLst>
          </p:cNvPr>
          <p:cNvCxnSpPr>
            <a:cxnSpLocks/>
            <a:endCxn id="93" idx="0"/>
          </p:cNvCxnSpPr>
          <p:nvPr/>
        </p:nvCxnSpPr>
        <p:spPr>
          <a:xfrm flipH="1">
            <a:off x="7270501" y="3296677"/>
            <a:ext cx="3486" cy="264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83580628-06D3-4449-A907-55CEC11F19B9}"/>
              </a:ext>
            </a:extLst>
          </p:cNvPr>
          <p:cNvGrpSpPr/>
          <p:nvPr/>
        </p:nvGrpSpPr>
        <p:grpSpPr>
          <a:xfrm>
            <a:off x="9968708" y="4501574"/>
            <a:ext cx="1881802" cy="396240"/>
            <a:chOff x="1154532" y="2206092"/>
            <a:chExt cx="2017043" cy="396240"/>
          </a:xfrm>
        </p:grpSpPr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DC1EF0A3-486D-564B-8217-031F21648550}"/>
                </a:ext>
              </a:extLst>
            </p:cNvPr>
            <p:cNvSpPr txBox="1"/>
            <p:nvPr/>
          </p:nvSpPr>
          <p:spPr>
            <a:xfrm>
              <a:off x="1461621" y="2231194"/>
              <a:ext cx="1398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Palliative care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6" name="Rectangle : coins arrondis 115">
              <a:extLst>
                <a:ext uri="{FF2B5EF4-FFF2-40B4-BE49-F238E27FC236}">
                  <a16:creationId xmlns:a16="http://schemas.microsoft.com/office/drawing/2014/main" id="{61F1A4F2-3AB6-A240-9F5A-86ACA870533B}"/>
                </a:ext>
              </a:extLst>
            </p:cNvPr>
            <p:cNvSpPr/>
            <p:nvPr/>
          </p:nvSpPr>
          <p:spPr>
            <a:xfrm>
              <a:off x="1154532" y="2206092"/>
              <a:ext cx="2017043" cy="396240"/>
            </a:xfrm>
            <a:prstGeom prst="roundRect">
              <a:avLst>
                <a:gd name="adj" fmla="val 1321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932E540A-7443-8645-B8B2-185731B63084}"/>
              </a:ext>
            </a:extLst>
          </p:cNvPr>
          <p:cNvCxnSpPr>
            <a:cxnSpLocks/>
          </p:cNvCxnSpPr>
          <p:nvPr/>
        </p:nvCxnSpPr>
        <p:spPr>
          <a:xfrm>
            <a:off x="9869044" y="3296677"/>
            <a:ext cx="0" cy="2039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DF1395ED-E033-1C43-8E05-E4E7FCF9D85A}"/>
              </a:ext>
            </a:extLst>
          </p:cNvPr>
          <p:cNvGrpSpPr/>
          <p:nvPr/>
        </p:nvGrpSpPr>
        <p:grpSpPr>
          <a:xfrm>
            <a:off x="9205209" y="5322727"/>
            <a:ext cx="2627337" cy="396240"/>
            <a:chOff x="1154531" y="2206092"/>
            <a:chExt cx="2972188" cy="396240"/>
          </a:xfrm>
        </p:grpSpPr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34BEE281-9BBE-6746-8326-001D828FF00A}"/>
                </a:ext>
              </a:extLst>
            </p:cNvPr>
            <p:cNvSpPr txBox="1"/>
            <p:nvPr/>
          </p:nvSpPr>
          <p:spPr>
            <a:xfrm>
              <a:off x="1206511" y="2234935"/>
              <a:ext cx="2847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New line of treatment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2" name="Rectangle : coins arrondis 121">
              <a:extLst>
                <a:ext uri="{FF2B5EF4-FFF2-40B4-BE49-F238E27FC236}">
                  <a16:creationId xmlns:a16="http://schemas.microsoft.com/office/drawing/2014/main" id="{23F6A392-570E-0D47-A859-931FAA8860F9}"/>
                </a:ext>
              </a:extLst>
            </p:cNvPr>
            <p:cNvSpPr/>
            <p:nvPr/>
          </p:nvSpPr>
          <p:spPr>
            <a:xfrm>
              <a:off x="1154531" y="2206092"/>
              <a:ext cx="2972188" cy="396240"/>
            </a:xfrm>
            <a:prstGeom prst="roundRect">
              <a:avLst>
                <a:gd name="adj" fmla="val 1321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A318247A-23C0-9644-97AB-1A2CFAC39C52}"/>
              </a:ext>
            </a:extLst>
          </p:cNvPr>
          <p:cNvCxnSpPr>
            <a:cxnSpLocks/>
          </p:cNvCxnSpPr>
          <p:nvPr/>
        </p:nvCxnSpPr>
        <p:spPr>
          <a:xfrm>
            <a:off x="11094251" y="3296677"/>
            <a:ext cx="0" cy="1204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ED1D411-AAEC-1942-998A-A6A7A4BE6BE0}"/>
              </a:ext>
            </a:extLst>
          </p:cNvPr>
          <p:cNvGrpSpPr/>
          <p:nvPr/>
        </p:nvGrpSpPr>
        <p:grpSpPr>
          <a:xfrm rot="716177">
            <a:off x="2127273" y="3729340"/>
            <a:ext cx="1122433" cy="452788"/>
            <a:chOff x="2302103" y="3935580"/>
            <a:chExt cx="1248708" cy="503727"/>
          </a:xfrm>
          <a:solidFill>
            <a:schemeClr val="bg1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2E33D0BE-08EF-F349-9021-68672E8C1838}"/>
                </a:ext>
              </a:extLst>
            </p:cNvPr>
            <p:cNvSpPr/>
            <p:nvPr/>
          </p:nvSpPr>
          <p:spPr>
            <a:xfrm>
              <a:off x="2302103" y="3935580"/>
              <a:ext cx="1248708" cy="50372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30EDBEB8-8AAE-5B4E-98F5-48505F4B3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211" y="4047875"/>
              <a:ext cx="988491" cy="276215"/>
            </a:xfrm>
            <a:prstGeom prst="rect">
              <a:avLst/>
            </a:prstGeom>
            <a:grpFill/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B62B3DFA-4428-F24E-A63E-E01F23371E8F}"/>
              </a:ext>
            </a:extLst>
          </p:cNvPr>
          <p:cNvGrpSpPr/>
          <p:nvPr/>
        </p:nvGrpSpPr>
        <p:grpSpPr>
          <a:xfrm rot="20934811">
            <a:off x="4500610" y="5308228"/>
            <a:ext cx="1122433" cy="452788"/>
            <a:chOff x="2302103" y="3935580"/>
            <a:chExt cx="1248708" cy="503727"/>
          </a:xfrm>
          <a:solidFill>
            <a:schemeClr val="bg1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C93E4628-F5A5-FF4F-8379-1C38854EA086}"/>
                </a:ext>
              </a:extLst>
            </p:cNvPr>
            <p:cNvSpPr/>
            <p:nvPr/>
          </p:nvSpPr>
          <p:spPr>
            <a:xfrm>
              <a:off x="2302103" y="3935580"/>
              <a:ext cx="1248708" cy="50372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3E8A5E13-2C40-8B43-A4D0-47E300DF5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211" y="4047875"/>
              <a:ext cx="988491" cy="276215"/>
            </a:xfrm>
            <a:prstGeom prst="rect">
              <a:avLst/>
            </a:prstGeom>
            <a:grpFill/>
          </p:spPr>
        </p:pic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0C7872C-FC40-3449-9B2F-16CBB42CA865}"/>
              </a:ext>
            </a:extLst>
          </p:cNvPr>
          <p:cNvGrpSpPr/>
          <p:nvPr/>
        </p:nvGrpSpPr>
        <p:grpSpPr>
          <a:xfrm rot="20934811">
            <a:off x="7154173" y="5203128"/>
            <a:ext cx="1122433" cy="452788"/>
            <a:chOff x="2302103" y="3935580"/>
            <a:chExt cx="1248708" cy="503727"/>
          </a:xfrm>
          <a:solidFill>
            <a:schemeClr val="bg1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8A989259-FB2C-5646-941D-DBE71C62A5D9}"/>
                </a:ext>
              </a:extLst>
            </p:cNvPr>
            <p:cNvSpPr/>
            <p:nvPr/>
          </p:nvSpPr>
          <p:spPr>
            <a:xfrm>
              <a:off x="2302103" y="3935580"/>
              <a:ext cx="1248708" cy="50372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A02630B8-4E9C-A34E-91AF-E103FFB77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211" y="4047875"/>
              <a:ext cx="988491" cy="276215"/>
            </a:xfrm>
            <a:prstGeom prst="rect">
              <a:avLst/>
            </a:prstGeom>
            <a:grpFill/>
          </p:spPr>
        </p:pic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D9AE62FD-5B74-6C47-9EB1-AE7049F71174}"/>
              </a:ext>
            </a:extLst>
          </p:cNvPr>
          <p:cNvGrpSpPr/>
          <p:nvPr/>
        </p:nvGrpSpPr>
        <p:grpSpPr>
          <a:xfrm rot="20934811">
            <a:off x="10056119" y="3606020"/>
            <a:ext cx="1122433" cy="452788"/>
            <a:chOff x="2302103" y="3935580"/>
            <a:chExt cx="1248708" cy="503727"/>
          </a:xfrm>
          <a:solidFill>
            <a:schemeClr val="bg1"/>
          </a:soli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633F9650-47F2-4046-8838-1091247CEBED}"/>
                </a:ext>
              </a:extLst>
            </p:cNvPr>
            <p:cNvSpPr/>
            <p:nvPr/>
          </p:nvSpPr>
          <p:spPr>
            <a:xfrm>
              <a:off x="2302103" y="3935580"/>
              <a:ext cx="1248708" cy="50372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7FD83B3-7E02-7341-81F2-90361366E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211" y="4047875"/>
              <a:ext cx="988491" cy="276215"/>
            </a:xfrm>
            <a:prstGeom prst="rect">
              <a:avLst/>
            </a:prstGeom>
            <a:grpFill/>
          </p:spPr>
        </p:pic>
      </p:grpSp>
      <p:cxnSp>
        <p:nvCxnSpPr>
          <p:cNvPr id="104" name="Connecteur en angle 103">
            <a:extLst>
              <a:ext uri="{FF2B5EF4-FFF2-40B4-BE49-F238E27FC236}">
                <a16:creationId xmlns:a16="http://schemas.microsoft.com/office/drawing/2014/main" id="{1C60B417-771D-C449-AE13-4AC68C153C81}"/>
              </a:ext>
            </a:extLst>
          </p:cNvPr>
          <p:cNvCxnSpPr>
            <a:cxnSpLocks/>
            <a:endCxn id="58" idx="2"/>
          </p:cNvCxnSpPr>
          <p:nvPr/>
        </p:nvCxnSpPr>
        <p:spPr>
          <a:xfrm rot="10800000" flipV="1">
            <a:off x="1965794" y="3296677"/>
            <a:ext cx="7301007" cy="2471036"/>
          </a:xfrm>
          <a:prstGeom prst="bentConnector4">
            <a:avLst>
              <a:gd name="adj1" fmla="val 2590"/>
              <a:gd name="adj2" fmla="val 115708"/>
            </a:avLst>
          </a:prstGeom>
          <a:ln w="57150">
            <a:solidFill>
              <a:srgbClr val="D2521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6" name="Tableau 27">
            <a:extLst>
              <a:ext uri="{FF2B5EF4-FFF2-40B4-BE49-F238E27FC236}">
                <a16:creationId xmlns:a16="http://schemas.microsoft.com/office/drawing/2014/main" id="{7292CBCB-D820-C44C-8C8A-049015659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64981"/>
              </p:ext>
            </p:extLst>
          </p:nvPr>
        </p:nvGraphicFramePr>
        <p:xfrm>
          <a:off x="7555502" y="283559"/>
          <a:ext cx="384975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499">
                  <a:extLst>
                    <a:ext uri="{9D8B030D-6E8A-4147-A177-3AD203B41FA5}">
                      <a16:colId xmlns:a16="http://schemas.microsoft.com/office/drawing/2014/main" val="2025435236"/>
                    </a:ext>
                  </a:extLst>
                </a:gridCol>
                <a:gridCol w="1221246">
                  <a:extLst>
                    <a:ext uri="{9D8B030D-6E8A-4147-A177-3AD203B41FA5}">
                      <a16:colId xmlns:a16="http://schemas.microsoft.com/office/drawing/2014/main" val="1256771078"/>
                    </a:ext>
                  </a:extLst>
                </a:gridCol>
                <a:gridCol w="1106258">
                  <a:extLst>
                    <a:ext uri="{9D8B030D-6E8A-4147-A177-3AD203B41FA5}">
                      <a16:colId xmlns:a16="http://schemas.microsoft.com/office/drawing/2014/main" val="3856909386"/>
                    </a:ext>
                  </a:extLst>
                </a:gridCol>
                <a:gridCol w="1163752">
                  <a:extLst>
                    <a:ext uri="{9D8B030D-6E8A-4147-A177-3AD203B41FA5}">
                      <a16:colId xmlns:a16="http://schemas.microsoft.com/office/drawing/2014/main" val="523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D-</a:t>
                      </a:r>
                      <a:r>
                        <a:rPr lang="fr-FR" sz="1200" dirty="0" err="1"/>
                        <a:t>penicillamine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Trientine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MexBrain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6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&gt; 80 k€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&gt; 200 k$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80 k$ /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2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&lt; 2 k€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&gt; 80 k€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40 k€ /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428557"/>
                  </a:ext>
                </a:extLst>
              </a:tr>
            </a:tbl>
          </a:graphicData>
        </a:graphic>
      </p:graphicFrame>
      <p:sp>
        <p:nvSpPr>
          <p:cNvPr id="127" name="Espace réservé du pied de page 24">
            <a:extLst>
              <a:ext uri="{FF2B5EF4-FFF2-40B4-BE49-F238E27FC236}">
                <a16:creationId xmlns:a16="http://schemas.microsoft.com/office/drawing/2014/main" id="{1F422391-647B-C946-9CF8-DD8F3F47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05" name="Flèche vers la droite 104">
            <a:extLst>
              <a:ext uri="{FF2B5EF4-FFF2-40B4-BE49-F238E27FC236}">
                <a16:creationId xmlns:a16="http://schemas.microsoft.com/office/drawing/2014/main" id="{0EB1DAB8-446C-1345-B14C-0DE8E254C70F}"/>
              </a:ext>
            </a:extLst>
          </p:cNvPr>
          <p:cNvSpPr/>
          <p:nvPr/>
        </p:nvSpPr>
        <p:spPr>
          <a:xfrm>
            <a:off x="2957434" y="2529707"/>
            <a:ext cx="326136" cy="16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èche vers la droite 105">
            <a:extLst>
              <a:ext uri="{FF2B5EF4-FFF2-40B4-BE49-F238E27FC236}">
                <a16:creationId xmlns:a16="http://schemas.microsoft.com/office/drawing/2014/main" id="{CDF65B2C-86A1-C94D-AD36-4E36D4343DD7}"/>
              </a:ext>
            </a:extLst>
          </p:cNvPr>
          <p:cNvSpPr/>
          <p:nvPr/>
        </p:nvSpPr>
        <p:spPr>
          <a:xfrm>
            <a:off x="5766960" y="2525202"/>
            <a:ext cx="326136" cy="16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èche vers la droite 106">
            <a:extLst>
              <a:ext uri="{FF2B5EF4-FFF2-40B4-BE49-F238E27FC236}">
                <a16:creationId xmlns:a16="http://schemas.microsoft.com/office/drawing/2014/main" id="{21043029-777B-0A48-A9DD-B3A65279353C}"/>
              </a:ext>
            </a:extLst>
          </p:cNvPr>
          <p:cNvSpPr/>
          <p:nvPr/>
        </p:nvSpPr>
        <p:spPr>
          <a:xfrm>
            <a:off x="8529285" y="2525202"/>
            <a:ext cx="326136" cy="16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1D4A677D-096E-3743-B392-1E8F7DD3620E}"/>
              </a:ext>
            </a:extLst>
          </p:cNvPr>
          <p:cNvGrpSpPr/>
          <p:nvPr/>
        </p:nvGrpSpPr>
        <p:grpSpPr>
          <a:xfrm>
            <a:off x="562714" y="1833546"/>
            <a:ext cx="2301604" cy="1445412"/>
            <a:chOff x="1154531" y="2206092"/>
            <a:chExt cx="2301604" cy="1445412"/>
          </a:xfrm>
        </p:grpSpPr>
        <p:sp>
          <p:nvSpPr>
            <p:cNvPr id="111" name="Rectangle : coins arrondis 110">
              <a:extLst>
                <a:ext uri="{FF2B5EF4-FFF2-40B4-BE49-F238E27FC236}">
                  <a16:creationId xmlns:a16="http://schemas.microsoft.com/office/drawing/2014/main" id="{1C76A8DF-255C-5B4E-B60D-2347AC0F9F17}"/>
                </a:ext>
              </a:extLst>
            </p:cNvPr>
            <p:cNvSpPr/>
            <p:nvPr/>
          </p:nvSpPr>
          <p:spPr>
            <a:xfrm>
              <a:off x="1154531" y="2206092"/>
              <a:ext cx="2295144" cy="396240"/>
            </a:xfrm>
            <a:prstGeom prst="roundRect">
              <a:avLst>
                <a:gd name="adj" fmla="val 1051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Acute liver failure</a:t>
              </a:r>
              <a:endParaRPr lang="en-US"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12282E15-8D0D-284B-8FE2-13C7EEFB420A}"/>
                </a:ext>
              </a:extLst>
            </p:cNvPr>
            <p:cNvSpPr txBox="1"/>
            <p:nvPr/>
          </p:nvSpPr>
          <p:spPr>
            <a:xfrm>
              <a:off x="1409590" y="2732297"/>
              <a:ext cx="17171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+mj-lt"/>
                </a:rPr>
                <a:t>ICU admission
</a:t>
              </a:r>
              <a:r>
                <a:rPr lang="en-US" sz="10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Complicated metal treatment</a:t>
              </a:r>
            </a:p>
          </p:txBody>
        </p:sp>
        <p:sp>
          <p:nvSpPr>
            <p:cNvPr id="113" name="Rectangle : coins arrondis 112">
              <a:extLst>
                <a:ext uri="{FF2B5EF4-FFF2-40B4-BE49-F238E27FC236}">
                  <a16:creationId xmlns:a16="http://schemas.microsoft.com/office/drawing/2014/main" id="{CADCDCD6-2C0A-6C4C-8977-A3536974D3A3}"/>
                </a:ext>
              </a:extLst>
            </p:cNvPr>
            <p:cNvSpPr/>
            <p:nvPr/>
          </p:nvSpPr>
          <p:spPr>
            <a:xfrm>
              <a:off x="1154531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583A6257-37AA-1F46-BFC1-E628DC91AF0F}"/>
              </a:ext>
            </a:extLst>
          </p:cNvPr>
          <p:cNvGrpSpPr/>
          <p:nvPr/>
        </p:nvGrpSpPr>
        <p:grpSpPr>
          <a:xfrm>
            <a:off x="3354500" y="1833546"/>
            <a:ext cx="2301604" cy="1445412"/>
            <a:chOff x="3946317" y="2206092"/>
            <a:chExt cx="2301604" cy="1445412"/>
          </a:xfrm>
        </p:grpSpPr>
        <p:sp>
          <p:nvSpPr>
            <p:cNvPr id="119" name="Rectangle : coins arrondis 118">
              <a:extLst>
                <a:ext uri="{FF2B5EF4-FFF2-40B4-BE49-F238E27FC236}">
                  <a16:creationId xmlns:a16="http://schemas.microsoft.com/office/drawing/2014/main" id="{977290A1-06F8-FD45-8FB0-18B858028C59}"/>
                </a:ext>
              </a:extLst>
            </p:cNvPr>
            <p:cNvSpPr/>
            <p:nvPr/>
          </p:nvSpPr>
          <p:spPr>
            <a:xfrm>
              <a:off x="3949547" y="2206092"/>
              <a:ext cx="2295144" cy="396240"/>
            </a:xfrm>
            <a:prstGeom prst="roundRect">
              <a:avLst>
                <a:gd name="adj" fmla="val 1051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Primo-treatment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2855FE6-6B7F-F94D-BA24-1884E3A9A11B}"/>
                </a:ext>
              </a:extLst>
            </p:cNvPr>
            <p:cNvSpPr txBox="1"/>
            <p:nvPr/>
          </p:nvSpPr>
          <p:spPr>
            <a:xfrm>
              <a:off x="3959024" y="2677949"/>
              <a:ext cx="2276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+mj-lt"/>
                </a:rPr>
                <a:t>High-dose treatment
</a:t>
              </a:r>
              <a:r>
                <a:rPr lang="en-US" sz="1200">
                  <a:latin typeface="+mj-lt"/>
                </a:rPr>
                <a:t>1-3 years</a:t>
              </a:r>
            </a:p>
            <a:p>
              <a:pPr algn="ctr"/>
              <a:r>
                <a:rPr lang="en-US" sz="10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Slow metal treatment
Neuro aggravation risk</a:t>
              </a:r>
            </a:p>
          </p:txBody>
        </p:sp>
        <p:sp>
          <p:nvSpPr>
            <p:cNvPr id="125" name="Rectangle : coins arrondis 124">
              <a:extLst>
                <a:ext uri="{FF2B5EF4-FFF2-40B4-BE49-F238E27FC236}">
                  <a16:creationId xmlns:a16="http://schemas.microsoft.com/office/drawing/2014/main" id="{CF49867B-81D1-4347-9A67-D73CCE6685CD}"/>
                </a:ext>
              </a:extLst>
            </p:cNvPr>
            <p:cNvSpPr/>
            <p:nvPr/>
          </p:nvSpPr>
          <p:spPr>
            <a:xfrm>
              <a:off x="3946317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9A5B48D0-0CC0-F345-A4D8-D7F5D0259314}"/>
              </a:ext>
            </a:extLst>
          </p:cNvPr>
          <p:cNvGrpSpPr/>
          <p:nvPr/>
        </p:nvGrpSpPr>
        <p:grpSpPr>
          <a:xfrm>
            <a:off x="6152746" y="1833546"/>
            <a:ext cx="2301604" cy="1445412"/>
            <a:chOff x="6744563" y="2206092"/>
            <a:chExt cx="2301604" cy="1445412"/>
          </a:xfrm>
        </p:grpSpPr>
        <p:sp>
          <p:nvSpPr>
            <p:cNvPr id="129" name="Rectangle : coins arrondis 128">
              <a:extLst>
                <a:ext uri="{FF2B5EF4-FFF2-40B4-BE49-F238E27FC236}">
                  <a16:creationId xmlns:a16="http://schemas.microsoft.com/office/drawing/2014/main" id="{F8F9EF83-48F4-AB4C-BF44-76CFF20960A5}"/>
                </a:ext>
              </a:extLst>
            </p:cNvPr>
            <p:cNvSpPr/>
            <p:nvPr/>
          </p:nvSpPr>
          <p:spPr>
            <a:xfrm>
              <a:off x="6744563" y="2206092"/>
              <a:ext cx="2295144" cy="396240"/>
            </a:xfrm>
            <a:prstGeom prst="roundRect">
              <a:avLst>
                <a:gd name="adj" fmla="val 105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Maintenance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0EF23AB5-E686-DA4D-A16E-819339162C49}"/>
                </a:ext>
              </a:extLst>
            </p:cNvPr>
            <p:cNvSpPr txBox="1"/>
            <p:nvPr/>
          </p:nvSpPr>
          <p:spPr>
            <a:xfrm>
              <a:off x="6922963" y="2602332"/>
              <a:ext cx="19383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+mj-lt"/>
                </a:rPr>
                <a:t>Regular treatment
</a:t>
              </a:r>
              <a:r>
                <a:rPr lang="en-US" sz="1200">
                  <a:latin typeface="+mj-lt"/>
                </a:rPr>
                <a:t>3-6 times/day – 10-50 years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Treatment normally efficient</a:t>
              </a:r>
            </a:p>
            <a:p>
              <a:pPr algn="ctr"/>
              <a:r>
                <a:rPr lang="en-US" sz="10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Progression risk
</a:t>
              </a:r>
            </a:p>
          </p:txBody>
        </p:sp>
        <p:sp>
          <p:nvSpPr>
            <p:cNvPr id="131" name="Rectangle : coins arrondis 130">
              <a:extLst>
                <a:ext uri="{FF2B5EF4-FFF2-40B4-BE49-F238E27FC236}">
                  <a16:creationId xmlns:a16="http://schemas.microsoft.com/office/drawing/2014/main" id="{D58B1655-8179-F04E-9C50-04759B6BE006}"/>
                </a:ext>
              </a:extLst>
            </p:cNvPr>
            <p:cNvSpPr/>
            <p:nvPr/>
          </p:nvSpPr>
          <p:spPr>
            <a:xfrm>
              <a:off x="6744563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F1C05D05-8FB8-0A4D-BA5F-EBFA0763CA76}"/>
              </a:ext>
            </a:extLst>
          </p:cNvPr>
          <p:cNvGrpSpPr/>
          <p:nvPr/>
        </p:nvGrpSpPr>
        <p:grpSpPr>
          <a:xfrm>
            <a:off x="8947762" y="1833546"/>
            <a:ext cx="2301604" cy="1445412"/>
            <a:chOff x="9539579" y="2206092"/>
            <a:chExt cx="2301604" cy="1445412"/>
          </a:xfrm>
        </p:grpSpPr>
        <p:sp>
          <p:nvSpPr>
            <p:cNvPr id="133" name="Rectangle : coins arrondis 132">
              <a:extLst>
                <a:ext uri="{FF2B5EF4-FFF2-40B4-BE49-F238E27FC236}">
                  <a16:creationId xmlns:a16="http://schemas.microsoft.com/office/drawing/2014/main" id="{C25CA242-2AB7-4246-B096-937631BC2150}"/>
                </a:ext>
              </a:extLst>
            </p:cNvPr>
            <p:cNvSpPr/>
            <p:nvPr/>
          </p:nvSpPr>
          <p:spPr>
            <a:xfrm>
              <a:off x="9539579" y="2206092"/>
              <a:ext cx="2295144" cy="396240"/>
            </a:xfrm>
            <a:prstGeom prst="roundRect">
              <a:avLst>
                <a:gd name="adj" fmla="val 1051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Escape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EB700F63-A845-D040-BC00-054D9411136B}"/>
                </a:ext>
              </a:extLst>
            </p:cNvPr>
            <p:cNvSpPr txBox="1"/>
            <p:nvPr/>
          </p:nvSpPr>
          <p:spPr>
            <a:xfrm>
              <a:off x="9600973" y="2716909"/>
              <a:ext cx="217239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>
                  <a:latin typeface="+mj-lt"/>
                </a:rPr>
                <a:t>Various lines of treatment</a:t>
              </a:r>
            </a:p>
            <a:p>
              <a:pPr algn="ctr"/>
              <a:r>
                <a:rPr lang="en-US" sz="1500">
                  <a:latin typeface="+mj-lt"/>
                </a:rPr>
                <a:t>Hepatic aggravation</a:t>
              </a:r>
            </a:p>
            <a:p>
              <a:pPr algn="ctr"/>
              <a:r>
                <a:rPr lang="en-US" sz="1500">
                  <a:latin typeface="+mj-lt"/>
                </a:rPr>
                <a:t>Neurological aggravation</a:t>
              </a:r>
            </a:p>
          </p:txBody>
        </p:sp>
        <p:sp>
          <p:nvSpPr>
            <p:cNvPr id="135" name="Rectangle : coins arrondis 134">
              <a:extLst>
                <a:ext uri="{FF2B5EF4-FFF2-40B4-BE49-F238E27FC236}">
                  <a16:creationId xmlns:a16="http://schemas.microsoft.com/office/drawing/2014/main" id="{FD145B17-DB0D-4747-82C7-B6774086559D}"/>
                </a:ext>
              </a:extLst>
            </p:cNvPr>
            <p:cNvSpPr/>
            <p:nvPr/>
          </p:nvSpPr>
          <p:spPr>
            <a:xfrm>
              <a:off x="9539579" y="2206092"/>
              <a:ext cx="2301604" cy="1445412"/>
            </a:xfrm>
            <a:prstGeom prst="roundRect">
              <a:avLst>
                <a:gd name="adj" fmla="val 2799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ZoneTexte 135">
            <a:extLst>
              <a:ext uri="{FF2B5EF4-FFF2-40B4-BE49-F238E27FC236}">
                <a16:creationId xmlns:a16="http://schemas.microsoft.com/office/drawing/2014/main" id="{2F02C6F4-7AF9-B747-93C7-736C9BBBE49C}"/>
              </a:ext>
            </a:extLst>
          </p:cNvPr>
          <p:cNvSpPr txBox="1"/>
          <p:nvPr/>
        </p:nvSpPr>
        <p:spPr>
          <a:xfrm>
            <a:off x="712256" y="2851356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>
                    <a:lumMod val="75000"/>
                  </a:schemeClr>
                </a:solidFill>
                <a:latin typeface="+mj-lt"/>
              </a:rPr>
              <a:t>⚠️ Life-threatening ⚠️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A8A513E-51E2-EB4F-AF49-76265193B557}"/>
              </a:ext>
            </a:extLst>
          </p:cNvPr>
          <p:cNvSpPr txBox="1"/>
          <p:nvPr/>
        </p:nvSpPr>
        <p:spPr>
          <a:xfrm>
            <a:off x="3667832" y="4142912"/>
            <a:ext cx="16370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Limited by chelator’s posology
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50 % of patients:</a:t>
            </a:r>
          </a:p>
          <a:p>
            <a:pPr algn="ctr"/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Chelator failure or patient aggravation</a:t>
            </a:r>
          </a:p>
        </p:txBody>
      </p:sp>
    </p:spTree>
    <p:extLst>
      <p:ext uri="{BB962C8B-B14F-4D97-AF65-F5344CB8AC3E}">
        <p14:creationId xmlns:p14="http://schemas.microsoft.com/office/powerpoint/2010/main" val="29302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36D4B-4546-F146-AA58-B0F5DBE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Hemochromatosis (II) – Hemolytic anemias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CE9030-4171-F248-A5E7-61ACA2A0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0A1037-4E48-1543-B78E-28493B8C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C104-3011-41EC-A416-618888F6C2B4}" type="slidenum">
              <a:rPr lang="en-US" smtClean="0"/>
              <a:t>9</a:t>
            </a:fld>
            <a:endParaRPr lang="en-US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335D6B72-C76B-1248-8D11-FF9EA7EE5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72" y="852542"/>
            <a:ext cx="4177284" cy="4351338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BBFA7B8-624B-474C-9D3A-0A1C20F9E7A8}"/>
              </a:ext>
            </a:extLst>
          </p:cNvPr>
          <p:cNvSpPr/>
          <p:nvPr/>
        </p:nvSpPr>
        <p:spPr>
          <a:xfrm>
            <a:off x="7753865" y="5533224"/>
            <a:ext cx="3554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venir Book"/>
              </a:rPr>
              <a:t>Iron overconcentration in organs</a:t>
            </a:r>
          </a:p>
          <a:p>
            <a:pPr algn="ctr"/>
            <a:r>
              <a:rPr lang="en-US" sz="1400" dirty="0">
                <a:latin typeface="Avenir Book"/>
              </a:rPr>
              <a:t> liver, heart, kidneys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36EDBBE-37EF-344B-9857-9614304785EE}"/>
              </a:ext>
            </a:extLst>
          </p:cNvPr>
          <p:cNvSpPr txBox="1"/>
          <p:nvPr/>
        </p:nvSpPr>
        <p:spPr>
          <a:xfrm>
            <a:off x="313792" y="945668"/>
            <a:ext cx="6668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&gt; 800 000 patients in the US and western Europe</a:t>
            </a:r>
          </a:p>
          <a:p>
            <a:endParaRPr lang="en-US" b="1" dirty="0">
              <a:latin typeface="+mj-lt"/>
            </a:endParaRPr>
          </a:p>
          <a:p>
            <a:r>
              <a:rPr lang="en-US" dirty="0">
                <a:latin typeface="+mj-lt"/>
              </a:rPr>
              <a:t>Treatment of the worst cases</a:t>
            </a:r>
            <a:r>
              <a:rPr lang="en-US" b="1" dirty="0">
                <a:latin typeface="+mj-lt"/>
              </a:rPr>
              <a:t>
</a:t>
            </a:r>
          </a:p>
          <a:p>
            <a:r>
              <a:rPr lang="en-US" dirty="0">
                <a:latin typeface="+mj-lt"/>
              </a:rPr>
              <a:t>Secondary hemochromatosis are pathologies linked to excess iron intake due to red blood cell production and maturation disorders or metabolic diseases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AC51A6-30F9-3448-B986-3E37397B3473}"/>
              </a:ext>
            </a:extLst>
          </p:cNvPr>
          <p:cNvSpPr/>
          <p:nvPr/>
        </p:nvSpPr>
        <p:spPr>
          <a:xfrm>
            <a:off x="313792" y="3114715"/>
            <a:ext cx="5993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Avenir Book"/>
              </a:rPr>
              <a:t>Hemoglobinopathies (sickle cell disease, thalassemia, sideroblastic anemia)
Congenital hemolytic anemias
Myelodysplasia (bone marrow)
Primary hemochromatosis that evolved
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8312-F65F-E34C-94FD-11A4AE7AFE33}"/>
              </a:ext>
            </a:extLst>
          </p:cNvPr>
          <p:cNvSpPr/>
          <p:nvPr/>
        </p:nvSpPr>
        <p:spPr>
          <a:xfrm>
            <a:off x="347396" y="4206544"/>
            <a:ext cx="5925918" cy="2062103"/>
          </a:xfrm>
          <a:prstGeom prst="rect">
            <a:avLst/>
          </a:prstGeom>
          <a:ln>
            <a:solidFill>
              <a:srgbClr val="23334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latin typeface="+mj-lt"/>
                <a:cs typeface="Avenir Book"/>
              </a:rPr>
              <a:t>Desferrioxamine</a:t>
            </a:r>
            <a:r>
              <a:rPr lang="en-US" sz="1600" b="1" dirty="0">
                <a:latin typeface="+mj-lt"/>
                <a:cs typeface="Avenir Book"/>
              </a:rPr>
              <a:t> </a:t>
            </a:r>
            <a:r>
              <a:rPr lang="en-US" sz="1600" dirty="0">
                <a:latin typeface="+mj-lt"/>
                <a:cs typeface="Avenir Book"/>
              </a:rPr>
              <a:t>(subcutaneous injection)</a:t>
            </a:r>
          </a:p>
          <a:p>
            <a:pPr algn="just"/>
            <a:r>
              <a:rPr lang="en-US" sz="1600" dirty="0">
                <a:latin typeface="+mj-lt"/>
                <a:cs typeface="Avenir Book"/>
              </a:rPr>
              <a:t>Contraindications: </a:t>
            </a:r>
            <a:r>
              <a:rPr lang="en-US" sz="1600" dirty="0" err="1">
                <a:latin typeface="+mj-lt"/>
                <a:cs typeface="Avenir Book"/>
              </a:rPr>
              <a:t>anaemia</a:t>
            </a:r>
            <a:r>
              <a:rPr lang="en-US" sz="1600" dirty="0">
                <a:latin typeface="+mj-lt"/>
                <a:cs typeface="Avenir Book"/>
              </a:rPr>
              <a:t>, children, major thalassemia
</a:t>
            </a:r>
            <a:endParaRPr lang="en-US" sz="1600" b="1" dirty="0">
              <a:latin typeface="+mj-lt"/>
              <a:cs typeface="Avenir Book"/>
            </a:endParaRPr>
          </a:p>
          <a:p>
            <a:pPr algn="just"/>
            <a:r>
              <a:rPr lang="en-US" sz="1600" b="1" dirty="0">
                <a:latin typeface="+mj-lt"/>
                <a:cs typeface="Avenir Book"/>
              </a:rPr>
              <a:t>Deferiprone</a:t>
            </a:r>
            <a:r>
              <a:rPr lang="en-US" sz="1600" dirty="0">
                <a:latin typeface="+mj-lt"/>
                <a:cs typeface="Avenir Book"/>
              </a:rPr>
              <a:t> (oral)</a:t>
            </a:r>
          </a:p>
          <a:p>
            <a:pPr algn="just"/>
            <a:endParaRPr lang="en-US" sz="1600" dirty="0">
              <a:latin typeface="+mj-lt"/>
              <a:cs typeface="Avenir Book"/>
            </a:endParaRPr>
          </a:p>
          <a:p>
            <a:pPr algn="just"/>
            <a:r>
              <a:rPr lang="en-US" sz="1600" b="1" dirty="0" err="1">
                <a:latin typeface="+mj-lt"/>
                <a:cs typeface="Avenir Book"/>
              </a:rPr>
              <a:t>Deferasirox</a:t>
            </a:r>
            <a:r>
              <a:rPr lang="en-US" sz="1600" dirty="0">
                <a:latin typeface="+mj-lt"/>
                <a:cs typeface="Avenir Book"/>
              </a:rPr>
              <a:t> (oral)</a:t>
            </a:r>
          </a:p>
          <a:p>
            <a:pPr algn="just"/>
            <a:r>
              <a:rPr lang="en-US" sz="1600" dirty="0">
                <a:latin typeface="+mj-lt"/>
                <a:cs typeface="Avenir Book"/>
              </a:rPr>
              <a:t>Side effects (more than 10%): kidney problems, intestinal problems
</a:t>
            </a:r>
          </a:p>
        </p:txBody>
      </p:sp>
    </p:spTree>
    <p:extLst>
      <p:ext uri="{BB962C8B-B14F-4D97-AF65-F5344CB8AC3E}">
        <p14:creationId xmlns:p14="http://schemas.microsoft.com/office/powerpoint/2010/main" val="2968825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233348"/>
      </a:dk1>
      <a:lt1>
        <a:srgbClr val="FEFFFF"/>
      </a:lt1>
      <a:dk2>
        <a:srgbClr val="44546A"/>
      </a:dk2>
      <a:lt2>
        <a:srgbClr val="E7E6E6"/>
      </a:lt2>
      <a:accent1>
        <a:srgbClr val="233348"/>
      </a:accent1>
      <a:accent2>
        <a:srgbClr val="0B8A6D"/>
      </a:accent2>
      <a:accent3>
        <a:srgbClr val="80B880"/>
      </a:accent3>
      <a:accent4>
        <a:srgbClr val="BCD2B4"/>
      </a:accent4>
      <a:accent5>
        <a:srgbClr val="EAE0C7"/>
      </a:accent5>
      <a:accent6>
        <a:srgbClr val="E6845D"/>
      </a:accent6>
      <a:hlink>
        <a:srgbClr val="7C7C9A"/>
      </a:hlink>
      <a:folHlink>
        <a:srgbClr val="3E3F6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17783</TotalTime>
  <Words>2468</Words>
  <Application>Microsoft Macintosh PowerPoint</Application>
  <PresentationFormat>Grand écran</PresentationFormat>
  <Paragraphs>672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Avenir Book</vt:lpstr>
      <vt:lpstr>Calibri</vt:lpstr>
      <vt:lpstr>Calibri Light</vt:lpstr>
      <vt:lpstr>Helvetica Neue Thin</vt:lpstr>
      <vt:lpstr>TimesNewRomanPSMT</vt:lpstr>
      <vt:lpstr>URWPalladioL</vt:lpstr>
      <vt:lpstr>Wingdings</vt:lpstr>
      <vt:lpstr>Thème Office</vt:lpstr>
      <vt:lpstr>Présentation PowerPoint</vt:lpstr>
      <vt:lpstr>Executive summary</vt:lpstr>
      <vt:lpstr>Team</vt:lpstr>
      <vt:lpstr>Metals are essential to life but …</vt:lpstr>
      <vt:lpstr>Présentation PowerPoint</vt:lpstr>
      <vt:lpstr>Wilson’s disease</vt:lpstr>
      <vt:lpstr>Stages &amp; needs of Wilson’s disease</vt:lpstr>
      <vt:lpstr>MEXBRAIN in Wilson’s disease</vt:lpstr>
      <vt:lpstr>Hemochromatosis (II) – Hemolytic anemias</vt:lpstr>
      <vt:lpstr>Sepsis</vt:lpstr>
      <vt:lpstr>Présentation PowerPoint</vt:lpstr>
      <vt:lpstr>Product: Dialysate for specific metal extraction</vt:lpstr>
      <vt:lpstr>Scientific rationale: use of chelating colloidal perfusion fluid</vt:lpstr>
      <vt:lpstr>IP: solid protection and freedom to operate</vt:lpstr>
      <vt:lpstr>Proofs of Concept</vt:lpstr>
      <vt:lpstr>Competition</vt:lpstr>
      <vt:lpstr>Development plan</vt:lpstr>
      <vt:lpstr>Financing</vt:lpstr>
      <vt:lpstr>Funds</vt:lpstr>
      <vt:lpstr>MEXBRAIN in a nutshell</vt:lpstr>
    </vt:vector>
  </TitlesOfParts>
  <Company>INSA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Jules Tillement</dc:creator>
  <cp:lastModifiedBy>Thomas Brichart</cp:lastModifiedBy>
  <cp:revision>701</cp:revision>
  <cp:lastPrinted>2020-05-20T11:54:16Z</cp:lastPrinted>
  <dcterms:created xsi:type="dcterms:W3CDTF">2018-03-15T14:23:29Z</dcterms:created>
  <dcterms:modified xsi:type="dcterms:W3CDTF">2020-12-09T07:29:52Z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7e4f81-4b1c-4a3a-b237-8636707719dc_Enabled">
    <vt:lpwstr>True</vt:lpwstr>
  </property>
  <property fmtid="{D5CDD505-2E9C-101B-9397-08002B2CF9AE}" pid="3" name="MSIP_Label_797e4f81-4b1c-4a3a-b237-8636707719dc_SiteId">
    <vt:lpwstr>d5bb6d35-8a82-4329-b49a-5030bd6497ab</vt:lpwstr>
  </property>
  <property fmtid="{D5CDD505-2E9C-101B-9397-08002B2CF9AE}" pid="4" name="MSIP_Label_797e4f81-4b1c-4a3a-b237-8636707719dc_Owner">
    <vt:lpwstr>sebastien.groyer@seventure.fr</vt:lpwstr>
  </property>
  <property fmtid="{D5CDD505-2E9C-101B-9397-08002B2CF9AE}" pid="5" name="MSIP_Label_797e4f81-4b1c-4a3a-b237-8636707719dc_SetDate">
    <vt:lpwstr>2020-05-22T12:12:39.9031383Z</vt:lpwstr>
  </property>
  <property fmtid="{D5CDD505-2E9C-101B-9397-08002B2CF9AE}" pid="6" name="MSIP_Label_797e4f81-4b1c-4a3a-b237-8636707719dc_Name">
    <vt:lpwstr>C2 - Internal Natixis</vt:lpwstr>
  </property>
  <property fmtid="{D5CDD505-2E9C-101B-9397-08002B2CF9AE}" pid="7" name="MSIP_Label_797e4f81-4b1c-4a3a-b237-8636707719dc_Application">
    <vt:lpwstr>Microsoft Azure Information Protection</vt:lpwstr>
  </property>
  <property fmtid="{D5CDD505-2E9C-101B-9397-08002B2CF9AE}" pid="8" name="MSIP_Label_797e4f81-4b1c-4a3a-b237-8636707719dc_ActionId">
    <vt:lpwstr>1f7683a6-7d0d-4645-bdd9-cef2db57279e</vt:lpwstr>
  </property>
  <property fmtid="{D5CDD505-2E9C-101B-9397-08002B2CF9AE}" pid="9" name="MSIP_Label_797e4f81-4b1c-4a3a-b237-8636707719dc_Extended_MSFT_Method">
    <vt:lpwstr>Manual</vt:lpwstr>
  </property>
  <property fmtid="{D5CDD505-2E9C-101B-9397-08002B2CF9AE}" pid="10" name="Sensitivity">
    <vt:lpwstr>C2 - Internal Natixis</vt:lpwstr>
  </property>
</Properties>
</file>