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79" r:id="rId11"/>
    <p:sldId id="267" r:id="rId12"/>
    <p:sldId id="268" r:id="rId13"/>
    <p:sldId id="269" r:id="rId14"/>
    <p:sldId id="280" r:id="rId15"/>
    <p:sldId id="281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78BE0A-F2D5-4E1D-BECC-C5E7040AA28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2AD40BB-B1B1-493B-8BDB-CBDCCAB95C9E}">
      <dgm:prSet phldrT="[Texte]"/>
      <dgm:spPr/>
      <dgm:t>
        <a:bodyPr/>
        <a:lstStyle/>
        <a:p>
          <a:r>
            <a:rPr lang="fr-FR" dirty="0"/>
            <a:t>Consommation de bois énergie</a:t>
          </a:r>
        </a:p>
        <a:p>
          <a:r>
            <a:rPr lang="fr-FR" dirty="0"/>
            <a:t>2,650 millions de tonnes</a:t>
          </a:r>
        </a:p>
      </dgm:t>
    </dgm:pt>
    <dgm:pt modelId="{433E110D-5431-450B-983C-4A08C7F75A27}" type="parTrans" cxnId="{7201D81E-DB6F-4E41-BF97-C0203BD18C42}">
      <dgm:prSet/>
      <dgm:spPr/>
      <dgm:t>
        <a:bodyPr/>
        <a:lstStyle/>
        <a:p>
          <a:endParaRPr lang="fr-FR"/>
        </a:p>
      </dgm:t>
    </dgm:pt>
    <dgm:pt modelId="{F19D24EA-3B69-4530-B847-5EBCF239D6F1}" type="sibTrans" cxnId="{7201D81E-DB6F-4E41-BF97-C0203BD18C42}">
      <dgm:prSet/>
      <dgm:spPr/>
      <dgm:t>
        <a:bodyPr/>
        <a:lstStyle/>
        <a:p>
          <a:endParaRPr lang="fr-FR"/>
        </a:p>
      </dgm:t>
    </dgm:pt>
    <dgm:pt modelId="{E71C58CA-3D65-4EF7-8DE6-FE505C5E6BAE}">
      <dgm:prSet phldrT="[Texte]"/>
      <dgm:spPr/>
      <dgm:t>
        <a:bodyPr/>
        <a:lstStyle/>
        <a:p>
          <a:r>
            <a:rPr lang="fr-FR" dirty="0"/>
            <a:t>Urbain</a:t>
          </a:r>
        </a:p>
        <a:p>
          <a:r>
            <a:rPr lang="fr-FR" dirty="0"/>
            <a:t>0,600 millions de tonnes</a:t>
          </a:r>
        </a:p>
      </dgm:t>
    </dgm:pt>
    <dgm:pt modelId="{AEE10AEC-72CE-4B9D-94A8-B48801322FD4}" type="parTrans" cxnId="{6F65CA92-4BC0-4AD2-988C-C80725944131}">
      <dgm:prSet/>
      <dgm:spPr/>
      <dgm:t>
        <a:bodyPr/>
        <a:lstStyle/>
        <a:p>
          <a:endParaRPr lang="fr-FR"/>
        </a:p>
      </dgm:t>
    </dgm:pt>
    <dgm:pt modelId="{4E1EA716-505C-4A95-9AA1-35F5959F2E13}" type="sibTrans" cxnId="{6F65CA92-4BC0-4AD2-988C-C80725944131}">
      <dgm:prSet/>
      <dgm:spPr/>
      <dgm:t>
        <a:bodyPr/>
        <a:lstStyle/>
        <a:p>
          <a:endParaRPr lang="fr-FR"/>
        </a:p>
      </dgm:t>
    </dgm:pt>
    <dgm:pt modelId="{F1D2CB76-10F2-495A-A495-B1D79D44E99F}">
      <dgm:prSet phldrT="[Texte]"/>
      <dgm:spPr/>
      <dgm:t>
        <a:bodyPr/>
        <a:lstStyle/>
        <a:p>
          <a:r>
            <a:rPr lang="fr-FR" dirty="0"/>
            <a:t>Bois primaire</a:t>
          </a:r>
        </a:p>
        <a:p>
          <a:r>
            <a:rPr lang="fr-FR" dirty="0"/>
            <a:t>0,200 millions de tonnes</a:t>
          </a:r>
        </a:p>
      </dgm:t>
    </dgm:pt>
    <dgm:pt modelId="{0287AE5E-9459-4B0F-909C-8E4E9866CF2D}" type="parTrans" cxnId="{1F7AAAB5-D5A5-44D7-B461-874B2215D954}">
      <dgm:prSet/>
      <dgm:spPr/>
      <dgm:t>
        <a:bodyPr/>
        <a:lstStyle/>
        <a:p>
          <a:endParaRPr lang="fr-FR"/>
        </a:p>
      </dgm:t>
    </dgm:pt>
    <dgm:pt modelId="{DAB890C0-FC5D-466F-BEBB-2EB9959DE488}" type="sibTrans" cxnId="{1F7AAAB5-D5A5-44D7-B461-874B2215D954}">
      <dgm:prSet/>
      <dgm:spPr/>
      <dgm:t>
        <a:bodyPr/>
        <a:lstStyle/>
        <a:p>
          <a:endParaRPr lang="fr-FR"/>
        </a:p>
      </dgm:t>
    </dgm:pt>
    <dgm:pt modelId="{9B41A689-DEF4-4930-8840-B5D5E83EC748}">
      <dgm:prSet phldrT="[Texte]"/>
      <dgm:spPr/>
      <dgm:t>
        <a:bodyPr/>
        <a:lstStyle/>
        <a:p>
          <a:r>
            <a:rPr lang="fr-FR" dirty="0"/>
            <a:t>Bois charbon</a:t>
          </a:r>
        </a:p>
        <a:p>
          <a:r>
            <a:rPr lang="fr-FR" dirty="0"/>
            <a:t>0,400 millions de tonnes</a:t>
          </a:r>
        </a:p>
      </dgm:t>
    </dgm:pt>
    <dgm:pt modelId="{C2FF316F-412D-4699-BB51-991194D06FC7}" type="parTrans" cxnId="{C3F9BE58-67CD-4EEB-88B3-DE5F4A502229}">
      <dgm:prSet/>
      <dgm:spPr/>
      <dgm:t>
        <a:bodyPr/>
        <a:lstStyle/>
        <a:p>
          <a:endParaRPr lang="fr-FR"/>
        </a:p>
      </dgm:t>
    </dgm:pt>
    <dgm:pt modelId="{4E56E6A6-9CA3-4C4D-ACC0-3C748476ADB1}" type="sibTrans" cxnId="{C3F9BE58-67CD-4EEB-88B3-DE5F4A502229}">
      <dgm:prSet/>
      <dgm:spPr/>
      <dgm:t>
        <a:bodyPr/>
        <a:lstStyle/>
        <a:p>
          <a:endParaRPr lang="fr-FR"/>
        </a:p>
      </dgm:t>
    </dgm:pt>
    <dgm:pt modelId="{A19CC280-82BD-4B83-A672-B696D7EE3B6C}">
      <dgm:prSet phldrT="[Texte]"/>
      <dgm:spPr/>
      <dgm:t>
        <a:bodyPr/>
        <a:lstStyle/>
        <a:p>
          <a:r>
            <a:rPr lang="fr-FR" dirty="0"/>
            <a:t>Rural</a:t>
          </a:r>
        </a:p>
        <a:p>
          <a:r>
            <a:rPr lang="fr-FR" dirty="0"/>
            <a:t>2 millions de tonnes</a:t>
          </a:r>
        </a:p>
      </dgm:t>
    </dgm:pt>
    <dgm:pt modelId="{38032F82-9F6D-4BDB-8143-006728E479E5}" type="parTrans" cxnId="{C81AF5A7-BE6A-4B63-B7DA-F4061B6799DC}">
      <dgm:prSet/>
      <dgm:spPr/>
      <dgm:t>
        <a:bodyPr/>
        <a:lstStyle/>
        <a:p>
          <a:endParaRPr lang="fr-FR"/>
        </a:p>
      </dgm:t>
    </dgm:pt>
    <dgm:pt modelId="{75D0D4A4-2F32-4BA0-9C8B-7BAE512DDC56}" type="sibTrans" cxnId="{C81AF5A7-BE6A-4B63-B7DA-F4061B6799DC}">
      <dgm:prSet/>
      <dgm:spPr/>
      <dgm:t>
        <a:bodyPr/>
        <a:lstStyle/>
        <a:p>
          <a:endParaRPr lang="fr-FR"/>
        </a:p>
      </dgm:t>
    </dgm:pt>
    <dgm:pt modelId="{CF6912C1-2FB6-4402-9196-12A5E62F3DE3}">
      <dgm:prSet phldrT="[Texte]"/>
      <dgm:spPr/>
      <dgm:t>
        <a:bodyPr/>
        <a:lstStyle/>
        <a:p>
          <a:r>
            <a:rPr lang="fr-FR" dirty="0"/>
            <a:t>Bois primaire</a:t>
          </a:r>
        </a:p>
        <a:p>
          <a:r>
            <a:rPr lang="fr-FR" dirty="0"/>
            <a:t>1,700 millions de tonnes</a:t>
          </a:r>
        </a:p>
      </dgm:t>
    </dgm:pt>
    <dgm:pt modelId="{1CFD17DF-2479-4A4C-8CC7-19E9DDCCBEAD}" type="parTrans" cxnId="{DA3E6794-8968-4420-8F93-3360E92333D2}">
      <dgm:prSet/>
      <dgm:spPr/>
      <dgm:t>
        <a:bodyPr/>
        <a:lstStyle/>
        <a:p>
          <a:endParaRPr lang="fr-FR"/>
        </a:p>
      </dgm:t>
    </dgm:pt>
    <dgm:pt modelId="{5E234522-413C-469B-A596-09CE162A8F18}" type="sibTrans" cxnId="{DA3E6794-8968-4420-8F93-3360E92333D2}">
      <dgm:prSet/>
      <dgm:spPr/>
      <dgm:t>
        <a:bodyPr/>
        <a:lstStyle/>
        <a:p>
          <a:endParaRPr lang="fr-FR"/>
        </a:p>
      </dgm:t>
    </dgm:pt>
    <dgm:pt modelId="{5A5D1C97-02DC-40F6-AE3C-1793F4483737}" type="pres">
      <dgm:prSet presAssocID="{DC78BE0A-F2D5-4E1D-BECC-C5E7040AA28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2156B21-3A1E-4FE3-91C3-CCB70095D5CC}" type="pres">
      <dgm:prSet presAssocID="{92AD40BB-B1B1-493B-8BDB-CBDCCAB95C9E}" presName="hierRoot1" presStyleCnt="0"/>
      <dgm:spPr/>
    </dgm:pt>
    <dgm:pt modelId="{30075D86-5A5F-4AFD-82CF-5B9336BACD97}" type="pres">
      <dgm:prSet presAssocID="{92AD40BB-B1B1-493B-8BDB-CBDCCAB95C9E}" presName="composite" presStyleCnt="0"/>
      <dgm:spPr/>
    </dgm:pt>
    <dgm:pt modelId="{29F95F46-3EAA-47DD-8002-04974407E38C}" type="pres">
      <dgm:prSet presAssocID="{92AD40BB-B1B1-493B-8BDB-CBDCCAB95C9E}" presName="background" presStyleLbl="node0" presStyleIdx="0" presStyleCnt="1"/>
      <dgm:spPr/>
    </dgm:pt>
    <dgm:pt modelId="{82DAC483-696C-433F-8C74-DC02F2B3D2F2}" type="pres">
      <dgm:prSet presAssocID="{92AD40BB-B1B1-493B-8BDB-CBDCCAB95C9E}" presName="text" presStyleLbl="fgAcc0" presStyleIdx="0" presStyleCnt="1" custScaleX="109982" custScaleY="64463">
        <dgm:presLayoutVars>
          <dgm:chPref val="3"/>
        </dgm:presLayoutVars>
      </dgm:prSet>
      <dgm:spPr/>
    </dgm:pt>
    <dgm:pt modelId="{CC5AF183-E967-4585-8301-CC5AB19024F3}" type="pres">
      <dgm:prSet presAssocID="{92AD40BB-B1B1-493B-8BDB-CBDCCAB95C9E}" presName="hierChild2" presStyleCnt="0"/>
      <dgm:spPr/>
    </dgm:pt>
    <dgm:pt modelId="{32DC7ABB-15B2-4A45-940A-B2BC4D70F731}" type="pres">
      <dgm:prSet presAssocID="{AEE10AEC-72CE-4B9D-94A8-B48801322FD4}" presName="Name10" presStyleLbl="parChTrans1D2" presStyleIdx="0" presStyleCnt="2"/>
      <dgm:spPr/>
    </dgm:pt>
    <dgm:pt modelId="{0E8341FF-461F-49C2-BAAC-CB5451E1549C}" type="pres">
      <dgm:prSet presAssocID="{E71C58CA-3D65-4EF7-8DE6-FE505C5E6BAE}" presName="hierRoot2" presStyleCnt="0"/>
      <dgm:spPr/>
    </dgm:pt>
    <dgm:pt modelId="{C31D5556-D515-45F2-9D08-2F2D89C1B754}" type="pres">
      <dgm:prSet presAssocID="{E71C58CA-3D65-4EF7-8DE6-FE505C5E6BAE}" presName="composite2" presStyleCnt="0"/>
      <dgm:spPr/>
    </dgm:pt>
    <dgm:pt modelId="{C7226BCE-E037-4F93-AFE0-DE97F97FAC02}" type="pres">
      <dgm:prSet presAssocID="{E71C58CA-3D65-4EF7-8DE6-FE505C5E6BAE}" presName="background2" presStyleLbl="node2" presStyleIdx="0" presStyleCnt="2"/>
      <dgm:spPr/>
    </dgm:pt>
    <dgm:pt modelId="{703F346B-EB49-412A-958E-292532F5BDE5}" type="pres">
      <dgm:prSet presAssocID="{E71C58CA-3D65-4EF7-8DE6-FE505C5E6BAE}" presName="text2" presStyleLbl="fgAcc2" presStyleIdx="0" presStyleCnt="2" custScaleX="81839" custScaleY="64939">
        <dgm:presLayoutVars>
          <dgm:chPref val="3"/>
        </dgm:presLayoutVars>
      </dgm:prSet>
      <dgm:spPr/>
    </dgm:pt>
    <dgm:pt modelId="{5E212794-E5E8-4543-943D-B98F1322D850}" type="pres">
      <dgm:prSet presAssocID="{E71C58CA-3D65-4EF7-8DE6-FE505C5E6BAE}" presName="hierChild3" presStyleCnt="0"/>
      <dgm:spPr/>
    </dgm:pt>
    <dgm:pt modelId="{47D975D0-218A-4A62-9D87-F71E910F31B9}" type="pres">
      <dgm:prSet presAssocID="{0287AE5E-9459-4B0F-909C-8E4E9866CF2D}" presName="Name17" presStyleLbl="parChTrans1D3" presStyleIdx="0" presStyleCnt="3"/>
      <dgm:spPr/>
    </dgm:pt>
    <dgm:pt modelId="{9456812D-8EA3-4A2D-9BE1-1A1DDF34B178}" type="pres">
      <dgm:prSet presAssocID="{F1D2CB76-10F2-495A-A495-B1D79D44E99F}" presName="hierRoot3" presStyleCnt="0"/>
      <dgm:spPr/>
    </dgm:pt>
    <dgm:pt modelId="{A4CF5F4D-FD1B-4179-BB95-CC651D56EB1F}" type="pres">
      <dgm:prSet presAssocID="{F1D2CB76-10F2-495A-A495-B1D79D44E99F}" presName="composite3" presStyleCnt="0"/>
      <dgm:spPr/>
    </dgm:pt>
    <dgm:pt modelId="{5DA3F82E-2A35-428D-9720-FCFD74729A65}" type="pres">
      <dgm:prSet presAssocID="{F1D2CB76-10F2-495A-A495-B1D79D44E99F}" presName="background3" presStyleLbl="node3" presStyleIdx="0" presStyleCnt="3"/>
      <dgm:spPr/>
    </dgm:pt>
    <dgm:pt modelId="{2D2E6937-48CE-4B21-95DF-7F104E720C98}" type="pres">
      <dgm:prSet presAssocID="{F1D2CB76-10F2-495A-A495-B1D79D44E99F}" presName="text3" presStyleLbl="fgAcc3" presStyleIdx="0" presStyleCnt="3" custScaleX="73982" custScaleY="76264">
        <dgm:presLayoutVars>
          <dgm:chPref val="3"/>
        </dgm:presLayoutVars>
      </dgm:prSet>
      <dgm:spPr/>
    </dgm:pt>
    <dgm:pt modelId="{0038CDE3-9CFC-468C-BF3A-AA524A21853F}" type="pres">
      <dgm:prSet presAssocID="{F1D2CB76-10F2-495A-A495-B1D79D44E99F}" presName="hierChild4" presStyleCnt="0"/>
      <dgm:spPr/>
    </dgm:pt>
    <dgm:pt modelId="{DADDB8CE-DA5B-445B-AC7D-080694AFDD31}" type="pres">
      <dgm:prSet presAssocID="{C2FF316F-412D-4699-BB51-991194D06FC7}" presName="Name17" presStyleLbl="parChTrans1D3" presStyleIdx="1" presStyleCnt="3"/>
      <dgm:spPr/>
    </dgm:pt>
    <dgm:pt modelId="{DD0FE2E3-A274-4849-B54C-B7DAC72DE6BE}" type="pres">
      <dgm:prSet presAssocID="{9B41A689-DEF4-4930-8840-B5D5E83EC748}" presName="hierRoot3" presStyleCnt="0"/>
      <dgm:spPr/>
    </dgm:pt>
    <dgm:pt modelId="{65E3BF75-75A4-430A-B58F-CD70F127746B}" type="pres">
      <dgm:prSet presAssocID="{9B41A689-DEF4-4930-8840-B5D5E83EC748}" presName="composite3" presStyleCnt="0"/>
      <dgm:spPr/>
    </dgm:pt>
    <dgm:pt modelId="{08E6C52E-51D8-43EF-BD9C-2954ADC2BA2B}" type="pres">
      <dgm:prSet presAssocID="{9B41A689-DEF4-4930-8840-B5D5E83EC748}" presName="background3" presStyleLbl="node3" presStyleIdx="1" presStyleCnt="3"/>
      <dgm:spPr/>
    </dgm:pt>
    <dgm:pt modelId="{F69299D3-279A-4B02-B7E4-74FC85B6A26B}" type="pres">
      <dgm:prSet presAssocID="{9B41A689-DEF4-4930-8840-B5D5E83EC748}" presName="text3" presStyleLbl="fgAcc3" presStyleIdx="1" presStyleCnt="3" custScaleX="68593" custScaleY="68273">
        <dgm:presLayoutVars>
          <dgm:chPref val="3"/>
        </dgm:presLayoutVars>
      </dgm:prSet>
      <dgm:spPr/>
    </dgm:pt>
    <dgm:pt modelId="{EFFDB2C8-B19B-4FAC-A0E2-1529732D4B04}" type="pres">
      <dgm:prSet presAssocID="{9B41A689-DEF4-4930-8840-B5D5E83EC748}" presName="hierChild4" presStyleCnt="0"/>
      <dgm:spPr/>
    </dgm:pt>
    <dgm:pt modelId="{72AEDF67-FC9A-4ACD-BA47-739763D4FA46}" type="pres">
      <dgm:prSet presAssocID="{38032F82-9F6D-4BDB-8143-006728E479E5}" presName="Name10" presStyleLbl="parChTrans1D2" presStyleIdx="1" presStyleCnt="2"/>
      <dgm:spPr/>
    </dgm:pt>
    <dgm:pt modelId="{76AA725B-E4AA-495E-9B43-9AF24FB721A5}" type="pres">
      <dgm:prSet presAssocID="{A19CC280-82BD-4B83-A672-B696D7EE3B6C}" presName="hierRoot2" presStyleCnt="0"/>
      <dgm:spPr/>
    </dgm:pt>
    <dgm:pt modelId="{BD8C1D93-DA7E-439F-B968-6BCB98F337EF}" type="pres">
      <dgm:prSet presAssocID="{A19CC280-82BD-4B83-A672-B696D7EE3B6C}" presName="composite2" presStyleCnt="0"/>
      <dgm:spPr/>
    </dgm:pt>
    <dgm:pt modelId="{3DB4A16C-0357-4FCF-BB97-0854B7691A5A}" type="pres">
      <dgm:prSet presAssocID="{A19CC280-82BD-4B83-A672-B696D7EE3B6C}" presName="background2" presStyleLbl="node2" presStyleIdx="1" presStyleCnt="2"/>
      <dgm:spPr/>
    </dgm:pt>
    <dgm:pt modelId="{B089ABF2-6B4D-4EFF-A3A8-86CF13A446DF}" type="pres">
      <dgm:prSet presAssocID="{A19CC280-82BD-4B83-A672-B696D7EE3B6C}" presName="text2" presStyleLbl="fgAcc2" presStyleIdx="1" presStyleCnt="2" custScaleX="81650" custScaleY="70916">
        <dgm:presLayoutVars>
          <dgm:chPref val="3"/>
        </dgm:presLayoutVars>
      </dgm:prSet>
      <dgm:spPr/>
    </dgm:pt>
    <dgm:pt modelId="{03BEF44E-0B20-442A-9D4F-D7188B19090A}" type="pres">
      <dgm:prSet presAssocID="{A19CC280-82BD-4B83-A672-B696D7EE3B6C}" presName="hierChild3" presStyleCnt="0"/>
      <dgm:spPr/>
    </dgm:pt>
    <dgm:pt modelId="{EF7630B6-673F-4DAA-A0DB-3A0F8E9FB8FB}" type="pres">
      <dgm:prSet presAssocID="{1CFD17DF-2479-4A4C-8CC7-19E9DDCCBEAD}" presName="Name17" presStyleLbl="parChTrans1D3" presStyleIdx="2" presStyleCnt="3"/>
      <dgm:spPr/>
    </dgm:pt>
    <dgm:pt modelId="{6A2C3846-8ECB-44D4-AC9A-6EB3C7281246}" type="pres">
      <dgm:prSet presAssocID="{CF6912C1-2FB6-4402-9196-12A5E62F3DE3}" presName="hierRoot3" presStyleCnt="0"/>
      <dgm:spPr/>
    </dgm:pt>
    <dgm:pt modelId="{3DA9F003-763E-46D0-B683-D4B0B784A559}" type="pres">
      <dgm:prSet presAssocID="{CF6912C1-2FB6-4402-9196-12A5E62F3DE3}" presName="composite3" presStyleCnt="0"/>
      <dgm:spPr/>
    </dgm:pt>
    <dgm:pt modelId="{19EE6E8C-3A11-43CA-84DD-52D899BD3935}" type="pres">
      <dgm:prSet presAssocID="{CF6912C1-2FB6-4402-9196-12A5E62F3DE3}" presName="background3" presStyleLbl="node3" presStyleIdx="2" presStyleCnt="3"/>
      <dgm:spPr/>
    </dgm:pt>
    <dgm:pt modelId="{49C54FC7-BA78-4705-A642-6D1C51B68286}" type="pres">
      <dgm:prSet presAssocID="{CF6912C1-2FB6-4402-9196-12A5E62F3DE3}" presName="text3" presStyleLbl="fgAcc3" presStyleIdx="2" presStyleCnt="3" custScaleX="87056" custScaleY="62163">
        <dgm:presLayoutVars>
          <dgm:chPref val="3"/>
        </dgm:presLayoutVars>
      </dgm:prSet>
      <dgm:spPr/>
    </dgm:pt>
    <dgm:pt modelId="{F570F647-8ED0-4417-B84F-86DFCBEF60B7}" type="pres">
      <dgm:prSet presAssocID="{CF6912C1-2FB6-4402-9196-12A5E62F3DE3}" presName="hierChild4" presStyleCnt="0"/>
      <dgm:spPr/>
    </dgm:pt>
  </dgm:ptLst>
  <dgm:cxnLst>
    <dgm:cxn modelId="{060B780F-6B7F-442E-8112-0602C26CA6D3}" type="presOf" srcId="{0287AE5E-9459-4B0F-909C-8E4E9866CF2D}" destId="{47D975D0-218A-4A62-9D87-F71E910F31B9}" srcOrd="0" destOrd="0" presId="urn:microsoft.com/office/officeart/2005/8/layout/hierarchy1"/>
    <dgm:cxn modelId="{803BD017-6605-474B-B61A-BAA4743E9377}" type="presOf" srcId="{CF6912C1-2FB6-4402-9196-12A5E62F3DE3}" destId="{49C54FC7-BA78-4705-A642-6D1C51B68286}" srcOrd="0" destOrd="0" presId="urn:microsoft.com/office/officeart/2005/8/layout/hierarchy1"/>
    <dgm:cxn modelId="{DEBD6818-250C-4FBF-BD18-93B768736DF6}" type="presOf" srcId="{A19CC280-82BD-4B83-A672-B696D7EE3B6C}" destId="{B089ABF2-6B4D-4EFF-A3A8-86CF13A446DF}" srcOrd="0" destOrd="0" presId="urn:microsoft.com/office/officeart/2005/8/layout/hierarchy1"/>
    <dgm:cxn modelId="{7201D81E-DB6F-4E41-BF97-C0203BD18C42}" srcId="{DC78BE0A-F2D5-4E1D-BECC-C5E7040AA288}" destId="{92AD40BB-B1B1-493B-8BDB-CBDCCAB95C9E}" srcOrd="0" destOrd="0" parTransId="{433E110D-5431-450B-983C-4A08C7F75A27}" sibTransId="{F19D24EA-3B69-4530-B847-5EBCF239D6F1}"/>
    <dgm:cxn modelId="{646E7123-4EC7-4E48-8FF9-0355B44F78C2}" type="presOf" srcId="{C2FF316F-412D-4699-BB51-991194D06FC7}" destId="{DADDB8CE-DA5B-445B-AC7D-080694AFDD31}" srcOrd="0" destOrd="0" presId="urn:microsoft.com/office/officeart/2005/8/layout/hierarchy1"/>
    <dgm:cxn modelId="{AA6A4D51-339E-477D-A7F9-910C7542A208}" type="presOf" srcId="{9B41A689-DEF4-4930-8840-B5D5E83EC748}" destId="{F69299D3-279A-4B02-B7E4-74FC85B6A26B}" srcOrd="0" destOrd="0" presId="urn:microsoft.com/office/officeart/2005/8/layout/hierarchy1"/>
    <dgm:cxn modelId="{F9F94D72-EFD4-4E83-B59B-74678883DCB4}" type="presOf" srcId="{F1D2CB76-10F2-495A-A495-B1D79D44E99F}" destId="{2D2E6937-48CE-4B21-95DF-7F104E720C98}" srcOrd="0" destOrd="0" presId="urn:microsoft.com/office/officeart/2005/8/layout/hierarchy1"/>
    <dgm:cxn modelId="{4CBAB055-5E0A-49C9-B51A-1E2DAC8D62AE}" type="presOf" srcId="{1CFD17DF-2479-4A4C-8CC7-19E9DDCCBEAD}" destId="{EF7630B6-673F-4DAA-A0DB-3A0F8E9FB8FB}" srcOrd="0" destOrd="0" presId="urn:microsoft.com/office/officeart/2005/8/layout/hierarchy1"/>
    <dgm:cxn modelId="{C3F9BE58-67CD-4EEB-88B3-DE5F4A502229}" srcId="{E71C58CA-3D65-4EF7-8DE6-FE505C5E6BAE}" destId="{9B41A689-DEF4-4930-8840-B5D5E83EC748}" srcOrd="1" destOrd="0" parTransId="{C2FF316F-412D-4699-BB51-991194D06FC7}" sibTransId="{4E56E6A6-9CA3-4C4D-ACC0-3C748476ADB1}"/>
    <dgm:cxn modelId="{F1E5C688-6A8E-4F9F-9C7D-427F6FAA2E65}" type="presOf" srcId="{92AD40BB-B1B1-493B-8BDB-CBDCCAB95C9E}" destId="{82DAC483-696C-433F-8C74-DC02F2B3D2F2}" srcOrd="0" destOrd="0" presId="urn:microsoft.com/office/officeart/2005/8/layout/hierarchy1"/>
    <dgm:cxn modelId="{6F65CA92-4BC0-4AD2-988C-C80725944131}" srcId="{92AD40BB-B1B1-493B-8BDB-CBDCCAB95C9E}" destId="{E71C58CA-3D65-4EF7-8DE6-FE505C5E6BAE}" srcOrd="0" destOrd="0" parTransId="{AEE10AEC-72CE-4B9D-94A8-B48801322FD4}" sibTransId="{4E1EA716-505C-4A95-9AA1-35F5959F2E13}"/>
    <dgm:cxn modelId="{DA3E6794-8968-4420-8F93-3360E92333D2}" srcId="{A19CC280-82BD-4B83-A672-B696D7EE3B6C}" destId="{CF6912C1-2FB6-4402-9196-12A5E62F3DE3}" srcOrd="0" destOrd="0" parTransId="{1CFD17DF-2479-4A4C-8CC7-19E9DDCCBEAD}" sibTransId="{5E234522-413C-469B-A596-09CE162A8F18}"/>
    <dgm:cxn modelId="{27DD6A97-1DBF-4BF4-9262-477D1E3657D5}" type="presOf" srcId="{AEE10AEC-72CE-4B9D-94A8-B48801322FD4}" destId="{32DC7ABB-15B2-4A45-940A-B2BC4D70F731}" srcOrd="0" destOrd="0" presId="urn:microsoft.com/office/officeart/2005/8/layout/hierarchy1"/>
    <dgm:cxn modelId="{89809C9A-02B3-4DEE-8834-FD722FFCE678}" type="presOf" srcId="{E71C58CA-3D65-4EF7-8DE6-FE505C5E6BAE}" destId="{703F346B-EB49-412A-958E-292532F5BDE5}" srcOrd="0" destOrd="0" presId="urn:microsoft.com/office/officeart/2005/8/layout/hierarchy1"/>
    <dgm:cxn modelId="{C81AF5A7-BE6A-4B63-B7DA-F4061B6799DC}" srcId="{92AD40BB-B1B1-493B-8BDB-CBDCCAB95C9E}" destId="{A19CC280-82BD-4B83-A672-B696D7EE3B6C}" srcOrd="1" destOrd="0" parTransId="{38032F82-9F6D-4BDB-8143-006728E479E5}" sibTransId="{75D0D4A4-2F32-4BA0-9C8B-7BAE512DDC56}"/>
    <dgm:cxn modelId="{1F7AAAB5-D5A5-44D7-B461-874B2215D954}" srcId="{E71C58CA-3D65-4EF7-8DE6-FE505C5E6BAE}" destId="{F1D2CB76-10F2-495A-A495-B1D79D44E99F}" srcOrd="0" destOrd="0" parTransId="{0287AE5E-9459-4B0F-909C-8E4E9866CF2D}" sibTransId="{DAB890C0-FC5D-466F-BEBB-2EB9959DE488}"/>
    <dgm:cxn modelId="{0AB295BF-DA22-4A78-9A03-94945FBD8593}" type="presOf" srcId="{DC78BE0A-F2D5-4E1D-BECC-C5E7040AA288}" destId="{5A5D1C97-02DC-40F6-AE3C-1793F4483737}" srcOrd="0" destOrd="0" presId="urn:microsoft.com/office/officeart/2005/8/layout/hierarchy1"/>
    <dgm:cxn modelId="{023042EB-122F-48EA-A9B7-835D7ADA4EAE}" type="presOf" srcId="{38032F82-9F6D-4BDB-8143-006728E479E5}" destId="{72AEDF67-FC9A-4ACD-BA47-739763D4FA46}" srcOrd="0" destOrd="0" presId="urn:microsoft.com/office/officeart/2005/8/layout/hierarchy1"/>
    <dgm:cxn modelId="{01951C86-FB38-4CAA-A1E7-5B60C07EBCE0}" type="presParOf" srcId="{5A5D1C97-02DC-40F6-AE3C-1793F4483737}" destId="{72156B21-3A1E-4FE3-91C3-CCB70095D5CC}" srcOrd="0" destOrd="0" presId="urn:microsoft.com/office/officeart/2005/8/layout/hierarchy1"/>
    <dgm:cxn modelId="{CC1F15B3-BF9E-4C0B-8CB0-8D2ACDB0C942}" type="presParOf" srcId="{72156B21-3A1E-4FE3-91C3-CCB70095D5CC}" destId="{30075D86-5A5F-4AFD-82CF-5B9336BACD97}" srcOrd="0" destOrd="0" presId="urn:microsoft.com/office/officeart/2005/8/layout/hierarchy1"/>
    <dgm:cxn modelId="{7D173DA8-D574-4745-9B3D-38B667CDA5CD}" type="presParOf" srcId="{30075D86-5A5F-4AFD-82CF-5B9336BACD97}" destId="{29F95F46-3EAA-47DD-8002-04974407E38C}" srcOrd="0" destOrd="0" presId="urn:microsoft.com/office/officeart/2005/8/layout/hierarchy1"/>
    <dgm:cxn modelId="{189CF7D7-9355-40A1-AFCF-9E517A3EA1D8}" type="presParOf" srcId="{30075D86-5A5F-4AFD-82CF-5B9336BACD97}" destId="{82DAC483-696C-433F-8C74-DC02F2B3D2F2}" srcOrd="1" destOrd="0" presId="urn:microsoft.com/office/officeart/2005/8/layout/hierarchy1"/>
    <dgm:cxn modelId="{53E3F1E8-3EAB-4D2D-962E-1FA1C0C85D71}" type="presParOf" srcId="{72156B21-3A1E-4FE3-91C3-CCB70095D5CC}" destId="{CC5AF183-E967-4585-8301-CC5AB19024F3}" srcOrd="1" destOrd="0" presId="urn:microsoft.com/office/officeart/2005/8/layout/hierarchy1"/>
    <dgm:cxn modelId="{6192FEE7-DCD7-4B15-8C87-30C9621DED31}" type="presParOf" srcId="{CC5AF183-E967-4585-8301-CC5AB19024F3}" destId="{32DC7ABB-15B2-4A45-940A-B2BC4D70F731}" srcOrd="0" destOrd="0" presId="urn:microsoft.com/office/officeart/2005/8/layout/hierarchy1"/>
    <dgm:cxn modelId="{2A71DEBE-E246-44C8-8625-FE8E0C4FEE97}" type="presParOf" srcId="{CC5AF183-E967-4585-8301-CC5AB19024F3}" destId="{0E8341FF-461F-49C2-BAAC-CB5451E1549C}" srcOrd="1" destOrd="0" presId="urn:microsoft.com/office/officeart/2005/8/layout/hierarchy1"/>
    <dgm:cxn modelId="{92D4295A-343F-4249-AFC0-BEADA11DCCBA}" type="presParOf" srcId="{0E8341FF-461F-49C2-BAAC-CB5451E1549C}" destId="{C31D5556-D515-45F2-9D08-2F2D89C1B754}" srcOrd="0" destOrd="0" presId="urn:microsoft.com/office/officeart/2005/8/layout/hierarchy1"/>
    <dgm:cxn modelId="{BD33D0B0-36A1-4545-AF72-8C36455EE6E2}" type="presParOf" srcId="{C31D5556-D515-45F2-9D08-2F2D89C1B754}" destId="{C7226BCE-E037-4F93-AFE0-DE97F97FAC02}" srcOrd="0" destOrd="0" presId="urn:microsoft.com/office/officeart/2005/8/layout/hierarchy1"/>
    <dgm:cxn modelId="{C56C992B-2B5F-460B-A819-FB0F09B356CE}" type="presParOf" srcId="{C31D5556-D515-45F2-9D08-2F2D89C1B754}" destId="{703F346B-EB49-412A-958E-292532F5BDE5}" srcOrd="1" destOrd="0" presId="urn:microsoft.com/office/officeart/2005/8/layout/hierarchy1"/>
    <dgm:cxn modelId="{3CC4D569-B537-45EF-9A97-C3908062B545}" type="presParOf" srcId="{0E8341FF-461F-49C2-BAAC-CB5451E1549C}" destId="{5E212794-E5E8-4543-943D-B98F1322D850}" srcOrd="1" destOrd="0" presId="urn:microsoft.com/office/officeart/2005/8/layout/hierarchy1"/>
    <dgm:cxn modelId="{3342AC97-AA7A-4FD2-B300-A91BA7939385}" type="presParOf" srcId="{5E212794-E5E8-4543-943D-B98F1322D850}" destId="{47D975D0-218A-4A62-9D87-F71E910F31B9}" srcOrd="0" destOrd="0" presId="urn:microsoft.com/office/officeart/2005/8/layout/hierarchy1"/>
    <dgm:cxn modelId="{A9A9A970-B7E8-49F8-A18D-E37B3D781AF3}" type="presParOf" srcId="{5E212794-E5E8-4543-943D-B98F1322D850}" destId="{9456812D-8EA3-4A2D-9BE1-1A1DDF34B178}" srcOrd="1" destOrd="0" presId="urn:microsoft.com/office/officeart/2005/8/layout/hierarchy1"/>
    <dgm:cxn modelId="{3FB7B0E1-BB44-442D-8D1C-4BF3698EBAD3}" type="presParOf" srcId="{9456812D-8EA3-4A2D-9BE1-1A1DDF34B178}" destId="{A4CF5F4D-FD1B-4179-BB95-CC651D56EB1F}" srcOrd="0" destOrd="0" presId="urn:microsoft.com/office/officeart/2005/8/layout/hierarchy1"/>
    <dgm:cxn modelId="{583A4F1E-DEDB-496C-9894-7F92BC51691B}" type="presParOf" srcId="{A4CF5F4D-FD1B-4179-BB95-CC651D56EB1F}" destId="{5DA3F82E-2A35-428D-9720-FCFD74729A65}" srcOrd="0" destOrd="0" presId="urn:microsoft.com/office/officeart/2005/8/layout/hierarchy1"/>
    <dgm:cxn modelId="{B6FF3D57-E35F-4D8F-9E6B-FC724DC0ADD1}" type="presParOf" srcId="{A4CF5F4D-FD1B-4179-BB95-CC651D56EB1F}" destId="{2D2E6937-48CE-4B21-95DF-7F104E720C98}" srcOrd="1" destOrd="0" presId="urn:microsoft.com/office/officeart/2005/8/layout/hierarchy1"/>
    <dgm:cxn modelId="{1B92E531-BDA6-4C86-8332-3ACCDA6364B2}" type="presParOf" srcId="{9456812D-8EA3-4A2D-9BE1-1A1DDF34B178}" destId="{0038CDE3-9CFC-468C-BF3A-AA524A21853F}" srcOrd="1" destOrd="0" presId="urn:microsoft.com/office/officeart/2005/8/layout/hierarchy1"/>
    <dgm:cxn modelId="{26FF960D-70CB-4596-ADB4-8F44F93F1AAB}" type="presParOf" srcId="{5E212794-E5E8-4543-943D-B98F1322D850}" destId="{DADDB8CE-DA5B-445B-AC7D-080694AFDD31}" srcOrd="2" destOrd="0" presId="urn:microsoft.com/office/officeart/2005/8/layout/hierarchy1"/>
    <dgm:cxn modelId="{22830A84-7635-4A15-882F-FE36D7138E03}" type="presParOf" srcId="{5E212794-E5E8-4543-943D-B98F1322D850}" destId="{DD0FE2E3-A274-4849-B54C-B7DAC72DE6BE}" srcOrd="3" destOrd="0" presId="urn:microsoft.com/office/officeart/2005/8/layout/hierarchy1"/>
    <dgm:cxn modelId="{0495E917-0450-4DFA-BB75-44A7F346FF58}" type="presParOf" srcId="{DD0FE2E3-A274-4849-B54C-B7DAC72DE6BE}" destId="{65E3BF75-75A4-430A-B58F-CD70F127746B}" srcOrd="0" destOrd="0" presId="urn:microsoft.com/office/officeart/2005/8/layout/hierarchy1"/>
    <dgm:cxn modelId="{2A714A41-F5B7-4503-A160-EDDAAD8EACF2}" type="presParOf" srcId="{65E3BF75-75A4-430A-B58F-CD70F127746B}" destId="{08E6C52E-51D8-43EF-BD9C-2954ADC2BA2B}" srcOrd="0" destOrd="0" presId="urn:microsoft.com/office/officeart/2005/8/layout/hierarchy1"/>
    <dgm:cxn modelId="{07ABD86B-DEFD-4E57-A26D-539E760EFDF1}" type="presParOf" srcId="{65E3BF75-75A4-430A-B58F-CD70F127746B}" destId="{F69299D3-279A-4B02-B7E4-74FC85B6A26B}" srcOrd="1" destOrd="0" presId="urn:microsoft.com/office/officeart/2005/8/layout/hierarchy1"/>
    <dgm:cxn modelId="{12839FCC-4792-483C-8FAE-7CE377FBC33A}" type="presParOf" srcId="{DD0FE2E3-A274-4849-B54C-B7DAC72DE6BE}" destId="{EFFDB2C8-B19B-4FAC-A0E2-1529732D4B04}" srcOrd="1" destOrd="0" presId="urn:microsoft.com/office/officeart/2005/8/layout/hierarchy1"/>
    <dgm:cxn modelId="{67AE8E4F-3C52-4DD8-803A-CE332237EA3A}" type="presParOf" srcId="{CC5AF183-E967-4585-8301-CC5AB19024F3}" destId="{72AEDF67-FC9A-4ACD-BA47-739763D4FA46}" srcOrd="2" destOrd="0" presId="urn:microsoft.com/office/officeart/2005/8/layout/hierarchy1"/>
    <dgm:cxn modelId="{4445DE69-7867-41CB-A83C-A90BE0911184}" type="presParOf" srcId="{CC5AF183-E967-4585-8301-CC5AB19024F3}" destId="{76AA725B-E4AA-495E-9B43-9AF24FB721A5}" srcOrd="3" destOrd="0" presId="urn:microsoft.com/office/officeart/2005/8/layout/hierarchy1"/>
    <dgm:cxn modelId="{7F993EB2-39DA-4554-A420-89F8457F62D1}" type="presParOf" srcId="{76AA725B-E4AA-495E-9B43-9AF24FB721A5}" destId="{BD8C1D93-DA7E-439F-B968-6BCB98F337EF}" srcOrd="0" destOrd="0" presId="urn:microsoft.com/office/officeart/2005/8/layout/hierarchy1"/>
    <dgm:cxn modelId="{1CBF7EA0-D0A0-4D31-A691-15A43E229F62}" type="presParOf" srcId="{BD8C1D93-DA7E-439F-B968-6BCB98F337EF}" destId="{3DB4A16C-0357-4FCF-BB97-0854B7691A5A}" srcOrd="0" destOrd="0" presId="urn:microsoft.com/office/officeart/2005/8/layout/hierarchy1"/>
    <dgm:cxn modelId="{CC5329B9-41BC-4FE4-9048-B968DF5F6C69}" type="presParOf" srcId="{BD8C1D93-DA7E-439F-B968-6BCB98F337EF}" destId="{B089ABF2-6B4D-4EFF-A3A8-86CF13A446DF}" srcOrd="1" destOrd="0" presId="urn:microsoft.com/office/officeart/2005/8/layout/hierarchy1"/>
    <dgm:cxn modelId="{FE505F41-D7C8-4CC1-AA54-7AEEC6494D91}" type="presParOf" srcId="{76AA725B-E4AA-495E-9B43-9AF24FB721A5}" destId="{03BEF44E-0B20-442A-9D4F-D7188B19090A}" srcOrd="1" destOrd="0" presId="urn:microsoft.com/office/officeart/2005/8/layout/hierarchy1"/>
    <dgm:cxn modelId="{007FB817-E585-4622-99C6-5D32A87BED0A}" type="presParOf" srcId="{03BEF44E-0B20-442A-9D4F-D7188B19090A}" destId="{EF7630B6-673F-4DAA-A0DB-3A0F8E9FB8FB}" srcOrd="0" destOrd="0" presId="urn:microsoft.com/office/officeart/2005/8/layout/hierarchy1"/>
    <dgm:cxn modelId="{A673E26B-A14B-4F0F-AE02-DCA0A15FEABF}" type="presParOf" srcId="{03BEF44E-0B20-442A-9D4F-D7188B19090A}" destId="{6A2C3846-8ECB-44D4-AC9A-6EB3C7281246}" srcOrd="1" destOrd="0" presId="urn:microsoft.com/office/officeart/2005/8/layout/hierarchy1"/>
    <dgm:cxn modelId="{7682290F-4154-4FED-B2C5-A8E5D3E0BC48}" type="presParOf" srcId="{6A2C3846-8ECB-44D4-AC9A-6EB3C7281246}" destId="{3DA9F003-763E-46D0-B683-D4B0B784A559}" srcOrd="0" destOrd="0" presId="urn:microsoft.com/office/officeart/2005/8/layout/hierarchy1"/>
    <dgm:cxn modelId="{5DC119AA-8E87-4746-AA59-8B4BB0A676B8}" type="presParOf" srcId="{3DA9F003-763E-46D0-B683-D4B0B784A559}" destId="{19EE6E8C-3A11-43CA-84DD-52D899BD3935}" srcOrd="0" destOrd="0" presId="urn:microsoft.com/office/officeart/2005/8/layout/hierarchy1"/>
    <dgm:cxn modelId="{74D29E0F-3045-409D-A868-A1B300DDF3C8}" type="presParOf" srcId="{3DA9F003-763E-46D0-B683-D4B0B784A559}" destId="{49C54FC7-BA78-4705-A642-6D1C51B68286}" srcOrd="1" destOrd="0" presId="urn:microsoft.com/office/officeart/2005/8/layout/hierarchy1"/>
    <dgm:cxn modelId="{155BDDA1-F219-4FDF-A0A4-70FF455721F0}" type="presParOf" srcId="{6A2C3846-8ECB-44D4-AC9A-6EB3C7281246}" destId="{F570F647-8ED0-4417-B84F-86DFCBEF60B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630B6-673F-4DAA-A0DB-3A0F8E9FB8FB}">
      <dsp:nvSpPr>
        <dsp:cNvPr id="0" name=""/>
        <dsp:cNvSpPr/>
      </dsp:nvSpPr>
      <dsp:spPr>
        <a:xfrm>
          <a:off x="7654373" y="3166179"/>
          <a:ext cx="91440" cy="799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9938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AEDF67-FC9A-4ACD-BA47-739763D4FA46}">
      <dsp:nvSpPr>
        <dsp:cNvPr id="0" name=""/>
        <dsp:cNvSpPr/>
      </dsp:nvSpPr>
      <dsp:spPr>
        <a:xfrm>
          <a:off x="5662787" y="1129057"/>
          <a:ext cx="2037305" cy="799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4756"/>
              </a:lnTo>
              <a:lnTo>
                <a:pt x="2037305" y="544756"/>
              </a:lnTo>
              <a:lnTo>
                <a:pt x="2037305" y="79938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DDB8CE-DA5B-445B-AC7D-080694AFDD31}">
      <dsp:nvSpPr>
        <dsp:cNvPr id="0" name=""/>
        <dsp:cNvSpPr/>
      </dsp:nvSpPr>
      <dsp:spPr>
        <a:xfrm>
          <a:off x="3628079" y="3061859"/>
          <a:ext cx="1322132" cy="799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4756"/>
              </a:lnTo>
              <a:lnTo>
                <a:pt x="1322132" y="544756"/>
              </a:lnTo>
              <a:lnTo>
                <a:pt x="1322132" y="79938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D975D0-218A-4A62-9D87-F71E910F31B9}">
      <dsp:nvSpPr>
        <dsp:cNvPr id="0" name=""/>
        <dsp:cNvSpPr/>
      </dsp:nvSpPr>
      <dsp:spPr>
        <a:xfrm>
          <a:off x="2380007" y="3061859"/>
          <a:ext cx="1248072" cy="799383"/>
        </a:xfrm>
        <a:custGeom>
          <a:avLst/>
          <a:gdLst/>
          <a:ahLst/>
          <a:cxnLst/>
          <a:rect l="0" t="0" r="0" b="0"/>
          <a:pathLst>
            <a:path>
              <a:moveTo>
                <a:pt x="1248072" y="0"/>
              </a:moveTo>
              <a:lnTo>
                <a:pt x="1248072" y="544756"/>
              </a:lnTo>
              <a:lnTo>
                <a:pt x="0" y="544756"/>
              </a:lnTo>
              <a:lnTo>
                <a:pt x="0" y="79938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C7ABB-15B2-4A45-940A-B2BC4D70F731}">
      <dsp:nvSpPr>
        <dsp:cNvPr id="0" name=""/>
        <dsp:cNvSpPr/>
      </dsp:nvSpPr>
      <dsp:spPr>
        <a:xfrm>
          <a:off x="3628079" y="1129057"/>
          <a:ext cx="2034708" cy="799383"/>
        </a:xfrm>
        <a:custGeom>
          <a:avLst/>
          <a:gdLst/>
          <a:ahLst/>
          <a:cxnLst/>
          <a:rect l="0" t="0" r="0" b="0"/>
          <a:pathLst>
            <a:path>
              <a:moveTo>
                <a:pt x="2034708" y="0"/>
              </a:moveTo>
              <a:lnTo>
                <a:pt x="2034708" y="544756"/>
              </a:lnTo>
              <a:lnTo>
                <a:pt x="0" y="544756"/>
              </a:lnTo>
              <a:lnTo>
                <a:pt x="0" y="79938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95F46-3EAA-47DD-8002-04974407E38C}">
      <dsp:nvSpPr>
        <dsp:cNvPr id="0" name=""/>
        <dsp:cNvSpPr/>
      </dsp:nvSpPr>
      <dsp:spPr>
        <a:xfrm>
          <a:off x="4151306" y="3946"/>
          <a:ext cx="3022961" cy="11251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AC483-696C-433F-8C74-DC02F2B3D2F2}">
      <dsp:nvSpPr>
        <dsp:cNvPr id="0" name=""/>
        <dsp:cNvSpPr/>
      </dsp:nvSpPr>
      <dsp:spPr>
        <a:xfrm>
          <a:off x="4456706" y="294076"/>
          <a:ext cx="3022961" cy="11251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Consommation de bois énergie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2,650 millions de tonnes</a:t>
          </a:r>
        </a:p>
      </dsp:txBody>
      <dsp:txXfrm>
        <a:off x="4489659" y="327029"/>
        <a:ext cx="2957055" cy="1059204"/>
      </dsp:txXfrm>
    </dsp:sp>
    <dsp:sp modelId="{C7226BCE-E037-4F93-AFE0-DE97F97FAC02}">
      <dsp:nvSpPr>
        <dsp:cNvPr id="0" name=""/>
        <dsp:cNvSpPr/>
      </dsp:nvSpPr>
      <dsp:spPr>
        <a:xfrm>
          <a:off x="2503367" y="1928441"/>
          <a:ext cx="2249423" cy="11334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3F346B-EB49-412A-958E-292532F5BDE5}">
      <dsp:nvSpPr>
        <dsp:cNvPr id="0" name=""/>
        <dsp:cNvSpPr/>
      </dsp:nvSpPr>
      <dsp:spPr>
        <a:xfrm>
          <a:off x="2808767" y="2218570"/>
          <a:ext cx="2249423" cy="11334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Urbain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0,600 millions de tonnes</a:t>
          </a:r>
        </a:p>
      </dsp:txBody>
      <dsp:txXfrm>
        <a:off x="2841964" y="2251767"/>
        <a:ext cx="2183029" cy="1067024"/>
      </dsp:txXfrm>
    </dsp:sp>
    <dsp:sp modelId="{5DA3F82E-2A35-428D-9720-FCFD74729A65}">
      <dsp:nvSpPr>
        <dsp:cNvPr id="0" name=""/>
        <dsp:cNvSpPr/>
      </dsp:nvSpPr>
      <dsp:spPr>
        <a:xfrm>
          <a:off x="1363274" y="3861243"/>
          <a:ext cx="2033466" cy="1331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E6937-48CE-4B21-95DF-7F104E720C98}">
      <dsp:nvSpPr>
        <dsp:cNvPr id="0" name=""/>
        <dsp:cNvSpPr/>
      </dsp:nvSpPr>
      <dsp:spPr>
        <a:xfrm>
          <a:off x="1668673" y="4151372"/>
          <a:ext cx="2033466" cy="1331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Bois primaire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0,200 millions de tonnes</a:t>
          </a:r>
        </a:p>
      </dsp:txBody>
      <dsp:txXfrm>
        <a:off x="1707659" y="4190358"/>
        <a:ext cx="1955494" cy="1253108"/>
      </dsp:txXfrm>
    </dsp:sp>
    <dsp:sp modelId="{08E6C52E-51D8-43EF-BD9C-2954ADC2BA2B}">
      <dsp:nvSpPr>
        <dsp:cNvPr id="0" name=""/>
        <dsp:cNvSpPr/>
      </dsp:nvSpPr>
      <dsp:spPr>
        <a:xfrm>
          <a:off x="4007540" y="3861243"/>
          <a:ext cx="1885344" cy="11916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299D3-279A-4B02-B7E4-74FC85B6A26B}">
      <dsp:nvSpPr>
        <dsp:cNvPr id="0" name=""/>
        <dsp:cNvSpPr/>
      </dsp:nvSpPr>
      <dsp:spPr>
        <a:xfrm>
          <a:off x="4312939" y="4151372"/>
          <a:ext cx="1885344" cy="1191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Bois charbon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0,400 millions de tonnes</a:t>
          </a:r>
        </a:p>
      </dsp:txBody>
      <dsp:txXfrm>
        <a:off x="4347840" y="4186273"/>
        <a:ext cx="1815542" cy="1121806"/>
      </dsp:txXfrm>
    </dsp:sp>
    <dsp:sp modelId="{3DB4A16C-0357-4FCF-BB97-0854B7691A5A}">
      <dsp:nvSpPr>
        <dsp:cNvPr id="0" name=""/>
        <dsp:cNvSpPr/>
      </dsp:nvSpPr>
      <dsp:spPr>
        <a:xfrm>
          <a:off x="6577978" y="1928441"/>
          <a:ext cx="2244229" cy="1237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89ABF2-6B4D-4EFF-A3A8-86CF13A446DF}">
      <dsp:nvSpPr>
        <dsp:cNvPr id="0" name=""/>
        <dsp:cNvSpPr/>
      </dsp:nvSpPr>
      <dsp:spPr>
        <a:xfrm>
          <a:off x="6883378" y="2218570"/>
          <a:ext cx="2244229" cy="1237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Rural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2 millions de tonnes</a:t>
          </a:r>
        </a:p>
      </dsp:txBody>
      <dsp:txXfrm>
        <a:off x="6919630" y="2254822"/>
        <a:ext cx="2171725" cy="1165234"/>
      </dsp:txXfrm>
    </dsp:sp>
    <dsp:sp modelId="{19EE6E8C-3A11-43CA-84DD-52D899BD3935}">
      <dsp:nvSpPr>
        <dsp:cNvPr id="0" name=""/>
        <dsp:cNvSpPr/>
      </dsp:nvSpPr>
      <dsp:spPr>
        <a:xfrm>
          <a:off x="6503684" y="3965563"/>
          <a:ext cx="2392818" cy="10849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C54FC7-BA78-4705-A642-6D1C51B68286}">
      <dsp:nvSpPr>
        <dsp:cNvPr id="0" name=""/>
        <dsp:cNvSpPr/>
      </dsp:nvSpPr>
      <dsp:spPr>
        <a:xfrm>
          <a:off x="6809083" y="4255692"/>
          <a:ext cx="2392818" cy="1084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Bois primaire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1,700 millions de tonnes</a:t>
          </a:r>
        </a:p>
      </dsp:txBody>
      <dsp:txXfrm>
        <a:off x="6840861" y="4287470"/>
        <a:ext cx="2329262" cy="1021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57083" y="3690649"/>
            <a:ext cx="9409520" cy="73838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Pitch Deck Présentation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619" y="99152"/>
            <a:ext cx="4689374" cy="3448279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57083" y="4803354"/>
            <a:ext cx="9591406" cy="1817961"/>
          </a:xfrm>
        </p:spPr>
        <p:txBody>
          <a:bodyPr/>
          <a:lstStyle/>
          <a:p>
            <a:r>
              <a:rPr lang="fr-FR" dirty="0" err="1"/>
              <a:t>Done</a:t>
            </a:r>
            <a:r>
              <a:rPr lang="fr-FR" dirty="0"/>
              <a:t> by </a:t>
            </a:r>
            <a:r>
              <a:rPr lang="fr-FR" sz="2800" dirty="0" err="1"/>
              <a:t>Zaineb</a:t>
            </a:r>
            <a:r>
              <a:rPr lang="fr-FR" sz="2800" dirty="0"/>
              <a:t> </a:t>
            </a:r>
            <a:r>
              <a:rPr lang="fr-FR" sz="2800" dirty="0" err="1"/>
              <a:t>Saadallah</a:t>
            </a:r>
            <a:endParaRPr lang="fr-FR" sz="2800" dirty="0"/>
          </a:p>
          <a:p>
            <a:r>
              <a:rPr lang="fr-FR" sz="2800" b="1" dirty="0" err="1"/>
              <a:t>EcoBuche</a:t>
            </a:r>
            <a:r>
              <a:rPr lang="fr-FR" sz="2800" b="1" dirty="0"/>
              <a:t> </a:t>
            </a:r>
            <a:r>
              <a:rPr lang="fr-FR" sz="2800" dirty="0" err="1"/>
              <a:t>project</a:t>
            </a:r>
            <a:r>
              <a:rPr lang="fr-FR" sz="2800" b="1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817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0058" y="609601"/>
            <a:ext cx="8665028" cy="928914"/>
          </a:xfrm>
        </p:spPr>
        <p:txBody>
          <a:bodyPr/>
          <a:lstStyle/>
          <a:p>
            <a:r>
              <a:rPr lang="fr-FR" dirty="0"/>
              <a:t>ETUDE QUANTITATIVE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1828" y="870858"/>
            <a:ext cx="10203543" cy="4383314"/>
          </a:xfrm>
        </p:spPr>
        <p:txBody>
          <a:bodyPr/>
          <a:lstStyle/>
          <a:p>
            <a:r>
              <a:rPr lang="fr-FR" sz="2400" b="1" u="heavy" dirty="0">
                <a:solidFill>
                  <a:schemeClr val="tx1"/>
                </a:solidFill>
              </a:rPr>
              <a:t>A/ Etude technique :</a:t>
            </a:r>
          </a:p>
          <a:p>
            <a:endParaRPr lang="fr-FR" dirty="0"/>
          </a:p>
          <a:p>
            <a:r>
              <a:rPr lang="fr-FR" b="1" dirty="0"/>
              <a:t>I</a:t>
            </a:r>
            <a:r>
              <a:rPr lang="fr-FR" sz="2000" b="1" dirty="0"/>
              <a:t>/ GENIE Civile et Aménagement:</a:t>
            </a:r>
          </a:p>
          <a:p>
            <a:endParaRPr lang="fr-FR" dirty="0"/>
          </a:p>
          <a:p>
            <a:pPr algn="ctr"/>
            <a:r>
              <a:rPr lang="fr-FR" b="1" dirty="0"/>
              <a:t>Cout total de frais d’aménagement  en DT = 81 150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2781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0367" y="219960"/>
            <a:ext cx="10070594" cy="467623"/>
          </a:xfrm>
        </p:spPr>
        <p:txBody>
          <a:bodyPr>
            <a:normAutofit fontScale="90000"/>
          </a:bodyPr>
          <a:lstStyle/>
          <a:p>
            <a:pPr lvl="0"/>
            <a:br>
              <a:rPr lang="fr-FR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III/Mat</a:t>
            </a:r>
            <a:r>
              <a:rPr lang="fr-FR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riels et </a:t>
            </a:r>
            <a:r>
              <a:rPr lang="fr-FR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quipements:</a:t>
            </a:r>
            <a:br>
              <a:rPr lang="fr-FR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935558"/>
              </p:ext>
            </p:extLst>
          </p:nvPr>
        </p:nvGraphicFramePr>
        <p:xfrm>
          <a:off x="725713" y="1088569"/>
          <a:ext cx="10740573" cy="53702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56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0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Equipement Industriels de Production (lourds)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fr-FR" sz="2000" b="1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1 607 000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4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Matériels de Manutention et de stockage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</a:rPr>
                        <a:t>3 000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4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Petits outillages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2000" b="1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300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4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Mobiliers de Bureau (table, chaise, armoire,…)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fr-FR" sz="2000" b="1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000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72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Matériels de bureau (porte manteau, climatiseur,…)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fr-FR" sz="2000" b="1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000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4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Matériels Informatique (pc, imprimante,…)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8 000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4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Matériels de chauffage (éco chaudière,…)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fr-FR" sz="28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000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74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Matériels roulant et de transport 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</a:rPr>
                        <a:t>80 000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1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</a:rPr>
                        <a:t>Total en TTC en DT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u="sng" dirty="0">
                          <a:effectLst/>
                        </a:rPr>
                        <a:t>181 000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0575" y="921069"/>
            <a:ext cx="1859905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u="sng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u="sng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u="sng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u="sng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006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930204"/>
              </p:ext>
            </p:extLst>
          </p:nvPr>
        </p:nvGraphicFramePr>
        <p:xfrm>
          <a:off x="2075541" y="2351314"/>
          <a:ext cx="8998857" cy="711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26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2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1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Cout Total TTC en DT (matière première et emballage,…)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  <a:r>
                        <a:rPr lang="fr-FR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000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12686" y="754960"/>
            <a:ext cx="8979349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IV/ </a:t>
            </a:r>
            <a:r>
              <a:rPr kumimoji="0" lang="fr-FR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Stock Initial</a:t>
            </a:r>
            <a:r>
              <a:rPr kumimoji="0" lang="fr-FR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fr-FR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br>
              <a:rPr kumimoji="0" 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NB : stock pour Trois mois !    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5364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2686" y="217715"/>
            <a:ext cx="9008154" cy="1132114"/>
          </a:xfrm>
        </p:spPr>
        <p:txBody>
          <a:bodyPr>
            <a:normAutofit/>
          </a:bodyPr>
          <a:lstStyle/>
          <a:p>
            <a:r>
              <a:rPr lang="fr-FR" u="sng" dirty="0"/>
              <a:t>B/ Schémas d’investissement: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357489"/>
              </p:ext>
            </p:extLst>
          </p:nvPr>
        </p:nvGraphicFramePr>
        <p:xfrm>
          <a:off x="1553029" y="1640115"/>
          <a:ext cx="9710057" cy="4829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8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1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0098"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Composantes  des Frais d’Investissements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Montant TTC en DT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098"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Frais d’établissements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23 300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098"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Frais d’Aménagements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81 350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848"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des Immobilisations  Corp. et Incorporelles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1 732</a:t>
                      </a:r>
                      <a:r>
                        <a:rPr lang="fr-FR" sz="2000" b="1" baseline="0" dirty="0"/>
                        <a:t> 000</a:t>
                      </a:r>
                      <a:endParaRPr lang="fr-F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572"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des Frais d’Investissements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1 836 650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098">
                <a:tc>
                  <a:txBody>
                    <a:bodyPr/>
                    <a:lstStyle/>
                    <a:p>
                      <a:r>
                        <a:rPr lang="fr-FR" b="1" dirty="0"/>
                        <a:t>Besoin en Fond de Roulement  (</a:t>
                      </a:r>
                      <a:r>
                        <a:rPr lang="fr-FR" sz="2400" b="1" baseline="0" dirty="0"/>
                        <a:t>BFR</a:t>
                      </a:r>
                      <a:r>
                        <a:rPr lang="fr-FR" b="1" baseline="0" dirty="0"/>
                        <a:t>)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300 000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0098">
                <a:tc>
                  <a:txBody>
                    <a:bodyPr/>
                    <a:lstStyle/>
                    <a:p>
                      <a:r>
                        <a:rPr lang="fr-FR" sz="2400" b="1" dirty="0"/>
                        <a:t>Cout Total de Projet en DT</a:t>
                      </a:r>
                    </a:p>
                    <a:p>
                      <a:r>
                        <a:rPr lang="fr-FR" sz="2800" b="1" dirty="0"/>
                        <a:t>=</a:t>
                      </a:r>
                      <a:r>
                        <a:rPr lang="fr-FR" sz="2800" b="1" baseline="0" dirty="0"/>
                        <a:t> </a:t>
                      </a:r>
                      <a:r>
                        <a:rPr lang="fr-FR" sz="2000" b="1" baseline="0" dirty="0"/>
                        <a:t>TOTAL DE FRAIS D’Investissement+ BFR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2 136 650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712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19086" y="609600"/>
            <a:ext cx="7545419" cy="1008185"/>
          </a:xfrm>
        </p:spPr>
        <p:txBody>
          <a:bodyPr/>
          <a:lstStyle/>
          <a:p>
            <a:r>
              <a:rPr lang="fr-FR" dirty="0"/>
              <a:t>Chiffre d’affaire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59989" y="1814733"/>
            <a:ext cx="10252587" cy="3841960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Stratégie marketing (le 4 P)</a:t>
            </a:r>
          </a:p>
          <a:p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Produit : buche 100% écologique pour chauffage,…</a:t>
            </a:r>
          </a:p>
          <a:p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Prix : 3dt / kg</a:t>
            </a:r>
          </a:p>
          <a:p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 : zone industriel </a:t>
            </a:r>
            <a:r>
              <a:rPr lang="fr-F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Eljem</a:t>
            </a:r>
            <a:endParaRPr lang="fr-F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Publicité : force de vente et publicité sur les </a:t>
            </a:r>
            <a:r>
              <a:rPr lang="fr-F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place et les réseaux sociaux</a:t>
            </a:r>
          </a:p>
          <a:p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première année de lancement de production nous voulons atteindre : </a:t>
            </a:r>
            <a:r>
              <a:rPr lang="fr-F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960 000 </a:t>
            </a:r>
            <a:r>
              <a:rPr lang="fr-FR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endParaRPr lang="fr-F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639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2941" y="104893"/>
            <a:ext cx="5300868" cy="442488"/>
          </a:xfrm>
        </p:spPr>
        <p:txBody>
          <a:bodyPr>
            <a:noAutofit/>
          </a:bodyPr>
          <a:lstStyle/>
          <a:p>
            <a:b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H/</a:t>
            </a:r>
            <a:r>
              <a:rPr lang="fr-FR" sz="3200" u="heavy" dirty="0">
                <a:latin typeface="Arial" panose="020B0604020202020204" pitchFamily="34" charset="0"/>
                <a:cs typeface="Arial" panose="020B0604020202020204" pitchFamily="34" charset="0"/>
              </a:rPr>
              <a:t>Résultats d’exploitation :</a:t>
            </a:r>
            <a:b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04F531E-65AB-4981-843A-D0E523AF76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606519"/>
              </p:ext>
            </p:extLst>
          </p:nvPr>
        </p:nvGraphicFramePr>
        <p:xfrm>
          <a:off x="1152942" y="808383"/>
          <a:ext cx="10495719" cy="5658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4102">
                  <a:extLst>
                    <a:ext uri="{9D8B030D-6E8A-4147-A177-3AD203B41FA5}">
                      <a16:colId xmlns:a16="http://schemas.microsoft.com/office/drawing/2014/main" val="385162380"/>
                    </a:ext>
                  </a:extLst>
                </a:gridCol>
                <a:gridCol w="1586254">
                  <a:extLst>
                    <a:ext uri="{9D8B030D-6E8A-4147-A177-3AD203B41FA5}">
                      <a16:colId xmlns:a16="http://schemas.microsoft.com/office/drawing/2014/main" val="1174340633"/>
                    </a:ext>
                  </a:extLst>
                </a:gridCol>
                <a:gridCol w="1705224">
                  <a:extLst>
                    <a:ext uri="{9D8B030D-6E8A-4147-A177-3AD203B41FA5}">
                      <a16:colId xmlns:a16="http://schemas.microsoft.com/office/drawing/2014/main" val="4093455453"/>
                    </a:ext>
                  </a:extLst>
                </a:gridCol>
                <a:gridCol w="1540043">
                  <a:extLst>
                    <a:ext uri="{9D8B030D-6E8A-4147-A177-3AD203B41FA5}">
                      <a16:colId xmlns:a16="http://schemas.microsoft.com/office/drawing/2014/main" val="1317787442"/>
                    </a:ext>
                  </a:extLst>
                </a:gridCol>
                <a:gridCol w="1550816">
                  <a:extLst>
                    <a:ext uri="{9D8B030D-6E8A-4147-A177-3AD203B41FA5}">
                      <a16:colId xmlns:a16="http://schemas.microsoft.com/office/drawing/2014/main" val="478982391"/>
                    </a:ext>
                  </a:extLst>
                </a:gridCol>
                <a:gridCol w="1509280">
                  <a:extLst>
                    <a:ext uri="{9D8B030D-6E8A-4147-A177-3AD203B41FA5}">
                      <a16:colId xmlns:a16="http://schemas.microsoft.com/office/drawing/2014/main" val="1103673070"/>
                    </a:ext>
                  </a:extLst>
                </a:gridCol>
              </a:tblGrid>
              <a:tr h="464177">
                <a:tc>
                  <a:txBody>
                    <a:bodyPr/>
                    <a:lstStyle/>
                    <a:p>
                      <a:endParaRPr lang="fr-F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Année 1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Année 2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Année 3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Année 4</a:t>
                      </a:r>
                      <a:endParaRPr lang="fr-FR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Année 5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0126556"/>
                  </a:ext>
                </a:extLst>
              </a:tr>
              <a:tr h="526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Chiffre d’affaire en DT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960  </a:t>
                      </a:r>
                      <a:r>
                        <a:rPr lang="fr-F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1 152 000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1 382 400</a:t>
                      </a:r>
                      <a:endParaRPr lang="fr-FR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1 589 760</a:t>
                      </a:r>
                      <a:endParaRPr lang="fr-FR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1 828 224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0481768"/>
                  </a:ext>
                </a:extLst>
              </a:tr>
              <a:tr h="391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-Charges d’exploitation</a:t>
                      </a:r>
                      <a:endParaRPr lang="fr-FR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503  </a:t>
                      </a:r>
                      <a:r>
                        <a:rPr lang="fr-F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570 000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648 472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709 472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776 203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1129602"/>
                  </a:ext>
                </a:extLst>
              </a:tr>
              <a:tr h="435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= Résultat brut d’exploitation</a:t>
                      </a:r>
                      <a:endParaRPr lang="fr-FR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1" algn="ctr" rtl="0" fontAlgn="ctr">
                        <a:lnSpc>
                          <a:spcPct val="100000"/>
                        </a:lnSpc>
                      </a:pPr>
                      <a:r>
                        <a:rPr lang="fr-FR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456  893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ctr">
                        <a:lnSpc>
                          <a:spcPct val="100000"/>
                        </a:lnSpc>
                      </a:pPr>
                      <a:r>
                        <a:rPr lang="fr-F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582  000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>
                        <a:lnSpc>
                          <a:spcPct val="100000"/>
                        </a:lnSpc>
                      </a:pPr>
                      <a:r>
                        <a:rPr lang="fr-F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733  928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880  288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1 052 021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362395"/>
                  </a:ext>
                </a:extLst>
              </a:tr>
              <a:tr h="425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-amortissement</a:t>
                      </a:r>
                      <a:endParaRPr lang="fr-FR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295   043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270 743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270 743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268  077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268  077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570765"/>
                  </a:ext>
                </a:extLst>
              </a:tr>
              <a:tr h="464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=Résultat brut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161 850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311 275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463 185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612 211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783944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701332"/>
                  </a:ext>
                </a:extLst>
              </a:tr>
              <a:tr h="526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-Charges financières</a:t>
                      </a:r>
                      <a:endParaRPr lang="fr-FR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885230"/>
                  </a:ext>
                </a:extLst>
              </a:tr>
              <a:tr h="526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=Résultat avant impôt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141 850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296 275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448 185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599 211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770 944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170706"/>
                  </a:ext>
                </a:extLst>
              </a:tr>
              <a:tr h="464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-impôt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611397"/>
                  </a:ext>
                </a:extLst>
              </a:tr>
              <a:tr h="464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=Résultat net</a:t>
                      </a:r>
                      <a:endParaRPr lang="fr-FR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141 850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272 275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374 185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411 211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529 944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393937"/>
                  </a:ext>
                </a:extLst>
              </a:tr>
              <a:tr h="464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 amortissement</a:t>
                      </a:r>
                      <a:endParaRPr lang="fr-FR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295   043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270 743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270 743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268  077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268  077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396382"/>
                  </a:ext>
                </a:extLst>
              </a:tr>
              <a:tr h="506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Cash-flow net = (résultat net + amortissement)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436 893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543 018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644 928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679 288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798 021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081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687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5830" y="190960"/>
            <a:ext cx="6940377" cy="789541"/>
          </a:xfrm>
        </p:spPr>
        <p:txBody>
          <a:bodyPr>
            <a:normAutofit fontScale="90000"/>
          </a:bodyPr>
          <a:lstStyle/>
          <a:p>
            <a:r>
              <a:rPr lang="fr-FR" dirty="0"/>
              <a:t>étude De Marché</a:t>
            </a:r>
          </a:p>
        </p:txBody>
      </p:sp>
      <p:graphicFrame>
        <p:nvGraphicFramePr>
          <p:cNvPr id="20" name="Diagramme 19"/>
          <p:cNvGraphicFramePr/>
          <p:nvPr>
            <p:extLst>
              <p:ext uri="{D42A27DB-BD31-4B8C-83A1-F6EECF244321}">
                <p14:modId xmlns:p14="http://schemas.microsoft.com/office/powerpoint/2010/main" val="2716364810"/>
              </p:ext>
            </p:extLst>
          </p:nvPr>
        </p:nvGraphicFramePr>
        <p:xfrm>
          <a:off x="1134737" y="980501"/>
          <a:ext cx="10565176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072223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38121" y="400279"/>
            <a:ext cx="7957428" cy="998863"/>
          </a:xfrm>
        </p:spPr>
        <p:txBody>
          <a:bodyPr/>
          <a:lstStyle/>
          <a:p>
            <a:r>
              <a:rPr lang="fr-FR" dirty="0"/>
              <a:t>Etude de marché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51682" y="1784733"/>
            <a:ext cx="9752930" cy="4125177"/>
          </a:xfrm>
        </p:spPr>
        <p:txBody>
          <a:bodyPr/>
          <a:lstStyle/>
          <a:p>
            <a:r>
              <a:rPr lang="fr-FR" dirty="0"/>
              <a:t>Les cimenteries considérés comme les industries de grande consommation des énergies tel que les biomasses à partir de grignon d’olive qui a été testé et très bien passé et réussis et moins couteux !</a:t>
            </a:r>
          </a:p>
          <a:p>
            <a:endParaRPr lang="fr-FR" dirty="0"/>
          </a:p>
          <a:p>
            <a:r>
              <a:rPr lang="fr-FR" dirty="0"/>
              <a:t>« Les cimenteries considérées comme industries grandes consommatrices d’énergie font des efforts afin de s’orienter vers des formes alternatives plus disponibles, moins onéreuses et respectueuses de l’environnement » (affirmé par SGC)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7111726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23886" y="609600"/>
            <a:ext cx="6158255" cy="1146629"/>
          </a:xfrm>
        </p:spPr>
        <p:txBody>
          <a:bodyPr/>
          <a:lstStyle/>
          <a:p>
            <a:r>
              <a:rPr lang="fr-FR" dirty="0"/>
              <a:t>Etude de Marché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78742" y="2137273"/>
            <a:ext cx="9225869" cy="377263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Un besoin croissant dans le marché national du buche écologique et bio à base végétale.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Une demande spécifique qui permet de structurer méthodiquement et progressivement une réalité à venir.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1929131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1371" y="609600"/>
            <a:ext cx="9603241" cy="1016000"/>
          </a:xfrm>
        </p:spPr>
        <p:txBody>
          <a:bodyPr/>
          <a:lstStyle/>
          <a:p>
            <a:r>
              <a:rPr lang="fr-FR" dirty="0"/>
              <a:t>Les concurrents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17926" y="1625600"/>
            <a:ext cx="9586686" cy="4688113"/>
          </a:xfrm>
        </p:spPr>
        <p:txBody>
          <a:bodyPr/>
          <a:lstStyle/>
          <a:p>
            <a:r>
              <a:rPr lang="fr-FR" dirty="0"/>
              <a:t>Ils n’existent que: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des dizaines des entreprises industriels de biomasse qui dépassent pas les 20 000 tonnes/an 100% à partir de grignon d’olive!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6 scieries de bois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Des bucherons de bois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Compte tenu que 50% de bois en Tunisie utilisables pour le chauffage et la production de chaleur pour les industries!</a:t>
            </a:r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070937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02523" y="624110"/>
            <a:ext cx="8902089" cy="1064013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Cette idée est née :</a:t>
            </a:r>
            <a:br>
              <a:rPr lang="fr-FR" b="1" dirty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55409" y="1905000"/>
            <a:ext cx="9549203" cy="4006222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r>
              <a:rPr lang="fr-FR" sz="2000" dirty="0"/>
              <a:t>Suite à un documentaire concernant la protection de foret et l'environnement à cause de  l'utilisation abusive de bois dans la production de buche d'où l'objectif de ce documentaire est d'amener la population à adopter de comportement plus respectueux du foret.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sz="2000" dirty="0"/>
              <a:t>Et pour freiner la déforestation on fabrique une buche écologique à base végétal voir grignon d'olive et le sciure de bois d'où l'idée est déclenché!!</a:t>
            </a:r>
          </a:p>
          <a:p>
            <a:pPr marL="0" indent="0">
              <a:buNone/>
            </a:pPr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844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7486" y="609600"/>
            <a:ext cx="9487125" cy="1175657"/>
          </a:xfrm>
        </p:spPr>
        <p:txBody>
          <a:bodyPr/>
          <a:lstStyle/>
          <a:p>
            <a:r>
              <a:rPr lang="fr-FR" dirty="0"/>
              <a:t>Besoin en levés de fonds!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28800" y="1785257"/>
            <a:ext cx="9675812" cy="412465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r-FR" sz="2000" dirty="0"/>
              <a:t>Nous avons besoins de : </a:t>
            </a:r>
            <a:r>
              <a:rPr lang="fr-FR" sz="2000" b="1" u="sng" dirty="0"/>
              <a:t>700 000 </a:t>
            </a:r>
            <a:r>
              <a:rPr lang="fr-FR" sz="2000" dirty="0"/>
              <a:t>euros afin: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sz="2000" dirty="0"/>
              <a:t>De démarrer confortablement avec une production de 1000 tonnes/mois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sz="2000" dirty="0"/>
              <a:t>Gagner une place sur le marché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sz="2000" dirty="0"/>
              <a:t>La distribution sur le marché local</a:t>
            </a:r>
          </a:p>
        </p:txBody>
      </p:sp>
    </p:spTree>
    <p:extLst>
      <p:ext uri="{BB962C8B-B14F-4D97-AF65-F5344CB8AC3E}">
        <p14:creationId xmlns:p14="http://schemas.microsoft.com/office/powerpoint/2010/main" val="417595344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68192" y="609599"/>
            <a:ext cx="10036419" cy="5044225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The end</a:t>
            </a:r>
            <a:r>
              <a:rPr lang="fr-F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20586461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Description de projet 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b="1" dirty="0" err="1"/>
              <a:t>EcoBuche</a:t>
            </a:r>
            <a:r>
              <a:rPr lang="fr-FR" dirty="0"/>
              <a:t> est une entreprise de production et commercialisation de buche écologique  nouvelle génération sans bois 100% bio pour chauffage à partir de grignons d'olives et sciure de bois  et à haut pouvoir calorifique.</a:t>
            </a:r>
          </a:p>
          <a:p>
            <a:pPr marL="0" lvl="0" indent="0">
              <a:buNone/>
            </a:pPr>
            <a:endParaRPr lang="fr-FR" dirty="0"/>
          </a:p>
          <a:p>
            <a:r>
              <a:rPr lang="fr-FR" dirty="0"/>
              <a:t>      Ce projet  aura pour </a:t>
            </a:r>
            <a:r>
              <a:rPr lang="fr-FR" b="1" dirty="0"/>
              <a:t>objectif</a:t>
            </a:r>
            <a:r>
              <a:rPr lang="fr-FR" dirty="0"/>
              <a:t> la commercialisation de ce produit sur les marchés internationaux ainsi sur le marché local notamment avoir ma propre marque national et international.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     Ce projet aura pour </a:t>
            </a:r>
            <a:r>
              <a:rPr lang="fr-FR" b="1" dirty="0"/>
              <a:t>valeur</a:t>
            </a:r>
            <a:r>
              <a:rPr lang="fr-FR" dirty="0"/>
              <a:t> réconcilié les aspects écologiques, économiques et humains pour atteindre la mission et la vision de l'entreprise.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173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1247335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/>
              <a:t>Opportunité 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011680" y="1603717"/>
            <a:ext cx="9492931" cy="4306193"/>
          </a:xfrm>
        </p:spPr>
        <p:txBody>
          <a:bodyPr/>
          <a:lstStyle/>
          <a:p>
            <a:r>
              <a:rPr lang="fr-FR" dirty="0"/>
              <a:t>Matières premières de grande quantité qui est peu utilisé !</a:t>
            </a:r>
          </a:p>
          <a:p>
            <a:endParaRPr lang="fr-FR" dirty="0"/>
          </a:p>
          <a:p>
            <a:pPr lvl="0"/>
            <a:r>
              <a:rPr lang="fr-FR" dirty="0"/>
              <a:t>Le grignon d’olive est un patrimoine national et à haute pouvoir calorifique et dure plus longtemps que le charbon classique !</a:t>
            </a:r>
          </a:p>
          <a:p>
            <a:pPr lvl="0"/>
            <a:endParaRPr lang="fr-FR" dirty="0"/>
          </a:p>
          <a:p>
            <a:r>
              <a:rPr lang="fr-FR" dirty="0"/>
              <a:t>Le sciure de bois est aussi peu exploité!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2690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62270" y="379828"/>
            <a:ext cx="10170185" cy="6316394"/>
          </a:xfrm>
        </p:spPr>
        <p:txBody>
          <a:bodyPr>
            <a:normAutofit/>
          </a:bodyPr>
          <a:lstStyle/>
          <a:p>
            <a:pPr lvl="0" algn="ctr"/>
            <a:r>
              <a:rPr lang="fr-FR" sz="2400" b="1" dirty="0">
                <a:solidFill>
                  <a:schemeClr val="tx1"/>
                </a:solidFill>
              </a:rPr>
              <a:t>Objectifs : (SMARTER)</a:t>
            </a:r>
          </a:p>
          <a:p>
            <a:pPr lvl="0" algn="ctr"/>
            <a:endParaRPr lang="fr-FR" sz="2400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S : </a:t>
            </a:r>
            <a:r>
              <a:rPr lang="fr-FR" dirty="0"/>
              <a:t>(spécifique) offrir au client un produit spécifique à base de grignon d’olive et de sciure de bois.</a:t>
            </a:r>
          </a:p>
          <a:p>
            <a:endParaRPr lang="fr-FR" dirty="0"/>
          </a:p>
          <a:p>
            <a:r>
              <a:rPr lang="fr-FR" b="1" dirty="0">
                <a:solidFill>
                  <a:schemeClr val="tx1"/>
                </a:solidFill>
              </a:rPr>
              <a:t>M : </a:t>
            </a:r>
            <a:r>
              <a:rPr lang="fr-FR" dirty="0"/>
              <a:t>(mesurable) à court terme je voudrais faire une production de 100 tonnes par mois </a:t>
            </a:r>
          </a:p>
          <a:p>
            <a:r>
              <a:rPr lang="fr-FR" dirty="0"/>
              <a:t>(environ 1000 tonnes/année)</a:t>
            </a:r>
          </a:p>
          <a:p>
            <a:endParaRPr lang="fr-FR" dirty="0"/>
          </a:p>
          <a:p>
            <a:r>
              <a:rPr lang="fr-FR" b="1" dirty="0">
                <a:solidFill>
                  <a:schemeClr val="tx1"/>
                </a:solidFill>
              </a:rPr>
              <a:t>A : </a:t>
            </a:r>
            <a:r>
              <a:rPr lang="fr-FR" dirty="0"/>
              <a:t>atteignable : grande quantité de matières premières de grignons  chez les huileries</a:t>
            </a:r>
          </a:p>
          <a:p>
            <a:endParaRPr lang="fr-FR" dirty="0"/>
          </a:p>
          <a:p>
            <a:r>
              <a:rPr lang="fr-FR" b="1" dirty="0">
                <a:solidFill>
                  <a:schemeClr val="tx1"/>
                </a:solidFill>
              </a:rPr>
              <a:t>R : </a:t>
            </a:r>
            <a:r>
              <a:rPr lang="fr-FR" dirty="0"/>
              <a:t>réaliste : apparition de marché bio</a:t>
            </a:r>
          </a:p>
          <a:p>
            <a:endParaRPr lang="fr-FR" dirty="0"/>
          </a:p>
          <a:p>
            <a:r>
              <a:rPr lang="fr-FR" b="1" dirty="0">
                <a:solidFill>
                  <a:schemeClr val="tx1"/>
                </a:solidFill>
              </a:rPr>
              <a:t>E : </a:t>
            </a:r>
            <a:r>
              <a:rPr lang="fr-FR" dirty="0"/>
              <a:t>excitant ! Mon propre produit et ma propre marque</a:t>
            </a:r>
          </a:p>
          <a:p>
            <a:endParaRPr lang="fr-FR" dirty="0"/>
          </a:p>
          <a:p>
            <a:r>
              <a:rPr lang="fr-FR" b="1" dirty="0">
                <a:solidFill>
                  <a:schemeClr val="tx1"/>
                </a:solidFill>
              </a:rPr>
              <a:t>R : </a:t>
            </a:r>
            <a:r>
              <a:rPr lang="fr-FR" dirty="0"/>
              <a:t>récompense : être reconnue et avoir ma propre marque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4309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562707"/>
            <a:ext cx="8536328" cy="1463041"/>
          </a:xfrm>
        </p:spPr>
        <p:txBody>
          <a:bodyPr/>
          <a:lstStyle/>
          <a:p>
            <a:r>
              <a:rPr lang="fr-FR" dirty="0"/>
              <a:t>Keys clients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28800" y="2025749"/>
            <a:ext cx="9917723" cy="4459458"/>
          </a:xfrm>
        </p:spPr>
        <p:txBody>
          <a:bodyPr>
            <a:normAutofit/>
          </a:bodyPr>
          <a:lstStyle/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Besoins spécifique pour ceux qui ne sont pas satisfaits par le buche classique et aiment consommer bio !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Les pizzerias à base de bois !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Les industries qui utilisent les biomasses pour produire les chaleurs tel que: </a:t>
            </a:r>
          </a:p>
          <a:p>
            <a:r>
              <a:rPr lang="fr-FR" dirty="0"/>
              <a:t>les industries de ciments!</a:t>
            </a:r>
          </a:p>
          <a:p>
            <a:endParaRPr lang="fr-FR" dirty="0"/>
          </a:p>
          <a:p>
            <a:r>
              <a:rPr lang="fr-FR" dirty="0"/>
              <a:t>Mon objectif à </a:t>
            </a:r>
            <a:r>
              <a:rPr lang="fr-FR" b="1" dirty="0">
                <a:solidFill>
                  <a:schemeClr val="tx1"/>
                </a:solidFill>
              </a:rPr>
              <a:t>court terme </a:t>
            </a:r>
            <a:r>
              <a:rPr lang="fr-FR" dirty="0"/>
              <a:t>c’est de gagner un part de </a:t>
            </a:r>
            <a:r>
              <a:rPr lang="fr-FR" b="1" dirty="0">
                <a:solidFill>
                  <a:schemeClr val="tx1"/>
                </a:solidFill>
              </a:rPr>
              <a:t>2% de marché de buche </a:t>
            </a:r>
            <a:r>
              <a:rPr lang="fr-FR" dirty="0"/>
              <a:t>tout en tenant compte de la production de mon entreprise 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337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77440" y="609600"/>
            <a:ext cx="9127171" cy="1472418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/>
              <a:t>Les valeurs 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42868" y="1491176"/>
            <a:ext cx="9903656" cy="447500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fr-FR" dirty="0"/>
              <a:t> 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sz="2200" dirty="0">
                <a:latin typeface="Arial Black" panose="020B0A04020102020204" pitchFamily="34" charset="0"/>
              </a:rPr>
              <a:t>Ecologique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sz="2200" dirty="0">
                <a:latin typeface="Arial Black" panose="020B0A04020102020204" pitchFamily="34" charset="0"/>
              </a:rPr>
              <a:t>Environnemental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sz="2200" dirty="0">
                <a:latin typeface="Arial Black" panose="020B0A04020102020204" pitchFamily="34" charset="0"/>
              </a:rPr>
              <a:t>Economie verte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sz="2200" dirty="0">
                <a:latin typeface="Arial Black" panose="020B0A04020102020204" pitchFamily="34" charset="0"/>
              </a:rPr>
              <a:t>Energie renouvelable</a:t>
            </a:r>
          </a:p>
          <a:p>
            <a:pPr>
              <a:lnSpc>
                <a:spcPct val="200000"/>
              </a:lnSpc>
            </a:pPr>
            <a:r>
              <a:rPr lang="fr-FR" sz="2200" dirty="0">
                <a:latin typeface="Arial Black" panose="020B0A04020102020204" pitchFamily="34" charset="0"/>
              </a:rPr>
              <a:t>Valorisation de grignon d’olive et sciure de bois !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sz="2200" dirty="0">
                <a:latin typeface="Arial Black" panose="020B0A04020102020204" pitchFamily="34" charset="0"/>
              </a:rPr>
              <a:t>Et Social !</a:t>
            </a:r>
          </a:p>
        </p:txBody>
      </p:sp>
    </p:spTree>
    <p:extLst>
      <p:ext uri="{BB962C8B-B14F-4D97-AF65-F5344CB8AC3E}">
        <p14:creationId xmlns:p14="http://schemas.microsoft.com/office/powerpoint/2010/main" val="177059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7230037" cy="1078523"/>
          </a:xfrm>
        </p:spPr>
        <p:txBody>
          <a:bodyPr/>
          <a:lstStyle/>
          <a:p>
            <a:r>
              <a:rPr lang="fr-FR" b="1" dirty="0"/>
              <a:t>Maquette</a:t>
            </a:r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3717" y="1688123"/>
            <a:ext cx="8510955" cy="452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033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3" y="609600"/>
            <a:ext cx="7286308" cy="1458351"/>
          </a:xfrm>
        </p:spPr>
        <p:txBody>
          <a:bodyPr>
            <a:normAutofit fontScale="90000"/>
          </a:bodyPr>
          <a:lstStyle/>
          <a:p>
            <a:r>
              <a:rPr lang="fr-FR" dirty="0"/>
              <a:t>Processus  technologique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3718" y="1969477"/>
            <a:ext cx="9900894" cy="4234375"/>
          </a:xfrm>
        </p:spPr>
        <p:txBody>
          <a:bodyPr/>
          <a:lstStyle/>
          <a:p>
            <a:r>
              <a:rPr lang="fr-FR" dirty="0"/>
              <a:t> 	</a:t>
            </a:r>
            <a:r>
              <a:rPr lang="fr-FR" sz="2400" b="1" dirty="0"/>
              <a:t>1.	Réception de grignon d’olive et sciure de bois </a:t>
            </a:r>
          </a:p>
          <a:p>
            <a:r>
              <a:rPr lang="fr-FR" sz="2400" b="1" dirty="0"/>
              <a:t>2.	broyage</a:t>
            </a:r>
          </a:p>
          <a:p>
            <a:r>
              <a:rPr lang="fr-FR" sz="2400" b="1" dirty="0"/>
              <a:t>3.	Séchage </a:t>
            </a:r>
          </a:p>
          <a:p>
            <a:r>
              <a:rPr lang="fr-FR" sz="2400" b="1" dirty="0"/>
              <a:t>4.	Compactage </a:t>
            </a:r>
          </a:p>
          <a:p>
            <a:r>
              <a:rPr lang="fr-FR" sz="2400" b="1" dirty="0"/>
              <a:t>5.	Emballage se fait par une machine d’emballage</a:t>
            </a:r>
          </a:p>
          <a:p>
            <a:r>
              <a:rPr lang="fr-FR" sz="2400" b="1" dirty="0"/>
              <a:t>6.	Stockage</a:t>
            </a:r>
          </a:p>
          <a:p>
            <a:r>
              <a:rPr lang="fr-FR" sz="2400" b="1" dirty="0"/>
              <a:t>7.	Livraison de commande 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6961018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693</TotalTime>
  <Words>751</Words>
  <Application>Microsoft Office PowerPoint</Application>
  <PresentationFormat>Grand écran</PresentationFormat>
  <Paragraphs>227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Calibri</vt:lpstr>
      <vt:lpstr>Century Gothic</vt:lpstr>
      <vt:lpstr>Times New Roman</vt:lpstr>
      <vt:lpstr>Wingdings</vt:lpstr>
      <vt:lpstr>Wingdings 3</vt:lpstr>
      <vt:lpstr>Brin</vt:lpstr>
      <vt:lpstr>Pitch Deck Présentation</vt:lpstr>
      <vt:lpstr>Cette idée est née : </vt:lpstr>
      <vt:lpstr>Description de projet : </vt:lpstr>
      <vt:lpstr>Opportunité : </vt:lpstr>
      <vt:lpstr>Présentation PowerPoint</vt:lpstr>
      <vt:lpstr>Keys clients</vt:lpstr>
      <vt:lpstr>Les valeurs : </vt:lpstr>
      <vt:lpstr>Maquette</vt:lpstr>
      <vt:lpstr>Processus  technologique</vt:lpstr>
      <vt:lpstr>ETUDE QUANTITATIVE</vt:lpstr>
      <vt:lpstr> III/Matériels et équipements: </vt:lpstr>
      <vt:lpstr>IV/ Stock Initial :     NB : stock pour Trois mois !    </vt:lpstr>
      <vt:lpstr>B/ Schémas d’investissement:</vt:lpstr>
      <vt:lpstr>Chiffre d’affaire</vt:lpstr>
      <vt:lpstr> H/Résultats d’exploitation : </vt:lpstr>
      <vt:lpstr>étude De Marché</vt:lpstr>
      <vt:lpstr>Etude de marché</vt:lpstr>
      <vt:lpstr>Etude de Marché</vt:lpstr>
      <vt:lpstr>Les concurrents</vt:lpstr>
      <vt:lpstr>Besoin en levés de fonds!</vt:lpstr>
      <vt:lpstr>The end!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deck presentation</dc:title>
  <dc:creator>zainebzaineb321@outlook.fr</dc:creator>
  <cp:lastModifiedBy>dell</cp:lastModifiedBy>
  <cp:revision>42</cp:revision>
  <dcterms:created xsi:type="dcterms:W3CDTF">2020-09-26T12:36:34Z</dcterms:created>
  <dcterms:modified xsi:type="dcterms:W3CDTF">2020-12-16T15:05:17Z</dcterms:modified>
</cp:coreProperties>
</file>