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72" r:id="rId1"/>
  </p:sldMasterIdLst>
  <p:notesMasterIdLst>
    <p:notesMasterId r:id="rId17"/>
  </p:notesMasterIdLst>
  <p:handoutMasterIdLst>
    <p:handoutMasterId r:id="rId18"/>
  </p:handoutMasterIdLst>
  <p:sldIdLst>
    <p:sldId id="358" r:id="rId2"/>
    <p:sldId id="467" r:id="rId3"/>
    <p:sldId id="468" r:id="rId4"/>
    <p:sldId id="472" r:id="rId5"/>
    <p:sldId id="473" r:id="rId6"/>
    <p:sldId id="474" r:id="rId7"/>
    <p:sldId id="464" r:id="rId8"/>
    <p:sldId id="471" r:id="rId9"/>
    <p:sldId id="454" r:id="rId10"/>
    <p:sldId id="459" r:id="rId11"/>
    <p:sldId id="475" r:id="rId12"/>
    <p:sldId id="461" r:id="rId13"/>
    <p:sldId id="453" r:id="rId14"/>
    <p:sldId id="446" r:id="rId15"/>
    <p:sldId id="438" r:id="rId16"/>
  </p:sldIdLst>
  <p:sldSz cx="9144000" cy="6858000" type="screen4x3"/>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lorente Santos Jesus" initials="LSJ" lastIdx="2" clrIdx="0"/>
  <p:cmAuthor id="1" name="Evolution146" initials="E"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4"/>
    <a:srgbClr val="FF5050"/>
    <a:srgbClr val="FF3300"/>
    <a:srgbClr val="16A7E8"/>
    <a:srgbClr val="18CDE6"/>
    <a:srgbClr val="3DB0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71" autoAdjust="0"/>
    <p:restoredTop sz="91637" autoAdjust="0"/>
  </p:normalViewPr>
  <p:slideViewPr>
    <p:cSldViewPr snapToGrid="0" snapToObjects="1">
      <p:cViewPr>
        <p:scale>
          <a:sx n="74" d="100"/>
          <a:sy n="74" d="100"/>
        </p:scale>
        <p:origin x="-1740" y="-72"/>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131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GB"/>
              <a:t>Total budget: </a:t>
            </a:r>
            <a:r>
              <a:rPr lang="en-US" sz="1920" b="1" i="0" u="none" strike="noStrike" baseline="0" smtClean="0">
                <a:effectLst/>
              </a:rPr>
              <a:t>1,995,190</a:t>
            </a:r>
            <a:r>
              <a:rPr lang="en-US" sz="1920" b="1" i="0" u="none" strike="noStrike" baseline="0">
                <a:effectLst/>
              </a:rPr>
              <a:t>€</a:t>
            </a:r>
            <a:endParaRPr lang="en-GB"/>
          </a:p>
        </c:rich>
      </c:tx>
      <c:layout>
        <c:manualLayout>
          <c:xMode val="edge"/>
          <c:yMode val="edge"/>
          <c:x val="0.12436427535791895"/>
          <c:y val="7.8497659546574353E-2"/>
        </c:manualLayout>
      </c:layout>
      <c:overlay val="0"/>
      <c:spPr>
        <a:noFill/>
        <a:ln>
          <a:noFill/>
        </a:ln>
        <a:effectLst/>
      </c:spPr>
    </c:title>
    <c:autoTitleDeleted val="0"/>
    <c:plotArea>
      <c:layout/>
      <c:pieChart>
        <c:varyColors val="1"/>
        <c:ser>
          <c:idx val="0"/>
          <c:order val="0"/>
          <c:explosion val="22"/>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0-9EB9-4D8F-AD98-CDAF73F0EAD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9EB9-4D8F-AD98-CDAF73F0EADE}"/>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2-9EB9-4D8F-AD98-CDAF73F0EADE}"/>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9EB9-4D8F-AD98-CDAF73F0EADE}"/>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4-9EB9-4D8F-AD98-CDAF73F0EADE}"/>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9EB9-4D8F-AD98-CDAF73F0EADE}"/>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6-9EB9-4D8F-AD98-CDAF73F0EADE}"/>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9EB9-4D8F-AD98-CDAF73F0EADE}"/>
              </c:ext>
            </c:extLst>
          </c:dPt>
          <c:dLbls>
            <c:dLbl>
              <c:idx val="1"/>
              <c:layout>
                <c:manualLayout>
                  <c:x val="-8.0124489029761145E-2"/>
                  <c:y val="-8.1362352418381786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EB9-4D8F-AD98-CDAF73F0EADE}"/>
                </c:ext>
              </c:extLst>
            </c:dLbl>
            <c:dLbl>
              <c:idx val="3"/>
              <c:layout>
                <c:manualLayout>
                  <c:x val="7.2058287564812792E-2"/>
                  <c:y val="7.1067220086552377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EB9-4D8F-AD98-CDAF73F0EADE}"/>
                </c:ext>
              </c:extLst>
            </c:dLbl>
            <c:dLbl>
              <c:idx val="4"/>
              <c:layout>
                <c:manualLayout>
                  <c:x val="4.0916276331331561E-2"/>
                  <c:y val="0.11995372769542517"/>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EB9-4D8F-AD98-CDAF73F0EADE}"/>
                </c:ext>
              </c:extLst>
            </c:dLbl>
            <c:dLbl>
              <c:idx val="5"/>
              <c:layout>
                <c:manualLayout>
                  <c:x val="-4.9396004479090365E-2"/>
                  <c:y val="-0.10748486265588604"/>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EB9-4D8F-AD98-CDAF73F0EADE}"/>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s-E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(Gantt!$B$4;Gantt!$B$9;Gantt!$B$12;Gantt!$B$16;Gantt!$B$20;Gantt!$B$25;Gantt!$B$29;Gantt!$B$33;Gantt!$C$4;Gantt!$C$9;Gantt!$C$12;Gantt!$C$16;Gantt!$C$20)</c:f>
              <c:strCache>
                <c:ptCount val="10"/>
                <c:pt idx="0">
                  <c:v>WP1</c:v>
                </c:pt>
                <c:pt idx="1">
                  <c:v>WP2</c:v>
                </c:pt>
                <c:pt idx="2">
                  <c:v>WP3</c:v>
                </c:pt>
                <c:pt idx="3">
                  <c:v>WP4</c:v>
                </c:pt>
                <c:pt idx="4">
                  <c:v>WP5</c:v>
                </c:pt>
                <c:pt idx="5">
                  <c:v>PLATFORM ADAPTATION TO INDUSTRIAL COMMUNICATIONS</c:v>
                </c:pt>
                <c:pt idx="6">
                  <c:v>MVP EVOLUTION TOWARDS INDUSTRY 4.0 </c:v>
                </c:pt>
                <c:pt idx="7">
                  <c:v>DEMONSTRATION AND VALIDATION WITH END USERS</c:v>
                </c:pt>
                <c:pt idx="8">
                  <c:v>REGULATORY COMPLIANCE, COMMUNICATION AND MARKET UPSCALING</c:v>
                </c:pt>
                <c:pt idx="9">
                  <c:v>PROJECT MANAGEMENT</c:v>
                </c:pt>
              </c:strCache>
            </c:strRef>
          </c:cat>
          <c:val>
            <c:numRef>
              <c:f>(Gantt!$R$4;Gantt!$R$9;Gantt!$R$12;Gantt!$R$16;Gantt!$R$20;Gantt!$R$25;Gantt!$R$29;Gantt!$R$33)</c:f>
              <c:numCache>
                <c:formatCode>0.0%</c:formatCode>
                <c:ptCount val="5"/>
                <c:pt idx="0">
                  <c:v>0.23963133640552994</c:v>
                </c:pt>
                <c:pt idx="1">
                  <c:v>0.17511520737327188</c:v>
                </c:pt>
                <c:pt idx="2">
                  <c:v>0.32258064516129031</c:v>
                </c:pt>
                <c:pt idx="3">
                  <c:v>0.17511520737327188</c:v>
                </c:pt>
                <c:pt idx="4">
                  <c:v>8.755760368663594E-2</c:v>
                </c:pt>
              </c:numCache>
            </c:numRef>
          </c:val>
          <c:extLst xmlns:c16r2="http://schemas.microsoft.com/office/drawing/2015/06/chart">
            <c:ext xmlns:c16="http://schemas.microsoft.com/office/drawing/2014/chart" uri="{C3380CC4-5D6E-409C-BE32-E72D297353CC}">
              <c16:uniqueId val="{00000008-9EB9-4D8F-AD98-CDAF73F0EADE}"/>
            </c:ext>
          </c:extLst>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67988605770038968"/>
          <c:y val="9.4723870738134999E-2"/>
          <c:w val="0.15964540565822224"/>
          <c:h val="0.8222996515679442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solidFill>
      <a:schemeClr val="bg1"/>
    </a:solidFill>
    <a:ln w="9525" cap="flat" cmpd="sng" algn="ctr">
      <a:noFill/>
      <a:round/>
    </a:ln>
    <a:effectLst/>
  </c:spPr>
  <c:txPr>
    <a:bodyPr/>
    <a:lstStyle/>
    <a:p>
      <a:pPr>
        <a:defRPr sz="1600"/>
      </a:pPr>
      <a:endParaRPr lang="es-E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021F9C-4C79-4A85-865A-8041BA71DBD7}" type="datetimeFigureOut">
              <a:rPr lang="en-GB" smtClean="0"/>
              <a:pPr/>
              <a:t>28/09/2020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3B9DE6-2422-4ACA-91F9-375E357BD538}" type="slidenum">
              <a:rPr lang="en-GB" smtClean="0"/>
              <a:pPr/>
              <a:t>‹Nº›</a:t>
            </a:fld>
            <a:endParaRPr lang="en-GB"/>
          </a:p>
        </p:txBody>
      </p:sp>
    </p:spTree>
    <p:extLst>
      <p:ext uri="{BB962C8B-B14F-4D97-AF65-F5344CB8AC3E}">
        <p14:creationId xmlns:p14="http://schemas.microsoft.com/office/powerpoint/2010/main" val="595133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7111D3-A9C3-2540-A691-C38F881F0C6A}" type="datetimeFigureOut">
              <a:rPr lang="en-US" smtClean="0"/>
              <a:pPr/>
              <a:t>9/28/2020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6D410C-B647-F94A-A44F-C53677CB097F}" type="slidenum">
              <a:rPr lang="en-US" smtClean="0"/>
              <a:pPr/>
              <a:t>‹Nº›</a:t>
            </a:fld>
            <a:endParaRPr lang="en-US"/>
          </a:p>
        </p:txBody>
      </p:sp>
    </p:spTree>
    <p:extLst>
      <p:ext uri="{BB962C8B-B14F-4D97-AF65-F5344CB8AC3E}">
        <p14:creationId xmlns:p14="http://schemas.microsoft.com/office/powerpoint/2010/main" val="41175314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opendaylight.org/" TargetMode="External"/><Relationship Id="rId3" Type="http://schemas.openxmlformats.org/officeDocument/2006/relationships/hyperlink" Target="https://www.athonet.com/" TargetMode="External"/><Relationship Id="rId7" Type="http://schemas.openxmlformats.org/officeDocument/2006/relationships/hyperlink" Target="https://www.broadcom.com/"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affirmednetworks.com/" TargetMode="External"/><Relationship Id="rId11" Type="http://schemas.openxmlformats.org/officeDocument/2006/relationships/hyperlink" Target="https://www.parallelwireless.com/" TargetMode="External"/><Relationship Id="rId5" Type="http://schemas.openxmlformats.org/officeDocument/2006/relationships/hyperlink" Target="https://www.nec.com/" TargetMode="External"/><Relationship Id="rId10" Type="http://schemas.openxmlformats.org/officeDocument/2006/relationships/hyperlink" Target="https://limemicro.com/" TargetMode="External"/><Relationship Id="rId4" Type="http://schemas.openxmlformats.org/officeDocument/2006/relationships/hyperlink" Target="https://www.cbrsalliance.org/" TargetMode="External"/><Relationship Id="rId9" Type="http://schemas.openxmlformats.org/officeDocument/2006/relationships/hyperlink" Target="https://www.luminanetworks.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08137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82609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slide can be a combination of the financial forecast ( a graph) and the explanation of how the requested funding will be used, </a:t>
            </a:r>
            <a:r>
              <a:rPr lang="en-US" sz="1200" kern="1200">
                <a:solidFill>
                  <a:schemeClr val="tx1"/>
                </a:solidFill>
                <a:latin typeface="+mn-lt"/>
                <a:ea typeface="+mn-ea"/>
                <a:cs typeface="+mn-cs"/>
              </a:rPr>
              <a:t>especially </a:t>
            </a:r>
            <a:r>
              <a:rPr lang="en-US" sz="1200" kern="1200" smtClean="0">
                <a:solidFill>
                  <a:schemeClr val="tx1"/>
                </a:solidFill>
                <a:latin typeface="+mn-lt"/>
                <a:ea typeface="+mn-ea"/>
                <a:cs typeface="+mn-cs"/>
              </a:rPr>
              <a:t>the </a:t>
            </a:r>
            <a:r>
              <a:rPr lang="en-US" sz="1200" kern="1200" dirty="0">
                <a:solidFill>
                  <a:schemeClr val="tx1"/>
                </a:solidFill>
                <a:latin typeface="+mn-lt"/>
                <a:ea typeface="+mn-ea"/>
                <a:cs typeface="+mn-cs"/>
              </a:rPr>
              <a:t>grant in your case and also how you will </a:t>
            </a:r>
            <a:r>
              <a:rPr lang="en-US" sz="1200" kern="1200" dirty="0" err="1">
                <a:solidFill>
                  <a:schemeClr val="tx1"/>
                </a:solidFill>
                <a:latin typeface="+mn-lt"/>
                <a:ea typeface="+mn-ea"/>
                <a:cs typeface="+mn-cs"/>
              </a:rPr>
              <a:t>attrack</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teh</a:t>
            </a:r>
            <a:r>
              <a:rPr lang="en-US" sz="1200" kern="1200" dirty="0">
                <a:solidFill>
                  <a:schemeClr val="tx1"/>
                </a:solidFill>
                <a:latin typeface="+mn-lt"/>
                <a:ea typeface="+mn-ea"/>
                <a:cs typeface="+mn-cs"/>
              </a:rPr>
              <a:t> additional funding needed for </a:t>
            </a:r>
            <a:r>
              <a:rPr lang="en-US" sz="1200" kern="1200" dirty="0" err="1">
                <a:solidFill>
                  <a:schemeClr val="tx1"/>
                </a:solidFill>
                <a:latin typeface="+mn-lt"/>
                <a:ea typeface="+mn-ea"/>
                <a:cs typeface="+mn-cs"/>
              </a:rPr>
              <a:t>teh</a:t>
            </a:r>
            <a:r>
              <a:rPr lang="en-US" sz="1200" kern="1200" dirty="0">
                <a:solidFill>
                  <a:schemeClr val="tx1"/>
                </a:solidFill>
                <a:latin typeface="+mn-lt"/>
                <a:ea typeface="+mn-ea"/>
                <a:cs typeface="+mn-cs"/>
              </a:rPr>
              <a:t> commercialization strategy</a:t>
            </a:r>
          </a:p>
          <a:p>
            <a:endParaRPr lang="en-US" baseline="0" dirty="0"/>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71089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this slide we </a:t>
            </a:r>
            <a:r>
              <a:rPr lang="en-US" sz="1200" kern="1200" dirty="0" err="1">
                <a:solidFill>
                  <a:schemeClr val="tx1"/>
                </a:solidFill>
                <a:latin typeface="+mn-lt"/>
                <a:ea typeface="+mn-ea"/>
                <a:cs typeface="+mn-cs"/>
              </a:rPr>
              <a:t>shoudl</a:t>
            </a:r>
            <a:r>
              <a:rPr lang="en-US" sz="1200" kern="1200" dirty="0">
                <a:solidFill>
                  <a:schemeClr val="tx1"/>
                </a:solidFill>
                <a:latin typeface="+mn-lt"/>
                <a:ea typeface="+mn-ea"/>
                <a:cs typeface="+mn-cs"/>
              </a:rPr>
              <a:t> present the team, </a:t>
            </a:r>
            <a:r>
              <a:rPr lang="en-US" sz="1200" kern="1200" dirty="0" err="1">
                <a:solidFill>
                  <a:schemeClr val="tx1"/>
                </a:solidFill>
                <a:latin typeface="+mn-lt"/>
                <a:ea typeface="+mn-ea"/>
                <a:cs typeface="+mn-cs"/>
              </a:rPr>
              <a:t>highligting</a:t>
            </a:r>
            <a:r>
              <a:rPr lang="en-US" sz="1200" kern="1200" dirty="0">
                <a:solidFill>
                  <a:schemeClr val="tx1"/>
                </a:solidFill>
                <a:latin typeface="+mn-lt"/>
                <a:ea typeface="+mn-ea"/>
                <a:cs typeface="+mn-cs"/>
              </a:rPr>
              <a:t> the </a:t>
            </a:r>
            <a:r>
              <a:rPr lang="en-US" sz="1200" kern="1200" dirty="0" err="1">
                <a:solidFill>
                  <a:schemeClr val="tx1"/>
                </a:solidFill>
                <a:latin typeface="+mn-lt"/>
                <a:ea typeface="+mn-ea"/>
                <a:cs typeface="+mn-cs"/>
              </a:rPr>
              <a:t>strengs</a:t>
            </a:r>
            <a:r>
              <a:rPr lang="en-US" sz="1200" kern="1200" dirty="0">
                <a:solidFill>
                  <a:schemeClr val="tx1"/>
                </a:solidFill>
                <a:latin typeface="+mn-lt"/>
                <a:ea typeface="+mn-ea"/>
                <a:cs typeface="+mn-cs"/>
              </a:rPr>
              <a:t> and capabilities to implement the project and also awards, achievements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6D410C-B647-F94A-A44F-C53677CB09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046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mn-lt"/>
                <a:ea typeface="+mn-ea"/>
                <a:cs typeface="+mn-cs"/>
              </a:rPr>
              <a:t>IIoT</a:t>
            </a:r>
            <a:r>
              <a:rPr lang="en-GB" sz="1200" kern="1200" dirty="0">
                <a:solidFill>
                  <a:schemeClr val="tx1"/>
                </a:solidFill>
                <a:effectLst/>
                <a:latin typeface="+mn-lt"/>
                <a:ea typeface="+mn-ea"/>
                <a:cs typeface="+mn-cs"/>
              </a:rPr>
              <a:t> traffic requires guaranteed network resources, but </a:t>
            </a:r>
            <a:r>
              <a:rPr lang="en-GB" sz="1200" b="1" kern="1200" dirty="0">
                <a:solidFill>
                  <a:schemeClr val="tx1"/>
                </a:solidFill>
                <a:effectLst/>
                <a:latin typeface="+mn-lt"/>
                <a:ea typeface="+mn-ea"/>
                <a:cs typeface="+mn-cs"/>
              </a:rPr>
              <a:t>traffic needs are unpredictable</a:t>
            </a:r>
            <a:r>
              <a:rPr lang="en-GB" sz="1200" kern="1200" dirty="0">
                <a:solidFill>
                  <a:schemeClr val="tx1"/>
                </a:solidFill>
                <a:effectLst/>
                <a:latin typeface="+mn-lt"/>
                <a:ea typeface="+mn-ea"/>
                <a:cs typeface="+mn-cs"/>
              </a:rPr>
              <a:t>. So it’s hard to estimate the capacity needed to meet the actual demand and deliver end-to-end traffic priorities. Besides, </a:t>
            </a:r>
            <a:r>
              <a:rPr lang="en-GB" sz="1200" b="1" kern="1200" dirty="0">
                <a:solidFill>
                  <a:schemeClr val="tx1"/>
                </a:solidFill>
                <a:effectLst/>
                <a:latin typeface="+mn-lt"/>
                <a:ea typeface="+mn-ea"/>
                <a:cs typeface="+mn-cs"/>
              </a:rPr>
              <a:t>current network technologies do not provide flexible scaling of resources</a:t>
            </a:r>
            <a:r>
              <a:rPr lang="en-GB" sz="1200" kern="1200" dirty="0">
                <a:solidFill>
                  <a:schemeClr val="tx1"/>
                </a:solidFill>
                <a:effectLst/>
                <a:latin typeface="+mn-lt"/>
                <a:ea typeface="+mn-ea"/>
                <a:cs typeface="+mn-cs"/>
              </a:rPr>
              <a:t>: adding extra capacity at the</a:t>
            </a:r>
            <a:r>
              <a:rPr lang="en-GB" sz="1200" b="1" kern="1200" dirty="0">
                <a:solidFill>
                  <a:schemeClr val="tx1"/>
                </a:solidFill>
                <a:effectLst/>
                <a:latin typeface="+mn-lt"/>
                <a:ea typeface="+mn-ea"/>
                <a:cs typeface="+mn-cs"/>
              </a:rPr>
              <a:t> core network</a:t>
            </a:r>
            <a:r>
              <a:rPr lang="en-GB" sz="1200" kern="1200" dirty="0">
                <a:solidFill>
                  <a:schemeClr val="tx1"/>
                </a:solidFill>
                <a:effectLst/>
                <a:latin typeface="+mn-lt"/>
                <a:ea typeface="+mn-ea"/>
                <a:cs typeface="+mn-cs"/>
              </a:rPr>
              <a:t> takes at least </a:t>
            </a:r>
            <a:r>
              <a:rPr lang="en-GB" sz="1200" b="1" kern="1200" dirty="0">
                <a:solidFill>
                  <a:schemeClr val="tx1"/>
                </a:solidFill>
                <a:effectLst/>
                <a:latin typeface="+mn-lt"/>
                <a:ea typeface="+mn-ea"/>
                <a:cs typeface="+mn-cs"/>
              </a:rPr>
              <a:t>3-6 months</a:t>
            </a:r>
            <a:r>
              <a:rPr lang="en-GB" sz="1200" kern="1200" dirty="0">
                <a:solidFill>
                  <a:schemeClr val="tx1"/>
                </a:solidFill>
                <a:effectLst/>
                <a:latin typeface="+mn-lt"/>
                <a:ea typeface="+mn-ea"/>
                <a:cs typeface="+mn-cs"/>
              </a:rPr>
              <a:t>, so </a:t>
            </a:r>
            <a:r>
              <a:rPr lang="en-GB" sz="1200" b="1" kern="1200" dirty="0">
                <a:solidFill>
                  <a:schemeClr val="tx1"/>
                </a:solidFill>
                <a:effectLst/>
                <a:latin typeface="+mn-lt"/>
                <a:ea typeface="+mn-ea"/>
                <a:cs typeface="+mn-cs"/>
              </a:rPr>
              <a:t>mobile operators typically over-dimension their networks</a:t>
            </a:r>
            <a:r>
              <a:rPr lang="en-GB" sz="1200" kern="1200" dirty="0">
                <a:solidFill>
                  <a:schemeClr val="tx1"/>
                </a:solidFill>
                <a:effectLst/>
                <a:latin typeface="+mn-lt"/>
                <a:ea typeface="+mn-ea"/>
                <a:cs typeface="+mn-cs"/>
              </a:rPr>
              <a:t> for peak traffic and the growing traffic volumes, which means </a:t>
            </a:r>
            <a:r>
              <a:rPr lang="en-GB" sz="1200" b="1" kern="1200" dirty="0">
                <a:solidFill>
                  <a:schemeClr val="tx1"/>
                </a:solidFill>
                <a:effectLst/>
                <a:latin typeface="+mn-lt"/>
                <a:ea typeface="+mn-ea"/>
                <a:cs typeface="+mn-cs"/>
              </a:rPr>
              <a:t>high upfront investments</a:t>
            </a:r>
            <a:r>
              <a:rPr lang="en-GB" sz="1200" kern="1200" dirty="0">
                <a:solidFill>
                  <a:schemeClr val="tx1"/>
                </a:solidFill>
                <a:effectLst/>
                <a:latin typeface="+mn-lt"/>
                <a:ea typeface="+mn-ea"/>
                <a:cs typeface="+mn-cs"/>
              </a:rPr>
              <a:t> (€15 Million annually) and </a:t>
            </a:r>
            <a:r>
              <a:rPr lang="en-GB" sz="1200" b="1" kern="1200" dirty="0">
                <a:solidFill>
                  <a:schemeClr val="tx1"/>
                </a:solidFill>
                <a:effectLst/>
                <a:latin typeface="+mn-lt"/>
                <a:ea typeface="+mn-ea"/>
                <a:cs typeface="+mn-cs"/>
              </a:rPr>
              <a:t>lower Return of Investment </a:t>
            </a:r>
            <a:r>
              <a:rPr lang="en-GB" sz="1200" kern="1200" dirty="0">
                <a:solidFill>
                  <a:schemeClr val="tx1"/>
                </a:solidFill>
                <a:effectLst/>
                <a:latin typeface="+mn-lt"/>
                <a:ea typeface="+mn-ea"/>
                <a:cs typeface="+mn-cs"/>
              </a:rPr>
              <a:t>(ROI) because of the idle network capacity.</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6D410C-B647-F94A-A44F-C53677CB09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56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6D410C-B647-F94A-A44F-C53677CB09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561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Investment cost – no </a:t>
            </a:r>
            <a:r>
              <a:rPr lang="en-US" baseline="0" dirty="0" err="1"/>
              <a:t>demuestra</a:t>
            </a:r>
            <a:r>
              <a:rPr lang="en-US" baseline="0" dirty="0"/>
              <a:t> </a:t>
            </a:r>
            <a:r>
              <a:rPr lang="en-US" baseline="0" dirty="0" err="1"/>
              <a:t>si</a:t>
            </a:r>
            <a:r>
              <a:rPr lang="en-US" baseline="0" dirty="0"/>
              <a:t> es </a:t>
            </a:r>
            <a:r>
              <a:rPr lang="en-US" baseline="0" dirty="0" err="1"/>
              <a:t>disruptivo</a:t>
            </a:r>
            <a:r>
              <a:rPr lang="en-US" baseline="0" dirty="0"/>
              <a:t> – es un USP</a:t>
            </a:r>
          </a:p>
          <a:p>
            <a:r>
              <a:rPr lang="en-US" baseline="0" dirty="0"/>
              <a:t>Set up time – </a:t>
            </a:r>
            <a:r>
              <a:rPr lang="en-US" sz="1200" b="1" baseline="0" dirty="0">
                <a:effectLst>
                  <a:outerShdw blurRad="63500" dist="25400" dir="5400000" algn="t" rotWithShape="0">
                    <a:prstClr val="black">
                      <a:alpha val="30000"/>
                    </a:prstClr>
                  </a:outerShdw>
                </a:effectLst>
                <a:cs typeface="Arial" pitchFamily="34" charset="0"/>
              </a:rPr>
              <a:t>s</a:t>
            </a:r>
            <a:r>
              <a:rPr lang="en-US" baseline="0" dirty="0"/>
              <a:t>e </a:t>
            </a:r>
            <a:r>
              <a:rPr lang="en-US" baseline="0" dirty="0" err="1"/>
              <a:t>hace</a:t>
            </a:r>
            <a:r>
              <a:rPr lang="en-US" baseline="0" dirty="0"/>
              <a:t> solo una </a:t>
            </a:r>
            <a:r>
              <a:rPr lang="en-US" baseline="0" dirty="0" err="1"/>
              <a:t>vez</a:t>
            </a:r>
            <a:endParaRPr lang="en-US" baseline="0" dirty="0"/>
          </a:p>
          <a:p>
            <a:r>
              <a:rPr lang="en-GB" sz="1200" b="1" dirty="0"/>
              <a:t>Enable user-centric services - </a:t>
            </a:r>
            <a:r>
              <a:rPr lang="en-GB" sz="1200" b="1" dirty="0" err="1"/>
              <a:t>quitar</a:t>
            </a:r>
            <a:endParaRPr lang="en-US" sz="1200" b="1" dirty="0">
              <a:effectLst>
                <a:outerShdw blurRad="63500" dist="25400" dir="5400000" algn="t" rotWithShape="0">
                  <a:prstClr val="black">
                    <a:alpha val="30000"/>
                  </a:prstClr>
                </a:outerShdw>
              </a:effectLst>
              <a:cs typeface="Arial" pitchFamily="34" charset="0"/>
            </a:endParaRPr>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63647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Investment cost – no </a:t>
            </a:r>
            <a:r>
              <a:rPr lang="en-US" baseline="0" dirty="0" err="1"/>
              <a:t>demuestra</a:t>
            </a:r>
            <a:r>
              <a:rPr lang="en-US" baseline="0" dirty="0"/>
              <a:t> </a:t>
            </a:r>
            <a:r>
              <a:rPr lang="en-US" baseline="0" dirty="0" err="1"/>
              <a:t>si</a:t>
            </a:r>
            <a:r>
              <a:rPr lang="en-US" baseline="0" dirty="0"/>
              <a:t> es </a:t>
            </a:r>
            <a:r>
              <a:rPr lang="en-US" baseline="0" dirty="0" err="1"/>
              <a:t>disruptivo</a:t>
            </a:r>
            <a:r>
              <a:rPr lang="en-US" baseline="0" dirty="0"/>
              <a:t> – es un USP</a:t>
            </a:r>
          </a:p>
          <a:p>
            <a:r>
              <a:rPr lang="en-US" baseline="0" dirty="0"/>
              <a:t>Set up time – </a:t>
            </a:r>
            <a:r>
              <a:rPr lang="en-US" sz="1200" b="1" baseline="0" dirty="0">
                <a:effectLst>
                  <a:outerShdw blurRad="63500" dist="25400" dir="5400000" algn="t" rotWithShape="0">
                    <a:prstClr val="black">
                      <a:alpha val="30000"/>
                    </a:prstClr>
                  </a:outerShdw>
                </a:effectLst>
                <a:cs typeface="Arial" pitchFamily="34" charset="0"/>
              </a:rPr>
              <a:t>s</a:t>
            </a:r>
            <a:r>
              <a:rPr lang="en-US" baseline="0" dirty="0"/>
              <a:t>e </a:t>
            </a:r>
            <a:r>
              <a:rPr lang="en-US" baseline="0" dirty="0" err="1"/>
              <a:t>hace</a:t>
            </a:r>
            <a:r>
              <a:rPr lang="en-US" baseline="0" dirty="0"/>
              <a:t> solo una </a:t>
            </a:r>
            <a:r>
              <a:rPr lang="en-US" baseline="0" dirty="0" err="1"/>
              <a:t>vez</a:t>
            </a:r>
            <a:endParaRPr lang="en-US" baseline="0" dirty="0"/>
          </a:p>
          <a:p>
            <a:r>
              <a:rPr lang="en-GB" sz="1200" b="1" dirty="0"/>
              <a:t>Enable user-centric services - </a:t>
            </a:r>
            <a:r>
              <a:rPr lang="en-GB" sz="1200" b="1" dirty="0" err="1"/>
              <a:t>quitar</a:t>
            </a:r>
            <a:endParaRPr lang="en-US" sz="1200" b="1" dirty="0">
              <a:effectLst>
                <a:outerShdw blurRad="63500" dist="25400" dir="5400000" algn="t" rotWithShape="0">
                  <a:prstClr val="black">
                    <a:alpha val="30000"/>
                  </a:prstClr>
                </a:outerShdw>
              </a:effectLst>
              <a:cs typeface="Arial" pitchFamily="34" charset="0"/>
            </a:endParaRPr>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6364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74127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u="sng" kern="1200" dirty="0" err="1">
                <a:solidFill>
                  <a:schemeClr val="tx1"/>
                </a:solidFill>
                <a:effectLst/>
                <a:latin typeface="+mn-lt"/>
                <a:ea typeface="+mn-ea"/>
                <a:cs typeface="+mn-cs"/>
                <a:hlinkClick r:id="rId3"/>
              </a:rPr>
              <a:t>Athonet</a:t>
            </a: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 Italian company that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provides a complete software-based mobile packet core solution for centralised or highly distributed edge-cloud deployments in Private LTE, </a:t>
            </a:r>
            <a:r>
              <a:rPr lang="en-GB" sz="1200" u="sng" kern="1200" dirty="0">
                <a:solidFill>
                  <a:schemeClr val="tx1"/>
                </a:solidFill>
                <a:effectLst/>
                <a:latin typeface="+mn-lt"/>
                <a:ea typeface="+mn-ea"/>
                <a:cs typeface="+mn-cs"/>
                <a:hlinkClick r:id="rId4"/>
              </a:rPr>
              <a:t>CBRS</a:t>
            </a:r>
            <a:r>
              <a:rPr lang="en-GB" sz="1200" kern="1200" dirty="0">
                <a:solidFill>
                  <a:schemeClr val="tx1"/>
                </a:solidFill>
                <a:effectLst/>
                <a:latin typeface="+mn-lt"/>
                <a:ea typeface="+mn-ea"/>
                <a:cs typeface="+mn-cs"/>
              </a:rPr>
              <a:t>, Challenger </a:t>
            </a:r>
            <a:r>
              <a:rPr lang="en-GB" sz="1200" kern="1200" dirty="0" err="1">
                <a:solidFill>
                  <a:schemeClr val="tx1"/>
                </a:solidFill>
                <a:effectLst/>
                <a:latin typeface="+mn-lt"/>
                <a:ea typeface="+mn-ea"/>
                <a:cs typeface="+mn-cs"/>
              </a:rPr>
              <a:t>Telcos</a:t>
            </a:r>
            <a:r>
              <a:rPr lang="en-GB" sz="1200" kern="1200" dirty="0">
                <a:solidFill>
                  <a:schemeClr val="tx1"/>
                </a:solidFill>
                <a:effectLst/>
                <a:latin typeface="+mn-lt"/>
                <a:ea typeface="+mn-ea"/>
                <a:cs typeface="+mn-cs"/>
              </a:rPr>
              <a:t>, Tier 1 Operators, Governments and mission critical apps. Their </a:t>
            </a:r>
            <a:r>
              <a:rPr lang="en-GB" sz="1200" kern="1200" dirty="0" err="1">
                <a:solidFill>
                  <a:schemeClr val="tx1"/>
                </a:solidFill>
                <a:effectLst/>
                <a:latin typeface="+mn-lt"/>
                <a:ea typeface="+mn-ea"/>
                <a:cs typeface="+mn-cs"/>
              </a:rPr>
              <a:t>BubbleCloud</a:t>
            </a:r>
            <a:r>
              <a:rPr lang="en-GB" sz="1200" kern="1200" dirty="0">
                <a:solidFill>
                  <a:schemeClr val="tx1"/>
                </a:solidFill>
                <a:effectLst/>
                <a:latin typeface="+mn-lt"/>
                <a:ea typeface="+mn-ea"/>
                <a:cs typeface="+mn-cs"/>
              </a:rPr>
              <a:t> solution includes </a:t>
            </a:r>
            <a:r>
              <a:rPr lang="en-GB" sz="1200" kern="1200" dirty="0" err="1">
                <a:solidFill>
                  <a:schemeClr val="tx1"/>
                </a:solidFill>
                <a:effectLst/>
                <a:latin typeface="+mn-lt"/>
                <a:ea typeface="+mn-ea"/>
                <a:cs typeface="+mn-cs"/>
              </a:rPr>
              <a:t>vEPC</a:t>
            </a:r>
            <a:r>
              <a:rPr lang="en-GB" sz="1200" kern="1200" dirty="0">
                <a:solidFill>
                  <a:schemeClr val="tx1"/>
                </a:solidFill>
                <a:effectLst/>
                <a:latin typeface="+mn-lt"/>
                <a:ea typeface="+mn-ea"/>
                <a:cs typeface="+mn-cs"/>
              </a:rPr>
              <a:t>, LTE Broadcast (</a:t>
            </a:r>
            <a:r>
              <a:rPr lang="en-GB" sz="1200" kern="1200" dirty="0" err="1">
                <a:solidFill>
                  <a:schemeClr val="tx1"/>
                </a:solidFill>
                <a:effectLst/>
                <a:latin typeface="+mn-lt"/>
                <a:ea typeface="+mn-ea"/>
                <a:cs typeface="+mn-cs"/>
              </a:rPr>
              <a:t>eMBMS</a:t>
            </a:r>
            <a:r>
              <a:rPr lang="en-GB" sz="1200" kern="1200" dirty="0">
                <a:solidFill>
                  <a:schemeClr val="tx1"/>
                </a:solidFill>
                <a:effectLst/>
                <a:latin typeface="+mn-lt"/>
                <a:ea typeface="+mn-ea"/>
                <a:cs typeface="+mn-cs"/>
              </a:rPr>
              <a:t>) and NB-IoT. It is our biggest competitor, however they only support 4G virtual cores and we also provide a flexible pay-as-you-grow business model, which is quite appealing for operators to reduce CAPEX.</a:t>
            </a:r>
            <a:endParaRPr lang="es-ES" sz="1200" kern="1200" dirty="0">
              <a:solidFill>
                <a:schemeClr val="tx1"/>
              </a:solidFill>
              <a:effectLst/>
              <a:latin typeface="+mn-lt"/>
              <a:ea typeface="+mn-ea"/>
              <a:cs typeface="+mn-cs"/>
            </a:endParaRPr>
          </a:p>
          <a:p>
            <a:pPr lvl="0"/>
            <a:r>
              <a:rPr lang="en-GB" sz="1200" b="1" u="sng" kern="1200" dirty="0">
                <a:solidFill>
                  <a:schemeClr val="tx1"/>
                </a:solidFill>
                <a:effectLst/>
                <a:latin typeface="+mn-lt"/>
                <a:ea typeface="+mn-ea"/>
                <a:cs typeface="+mn-cs"/>
                <a:hlinkClick r:id="rId5"/>
              </a:rPr>
              <a:t>NEC</a:t>
            </a:r>
            <a:r>
              <a:rPr lang="en-GB" sz="1200" kern="1200" dirty="0">
                <a:solidFill>
                  <a:schemeClr val="tx1"/>
                </a:solidFill>
                <a:effectLst/>
                <a:latin typeface="+mn-lt"/>
                <a:ea typeface="+mn-ea"/>
                <a:cs typeface="+mn-cs"/>
              </a:rPr>
              <a:t> is a company based in Tokyo (Japan) with more than 100 years of experience. The Telecom Carrier segment provides network infrastructure such as core network, including NFV and SDN solutions. However, their business strategy focuses on developing a Cloud-RAN to virtualize the functions of mobile base stations.</a:t>
            </a:r>
            <a:endParaRPr lang="es-ES" sz="1200" kern="1200" dirty="0">
              <a:solidFill>
                <a:schemeClr val="tx1"/>
              </a:solidFill>
              <a:effectLst/>
              <a:latin typeface="+mn-lt"/>
              <a:ea typeface="+mn-ea"/>
              <a:cs typeface="+mn-cs"/>
            </a:endParaRPr>
          </a:p>
          <a:p>
            <a:pPr lvl="0"/>
            <a:r>
              <a:rPr lang="en-GB" sz="1200" b="1" u="sng" kern="1200" dirty="0">
                <a:solidFill>
                  <a:schemeClr val="tx1"/>
                </a:solidFill>
                <a:effectLst/>
                <a:latin typeface="+mn-lt"/>
                <a:ea typeface="+mn-ea"/>
                <a:cs typeface="+mn-cs"/>
                <a:hlinkClick r:id="rId6"/>
              </a:rPr>
              <a:t>Affirmed Networks</a:t>
            </a: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founded in 2010 and headquartered in Massachusetts (US), they offer a cloud-native mobile core product (virtualized EPC and network slicing) deployed in 85 networks worldwide to reduce time-to-market and cut down operational costs of mobile operators. However, they lack our </a:t>
            </a:r>
            <a:r>
              <a:rPr lang="en-GB" sz="1200" kern="1200" dirty="0" err="1">
                <a:solidFill>
                  <a:schemeClr val="tx1"/>
                </a:solidFill>
                <a:effectLst/>
                <a:latin typeface="+mn-lt"/>
                <a:ea typeface="+mn-ea"/>
                <a:cs typeface="+mn-cs"/>
              </a:rPr>
              <a:t>eMBMS</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architecture and thus they cannot develop optimized media broadcasting mobile use cases.</a:t>
            </a:r>
            <a:endParaRPr lang="es-ES" sz="1200" kern="1200" dirty="0">
              <a:solidFill>
                <a:schemeClr val="tx1"/>
              </a:solidFill>
              <a:effectLst/>
              <a:latin typeface="+mn-lt"/>
              <a:ea typeface="+mn-ea"/>
              <a:cs typeface="+mn-cs"/>
            </a:endParaRPr>
          </a:p>
          <a:p>
            <a:pPr lvl="0"/>
            <a:r>
              <a:rPr lang="en-GB" sz="1200" b="1" u="sng" kern="1200" dirty="0">
                <a:solidFill>
                  <a:schemeClr val="tx1"/>
                </a:solidFill>
                <a:effectLst/>
                <a:latin typeface="+mn-lt"/>
                <a:ea typeface="+mn-ea"/>
                <a:cs typeface="+mn-cs"/>
                <a:hlinkClick r:id="rId7"/>
              </a:rPr>
              <a:t>Broadcom</a:t>
            </a:r>
            <a:r>
              <a:rPr lang="en-GB" sz="1200" kern="1200" dirty="0">
                <a:solidFill>
                  <a:schemeClr val="tx1"/>
                </a:solidFill>
                <a:effectLst/>
                <a:latin typeface="+mn-lt"/>
                <a:ea typeface="+mn-ea"/>
                <a:cs typeface="+mn-cs"/>
              </a:rPr>
              <a:t> acquired </a:t>
            </a:r>
            <a:r>
              <a:rPr lang="en-GB" sz="1200" b="1" kern="1200" dirty="0">
                <a:solidFill>
                  <a:schemeClr val="tx1"/>
                </a:solidFill>
                <a:effectLst/>
                <a:latin typeface="+mn-lt"/>
                <a:ea typeface="+mn-ea"/>
                <a:cs typeface="+mn-cs"/>
              </a:rPr>
              <a:t>Brocade</a:t>
            </a:r>
            <a:r>
              <a:rPr lang="en-GB" sz="1200" kern="1200" dirty="0">
                <a:solidFill>
                  <a:schemeClr val="tx1"/>
                </a:solidFill>
                <a:effectLst/>
                <a:latin typeface="+mn-lt"/>
                <a:ea typeface="+mn-ea"/>
                <a:cs typeface="+mn-cs"/>
              </a:rPr>
              <a:t> in 2016, an American technology company specialized in data and storage networking products that collaborated in the development of the </a:t>
            </a:r>
            <a:r>
              <a:rPr lang="en-GB" sz="1200" u="sng" kern="1200" dirty="0" err="1">
                <a:solidFill>
                  <a:schemeClr val="tx1"/>
                </a:solidFill>
                <a:effectLst/>
                <a:latin typeface="+mn-lt"/>
                <a:ea typeface="+mn-ea"/>
                <a:cs typeface="+mn-cs"/>
                <a:hlinkClick r:id="rId8"/>
              </a:rPr>
              <a:t>OpenDaylight</a:t>
            </a:r>
            <a:r>
              <a:rPr lang="en-GB" sz="1200" u="sng" kern="1200" dirty="0">
                <a:solidFill>
                  <a:schemeClr val="tx1"/>
                </a:solidFill>
                <a:effectLst/>
                <a:latin typeface="+mn-lt"/>
                <a:ea typeface="+mn-ea"/>
                <a:cs typeface="+mn-cs"/>
                <a:hlinkClick r:id="rId8"/>
              </a:rPr>
              <a:t> Project</a:t>
            </a: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open source SDN and NFV project. After being spun off to </a:t>
            </a:r>
            <a:r>
              <a:rPr lang="en-GB" sz="1200" u="sng" kern="1200" dirty="0">
                <a:solidFill>
                  <a:schemeClr val="tx1"/>
                </a:solidFill>
                <a:effectLst/>
                <a:latin typeface="+mn-lt"/>
                <a:ea typeface="+mn-ea"/>
                <a:cs typeface="+mn-cs"/>
                <a:hlinkClick r:id="rId9"/>
              </a:rPr>
              <a:t>Lumina</a:t>
            </a:r>
            <a:r>
              <a:rPr lang="en-GB" sz="1200" kern="1200" dirty="0">
                <a:solidFill>
                  <a:schemeClr val="tx1"/>
                </a:solidFill>
                <a:effectLst/>
                <a:latin typeface="+mn-lt"/>
                <a:ea typeface="+mn-ea"/>
                <a:cs typeface="+mn-cs"/>
              </a:rPr>
              <a:t>, the project has seen the interest fallen off.</a:t>
            </a:r>
            <a:endParaRPr lang="es-ES" sz="1200" kern="1200" dirty="0">
              <a:solidFill>
                <a:schemeClr val="tx1"/>
              </a:solidFill>
              <a:effectLst/>
              <a:latin typeface="+mn-lt"/>
              <a:ea typeface="+mn-ea"/>
              <a:cs typeface="+mn-cs"/>
            </a:endParaRPr>
          </a:p>
          <a:p>
            <a:pPr lvl="0"/>
            <a:r>
              <a:rPr lang="en-GB" sz="1200" b="1" u="sng" kern="1200" dirty="0">
                <a:solidFill>
                  <a:schemeClr val="tx1"/>
                </a:solidFill>
                <a:effectLst/>
                <a:latin typeface="+mn-lt"/>
                <a:ea typeface="+mn-ea"/>
                <a:cs typeface="+mn-cs"/>
                <a:hlinkClick r:id="rId10"/>
              </a:rPr>
              <a:t>Lime Microsystems</a:t>
            </a:r>
            <a:r>
              <a:rPr lang="en-GB" sz="1200" kern="1200" dirty="0">
                <a:solidFill>
                  <a:schemeClr val="tx1"/>
                </a:solidFill>
                <a:effectLst/>
                <a:latin typeface="+mn-lt"/>
                <a:ea typeface="+mn-ea"/>
                <a:cs typeface="+mn-cs"/>
              </a:rPr>
              <a:t> is a company founded in 2005 and based in UK specialised in field programmable RF (FPRF) transceivers, SDR solutions, IoT gateways and mobile base stations for the next generation of wireless broadband systems. Their focus is put on building boxed products that can be configured as wireless gateways, base stations and even entire wireless networks, including all global variants of 2G, 3G (CDMA, HSPA), 4G (LTE) and IoT (</a:t>
            </a:r>
            <a:r>
              <a:rPr lang="en-GB" sz="1200" kern="1200" dirty="0" err="1">
                <a:solidFill>
                  <a:schemeClr val="tx1"/>
                </a:solidFill>
                <a:effectLst/>
                <a:latin typeface="+mn-lt"/>
                <a:ea typeface="+mn-ea"/>
                <a:cs typeface="+mn-cs"/>
              </a:rPr>
              <a:t>LoRa</a:t>
            </a:r>
            <a:r>
              <a:rPr lang="en-GB" sz="1200" kern="1200" dirty="0">
                <a:solidFill>
                  <a:schemeClr val="tx1"/>
                </a:solidFill>
                <a:effectLst/>
                <a:latin typeface="+mn-lt"/>
                <a:ea typeface="+mn-ea"/>
                <a:cs typeface="+mn-cs"/>
              </a:rPr>
              <a:t>). However, they don’t support 5G and Industry 4.0 communication standards (TSN). Besides, their business model is based on crowdfunding campaigns and the open source movement for Software-Defined Radio, with limited clients (EE, part of British Telecom).</a:t>
            </a:r>
            <a:endParaRPr lang="es-ES" sz="1200" kern="1200" dirty="0">
              <a:solidFill>
                <a:schemeClr val="tx1"/>
              </a:solidFill>
              <a:effectLst/>
              <a:latin typeface="+mn-lt"/>
              <a:ea typeface="+mn-ea"/>
              <a:cs typeface="+mn-cs"/>
            </a:endParaRPr>
          </a:p>
          <a:p>
            <a:pPr lvl="0"/>
            <a:r>
              <a:rPr lang="en-GB" sz="1200" b="1" u="sng" kern="1200" dirty="0">
                <a:solidFill>
                  <a:schemeClr val="tx1"/>
                </a:solidFill>
                <a:effectLst/>
                <a:latin typeface="+mn-lt"/>
                <a:ea typeface="+mn-ea"/>
                <a:cs typeface="+mn-cs"/>
                <a:hlinkClick r:id="rId11"/>
              </a:rPr>
              <a:t>Parallel Wireless</a:t>
            </a:r>
            <a:r>
              <a:rPr lang="en-GB" sz="1200" kern="1200" dirty="0">
                <a:solidFill>
                  <a:schemeClr val="tx1"/>
                </a:solidFill>
                <a:effectLst/>
                <a:latin typeface="+mn-lt"/>
                <a:ea typeface="+mn-ea"/>
                <a:cs typeface="+mn-cs"/>
              </a:rPr>
              <a:t> is an U.S.-based company challenging the world’s legacy vendors with the industry’s only unified ALL G (5G/4G/3G/2G) software-enabled and cloud-native </a:t>
            </a:r>
            <a:r>
              <a:rPr lang="en-GB" sz="1200" kern="1200" dirty="0" err="1">
                <a:solidFill>
                  <a:schemeClr val="tx1"/>
                </a:solidFill>
                <a:effectLst/>
                <a:latin typeface="+mn-lt"/>
                <a:ea typeface="+mn-ea"/>
                <a:cs typeface="+mn-cs"/>
              </a:rPr>
              <a:t>OpenRAN</a:t>
            </a:r>
            <a:r>
              <a:rPr lang="en-GB" sz="1200" kern="1200" dirty="0">
                <a:solidFill>
                  <a:schemeClr val="tx1"/>
                </a:solidFill>
                <a:effectLst/>
                <a:latin typeface="+mn-lt"/>
                <a:ea typeface="+mn-ea"/>
                <a:cs typeface="+mn-cs"/>
              </a:rPr>
              <a:t> network architecture, delivering substantial cost savings to mobile operators for building or maintaining their networks. Among their customers, they count on Telefonica, BT and Vodafone. Although they support a virtualized, distributed core solution for network sharing, no Industry 4.0 requirements and use cases are supported.</a:t>
            </a:r>
            <a:endParaRPr lang="es-E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4420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13444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6D410C-B647-F94A-A44F-C53677CB097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5339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i-FI" dirty="0" err="1">
                <a:solidFill>
                  <a:prstClr val="black">
                    <a:tint val="75000"/>
                  </a:prstClr>
                </a:solidFill>
              </a:rPr>
              <a:t>Confidential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7770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41683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7928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597"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i-FI" dirty="0" err="1">
                <a:solidFill>
                  <a:prstClr val="black">
                    <a:tint val="75000"/>
                  </a:prstClr>
                </a:solidFill>
              </a:rPr>
              <a:t>Confidential</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218964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92972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450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99363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001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0865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16713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85350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73" name="think-cell Slide" r:id="rId15" imgW="360" imgH="360" progId="">
                  <p:embed/>
                </p:oleObj>
              </mc:Choice>
              <mc:Fallback>
                <p:oleObj name="think-cell Slide" r:id="rId15" imgW="360" imgH="36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5F953-37F0-E342-8B16-AA51AB8595DF}" type="datetimeFigureOut">
              <a:rPr lang="en-US" smtClean="0">
                <a:solidFill>
                  <a:prstClr val="black">
                    <a:tint val="75000"/>
                  </a:prstClr>
                </a:solidFill>
              </a:rPr>
              <a:pPr/>
              <a:t>9/28/2020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dirty="0" err="1">
                <a:solidFill>
                  <a:prstClr val="black">
                    <a:tint val="75000"/>
                  </a:prstClr>
                </a:solidFill>
              </a:rPr>
              <a:t>Confidential</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CBEC8-2990-1C4E-B6F1-7BB89C2EDCE8}"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405614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26" Type="http://schemas.openxmlformats.org/officeDocument/2006/relationships/image" Target="../media/image36.jpeg"/><Relationship Id="rId3" Type="http://schemas.openxmlformats.org/officeDocument/2006/relationships/image" Target="../media/image3.png"/><Relationship Id="rId7" Type="http://schemas.openxmlformats.org/officeDocument/2006/relationships/image" Target="../media/image31.png"/><Relationship Id="rId25" Type="http://schemas.openxmlformats.org/officeDocument/2006/relationships/hyperlink" Target="http://memberzone.capechamber.co.za/events/networking-breakfast-with-alderman-jp-smith/" TargetMode="External"/><Relationship Id="rId2" Type="http://schemas.openxmlformats.org/officeDocument/2006/relationships/notesSlide" Target="../notesSlides/notesSlide8.xml"/><Relationship Id="rId29"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29.png"/><Relationship Id="rId28"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2.png"/><Relationship Id="rId9" Type="http://schemas.openxmlformats.org/officeDocument/2006/relationships/image" Target="../media/image33.png"/><Relationship Id="rId27"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hyperlink" Target="http://www.ssiclops.eu/" TargetMode="External"/><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notesSlide" Target="../notesSlides/notesSlide12.xml"/><Relationship Id="rId16"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hyperlink" Target="http://www.metrics-itn.eu/" TargetMode="External"/><Relationship Id="rId5" Type="http://schemas.openxmlformats.org/officeDocument/2006/relationships/hyperlink" Target="http://www.sigmona.org/" TargetMode="External"/><Relationship Id="rId15" Type="http://schemas.openxmlformats.org/officeDocument/2006/relationships/hyperlink" Target="https://google.com/patents/WO2015150638A1?cl=en" TargetMode="External"/><Relationship Id="rId10" Type="http://schemas.openxmlformats.org/officeDocument/2006/relationships/hyperlink" Target="http://www.mevico.org/Partners.html" TargetMode="External"/><Relationship Id="rId4" Type="http://schemas.openxmlformats.org/officeDocument/2006/relationships/image" Target="../media/image42.jpg"/><Relationship Id="rId9" Type="http://schemas.openxmlformats.org/officeDocument/2006/relationships/image" Target="../media/image45.png"/><Relationship Id="rId14" Type="http://schemas.openxmlformats.org/officeDocument/2006/relationships/hyperlink" Target="http://take-5g.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xmlns="" id="{51E9723C-2AF6-41B1-A60E-60F07BEF1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8241"/>
            <a:ext cx="9144000" cy="4261518"/>
          </a:xfrm>
          <a:prstGeom prst="rect">
            <a:avLst/>
          </a:prstGeom>
        </p:spPr>
      </p:pic>
    </p:spTree>
    <p:extLst>
      <p:ext uri="{BB962C8B-B14F-4D97-AF65-F5344CB8AC3E}">
        <p14:creationId xmlns:p14="http://schemas.microsoft.com/office/powerpoint/2010/main" val="2754514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F495F3-BC67-4FC6-8ADA-F243FD64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9" name="Title 1">
            <a:extLst>
              <a:ext uri="{FF2B5EF4-FFF2-40B4-BE49-F238E27FC236}">
                <a16:creationId xmlns:a16="http://schemas.microsoft.com/office/drawing/2014/main" xmlns="" id="{8E322C47-CF84-43C7-8964-90D50858A307}"/>
              </a:ext>
            </a:extLst>
          </p:cNvPr>
          <p:cNvSpPr txBox="1">
            <a:spLocks/>
          </p:cNvSpPr>
          <p:nvPr/>
        </p:nvSpPr>
        <p:spPr>
          <a:xfrm>
            <a:off x="-294083" y="316105"/>
            <a:ext cx="9438083"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rgbClr val="16A7E8"/>
                </a:solidFill>
                <a:latin typeface="Roboto Condensed" pitchFamily="2" charset="0"/>
              </a:rPr>
              <a:t>COMPETITORS LANDSCAPE</a:t>
            </a:r>
            <a:endParaRPr lang="es-ES" sz="2800" b="1" dirty="0">
              <a:solidFill>
                <a:srgbClr val="16A7E8"/>
              </a:solidFill>
              <a:latin typeface="Roboto Condensed" pitchFamily="2"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614" y="1177953"/>
            <a:ext cx="7033136" cy="477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686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F495F3-BC67-4FC6-8ADA-F243FD64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grpSp>
        <p:nvGrpSpPr>
          <p:cNvPr id="37" name="Grupo 36">
            <a:extLst>
              <a:ext uri="{FF2B5EF4-FFF2-40B4-BE49-F238E27FC236}">
                <a16:creationId xmlns:a16="http://schemas.microsoft.com/office/drawing/2014/main" xmlns="" id="{6DBB5397-BF3D-4387-882B-A0F95FA4A730}"/>
              </a:ext>
            </a:extLst>
          </p:cNvPr>
          <p:cNvGrpSpPr/>
          <p:nvPr/>
        </p:nvGrpSpPr>
        <p:grpSpPr>
          <a:xfrm>
            <a:off x="421295" y="3628610"/>
            <a:ext cx="8572500" cy="1059604"/>
            <a:chOff x="558800" y="1462548"/>
            <a:chExt cx="11142248" cy="1059604"/>
          </a:xfrm>
        </p:grpSpPr>
        <p:sp>
          <p:nvSpPr>
            <p:cNvPr id="2" name="Rectángulo 1">
              <a:extLst>
                <a:ext uri="{FF2B5EF4-FFF2-40B4-BE49-F238E27FC236}">
                  <a16:creationId xmlns:a16="http://schemas.microsoft.com/office/drawing/2014/main" xmlns="" id="{B9F81C07-626F-4BAF-8074-E08008D0B073}"/>
                </a:ext>
              </a:extLst>
            </p:cNvPr>
            <p:cNvSpPr/>
            <p:nvPr/>
          </p:nvSpPr>
          <p:spPr>
            <a:xfrm>
              <a:off x="558800" y="1462548"/>
              <a:ext cx="2679699" cy="104140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MANUFACTURING</a:t>
              </a:r>
            </a:p>
            <a:p>
              <a:pPr algn="ctr"/>
              <a:r>
                <a:rPr lang="en-GB" dirty="0"/>
                <a:t>&amp; SMART FACTORIES</a:t>
              </a:r>
            </a:p>
          </p:txBody>
        </p:sp>
        <p:sp>
          <p:nvSpPr>
            <p:cNvPr id="15" name="Rectángulo 14">
              <a:extLst>
                <a:ext uri="{FF2B5EF4-FFF2-40B4-BE49-F238E27FC236}">
                  <a16:creationId xmlns:a16="http://schemas.microsoft.com/office/drawing/2014/main" xmlns="" id="{1D291D71-7788-42D5-A15A-06711A2278B3}"/>
                </a:ext>
              </a:extLst>
            </p:cNvPr>
            <p:cNvSpPr/>
            <p:nvPr/>
          </p:nvSpPr>
          <p:spPr>
            <a:xfrm>
              <a:off x="4738360" y="1462548"/>
              <a:ext cx="2679700" cy="1041400"/>
            </a:xfrm>
            <a:prstGeom prst="rect">
              <a:avLst/>
            </a:prstGeom>
            <a:solidFill>
              <a:srgbClr val="16A7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MICRO AND SMALL</a:t>
              </a:r>
            </a:p>
            <a:p>
              <a:pPr algn="ctr"/>
              <a:r>
                <a:rPr lang="en-US" dirty="0"/>
                <a:t>MOBILE OPERATORS</a:t>
              </a:r>
              <a:endParaRPr lang="en-GB" dirty="0"/>
            </a:p>
          </p:txBody>
        </p:sp>
        <p:sp>
          <p:nvSpPr>
            <p:cNvPr id="19" name="Rectángulo 18">
              <a:extLst>
                <a:ext uri="{FF2B5EF4-FFF2-40B4-BE49-F238E27FC236}">
                  <a16:creationId xmlns:a16="http://schemas.microsoft.com/office/drawing/2014/main" xmlns="" id="{A7F66BDF-FB1B-4574-9F3C-1F5124091C97}"/>
                </a:ext>
              </a:extLst>
            </p:cNvPr>
            <p:cNvSpPr/>
            <p:nvPr/>
          </p:nvSpPr>
          <p:spPr>
            <a:xfrm>
              <a:off x="9021348" y="1480752"/>
              <a:ext cx="2679700" cy="1041400"/>
            </a:xfrm>
            <a:prstGeom prst="rect">
              <a:avLst/>
            </a:prstGeom>
            <a:solidFill>
              <a:srgbClr val="16A7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NETWORK  PROVIDERS</a:t>
              </a:r>
            </a:p>
          </p:txBody>
        </p:sp>
      </p:grpSp>
      <p:sp>
        <p:nvSpPr>
          <p:cNvPr id="41" name="Title 1">
            <a:extLst>
              <a:ext uri="{FF2B5EF4-FFF2-40B4-BE49-F238E27FC236}">
                <a16:creationId xmlns:a16="http://schemas.microsoft.com/office/drawing/2014/main" xmlns="" id="{5FFBFC00-3B91-4906-AF20-518EBE0932D7}"/>
              </a:ext>
            </a:extLst>
          </p:cNvPr>
          <p:cNvSpPr txBox="1">
            <a:spLocks/>
          </p:cNvSpPr>
          <p:nvPr/>
        </p:nvSpPr>
        <p:spPr>
          <a:xfrm>
            <a:off x="0" y="316105"/>
            <a:ext cx="9144000"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rgbClr val="16A7E8"/>
                </a:solidFill>
                <a:latin typeface="Roboto Condensed" pitchFamily="2" charset="0"/>
              </a:rPr>
              <a:t>BUSINESS MODEL</a:t>
            </a:r>
            <a:endParaRPr lang="es-ES" sz="2800" b="1" dirty="0">
              <a:solidFill>
                <a:srgbClr val="16A7E8"/>
              </a:solidFill>
              <a:latin typeface="Roboto Condensed" pitchFamily="2" charset="0"/>
            </a:endParaRPr>
          </a:p>
        </p:txBody>
      </p:sp>
      <p:sp>
        <p:nvSpPr>
          <p:cNvPr id="6" name="Rectángulo 5">
            <a:extLst>
              <a:ext uri="{FF2B5EF4-FFF2-40B4-BE49-F238E27FC236}">
                <a16:creationId xmlns:a16="http://schemas.microsoft.com/office/drawing/2014/main" xmlns="" id="{E436719F-0A26-446A-97A3-243B7CDAB15A}"/>
              </a:ext>
            </a:extLst>
          </p:cNvPr>
          <p:cNvSpPr/>
          <p:nvPr/>
        </p:nvSpPr>
        <p:spPr>
          <a:xfrm>
            <a:off x="3698285" y="837089"/>
            <a:ext cx="1961675" cy="8737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mtClean="0">
                <a:solidFill>
                  <a:schemeClr val="tx1"/>
                </a:solidFill>
              </a:rPr>
              <a:t>HARDWARE PROVIDER</a:t>
            </a:r>
            <a:endParaRPr lang="en-GB" dirty="0">
              <a:solidFill>
                <a:schemeClr val="tx1"/>
              </a:solidFill>
            </a:endParaRPr>
          </a:p>
        </p:txBody>
      </p:sp>
      <p:sp>
        <p:nvSpPr>
          <p:cNvPr id="38" name="Rectángulo 5">
            <a:extLst>
              <a:ext uri="{FF2B5EF4-FFF2-40B4-BE49-F238E27FC236}">
                <a16:creationId xmlns:a16="http://schemas.microsoft.com/office/drawing/2014/main" xmlns="" id="{E436719F-0A26-446A-97A3-243B7CDAB15A}"/>
              </a:ext>
            </a:extLst>
          </p:cNvPr>
          <p:cNvSpPr/>
          <p:nvPr/>
        </p:nvSpPr>
        <p:spPr>
          <a:xfrm>
            <a:off x="3682884" y="2631469"/>
            <a:ext cx="1961675" cy="8737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mtClean="0">
                <a:solidFill>
                  <a:schemeClr val="tx1"/>
                </a:solidFill>
              </a:rPr>
              <a:t>SYSTEM INTEGRATOR</a:t>
            </a:r>
            <a:endParaRPr lang="en-GB" dirty="0">
              <a:solidFill>
                <a:schemeClr val="tx1"/>
              </a:solidFill>
            </a:endParaRPr>
          </a:p>
        </p:txBody>
      </p:sp>
      <p:grpSp>
        <p:nvGrpSpPr>
          <p:cNvPr id="11" name="10 Grupo"/>
          <p:cNvGrpSpPr/>
          <p:nvPr/>
        </p:nvGrpSpPr>
        <p:grpSpPr>
          <a:xfrm>
            <a:off x="3146683" y="1798740"/>
            <a:ext cx="3156154" cy="721325"/>
            <a:chOff x="2993923" y="1048481"/>
            <a:chExt cx="3156154" cy="721325"/>
          </a:xfrm>
        </p:grpSpPr>
        <p:sp>
          <p:nvSpPr>
            <p:cNvPr id="40" name="Rectángulo 5">
              <a:extLst>
                <a:ext uri="{FF2B5EF4-FFF2-40B4-BE49-F238E27FC236}">
                  <a16:creationId xmlns:a16="http://schemas.microsoft.com/office/drawing/2014/main" xmlns="" id="{E436719F-0A26-446A-97A3-243B7CDAB15A}"/>
                </a:ext>
              </a:extLst>
            </p:cNvPr>
            <p:cNvSpPr/>
            <p:nvPr/>
          </p:nvSpPr>
          <p:spPr>
            <a:xfrm>
              <a:off x="2993923" y="1048481"/>
              <a:ext cx="3156154" cy="72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pic>
          <p:nvPicPr>
            <p:cNvPr id="39" name="0 Imagen"/>
            <p:cNvPicPr/>
            <p:nvPr/>
          </p:nvPicPr>
          <p:blipFill>
            <a:blip r:embed="rId4">
              <a:extLst>
                <a:ext uri="{28A0092B-C50C-407E-A947-70E740481C1C}">
                  <a14:useLocalDpi xmlns:a14="http://schemas.microsoft.com/office/drawing/2010/main" val="0"/>
                </a:ext>
              </a:extLst>
            </a:blip>
            <a:stretch>
              <a:fillRect/>
            </a:stretch>
          </p:blipFill>
          <p:spPr>
            <a:xfrm>
              <a:off x="3296335" y="1196520"/>
              <a:ext cx="2485872" cy="425246"/>
            </a:xfrm>
            <a:prstGeom prst="rect">
              <a:avLst/>
            </a:prstGeom>
          </p:spPr>
        </p:pic>
      </p:grpSp>
      <p:sp>
        <p:nvSpPr>
          <p:cNvPr id="4" name="3 Flecha abajo"/>
          <p:cNvSpPr/>
          <p:nvPr/>
        </p:nvSpPr>
        <p:spPr>
          <a:xfrm>
            <a:off x="2583879" y="837089"/>
            <a:ext cx="334729" cy="26681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637" y="4731989"/>
            <a:ext cx="1527556" cy="328915"/>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2142" y="5189692"/>
            <a:ext cx="900813" cy="743991"/>
          </a:xfrm>
          <a:prstGeom prst="rect">
            <a:avLst/>
          </a:prstGeom>
        </p:spPr>
      </p:pic>
      <p:pic>
        <p:nvPicPr>
          <p:cNvPr id="8" name="7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9357" y="4770132"/>
            <a:ext cx="1291576" cy="402611"/>
          </a:xfrm>
          <a:prstGeom prst="rect">
            <a:avLst/>
          </a:prstGeom>
        </p:spPr>
      </p:pic>
      <p:pic>
        <p:nvPicPr>
          <p:cNvPr id="14" name="13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8233" y="5172743"/>
            <a:ext cx="720957" cy="723120"/>
          </a:xfrm>
          <a:prstGeom prst="rect">
            <a:avLst/>
          </a:prstGeom>
        </p:spPr>
      </p:pic>
      <p:pic>
        <p:nvPicPr>
          <p:cNvPr id="32" name="Picture 16" descr="Image result for elisa hackathon">
            <a:extLst>
              <a:ext uri="{FF2B5EF4-FFF2-40B4-BE49-F238E27FC236}">
                <a16:creationId xmlns:a16="http://schemas.microsoft.com/office/drawing/2014/main" xmlns="" id="{F97C2A18-C392-45D2-8F23-9E380709CC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3922" y="4785862"/>
            <a:ext cx="847051" cy="5988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postemobile">
            <a:extLst>
              <a:ext uri="{FF2B5EF4-FFF2-40B4-BE49-F238E27FC236}">
                <a16:creationId xmlns:a16="http://schemas.microsoft.com/office/drawing/2014/main" xmlns="" id="{87013BE3-8342-4310-9031-3407783783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4762" y="4921826"/>
            <a:ext cx="931935" cy="33729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a:extLst>
              <a:ext uri="{FF2B5EF4-FFF2-40B4-BE49-F238E27FC236}">
                <a16:creationId xmlns:a16="http://schemas.microsoft.com/office/drawing/2014/main" xmlns="" id="{504C8748-87B8-4860-AE4B-93F6E63915F1}"/>
              </a:ext>
            </a:extLst>
          </p:cNvPr>
          <p:cNvPicPr>
            <a:picLocks noChangeAspect="1"/>
          </p:cNvPicPr>
          <p:nvPr/>
        </p:nvPicPr>
        <p:blipFill>
          <a:blip r:embed="rId11">
            <a:extLst>
              <a:ext uri="{837473B0-CC2E-450A-ABE3-18F120FF3D39}">
                <a1611:picAttrSrcUrl xmlns:a1611="http://schemas.microsoft.com/office/drawing/2016/11/main" xmlns="" r:id="rId25"/>
              </a:ext>
            </a:extLst>
          </a:blip>
          <a:stretch>
            <a:fillRect/>
          </a:stretch>
        </p:blipFill>
        <p:spPr>
          <a:xfrm>
            <a:off x="3682884" y="5285918"/>
            <a:ext cx="903848" cy="636741"/>
          </a:xfrm>
          <a:prstGeom prst="rect">
            <a:avLst/>
          </a:prstGeom>
        </p:spPr>
      </p:pic>
      <p:pic>
        <p:nvPicPr>
          <p:cNvPr id="35" name="Picture 8" descr="Image result for Council for Scientific and Industrial Research">
            <a:extLst>
              <a:ext uri="{FF2B5EF4-FFF2-40B4-BE49-F238E27FC236}">
                <a16:creationId xmlns:a16="http://schemas.microsoft.com/office/drawing/2014/main" xmlns="" id="{94668573-6B09-4996-A2A5-943611B5649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10164" y="5266504"/>
            <a:ext cx="866533" cy="710413"/>
          </a:xfrm>
          <a:prstGeom prst="rect">
            <a:avLst/>
          </a:prstGeom>
          <a:noFill/>
          <a:extLst>
            <a:ext uri="{909E8E84-426E-40DD-AFC4-6F175D3DCCD1}">
              <a14:hiddenFill xmlns:a14="http://schemas.microsoft.com/office/drawing/2010/main">
                <a:solidFill>
                  <a:srgbClr val="FFFFFF"/>
                </a:solidFill>
              </a14:hiddenFill>
            </a:ext>
          </a:extLst>
        </p:spPr>
      </p:pic>
      <p:pic>
        <p:nvPicPr>
          <p:cNvPr id="20" name="19 Imagen"/>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30813" y="5139136"/>
            <a:ext cx="725594" cy="288537"/>
          </a:xfrm>
          <a:prstGeom prst="rect">
            <a:avLst/>
          </a:prstGeom>
        </p:spPr>
      </p:pic>
      <p:pic>
        <p:nvPicPr>
          <p:cNvPr id="21" name="20 Imagen"/>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1628" y="4960646"/>
            <a:ext cx="1215787" cy="683880"/>
          </a:xfrm>
          <a:prstGeom prst="rect">
            <a:avLst/>
          </a:prstGeom>
        </p:spPr>
      </p:pic>
      <p:pic>
        <p:nvPicPr>
          <p:cNvPr id="23" name="22 Imagen"/>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8295" y="5497292"/>
            <a:ext cx="1372885" cy="772248"/>
          </a:xfrm>
          <a:prstGeom prst="rect">
            <a:avLst/>
          </a:prstGeom>
        </p:spPr>
      </p:pic>
    </p:spTree>
    <p:extLst>
      <p:ext uri="{BB962C8B-B14F-4D97-AF65-F5344CB8AC3E}">
        <p14:creationId xmlns:p14="http://schemas.microsoft.com/office/powerpoint/2010/main" val="2053898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F495F3-BC67-4FC6-8ADA-F243FD64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9" name="Title 1">
            <a:extLst>
              <a:ext uri="{FF2B5EF4-FFF2-40B4-BE49-F238E27FC236}">
                <a16:creationId xmlns:a16="http://schemas.microsoft.com/office/drawing/2014/main" xmlns="" id="{8E322C47-CF84-43C7-8964-90D50858A307}"/>
              </a:ext>
            </a:extLst>
          </p:cNvPr>
          <p:cNvSpPr txBox="1">
            <a:spLocks/>
          </p:cNvSpPr>
          <p:nvPr/>
        </p:nvSpPr>
        <p:spPr>
          <a:xfrm>
            <a:off x="-81885" y="316105"/>
            <a:ext cx="9225885"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srgbClr val="16A7E8"/>
                </a:solidFill>
                <a:latin typeface="Roboto Condensed" pitchFamily="2" charset="0"/>
              </a:rPr>
              <a:t>GROWTH PREDICTION</a:t>
            </a:r>
            <a:endParaRPr lang="es-ES" sz="2800" b="1" dirty="0">
              <a:solidFill>
                <a:srgbClr val="16A7E8"/>
              </a:solidFill>
              <a:latin typeface="Roboto Condensed" pitchFamily="2" charset="0"/>
            </a:endParaRPr>
          </a:p>
        </p:txBody>
      </p:sp>
      <p:sp>
        <p:nvSpPr>
          <p:cNvPr id="11" name="Rectángulo 10">
            <a:extLst>
              <a:ext uri="{FF2B5EF4-FFF2-40B4-BE49-F238E27FC236}">
                <a16:creationId xmlns:a16="http://schemas.microsoft.com/office/drawing/2014/main" xmlns="" id="{1002ECF9-B065-4108-8141-DCC5E411CC65}"/>
              </a:ext>
            </a:extLst>
          </p:cNvPr>
          <p:cNvSpPr/>
          <p:nvPr/>
        </p:nvSpPr>
        <p:spPr>
          <a:xfrm>
            <a:off x="3198218" y="1220660"/>
            <a:ext cx="2247898" cy="969798"/>
          </a:xfrm>
          <a:prstGeom prst="rect">
            <a:avLst/>
          </a:prstGeom>
          <a:solidFill>
            <a:srgbClr val="16A7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CLOUD LICENCING</a:t>
            </a:r>
            <a:endParaRPr lang="en-GB" dirty="0"/>
          </a:p>
        </p:txBody>
      </p:sp>
      <p:sp>
        <p:nvSpPr>
          <p:cNvPr id="12" name="Title 1">
            <a:extLst>
              <a:ext uri="{FF2B5EF4-FFF2-40B4-BE49-F238E27FC236}">
                <a16:creationId xmlns:a16="http://schemas.microsoft.com/office/drawing/2014/main" xmlns="" id="{4B444E78-98E5-4189-8338-EA97616935D4}"/>
              </a:ext>
            </a:extLst>
          </p:cNvPr>
          <p:cNvSpPr txBox="1">
            <a:spLocks/>
          </p:cNvSpPr>
          <p:nvPr/>
        </p:nvSpPr>
        <p:spPr>
          <a:xfrm>
            <a:off x="132427" y="1472151"/>
            <a:ext cx="3170514"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latin typeface="+mn-lt"/>
              </a:rPr>
              <a:t>REVENUE</a:t>
            </a:r>
          </a:p>
          <a:p>
            <a:pPr>
              <a:defRPr/>
            </a:pPr>
            <a:r>
              <a:rPr lang="en-US" sz="2800" b="1" dirty="0">
                <a:latin typeface="+mn-lt"/>
              </a:rPr>
              <a:t>MODEL </a:t>
            </a:r>
          </a:p>
        </p:txBody>
      </p:sp>
      <p:sp>
        <p:nvSpPr>
          <p:cNvPr id="13" name="Rectángulo 12">
            <a:extLst>
              <a:ext uri="{FF2B5EF4-FFF2-40B4-BE49-F238E27FC236}">
                <a16:creationId xmlns:a16="http://schemas.microsoft.com/office/drawing/2014/main" xmlns="" id="{0FC430FF-CDA1-4907-A8EA-129842B10845}"/>
              </a:ext>
            </a:extLst>
          </p:cNvPr>
          <p:cNvSpPr/>
          <p:nvPr/>
        </p:nvSpPr>
        <p:spPr>
          <a:xfrm>
            <a:off x="5873393" y="1161004"/>
            <a:ext cx="1482072" cy="369332"/>
          </a:xfrm>
          <a:prstGeom prst="rect">
            <a:avLst/>
          </a:prstGeom>
        </p:spPr>
        <p:txBody>
          <a:bodyPr wrap="none">
            <a:spAutoFit/>
          </a:bodyPr>
          <a:lstStyle/>
          <a:p>
            <a:r>
              <a:rPr lang="en-US" dirty="0"/>
              <a:t>Pay as you go </a:t>
            </a:r>
            <a:endParaRPr lang="en-GB" dirty="0"/>
          </a:p>
        </p:txBody>
      </p:sp>
      <p:sp>
        <p:nvSpPr>
          <p:cNvPr id="14" name="Rectángulo 13">
            <a:extLst>
              <a:ext uri="{FF2B5EF4-FFF2-40B4-BE49-F238E27FC236}">
                <a16:creationId xmlns:a16="http://schemas.microsoft.com/office/drawing/2014/main" xmlns="" id="{13DBB867-CEEA-4219-9F0E-E06C104FCEB9}"/>
              </a:ext>
            </a:extLst>
          </p:cNvPr>
          <p:cNvSpPr/>
          <p:nvPr/>
        </p:nvSpPr>
        <p:spPr>
          <a:xfrm>
            <a:off x="5860631" y="1529371"/>
            <a:ext cx="2099677" cy="369332"/>
          </a:xfrm>
          <a:prstGeom prst="rect">
            <a:avLst/>
          </a:prstGeom>
        </p:spPr>
        <p:txBody>
          <a:bodyPr wrap="none">
            <a:spAutoFit/>
          </a:bodyPr>
          <a:lstStyle/>
          <a:p>
            <a:r>
              <a:rPr lang="en-US" dirty="0"/>
              <a:t>Annual subscription </a:t>
            </a:r>
            <a:endParaRPr lang="en-GB" dirty="0"/>
          </a:p>
        </p:txBody>
      </p:sp>
      <p:sp>
        <p:nvSpPr>
          <p:cNvPr id="15" name="Rectángulo 14">
            <a:extLst>
              <a:ext uri="{FF2B5EF4-FFF2-40B4-BE49-F238E27FC236}">
                <a16:creationId xmlns:a16="http://schemas.microsoft.com/office/drawing/2014/main" xmlns="" id="{951BC381-4273-4492-B10D-9510343941CD}"/>
              </a:ext>
            </a:extLst>
          </p:cNvPr>
          <p:cNvSpPr/>
          <p:nvPr/>
        </p:nvSpPr>
        <p:spPr>
          <a:xfrm>
            <a:off x="5873393" y="1908657"/>
            <a:ext cx="2030236" cy="369332"/>
          </a:xfrm>
          <a:prstGeom prst="rect">
            <a:avLst/>
          </a:prstGeom>
        </p:spPr>
        <p:txBody>
          <a:bodyPr wrap="none">
            <a:spAutoFit/>
          </a:bodyPr>
          <a:lstStyle/>
          <a:p>
            <a:r>
              <a:rPr lang="en-GB" dirty="0"/>
              <a:t>Consulting services </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376" y="2434108"/>
            <a:ext cx="5391845" cy="391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68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F495F3-BC67-4FC6-8ADA-F243FD64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9" name="Title 1">
            <a:extLst>
              <a:ext uri="{FF2B5EF4-FFF2-40B4-BE49-F238E27FC236}">
                <a16:creationId xmlns:a16="http://schemas.microsoft.com/office/drawing/2014/main" xmlns="" id="{8E322C47-CF84-43C7-8964-90D50858A307}"/>
              </a:ext>
            </a:extLst>
          </p:cNvPr>
          <p:cNvSpPr txBox="1">
            <a:spLocks/>
          </p:cNvSpPr>
          <p:nvPr/>
        </p:nvSpPr>
        <p:spPr>
          <a:xfrm>
            <a:off x="0" y="320358"/>
            <a:ext cx="9144000"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GB" sz="2800" b="1" dirty="0">
                <a:solidFill>
                  <a:srgbClr val="16A7E8"/>
                </a:solidFill>
                <a:latin typeface="Roboto Condensed" pitchFamily="2" charset="0"/>
              </a:rPr>
              <a:t>HOW WE GOT HERE</a:t>
            </a:r>
            <a:endParaRPr lang="en-US" sz="2800" b="1" dirty="0">
              <a:solidFill>
                <a:srgbClr val="16A7E8"/>
              </a:solidFill>
              <a:latin typeface="Roboto Condensed" pitchFamily="2" charset="0"/>
            </a:endParaRPr>
          </a:p>
        </p:txBody>
      </p:sp>
      <p:pic>
        <p:nvPicPr>
          <p:cNvPr id="5" name="0 Imagen">
            <a:extLst>
              <a:ext uri="{FF2B5EF4-FFF2-40B4-BE49-F238E27FC236}">
                <a16:creationId xmlns:a16="http://schemas.microsoft.com/office/drawing/2014/main" xmlns="" id="{5AC1D980-14A4-4A34-8485-756CC2CCB15E}"/>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5083" y="948437"/>
            <a:ext cx="8651631" cy="4937208"/>
          </a:xfrm>
          <a:prstGeom prst="rect">
            <a:avLst/>
          </a:prstGeom>
        </p:spPr>
      </p:pic>
    </p:spTree>
    <p:extLst>
      <p:ext uri="{BB962C8B-B14F-4D97-AF65-F5344CB8AC3E}">
        <p14:creationId xmlns:p14="http://schemas.microsoft.com/office/powerpoint/2010/main" val="208859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F495F3-BC67-4FC6-8ADA-F243FD64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49" name="Title 1">
            <a:extLst>
              <a:ext uri="{FF2B5EF4-FFF2-40B4-BE49-F238E27FC236}">
                <a16:creationId xmlns:a16="http://schemas.microsoft.com/office/drawing/2014/main" xmlns="" id="{8F16EBDE-856F-456F-AEDB-268AA7B045D8}"/>
              </a:ext>
            </a:extLst>
          </p:cNvPr>
          <p:cNvSpPr txBox="1">
            <a:spLocks/>
          </p:cNvSpPr>
          <p:nvPr/>
        </p:nvSpPr>
        <p:spPr>
          <a:xfrm>
            <a:off x="0" y="255152"/>
            <a:ext cx="9144000"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16A7E8"/>
                </a:solidFill>
                <a:ea typeface="Roboto Condensed" pitchFamily="2" charset="0"/>
                <a:cs typeface="Roboto Condensed" pitchFamily="2" charset="0"/>
              </a:rPr>
              <a:t>CURRENT FINANCING ROUND</a:t>
            </a:r>
          </a:p>
        </p:txBody>
      </p:sp>
      <p:grpSp>
        <p:nvGrpSpPr>
          <p:cNvPr id="10" name="9 Grupo"/>
          <p:cNvGrpSpPr/>
          <p:nvPr/>
        </p:nvGrpSpPr>
        <p:grpSpPr>
          <a:xfrm>
            <a:off x="0" y="1738595"/>
            <a:ext cx="8987957" cy="3073977"/>
            <a:chOff x="198964" y="1734848"/>
            <a:chExt cx="8987957" cy="3073977"/>
          </a:xfrm>
        </p:grpSpPr>
        <p:sp>
          <p:nvSpPr>
            <p:cNvPr id="7" name="6 Rectángulo"/>
            <p:cNvSpPr/>
            <p:nvPr/>
          </p:nvSpPr>
          <p:spPr>
            <a:xfrm>
              <a:off x="5186363" y="1734848"/>
              <a:ext cx="3817272" cy="30739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8" name="Chart 20">
              <a:extLst>
                <a:ext uri="{FF2B5EF4-FFF2-40B4-BE49-F238E27FC236}">
                  <a16:creationId xmlns:lc="http://schemas.openxmlformats.org/drawingml/2006/lockedCanvas" xmlns="" xmlns:a16="http://schemas.microsoft.com/office/drawing/2014/main" xmlns:xdr="http://schemas.openxmlformats.org/drawingml/2006/spreadsheetDrawing" id="{00000000-0008-0000-0100-000041220000}"/>
                </a:ext>
              </a:extLst>
            </p:cNvPr>
            <p:cNvGraphicFramePr>
              <a:graphicFrameLocks/>
            </p:cNvGraphicFramePr>
            <p:nvPr>
              <p:extLst>
                <p:ext uri="{D42A27DB-BD31-4B8C-83A1-F6EECF244321}">
                  <p14:modId xmlns:p14="http://schemas.microsoft.com/office/powerpoint/2010/main" val="1047475441"/>
                </p:ext>
              </p:extLst>
            </p:nvPr>
          </p:nvGraphicFramePr>
          <p:xfrm>
            <a:off x="198964" y="1734848"/>
            <a:ext cx="5175251" cy="3073977"/>
          </p:xfrm>
          <a:graphic>
            <a:graphicData uri="http://schemas.openxmlformats.org/drawingml/2006/chart">
              <c:chart xmlns:c="http://schemas.openxmlformats.org/drawingml/2006/chart" xmlns:r="http://schemas.openxmlformats.org/officeDocument/2006/relationships" r:id="rId4"/>
            </a:graphicData>
          </a:graphic>
        </p:graphicFrame>
        <p:sp>
          <p:nvSpPr>
            <p:cNvPr id="2" name="1 CuadroTexto"/>
            <p:cNvSpPr txBox="1"/>
            <p:nvPr/>
          </p:nvSpPr>
          <p:spPr>
            <a:xfrm>
              <a:off x="4486275" y="2115622"/>
              <a:ext cx="4700646" cy="307777"/>
            </a:xfrm>
            <a:prstGeom prst="rect">
              <a:avLst/>
            </a:prstGeom>
            <a:noFill/>
          </p:spPr>
          <p:txBody>
            <a:bodyPr wrap="none" rtlCol="0">
              <a:spAutoFit/>
            </a:bodyPr>
            <a:lstStyle/>
            <a:p>
              <a:r>
                <a:rPr lang="es-ES" sz="1400" b="1"/>
                <a:t>PLATFORM ADAPTATION TO INDUSTRIAL COMMUNICATIONS</a:t>
              </a:r>
            </a:p>
          </p:txBody>
        </p:sp>
        <p:sp>
          <p:nvSpPr>
            <p:cNvPr id="11" name="10 CuadroTexto"/>
            <p:cNvSpPr txBox="1"/>
            <p:nvPr/>
          </p:nvSpPr>
          <p:spPr>
            <a:xfrm>
              <a:off x="4486275" y="2604375"/>
              <a:ext cx="3378361" cy="307777"/>
            </a:xfrm>
            <a:prstGeom prst="rect">
              <a:avLst/>
            </a:prstGeom>
            <a:noFill/>
          </p:spPr>
          <p:txBody>
            <a:bodyPr wrap="none" rtlCol="0">
              <a:spAutoFit/>
            </a:bodyPr>
            <a:lstStyle/>
            <a:p>
              <a:r>
                <a:rPr lang="en-US" sz="1400" b="1"/>
                <a:t>MVP EVOLUTION TOWARDS INDUSTRY 4.0 </a:t>
              </a:r>
              <a:endParaRPr lang="es-ES" sz="1400" b="1"/>
            </a:p>
          </p:txBody>
        </p:sp>
        <p:sp>
          <p:nvSpPr>
            <p:cNvPr id="13" name="12 CuadroTexto"/>
            <p:cNvSpPr txBox="1"/>
            <p:nvPr/>
          </p:nvSpPr>
          <p:spPr>
            <a:xfrm>
              <a:off x="4486275" y="3121696"/>
              <a:ext cx="4188519" cy="307777"/>
            </a:xfrm>
            <a:prstGeom prst="rect">
              <a:avLst/>
            </a:prstGeom>
            <a:noFill/>
          </p:spPr>
          <p:txBody>
            <a:bodyPr wrap="none" rtlCol="0">
              <a:spAutoFit/>
            </a:bodyPr>
            <a:lstStyle/>
            <a:p>
              <a:r>
                <a:rPr lang="en-US" sz="1400" b="1"/>
                <a:t>DEMONSTRATION AND VALIDATION WITH END USERS</a:t>
              </a:r>
              <a:endParaRPr lang="es-ES" sz="1400" b="1"/>
            </a:p>
          </p:txBody>
        </p:sp>
        <p:sp>
          <p:nvSpPr>
            <p:cNvPr id="14" name="13 CuadroTexto"/>
            <p:cNvSpPr txBox="1"/>
            <p:nvPr/>
          </p:nvSpPr>
          <p:spPr>
            <a:xfrm>
              <a:off x="4488388" y="3624737"/>
              <a:ext cx="3716210" cy="523220"/>
            </a:xfrm>
            <a:prstGeom prst="rect">
              <a:avLst/>
            </a:prstGeom>
            <a:noFill/>
          </p:spPr>
          <p:txBody>
            <a:bodyPr wrap="none" rtlCol="0">
              <a:spAutoFit/>
            </a:bodyPr>
            <a:lstStyle/>
            <a:p>
              <a:r>
                <a:rPr lang="en-US" sz="1400" b="1"/>
                <a:t>REGULATORY COMPLIANCE, COMMUNICATION </a:t>
              </a:r>
              <a:endParaRPr lang="en-US" sz="1400" b="1" smtClean="0"/>
            </a:p>
            <a:p>
              <a:r>
                <a:rPr lang="en-US" sz="1400" b="1" smtClean="0"/>
                <a:t>AND </a:t>
              </a:r>
              <a:r>
                <a:rPr lang="en-US" sz="1400" b="1"/>
                <a:t>MARKET UPSCALING</a:t>
              </a:r>
              <a:endParaRPr lang="es-ES" sz="1400" b="1"/>
            </a:p>
          </p:txBody>
        </p:sp>
        <p:sp>
          <p:nvSpPr>
            <p:cNvPr id="15" name="14 CuadroTexto"/>
            <p:cNvSpPr txBox="1"/>
            <p:nvPr/>
          </p:nvSpPr>
          <p:spPr>
            <a:xfrm>
              <a:off x="4501284" y="4147957"/>
              <a:ext cx="2014334" cy="307777"/>
            </a:xfrm>
            <a:prstGeom prst="rect">
              <a:avLst/>
            </a:prstGeom>
            <a:noFill/>
          </p:spPr>
          <p:txBody>
            <a:bodyPr wrap="none" rtlCol="0">
              <a:spAutoFit/>
            </a:bodyPr>
            <a:lstStyle/>
            <a:p>
              <a:r>
                <a:rPr lang="en-US" sz="1400" b="1"/>
                <a:t>PROJECT MANAGEMENT</a:t>
              </a:r>
              <a:endParaRPr lang="es-ES" sz="1400" b="1"/>
            </a:p>
          </p:txBody>
        </p:sp>
      </p:grpSp>
    </p:spTree>
    <p:extLst>
      <p:ext uri="{BB962C8B-B14F-4D97-AF65-F5344CB8AC3E}">
        <p14:creationId xmlns:p14="http://schemas.microsoft.com/office/powerpoint/2010/main" val="4205496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DAD60CA-8840-4CA2-ABE6-E7C42363E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112" name="Title 1">
            <a:extLst>
              <a:ext uri="{FF2B5EF4-FFF2-40B4-BE49-F238E27FC236}">
                <a16:creationId xmlns:a16="http://schemas.microsoft.com/office/drawing/2014/main" xmlns="" id="{A3EFC847-1B70-48D2-8BE0-CA9D36C95624}"/>
              </a:ext>
            </a:extLst>
          </p:cNvPr>
          <p:cNvSpPr txBox="1">
            <a:spLocks/>
          </p:cNvSpPr>
          <p:nvPr/>
        </p:nvSpPr>
        <p:spPr>
          <a:xfrm>
            <a:off x="371674" y="-24244"/>
            <a:ext cx="8804671" cy="9595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6A7E8"/>
                </a:solidFill>
                <a:effectLst/>
                <a:uLnTx/>
                <a:uFillTx/>
                <a:latin typeface="Calibri"/>
                <a:ea typeface="Roboto Condensed" pitchFamily="2" charset="0"/>
                <a:cs typeface="Roboto Condensed" pitchFamily="2" charset="0"/>
              </a:rPr>
              <a:t>CUMUCORE TEAM</a:t>
            </a:r>
          </a:p>
        </p:txBody>
      </p:sp>
      <p:sp>
        <p:nvSpPr>
          <p:cNvPr id="113" name="Rectangle 112">
            <a:extLst>
              <a:ext uri="{FF2B5EF4-FFF2-40B4-BE49-F238E27FC236}">
                <a16:creationId xmlns:a16="http://schemas.microsoft.com/office/drawing/2014/main" xmlns="" id="{B2EF0382-4F43-4F77-9E29-0A396A958B01}"/>
              </a:ext>
            </a:extLst>
          </p:cNvPr>
          <p:cNvSpPr/>
          <p:nvPr/>
        </p:nvSpPr>
        <p:spPr>
          <a:xfrm>
            <a:off x="1089684" y="724528"/>
            <a:ext cx="4193165"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SDN Mobile Backhaul part of MEC and network slicing</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5G </a:t>
            </a:r>
            <a:r>
              <a:rPr kumimoji="0" lang="en-GB" i="0" u="none" strike="noStrike" kern="1200" cap="none" spc="0" normalizeH="0" baseline="0" noProof="0">
                <a:ln>
                  <a:noFill/>
                </a:ln>
                <a:solidFill>
                  <a:prstClr val="black"/>
                </a:solidFill>
                <a:effectLst/>
                <a:uLnTx/>
                <a:uFillTx/>
                <a:latin typeface="Calibri"/>
                <a:ea typeface="Tahoma" panose="020B0604030504040204" pitchFamily="34" charset="0"/>
                <a:cs typeface="Tahoma" panose="020B0604030504040204" pitchFamily="34" charset="0"/>
              </a:rPr>
              <a:t>compliant </a:t>
            </a:r>
            <a:r>
              <a:rPr kumimoji="0" lang="en-GB" i="0" u="none" strike="noStrike" kern="1200" cap="none" spc="0" normalizeH="0" baseline="0" noProof="0" smtClean="0">
                <a:ln>
                  <a:noFill/>
                </a:ln>
                <a:solidFill>
                  <a:prstClr val="black"/>
                </a:solidFill>
                <a:effectLst/>
                <a:uLnTx/>
                <a:uFillTx/>
                <a:latin typeface="Calibri"/>
                <a:ea typeface="Tahoma" panose="020B0604030504040204" pitchFamily="34" charset="0"/>
                <a:cs typeface="Tahoma" panose="020B0604030504040204" pitchFamily="34" charset="0"/>
              </a:rPr>
              <a:t>lice </a:t>
            </a:r>
            <a:r>
              <a:rPr kumimoji="0" lang="en-GB"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management (NRF, NSSF)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SDN backhaul: European Innovation Award</a:t>
            </a:r>
          </a:p>
        </p:txBody>
      </p:sp>
      <p:pic>
        <p:nvPicPr>
          <p:cNvPr id="114" name="Picture 113" descr="A group of people standing in front of a crowd&#10;&#10;Description automatically generated">
            <a:extLst>
              <a:ext uri="{FF2B5EF4-FFF2-40B4-BE49-F238E27FC236}">
                <a16:creationId xmlns:a16="http://schemas.microsoft.com/office/drawing/2014/main" xmlns="" id="{B96D0B6C-24F5-4E7A-A2F6-2839C45A9176}"/>
              </a:ext>
            </a:extLst>
          </p:cNvPr>
          <p:cNvPicPr>
            <a:picLocks noChangeAspect="1"/>
          </p:cNvPicPr>
          <p:nvPr/>
        </p:nvPicPr>
        <p:blipFill>
          <a:blip r:embed="rId4"/>
          <a:stretch>
            <a:fillRect/>
          </a:stretch>
        </p:blipFill>
        <p:spPr>
          <a:xfrm>
            <a:off x="6041985" y="743187"/>
            <a:ext cx="2348085" cy="1761064"/>
          </a:xfrm>
          <a:prstGeom prst="rect">
            <a:avLst/>
          </a:prstGeom>
        </p:spPr>
      </p:pic>
      <p:grpSp>
        <p:nvGrpSpPr>
          <p:cNvPr id="3" name="Grupo 2">
            <a:extLst>
              <a:ext uri="{FF2B5EF4-FFF2-40B4-BE49-F238E27FC236}">
                <a16:creationId xmlns:a16="http://schemas.microsoft.com/office/drawing/2014/main" xmlns="" id="{0F98C956-6AFA-484C-88DA-18D3FE29BB4C}"/>
              </a:ext>
            </a:extLst>
          </p:cNvPr>
          <p:cNvGrpSpPr/>
          <p:nvPr/>
        </p:nvGrpSpPr>
        <p:grpSpPr>
          <a:xfrm>
            <a:off x="1400311" y="2437267"/>
            <a:ext cx="6889744" cy="3865437"/>
            <a:chOff x="862003" y="1277200"/>
            <a:chExt cx="7281895" cy="4741810"/>
          </a:xfrm>
        </p:grpSpPr>
        <p:sp>
          <p:nvSpPr>
            <p:cNvPr id="25" name="Title 1">
              <a:extLst>
                <a:ext uri="{FF2B5EF4-FFF2-40B4-BE49-F238E27FC236}">
                  <a16:creationId xmlns:a16="http://schemas.microsoft.com/office/drawing/2014/main" xmlns="" id="{6B04F1D4-7F50-48A3-B458-E70823007DC0}"/>
                </a:ext>
              </a:extLst>
            </p:cNvPr>
            <p:cNvSpPr txBox="1">
              <a:spLocks/>
            </p:cNvSpPr>
            <p:nvPr/>
          </p:nvSpPr>
          <p:spPr>
            <a:xfrm>
              <a:off x="956832" y="1277200"/>
              <a:ext cx="6389121" cy="74854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16A7E8"/>
                  </a:solidFill>
                </a:rPr>
                <a:t>EXPERTISE AND INNOVATION</a:t>
              </a:r>
            </a:p>
          </p:txBody>
        </p:sp>
        <p:sp>
          <p:nvSpPr>
            <p:cNvPr id="26" name="Content Placeholder 2">
              <a:extLst>
                <a:ext uri="{FF2B5EF4-FFF2-40B4-BE49-F238E27FC236}">
                  <a16:creationId xmlns:a16="http://schemas.microsoft.com/office/drawing/2014/main" xmlns="" id="{6D529CD3-0730-4DCD-8536-BD1A03E99888}"/>
                </a:ext>
              </a:extLst>
            </p:cNvPr>
            <p:cNvSpPr txBox="1">
              <a:spLocks/>
            </p:cNvSpPr>
            <p:nvPr/>
          </p:nvSpPr>
          <p:spPr>
            <a:xfrm>
              <a:off x="862003" y="1893900"/>
              <a:ext cx="7270522" cy="2126568"/>
            </a:xfrm>
            <a:prstGeom prst="rect">
              <a:avLst/>
            </a:prstGeom>
            <a:solidFill>
              <a:srgbClr val="3DB0DC"/>
            </a:solidFill>
          </p:spPr>
          <p:txBody>
            <a:bodyPr vert="horz" lIns="76200" tIns="38100" rIns="76200" bIns="3810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333"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7" name="Content Placeholder 2">
              <a:extLst>
                <a:ext uri="{FF2B5EF4-FFF2-40B4-BE49-F238E27FC236}">
                  <a16:creationId xmlns:a16="http://schemas.microsoft.com/office/drawing/2014/main" xmlns="" id="{C0051737-AE8C-4165-98D5-B30B0BC4906C}"/>
                </a:ext>
              </a:extLst>
            </p:cNvPr>
            <p:cNvSpPr txBox="1">
              <a:spLocks/>
            </p:cNvSpPr>
            <p:nvPr/>
          </p:nvSpPr>
          <p:spPr>
            <a:xfrm>
              <a:off x="862003" y="3497155"/>
              <a:ext cx="7272151" cy="2492350"/>
            </a:xfrm>
            <a:prstGeom prst="rect">
              <a:avLst/>
            </a:prstGeom>
            <a:solidFill>
              <a:schemeClr val="bg1"/>
            </a:solidFill>
          </p:spPr>
          <p:txBody>
            <a:bodyPr vert="horz" lIns="76200" tIns="38100" rIns="76200" bIns="3810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endParaRPr lang="en-US" sz="2000" b="1" dirty="0">
                <a:solidFill>
                  <a:srgbClr val="16A7E8"/>
                </a:solidFill>
                <a:latin typeface="Tahoma" panose="020B0604030504040204" pitchFamily="34" charset="0"/>
                <a:ea typeface="Tahoma" panose="020B0604030504040204" pitchFamily="34" charset="0"/>
                <a:cs typeface="Tahoma" panose="020B0604030504040204" pitchFamily="34" charset="0"/>
              </a:endParaRPr>
            </a:p>
            <a:p>
              <a:pPr>
                <a:buNone/>
              </a:pPr>
              <a:endParaRPr lang="en-US" sz="2000" b="1" dirty="0">
                <a:solidFill>
                  <a:srgbClr val="16A7E8"/>
                </a:solidFill>
                <a:latin typeface="Tahoma" panose="020B0604030504040204" pitchFamily="34" charset="0"/>
                <a:ea typeface="Tahoma" panose="020B0604030504040204" pitchFamily="34" charset="0"/>
                <a:cs typeface="Tahoma" panose="020B0604030504040204" pitchFamily="34" charset="0"/>
              </a:endParaRPr>
            </a:p>
          </p:txBody>
        </p:sp>
        <p:sp>
          <p:nvSpPr>
            <p:cNvPr id="28" name="Content Placeholder 2">
              <a:extLst>
                <a:ext uri="{FF2B5EF4-FFF2-40B4-BE49-F238E27FC236}">
                  <a16:creationId xmlns:a16="http://schemas.microsoft.com/office/drawing/2014/main" xmlns="" id="{57C6B64D-B311-42FC-8B9D-426035289977}"/>
                </a:ext>
              </a:extLst>
            </p:cNvPr>
            <p:cNvSpPr txBox="1">
              <a:spLocks/>
            </p:cNvSpPr>
            <p:nvPr/>
          </p:nvSpPr>
          <p:spPr>
            <a:xfrm>
              <a:off x="975394" y="1876489"/>
              <a:ext cx="2003290" cy="1489682"/>
            </a:xfrm>
            <a:prstGeom prst="rect">
              <a:avLst/>
            </a:prstGeom>
            <a:noFill/>
          </p:spPr>
          <p:txBody>
            <a:bodyPr vert="horz" lIns="76200" tIns="38100" rIns="76200" bIns="3810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MORE THAN</a:t>
              </a:r>
            </a:p>
            <a:p>
              <a:pPr marL="0" indent="0">
                <a:buNone/>
              </a:pP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9" name="Content Placeholder 2">
              <a:extLst>
                <a:ext uri="{FF2B5EF4-FFF2-40B4-BE49-F238E27FC236}">
                  <a16:creationId xmlns:a16="http://schemas.microsoft.com/office/drawing/2014/main" xmlns="" id="{7C6139C8-3F56-4D7F-AA19-24951D060697}"/>
                </a:ext>
              </a:extLst>
            </p:cNvPr>
            <p:cNvSpPr txBox="1">
              <a:spLocks/>
            </p:cNvSpPr>
            <p:nvPr/>
          </p:nvSpPr>
          <p:spPr>
            <a:xfrm>
              <a:off x="2888236" y="1731351"/>
              <a:ext cx="1785306" cy="1418720"/>
            </a:xfrm>
            <a:prstGeom prst="rect">
              <a:avLst/>
            </a:prstGeom>
            <a:noFill/>
          </p:spPr>
          <p:txBody>
            <a:bodyPr vert="horz" lIns="76200" tIns="38100" rIns="76200" bIns="3810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9166" b="1" dirty="0">
                  <a:solidFill>
                    <a:schemeClr val="bg1"/>
                  </a:solidFill>
                  <a:latin typeface="Tahoma" panose="020B0604030504040204" pitchFamily="34" charset="0"/>
                  <a:ea typeface="Tahoma" panose="020B0604030504040204" pitchFamily="34" charset="0"/>
                  <a:cs typeface="Tahoma" panose="020B0604030504040204" pitchFamily="34" charset="0"/>
                </a:rPr>
                <a:t>15</a:t>
              </a:r>
              <a:endParaRPr lang="en-GB" sz="9166"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Content Placeholder 2">
              <a:extLst>
                <a:ext uri="{FF2B5EF4-FFF2-40B4-BE49-F238E27FC236}">
                  <a16:creationId xmlns:a16="http://schemas.microsoft.com/office/drawing/2014/main" xmlns="" id="{A9D01523-1F73-415D-8EF7-761D9E4F8E7F}"/>
                </a:ext>
              </a:extLst>
            </p:cNvPr>
            <p:cNvSpPr txBox="1">
              <a:spLocks/>
            </p:cNvSpPr>
            <p:nvPr/>
          </p:nvSpPr>
          <p:spPr>
            <a:xfrm>
              <a:off x="998604" y="3105510"/>
              <a:ext cx="7145294" cy="1079522"/>
            </a:xfrm>
            <a:prstGeom prst="rect">
              <a:avLst/>
            </a:prstGeom>
            <a:noFill/>
          </p:spPr>
          <p:txBody>
            <a:bodyPr vert="horz" lIns="76200" tIns="38100" rIns="76200" bIns="3810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latin typeface="Tahoma" panose="020B0604030504040204" pitchFamily="34" charset="0"/>
                  <a:ea typeface="Tahoma" panose="020B0604030504040204" pitchFamily="34" charset="0"/>
                  <a:cs typeface="Tahoma" panose="020B0604030504040204" pitchFamily="34" charset="0"/>
                </a:rPr>
                <a:t>COOPERATION WITH INDUSTRY PARTNERS INCLUDING OWN PATENT</a:t>
              </a:r>
              <a:endParaRPr lang="en-GB" sz="2667"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Content Placeholder 2">
              <a:extLst>
                <a:ext uri="{FF2B5EF4-FFF2-40B4-BE49-F238E27FC236}">
                  <a16:creationId xmlns:a16="http://schemas.microsoft.com/office/drawing/2014/main" xmlns="" id="{AF69E724-4793-4A98-ACD2-160F6CD6F01C}"/>
                </a:ext>
              </a:extLst>
            </p:cNvPr>
            <p:cNvSpPr txBox="1">
              <a:spLocks/>
            </p:cNvSpPr>
            <p:nvPr/>
          </p:nvSpPr>
          <p:spPr>
            <a:xfrm>
              <a:off x="4764087" y="1887652"/>
              <a:ext cx="2581866" cy="899405"/>
            </a:xfrm>
            <a:prstGeom prst="rect">
              <a:avLst/>
            </a:prstGeom>
            <a:noFill/>
          </p:spPr>
          <p:txBody>
            <a:bodyPr vert="horz" lIns="76200" tIns="38100" rIns="76200" bIns="3810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YEARS OF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14">
              <a:extLst>
                <a:ext uri="{FF2B5EF4-FFF2-40B4-BE49-F238E27FC236}">
                  <a16:creationId xmlns:a16="http://schemas.microsoft.com/office/drawing/2014/main" xmlns="" id="{93CE7651-497E-488F-9BBA-7E5D095E8720}"/>
                </a:ext>
              </a:extLst>
            </p:cNvPr>
            <p:cNvSpPr txBox="1"/>
            <p:nvPr/>
          </p:nvSpPr>
          <p:spPr>
            <a:xfrm>
              <a:off x="1971515" y="3809759"/>
              <a:ext cx="2246879" cy="646331"/>
            </a:xfrm>
            <a:prstGeom prst="rect">
              <a:avLst/>
            </a:prstGeom>
            <a:noFill/>
          </p:spPr>
          <p:txBody>
            <a:bodyPr wrap="square" rtlCol="0">
              <a:spAutoFit/>
            </a:bodyPr>
            <a:lstStyle/>
            <a:p>
              <a:r>
                <a:rPr lang="en-US" b="1" dirty="0">
                  <a:solidFill>
                    <a:srgbClr val="16A7E8"/>
                  </a:solidFill>
                  <a:latin typeface="Tahoma" panose="020B0604030504040204" pitchFamily="34" charset="0"/>
                  <a:ea typeface="Tahoma" panose="020B0604030504040204" pitchFamily="34" charset="0"/>
                  <a:cs typeface="Tahoma" panose="020B0604030504040204" pitchFamily="34" charset="0"/>
                </a:rPr>
                <a:t>MEVICO.org </a:t>
              </a:r>
              <a:endParaRPr lang="en-US" dirty="0">
                <a:solidFill>
                  <a:srgbClr val="16A7E8"/>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33" name="Picture 15">
              <a:hlinkClick r:id="rId5"/>
              <a:extLst>
                <a:ext uri="{FF2B5EF4-FFF2-40B4-BE49-F238E27FC236}">
                  <a16:creationId xmlns:a16="http://schemas.microsoft.com/office/drawing/2014/main" xmlns="" id="{4B1D6B26-3A20-489B-AAFB-6ECAD162B7D1}"/>
                </a:ext>
              </a:extLst>
            </p:cNvPr>
            <p:cNvPicPr>
              <a:picLocks noChangeAspect="1"/>
            </p:cNvPicPr>
            <p:nvPr/>
          </p:nvPicPr>
          <p:blipFill>
            <a:blip r:embed="rId6"/>
            <a:stretch>
              <a:fillRect/>
            </a:stretch>
          </p:blipFill>
          <p:spPr>
            <a:xfrm>
              <a:off x="1240651" y="4565683"/>
              <a:ext cx="730864" cy="603250"/>
            </a:xfrm>
            <a:prstGeom prst="rect">
              <a:avLst/>
            </a:prstGeom>
          </p:spPr>
        </p:pic>
        <p:sp>
          <p:nvSpPr>
            <p:cNvPr id="34" name="TextBox 16">
              <a:extLst>
                <a:ext uri="{FF2B5EF4-FFF2-40B4-BE49-F238E27FC236}">
                  <a16:creationId xmlns:a16="http://schemas.microsoft.com/office/drawing/2014/main" xmlns="" id="{E8078323-E7A2-4EAD-902A-727CA37DDBC6}"/>
                </a:ext>
              </a:extLst>
            </p:cNvPr>
            <p:cNvSpPr txBox="1"/>
            <p:nvPr/>
          </p:nvSpPr>
          <p:spPr>
            <a:xfrm>
              <a:off x="1971515" y="4588969"/>
              <a:ext cx="2246879" cy="369332"/>
            </a:xfrm>
            <a:prstGeom prst="rect">
              <a:avLst/>
            </a:prstGeom>
            <a:noFill/>
          </p:spPr>
          <p:txBody>
            <a:bodyPr wrap="square" rtlCol="0">
              <a:spAutoFit/>
            </a:bodyPr>
            <a:lstStyle/>
            <a:p>
              <a:r>
                <a:rPr lang="en-US" b="1" dirty="0">
                  <a:solidFill>
                    <a:srgbClr val="16A7E8"/>
                  </a:solidFill>
                  <a:latin typeface="Tahoma" panose="020B0604030504040204" pitchFamily="34" charset="0"/>
                  <a:ea typeface="Tahoma" panose="020B0604030504040204" pitchFamily="34" charset="0"/>
                  <a:cs typeface="Tahoma" panose="020B0604030504040204" pitchFamily="34" charset="0"/>
                </a:rPr>
                <a:t>SIGMONA.org</a:t>
              </a:r>
              <a:r>
                <a:rPr lang="en-US" dirty="0">
                  <a:solidFill>
                    <a:srgbClr val="16A7E8"/>
                  </a:solidFill>
                  <a:latin typeface="Tahoma" panose="020B0604030504040204" pitchFamily="34" charset="0"/>
                  <a:ea typeface="Tahoma" panose="020B0604030504040204" pitchFamily="34" charset="0"/>
                  <a:cs typeface="Tahoma" panose="020B0604030504040204" pitchFamily="34" charset="0"/>
                </a:rPr>
                <a:t> </a:t>
              </a:r>
              <a:endParaRPr lang="en-US" dirty="0"/>
            </a:p>
          </p:txBody>
        </p:sp>
        <p:pic>
          <p:nvPicPr>
            <p:cNvPr id="35" name="Picture 17">
              <a:hlinkClick r:id="rId7"/>
              <a:extLst>
                <a:ext uri="{FF2B5EF4-FFF2-40B4-BE49-F238E27FC236}">
                  <a16:creationId xmlns:a16="http://schemas.microsoft.com/office/drawing/2014/main" xmlns="" id="{94F58273-2A00-49EF-B923-FE72414D9B75}"/>
                </a:ext>
              </a:extLst>
            </p:cNvPr>
            <p:cNvPicPr>
              <a:picLocks noChangeAspect="1"/>
            </p:cNvPicPr>
            <p:nvPr/>
          </p:nvPicPr>
          <p:blipFill>
            <a:blip r:embed="rId8"/>
            <a:stretch>
              <a:fillRect/>
            </a:stretch>
          </p:blipFill>
          <p:spPr>
            <a:xfrm>
              <a:off x="1224622" y="5387549"/>
              <a:ext cx="746890" cy="579438"/>
            </a:xfrm>
            <a:prstGeom prst="rect">
              <a:avLst/>
            </a:prstGeom>
          </p:spPr>
        </p:pic>
        <p:sp>
          <p:nvSpPr>
            <p:cNvPr id="36" name="TextBox 18">
              <a:extLst>
                <a:ext uri="{FF2B5EF4-FFF2-40B4-BE49-F238E27FC236}">
                  <a16:creationId xmlns:a16="http://schemas.microsoft.com/office/drawing/2014/main" xmlns="" id="{73AEF570-F121-4885-A512-DE85C0B09F58}"/>
                </a:ext>
              </a:extLst>
            </p:cNvPr>
            <p:cNvSpPr txBox="1"/>
            <p:nvPr/>
          </p:nvSpPr>
          <p:spPr>
            <a:xfrm>
              <a:off x="1971515" y="5407962"/>
              <a:ext cx="2246879" cy="369332"/>
            </a:xfrm>
            <a:prstGeom prst="rect">
              <a:avLst/>
            </a:prstGeom>
            <a:noFill/>
          </p:spPr>
          <p:txBody>
            <a:bodyPr wrap="square" rtlCol="0">
              <a:spAutoFit/>
            </a:bodyPr>
            <a:lstStyle/>
            <a:p>
              <a:r>
                <a:rPr lang="en-US" b="1" dirty="0">
                  <a:solidFill>
                    <a:srgbClr val="16A7E8"/>
                  </a:solidFill>
                  <a:latin typeface="Tahoma" panose="020B0604030504040204" pitchFamily="34" charset="0"/>
                  <a:ea typeface="Tahoma" panose="020B0604030504040204" pitchFamily="34" charset="0"/>
                  <a:cs typeface="Tahoma" panose="020B0604030504040204" pitchFamily="34" charset="0"/>
                </a:rPr>
                <a:t>SSICLOPS.eu</a:t>
              </a:r>
              <a:r>
                <a:rPr lang="en-US" dirty="0">
                  <a:solidFill>
                    <a:srgbClr val="16A7E8"/>
                  </a:solidFill>
                  <a:latin typeface="Tahoma" panose="020B0604030504040204" pitchFamily="34" charset="0"/>
                  <a:ea typeface="Tahoma" panose="020B0604030504040204" pitchFamily="34" charset="0"/>
                  <a:cs typeface="Tahoma" panose="020B0604030504040204" pitchFamily="34" charset="0"/>
                </a:rPr>
                <a:t> </a:t>
              </a:r>
              <a:endParaRPr lang="en-US" dirty="0"/>
            </a:p>
          </p:txBody>
        </p:sp>
        <p:grpSp>
          <p:nvGrpSpPr>
            <p:cNvPr id="37" name="Group 19">
              <a:extLst>
                <a:ext uri="{FF2B5EF4-FFF2-40B4-BE49-F238E27FC236}">
                  <a16:creationId xmlns:a16="http://schemas.microsoft.com/office/drawing/2014/main" xmlns="" id="{CACED36E-3E67-49C1-BE40-B46142100B22}"/>
                </a:ext>
              </a:extLst>
            </p:cNvPr>
            <p:cNvGrpSpPr/>
            <p:nvPr/>
          </p:nvGrpSpPr>
          <p:grpSpPr>
            <a:xfrm>
              <a:off x="1240651" y="3669446"/>
              <a:ext cx="706667" cy="633721"/>
              <a:chOff x="998658" y="1801100"/>
              <a:chExt cx="848000" cy="760465"/>
            </a:xfrm>
          </p:grpSpPr>
          <p:pic>
            <p:nvPicPr>
              <p:cNvPr id="38" name="Picture 20">
                <a:extLst>
                  <a:ext uri="{FF2B5EF4-FFF2-40B4-BE49-F238E27FC236}">
                    <a16:creationId xmlns:a16="http://schemas.microsoft.com/office/drawing/2014/main" xmlns="" id="{EA1047F2-FC84-4DCA-9FFE-71966AF42C66}"/>
                  </a:ext>
                </a:extLst>
              </p:cNvPr>
              <p:cNvPicPr>
                <a:picLocks noChangeAspect="1"/>
              </p:cNvPicPr>
              <p:nvPr/>
            </p:nvPicPr>
            <p:blipFill>
              <a:blip r:embed="rId9"/>
              <a:stretch>
                <a:fillRect/>
              </a:stretch>
            </p:blipFill>
            <p:spPr>
              <a:xfrm>
                <a:off x="1008458" y="1809090"/>
                <a:ext cx="838200" cy="752475"/>
              </a:xfrm>
              <a:prstGeom prst="rect">
                <a:avLst/>
              </a:prstGeom>
            </p:spPr>
          </p:pic>
          <p:sp>
            <p:nvSpPr>
              <p:cNvPr id="39" name="Rectangle 21">
                <a:hlinkClick r:id="rId10"/>
                <a:extLst>
                  <a:ext uri="{FF2B5EF4-FFF2-40B4-BE49-F238E27FC236}">
                    <a16:creationId xmlns:a16="http://schemas.microsoft.com/office/drawing/2014/main" xmlns="" id="{AE7609A6-639C-4BAC-94BD-CF9BA55A3278}"/>
                  </a:ext>
                </a:extLst>
              </p:cNvPr>
              <p:cNvSpPr/>
              <p:nvPr/>
            </p:nvSpPr>
            <p:spPr>
              <a:xfrm>
                <a:off x="998658" y="1801100"/>
                <a:ext cx="847359" cy="753208"/>
              </a:xfrm>
              <a:prstGeom prst="rect">
                <a:avLst/>
              </a:prstGeom>
              <a:solidFill>
                <a:schemeClr val="bg1">
                  <a:lumMod val="85000"/>
                  <a:alpha val="1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22">
              <a:hlinkClick r:id="rId11"/>
              <a:extLst>
                <a:ext uri="{FF2B5EF4-FFF2-40B4-BE49-F238E27FC236}">
                  <a16:creationId xmlns:a16="http://schemas.microsoft.com/office/drawing/2014/main" xmlns="" id="{98FB5EFC-57EA-4A21-9090-BF83A350BAC8}"/>
                </a:ext>
              </a:extLst>
            </p:cNvPr>
            <p:cNvPicPr>
              <a:picLocks noChangeAspect="1"/>
            </p:cNvPicPr>
            <p:nvPr/>
          </p:nvPicPr>
          <p:blipFill>
            <a:blip r:embed="rId12"/>
            <a:stretch>
              <a:fillRect/>
            </a:stretch>
          </p:blipFill>
          <p:spPr>
            <a:xfrm>
              <a:off x="4319519" y="3879872"/>
              <a:ext cx="722695" cy="635235"/>
            </a:xfrm>
            <a:prstGeom prst="rect">
              <a:avLst/>
            </a:prstGeom>
          </p:spPr>
        </p:pic>
        <p:sp>
          <p:nvSpPr>
            <p:cNvPr id="41" name="TextBox 23">
              <a:extLst>
                <a:ext uri="{FF2B5EF4-FFF2-40B4-BE49-F238E27FC236}">
                  <a16:creationId xmlns:a16="http://schemas.microsoft.com/office/drawing/2014/main" xmlns="" id="{4874788D-262F-4299-AE7E-7D55B3223318}"/>
                </a:ext>
              </a:extLst>
            </p:cNvPr>
            <p:cNvSpPr txBox="1"/>
            <p:nvPr/>
          </p:nvSpPr>
          <p:spPr>
            <a:xfrm>
              <a:off x="5071524" y="3892284"/>
              <a:ext cx="2911331" cy="369332"/>
            </a:xfrm>
            <a:prstGeom prst="rect">
              <a:avLst/>
            </a:prstGeom>
            <a:noFill/>
          </p:spPr>
          <p:txBody>
            <a:bodyPr wrap="square" rtlCol="0">
              <a:spAutoFit/>
            </a:bodyPr>
            <a:lstStyle/>
            <a:p>
              <a:r>
                <a:rPr lang="en-US" b="1" dirty="0">
                  <a:solidFill>
                    <a:srgbClr val="16A7E8"/>
                  </a:solidFill>
                  <a:latin typeface="Tahoma" panose="020B0604030504040204" pitchFamily="34" charset="0"/>
                  <a:ea typeface="Tahoma" panose="020B0604030504040204" pitchFamily="34" charset="0"/>
                  <a:cs typeface="Tahoma" panose="020B0604030504040204" pitchFamily="34" charset="0"/>
                </a:rPr>
                <a:t>METRICS-itn.eu</a:t>
              </a:r>
              <a:r>
                <a:rPr lang="en-US" dirty="0">
                  <a:solidFill>
                    <a:srgbClr val="16A7E8"/>
                  </a:solidFill>
                  <a:latin typeface="Tahoma" panose="020B0604030504040204" pitchFamily="34" charset="0"/>
                  <a:ea typeface="Tahoma" panose="020B0604030504040204" pitchFamily="34" charset="0"/>
                  <a:cs typeface="Tahoma" panose="020B0604030504040204" pitchFamily="34" charset="0"/>
                </a:rPr>
                <a:t> </a:t>
              </a:r>
              <a:endParaRPr lang="en-US" dirty="0"/>
            </a:p>
          </p:txBody>
        </p:sp>
        <p:pic>
          <p:nvPicPr>
            <p:cNvPr id="42" name="Picture 24">
              <a:extLst>
                <a:ext uri="{FF2B5EF4-FFF2-40B4-BE49-F238E27FC236}">
                  <a16:creationId xmlns:a16="http://schemas.microsoft.com/office/drawing/2014/main" xmlns="" id="{B7028C36-E5AB-4686-BC13-1BF1A4EC582C}"/>
                </a:ext>
              </a:extLst>
            </p:cNvPr>
            <p:cNvPicPr>
              <a:picLocks noChangeAspect="1"/>
            </p:cNvPicPr>
            <p:nvPr/>
          </p:nvPicPr>
          <p:blipFill>
            <a:blip r:embed="rId13"/>
            <a:stretch>
              <a:fillRect/>
            </a:stretch>
          </p:blipFill>
          <p:spPr>
            <a:xfrm>
              <a:off x="4028901" y="4790963"/>
              <a:ext cx="1042623" cy="250183"/>
            </a:xfrm>
            <a:prstGeom prst="rect">
              <a:avLst/>
            </a:prstGeom>
            <a:solidFill>
              <a:schemeClr val="bg1">
                <a:lumMod val="85000"/>
              </a:schemeClr>
            </a:solidFill>
          </p:spPr>
        </p:pic>
        <p:sp>
          <p:nvSpPr>
            <p:cNvPr id="43" name="Rectangle 25">
              <a:hlinkClick r:id="rId14"/>
              <a:extLst>
                <a:ext uri="{FF2B5EF4-FFF2-40B4-BE49-F238E27FC236}">
                  <a16:creationId xmlns:a16="http://schemas.microsoft.com/office/drawing/2014/main" xmlns="" id="{B082F5D6-FE22-469E-9F63-382B6AAD141E}"/>
                </a:ext>
              </a:extLst>
            </p:cNvPr>
            <p:cNvSpPr/>
            <p:nvPr/>
          </p:nvSpPr>
          <p:spPr>
            <a:xfrm>
              <a:off x="4028901" y="4777570"/>
              <a:ext cx="1042623" cy="252913"/>
            </a:xfrm>
            <a:prstGeom prst="rect">
              <a:avLst/>
            </a:prstGeom>
            <a:solidFill>
              <a:schemeClr val="bg1">
                <a:lumMod val="95000"/>
                <a:alpha val="1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26">
              <a:extLst>
                <a:ext uri="{FF2B5EF4-FFF2-40B4-BE49-F238E27FC236}">
                  <a16:creationId xmlns:a16="http://schemas.microsoft.com/office/drawing/2014/main" xmlns="" id="{B547BDAD-397C-40EC-8680-75CC0A0F5630}"/>
                </a:ext>
              </a:extLst>
            </p:cNvPr>
            <p:cNvSpPr txBox="1"/>
            <p:nvPr/>
          </p:nvSpPr>
          <p:spPr>
            <a:xfrm>
              <a:off x="5071525" y="4693357"/>
              <a:ext cx="2630793" cy="369332"/>
            </a:xfrm>
            <a:prstGeom prst="rect">
              <a:avLst/>
            </a:prstGeom>
            <a:noFill/>
          </p:spPr>
          <p:txBody>
            <a:bodyPr wrap="square" rtlCol="0">
              <a:spAutoFit/>
            </a:bodyPr>
            <a:lstStyle/>
            <a:p>
              <a:r>
                <a:rPr lang="en-US" b="1" dirty="0">
                  <a:solidFill>
                    <a:srgbClr val="16A7E8"/>
                  </a:solidFill>
                  <a:latin typeface="Tahoma" panose="020B0604030504040204" pitchFamily="34" charset="0"/>
                  <a:ea typeface="Tahoma" panose="020B0604030504040204" pitchFamily="34" charset="0"/>
                  <a:cs typeface="Tahoma" panose="020B0604030504040204" pitchFamily="34" charset="0"/>
                </a:rPr>
                <a:t>TAKE-5G.org</a:t>
              </a:r>
              <a:endParaRPr lang="en-US" dirty="0">
                <a:solidFill>
                  <a:srgbClr val="16A7E8"/>
                </a:solidFill>
                <a:latin typeface="Tahoma" panose="020B0604030504040204" pitchFamily="34" charset="0"/>
                <a:ea typeface="Tahoma" panose="020B0604030504040204" pitchFamily="34" charset="0"/>
                <a:cs typeface="Tahoma" panose="020B0604030504040204" pitchFamily="34" charset="0"/>
              </a:endParaRPr>
            </a:p>
          </p:txBody>
        </p:sp>
        <p:sp>
          <p:nvSpPr>
            <p:cNvPr id="45" name="TextBox 27">
              <a:extLst>
                <a:ext uri="{FF2B5EF4-FFF2-40B4-BE49-F238E27FC236}">
                  <a16:creationId xmlns:a16="http://schemas.microsoft.com/office/drawing/2014/main" xmlns="" id="{13F9B17E-84BA-40E3-A83B-C2A21A6CBC30}"/>
                </a:ext>
              </a:extLst>
            </p:cNvPr>
            <p:cNvSpPr txBox="1"/>
            <p:nvPr/>
          </p:nvSpPr>
          <p:spPr>
            <a:xfrm>
              <a:off x="5051985" y="5095680"/>
              <a:ext cx="2950408" cy="923330"/>
            </a:xfrm>
            <a:prstGeom prst="rect">
              <a:avLst/>
            </a:prstGeom>
            <a:noFill/>
          </p:spPr>
          <p:txBody>
            <a:bodyPr wrap="square" rtlCol="0">
              <a:spAutoFit/>
            </a:bodyPr>
            <a:lstStyle/>
            <a:p>
              <a:r>
                <a:rPr lang="en-US" dirty="0">
                  <a:solidFill>
                    <a:srgbClr val="16A7E8"/>
                  </a:solidFill>
                  <a:latin typeface="Tahoma" panose="020B0604030504040204" pitchFamily="34" charset="0"/>
                  <a:ea typeface="Tahoma" panose="020B0604030504040204" pitchFamily="34" charset="0"/>
                  <a:cs typeface="Tahoma" panose="020B0604030504040204" pitchFamily="34" charset="0"/>
                </a:rPr>
                <a:t>SDN backhaul for mobility management</a:t>
              </a:r>
            </a:p>
            <a:p>
              <a:r>
                <a:rPr lang="en-US" dirty="0">
                  <a:solidFill>
                    <a:srgbClr val="16A7E8"/>
                  </a:solidFill>
                  <a:latin typeface="Tahoma" panose="020B0604030504040204" pitchFamily="34" charset="0"/>
                  <a:ea typeface="Tahoma" panose="020B0604030504040204" pitchFamily="34" charset="0"/>
                  <a:cs typeface="Tahoma" panose="020B0604030504040204" pitchFamily="34" charset="0"/>
                </a:rPr>
                <a:t>(</a:t>
              </a:r>
              <a:r>
                <a:rPr lang="en-US" sz="1333" dirty="0">
                  <a:solidFill>
                    <a:srgbClr val="16A7E8"/>
                  </a:solidFill>
                  <a:latin typeface="Tahoma" panose="020B0604030504040204" pitchFamily="34" charset="0"/>
                  <a:ea typeface="Tahoma" panose="020B0604030504040204" pitchFamily="34" charset="0"/>
                  <a:cs typeface="Tahoma" panose="020B0604030504040204" pitchFamily="34" charset="0"/>
                  <a:hlinkClick r:id="rId15"/>
                </a:rPr>
                <a:t>WO 2015150638 A1</a:t>
              </a:r>
              <a:r>
                <a:rPr lang="en-US" dirty="0">
                  <a:solidFill>
                    <a:srgbClr val="16A7E8"/>
                  </a:solidFill>
                  <a:latin typeface="Tahoma" panose="020B0604030504040204" pitchFamily="34" charset="0"/>
                  <a:ea typeface="Tahoma" panose="020B0604030504040204" pitchFamily="34" charset="0"/>
                  <a:cs typeface="Tahoma" panose="020B0604030504040204" pitchFamily="34" charset="0"/>
                </a:rPr>
                <a:t>)</a:t>
              </a:r>
            </a:p>
          </p:txBody>
        </p:sp>
        <p:pic>
          <p:nvPicPr>
            <p:cNvPr id="46" name="Picture 26" descr="https://encrypted-tbn3.gstatic.com/images?q=tbn:ANd9GcQVHe9XvqSaO0PCyy2cPst_Uktm_dGVpZVazE34yqDHC35xrHdN07xSuckS">
              <a:hlinkClick r:id="rId15"/>
              <a:extLst>
                <a:ext uri="{FF2B5EF4-FFF2-40B4-BE49-F238E27FC236}">
                  <a16:creationId xmlns:a16="http://schemas.microsoft.com/office/drawing/2014/main" xmlns="" id="{110B9C16-1825-4801-9E3E-7EFF006E6F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7155" y="5212717"/>
              <a:ext cx="678373" cy="621082"/>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0 Imagen"/>
          <p:cNvPicPr/>
          <p:nvPr/>
        </p:nvPicPr>
        <p:blipFill>
          <a:blip r:embed="rId17">
            <a:extLst>
              <a:ext uri="{28A0092B-C50C-407E-A947-70E740481C1C}">
                <a14:useLocalDpi xmlns:a14="http://schemas.microsoft.com/office/drawing/2010/main" val="0"/>
              </a:ext>
            </a:extLst>
          </a:blip>
          <a:stretch>
            <a:fillRect/>
          </a:stretch>
        </p:blipFill>
        <p:spPr>
          <a:xfrm>
            <a:off x="3175702" y="6244425"/>
            <a:ext cx="1701317" cy="396908"/>
          </a:xfrm>
          <a:prstGeom prst="rect">
            <a:avLst/>
          </a:prstGeom>
        </p:spPr>
      </p:pic>
    </p:spTree>
    <p:extLst>
      <p:ext uri="{BB962C8B-B14F-4D97-AF65-F5344CB8AC3E}">
        <p14:creationId xmlns:p14="http://schemas.microsoft.com/office/powerpoint/2010/main" val="326282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864"/>
            <a:ext cx="9144000" cy="5943135"/>
          </a:xfrm>
          <a:prstGeom prst="rect">
            <a:avLst/>
          </a:prstGeom>
        </p:spPr>
      </p:pic>
      <p:sp>
        <p:nvSpPr>
          <p:cNvPr id="4" name="Title 1"/>
          <p:cNvSpPr txBox="1">
            <a:spLocks/>
          </p:cNvSpPr>
          <p:nvPr/>
        </p:nvSpPr>
        <p:spPr>
          <a:xfrm>
            <a:off x="198964" y="232244"/>
            <a:ext cx="8804671"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16A7E8"/>
                </a:solidFill>
                <a:effectLst/>
                <a:uLnTx/>
                <a:uFillTx/>
                <a:latin typeface="Roboto Condensed" pitchFamily="2" charset="0"/>
                <a:ea typeface="Roboto Condensed" pitchFamily="2" charset="0"/>
                <a:cs typeface="Roboto Condensed" pitchFamily="2" charset="0"/>
              </a:rPr>
              <a:t>PROBLEMS </a:t>
            </a:r>
            <a:r>
              <a:rPr kumimoji="0" lang="en-US" sz="2800" b="1" i="0" u="none" strike="noStrike" kern="1200" cap="none" spc="0" normalizeH="0" baseline="0" noProof="0" smtClean="0">
                <a:ln>
                  <a:noFill/>
                </a:ln>
                <a:solidFill>
                  <a:srgbClr val="16A7E8"/>
                </a:solidFill>
                <a:effectLst/>
                <a:uLnTx/>
                <a:uFillTx/>
                <a:latin typeface="Roboto Condensed" pitchFamily="2" charset="0"/>
                <a:ea typeface="Roboto Condensed" pitchFamily="2" charset="0"/>
                <a:cs typeface="Roboto Condensed" pitchFamily="2" charset="0"/>
              </a:rPr>
              <a:t>DERIVED</a:t>
            </a:r>
            <a:r>
              <a:rPr kumimoji="0" lang="en-US" sz="2800" b="1" i="0" u="none" strike="noStrike" kern="1200" cap="none" spc="0" normalizeH="0" noProof="0" smtClean="0">
                <a:ln>
                  <a:noFill/>
                </a:ln>
                <a:solidFill>
                  <a:srgbClr val="16A7E8"/>
                </a:solidFill>
                <a:effectLst/>
                <a:uLnTx/>
                <a:uFillTx/>
                <a:latin typeface="Roboto Condensed" pitchFamily="2" charset="0"/>
                <a:ea typeface="Roboto Condensed" pitchFamily="2" charset="0"/>
                <a:cs typeface="Roboto Condensed" pitchFamily="2" charset="0"/>
              </a:rPr>
              <a:t> FROM </a:t>
            </a:r>
            <a:r>
              <a:rPr lang="en-US" sz="2800" b="1" smtClean="0">
                <a:solidFill>
                  <a:srgbClr val="16A7E8"/>
                </a:solidFill>
                <a:latin typeface="Roboto Condensed" pitchFamily="2" charset="0"/>
                <a:ea typeface="Roboto Condensed" pitchFamily="2" charset="0"/>
                <a:cs typeface="Roboto Condensed" pitchFamily="2" charset="0"/>
              </a:rPr>
              <a:t>INDUSTRIAL </a:t>
            </a:r>
            <a:r>
              <a:rPr kumimoji="0" lang="en-US" sz="2800" b="1" i="0" u="none" strike="noStrike" kern="1200" cap="none" spc="0" normalizeH="0" noProof="0" smtClean="0">
                <a:ln>
                  <a:noFill/>
                </a:ln>
                <a:solidFill>
                  <a:srgbClr val="16A7E8"/>
                </a:solidFill>
                <a:effectLst/>
                <a:uLnTx/>
                <a:uFillTx/>
                <a:latin typeface="Roboto Condensed" pitchFamily="2" charset="0"/>
                <a:ea typeface="Roboto Condensed" pitchFamily="2" charset="0"/>
                <a:cs typeface="Roboto Condensed" pitchFamily="2" charset="0"/>
              </a:rPr>
              <a:t>NEEDS</a:t>
            </a:r>
            <a:endParaRPr kumimoji="0" lang="en-US" sz="2800" b="1" i="0" u="none" strike="noStrike" kern="1200" cap="none" spc="0" normalizeH="0" baseline="0" noProof="0" dirty="0">
              <a:ln>
                <a:noFill/>
              </a:ln>
              <a:solidFill>
                <a:srgbClr val="16A7E8"/>
              </a:solidFill>
              <a:effectLst/>
              <a:uLnTx/>
              <a:uFillTx/>
              <a:latin typeface="Roboto Condensed" pitchFamily="2" charset="0"/>
              <a:ea typeface="Roboto Condensed" pitchFamily="2" charset="0"/>
              <a:cs typeface="Roboto Condensed" pitchFamily="2" charset="0"/>
            </a:endParaRPr>
          </a:p>
        </p:txBody>
      </p:sp>
      <p:sp>
        <p:nvSpPr>
          <p:cNvPr id="3" name="2 Rectángulo"/>
          <p:cNvSpPr/>
          <p:nvPr/>
        </p:nvSpPr>
        <p:spPr>
          <a:xfrm>
            <a:off x="0" y="1465445"/>
            <a:ext cx="9144000" cy="1545465"/>
          </a:xfrm>
          <a:prstGeom prst="rect">
            <a:avLst/>
          </a:prstGeom>
          <a:solidFill>
            <a:schemeClr val="bg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5 Rectángulo"/>
          <p:cNvSpPr/>
          <p:nvPr/>
        </p:nvSpPr>
        <p:spPr>
          <a:xfrm>
            <a:off x="16420" y="4821840"/>
            <a:ext cx="9144000" cy="1545465"/>
          </a:xfrm>
          <a:prstGeom prst="rect">
            <a:avLst/>
          </a:prstGeom>
          <a:solidFill>
            <a:schemeClr val="bg1">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Content Placeholder 2"/>
          <p:cNvSpPr txBox="1">
            <a:spLocks/>
          </p:cNvSpPr>
          <p:nvPr/>
        </p:nvSpPr>
        <p:spPr>
          <a:xfrm>
            <a:off x="169664" y="929029"/>
            <a:ext cx="8804671" cy="5113735"/>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white"/>
                </a:solidFill>
                <a:effectLst/>
                <a:uLnTx/>
                <a:uFillTx/>
                <a:ea typeface="Roboto Condensed" pitchFamily="2" charset="0"/>
                <a:cs typeface="Roboto Condensed" pitchFamily="2" charset="0"/>
              </a:rPr>
              <a:t>PROBLEM #1 SCALABILITY</a:t>
            </a:r>
          </a:p>
          <a:p>
            <a:pPr marL="0" lvl="0" indent="0">
              <a:buNone/>
              <a:defRPr/>
            </a:pPr>
            <a:r>
              <a:rPr lang="en-GB" sz="2400" b="1" smtClean="0">
                <a:solidFill>
                  <a:srgbClr val="FF3300"/>
                </a:solidFill>
              </a:rPr>
              <a:t>Traffic </a:t>
            </a:r>
            <a:r>
              <a:rPr lang="en-GB" sz="2400" b="1">
                <a:solidFill>
                  <a:srgbClr val="FF3300"/>
                </a:solidFill>
              </a:rPr>
              <a:t>needs are </a:t>
            </a:r>
            <a:r>
              <a:rPr lang="en-GB" sz="2400" b="1" smtClean="0">
                <a:solidFill>
                  <a:srgbClr val="FF3300"/>
                </a:solidFill>
              </a:rPr>
              <a:t>unpredictable</a:t>
            </a:r>
          </a:p>
          <a:p>
            <a:pPr marL="0" lvl="0" indent="0">
              <a:buNone/>
              <a:defRPr/>
            </a:pPr>
            <a:r>
              <a:rPr lang="en-GB" sz="2400" b="1">
                <a:solidFill>
                  <a:srgbClr val="FF3300"/>
                </a:solidFill>
              </a:rPr>
              <a:t>C</a:t>
            </a:r>
            <a:r>
              <a:rPr lang="en-GB" sz="2400" b="1" smtClean="0">
                <a:solidFill>
                  <a:srgbClr val="FF3300"/>
                </a:solidFill>
              </a:rPr>
              <a:t>urrent </a:t>
            </a:r>
            <a:r>
              <a:rPr lang="en-GB" sz="2400" b="1">
                <a:solidFill>
                  <a:srgbClr val="FF3300"/>
                </a:solidFill>
              </a:rPr>
              <a:t>network technologies do not provide flexible scaling of </a:t>
            </a:r>
            <a:r>
              <a:rPr lang="en-GB" sz="2400" b="1" smtClean="0">
                <a:solidFill>
                  <a:srgbClr val="FF3300"/>
                </a:solidFill>
              </a:rPr>
              <a:t>resources, so mobile operators </a:t>
            </a:r>
            <a:r>
              <a:rPr lang="en-GB" sz="2400" b="1">
                <a:solidFill>
                  <a:srgbClr val="FF3300"/>
                </a:solidFill>
              </a:rPr>
              <a:t>typically over-dimension their </a:t>
            </a:r>
            <a:r>
              <a:rPr lang="en-GB" sz="2400" b="1" smtClean="0">
                <a:solidFill>
                  <a:srgbClr val="FF3300"/>
                </a:solidFill>
              </a:rPr>
              <a:t>networks, which entails high upfront investments</a:t>
            </a:r>
            <a:endParaRPr kumimoji="0" lang="en-GB" sz="2400" b="0" i="0" u="none" strike="noStrike" kern="1200" cap="none" spc="0" normalizeH="0" baseline="0" noProof="0" dirty="0">
              <a:ln>
                <a:noFill/>
              </a:ln>
              <a:solidFill>
                <a:srgbClr val="FF3300"/>
              </a:solidFill>
              <a:effectLst/>
              <a:uLnTx/>
              <a:uFillTx/>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prstClr val="white"/>
              </a:solidFill>
              <a:effectLst/>
              <a:uLnTx/>
              <a:uFillTx/>
              <a:latin typeface="Roboto Condensed" pitchFamily="2" charset="0"/>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smtClean="0">
              <a:ln>
                <a:noFill/>
              </a:ln>
              <a:solidFill>
                <a:prstClr val="white"/>
              </a:solidFill>
              <a:effectLst/>
              <a:uLnTx/>
              <a:uFillTx/>
              <a:latin typeface="Roboto Condensed" pitchFamily="2" charset="0"/>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prstClr val="white"/>
              </a:solidFill>
              <a:effectLst/>
              <a:uLnTx/>
              <a:uFillTx/>
              <a:latin typeface="Roboto Condensed" pitchFamily="2" charset="0"/>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prstClr val="white"/>
              </a:solidFill>
              <a:effectLst/>
              <a:uLnTx/>
              <a:uFillTx/>
              <a:latin typeface="Roboto Condensed" pitchFamily="2" charset="0"/>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smtClean="0">
                <a:ln>
                  <a:noFill/>
                </a:ln>
                <a:solidFill>
                  <a:schemeClr val="bg1"/>
                </a:solidFill>
                <a:effectLst/>
                <a:uLnTx/>
                <a:uFillTx/>
                <a:ea typeface="Roboto Condensed" pitchFamily="2" charset="0"/>
                <a:cs typeface="Roboto Condensed" pitchFamily="2" charset="0"/>
              </a:rPr>
              <a:t>SOLUTION</a:t>
            </a:r>
            <a:r>
              <a:rPr kumimoji="0" lang="en-US" sz="2400" b="1" i="0" u="none" strike="noStrike" kern="1200" cap="none" spc="0" normalizeH="0" baseline="0" noProof="0" dirty="0">
                <a:ln>
                  <a:noFill/>
                </a:ln>
                <a:solidFill>
                  <a:schemeClr val="bg1"/>
                </a:solidFill>
                <a:effectLst/>
                <a:uLnTx/>
                <a:uFillTx/>
                <a:ea typeface="Roboto Condensed" pitchFamily="2" charset="0"/>
                <a:cs typeface="Roboto Condensed" pitchFamily="2" charset="0"/>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dirty="0">
                <a:ln>
                  <a:noFill/>
                </a:ln>
                <a:solidFill>
                  <a:schemeClr val="bg1"/>
                </a:solidFill>
                <a:effectLst/>
                <a:uLnTx/>
                <a:uFillTx/>
                <a:ea typeface="Roboto Condensed" pitchFamily="2" charset="0"/>
                <a:cs typeface="Roboto Condensed" pitchFamily="2" charset="0"/>
              </a:rPr>
              <a:t>Virtualized 4G/5G NGV with GW dynamic relocation to enable edge data processing to avoid congested links or network with constrained connections.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1600" b="1" i="0" u="none" strike="noStrike" kern="1200" cap="none" spc="0" normalizeH="0" baseline="0" noProof="0" dirty="0">
              <a:ln>
                <a:noFill/>
              </a:ln>
              <a:solidFill>
                <a:schemeClr val="accent5">
                  <a:lumMod val="20000"/>
                  <a:lumOff val="80000"/>
                </a:schemeClr>
              </a:solidFill>
              <a:effectLst/>
              <a:uLnTx/>
              <a:uFillTx/>
              <a:latin typeface="Roboto Condensed" pitchFamily="2" charset="0"/>
              <a:ea typeface="Roboto Condensed" pitchFamily="2" charset="0"/>
              <a:cs typeface="Roboto Condensed" pitchFamily="2" charset="0"/>
            </a:endParaRPr>
          </a:p>
        </p:txBody>
      </p:sp>
    </p:spTree>
    <p:extLst>
      <p:ext uri="{BB962C8B-B14F-4D97-AF65-F5344CB8AC3E}">
        <p14:creationId xmlns:p14="http://schemas.microsoft.com/office/powerpoint/2010/main" val="495780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ockSnap_YP10KAYY2D-optimized.jpg"/>
          <p:cNvPicPr>
            <a:picLocks noChangeAspect="1"/>
          </p:cNvPicPr>
          <p:nvPr/>
        </p:nvPicPr>
        <p:blipFill>
          <a:blip r:embed="rId3"/>
          <a:stretch>
            <a:fillRect/>
          </a:stretch>
        </p:blipFill>
        <p:spPr>
          <a:xfrm>
            <a:off x="0" y="975215"/>
            <a:ext cx="9144000" cy="5882785"/>
          </a:xfrm>
          <a:prstGeom prst="rect">
            <a:avLst/>
          </a:prstGeom>
        </p:spPr>
      </p:pic>
      <p:sp>
        <p:nvSpPr>
          <p:cNvPr id="4" name="Title 1"/>
          <p:cNvSpPr txBox="1">
            <a:spLocks/>
          </p:cNvSpPr>
          <p:nvPr/>
        </p:nvSpPr>
        <p:spPr>
          <a:xfrm>
            <a:off x="198964" y="232244"/>
            <a:ext cx="8804671"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US" sz="2800" b="1">
                <a:solidFill>
                  <a:srgbClr val="16A7E8"/>
                </a:solidFill>
                <a:latin typeface="Roboto Condensed" pitchFamily="2" charset="0"/>
                <a:ea typeface="Roboto Condensed" pitchFamily="2" charset="0"/>
                <a:cs typeface="Roboto Condensed" pitchFamily="2" charset="0"/>
              </a:rPr>
              <a:t>PROBLEMS DERIVED FROM </a:t>
            </a:r>
            <a:r>
              <a:rPr lang="en-US" sz="2800" b="1" smtClean="0">
                <a:solidFill>
                  <a:srgbClr val="16A7E8"/>
                </a:solidFill>
                <a:latin typeface="Roboto Condensed" pitchFamily="2" charset="0"/>
                <a:ea typeface="Roboto Condensed" pitchFamily="2" charset="0"/>
                <a:cs typeface="Roboto Condensed" pitchFamily="2" charset="0"/>
              </a:rPr>
              <a:t>INDUSTRIAL NEEDS </a:t>
            </a:r>
            <a:r>
              <a:rPr kumimoji="0" lang="en-US" sz="2800" b="1" i="0" u="none" strike="noStrike" kern="1200" cap="none" spc="0" normalizeH="0" baseline="0" noProof="0" smtClean="0">
                <a:ln>
                  <a:noFill/>
                </a:ln>
                <a:solidFill>
                  <a:srgbClr val="16A7E8"/>
                </a:solidFill>
                <a:effectLst/>
                <a:uLnTx/>
                <a:uFillTx/>
                <a:latin typeface="Roboto Condensed" pitchFamily="2" charset="0"/>
                <a:ea typeface="Roboto Condensed" pitchFamily="2" charset="0"/>
                <a:cs typeface="Roboto Condensed" pitchFamily="2" charset="0"/>
              </a:rPr>
              <a:t>(cont.)</a:t>
            </a:r>
            <a:endParaRPr kumimoji="0" lang="en-US" sz="2800" b="1" i="0" u="none" strike="noStrike" kern="1200" cap="none" spc="0" normalizeH="0" baseline="0" noProof="0" dirty="0">
              <a:ln>
                <a:noFill/>
              </a:ln>
              <a:solidFill>
                <a:srgbClr val="16A7E8"/>
              </a:solidFill>
              <a:effectLst/>
              <a:uLnTx/>
              <a:uFillTx/>
              <a:latin typeface="Roboto Condensed" pitchFamily="2" charset="0"/>
              <a:ea typeface="Roboto Condensed" pitchFamily="2" charset="0"/>
              <a:cs typeface="Roboto Condensed" pitchFamily="2" charset="0"/>
            </a:endParaRPr>
          </a:p>
        </p:txBody>
      </p:sp>
      <p:sp>
        <p:nvSpPr>
          <p:cNvPr id="6" name="5 Rectángulo"/>
          <p:cNvSpPr/>
          <p:nvPr/>
        </p:nvSpPr>
        <p:spPr>
          <a:xfrm>
            <a:off x="3541" y="1501329"/>
            <a:ext cx="9144000" cy="1545465"/>
          </a:xfrm>
          <a:prstGeom prst="rect">
            <a:avLst/>
          </a:prstGeom>
          <a:solidFill>
            <a:schemeClr val="bg2">
              <a:lumMod val="5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9 Rectángulo"/>
          <p:cNvSpPr/>
          <p:nvPr/>
        </p:nvSpPr>
        <p:spPr>
          <a:xfrm>
            <a:off x="3541" y="5087155"/>
            <a:ext cx="9144000" cy="1067985"/>
          </a:xfrm>
          <a:prstGeom prst="rect">
            <a:avLst/>
          </a:prstGeom>
          <a:solidFill>
            <a:schemeClr val="tx1">
              <a:lumMod val="50000"/>
              <a:lumOff val="50000"/>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Content Placeholder 2"/>
          <p:cNvSpPr txBox="1">
            <a:spLocks/>
          </p:cNvSpPr>
          <p:nvPr/>
        </p:nvSpPr>
        <p:spPr>
          <a:xfrm>
            <a:off x="160327" y="1041405"/>
            <a:ext cx="8804671" cy="5113735"/>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ea typeface="Roboto Condensed" pitchFamily="2" charset="0"/>
                <a:cs typeface="Roboto Condensed" pitchFamily="2" charset="0"/>
              </a:rPr>
              <a:t>PROBLEM #2 TRAFFIC SHAPING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smtClean="0">
                <a:ln>
                  <a:noFill/>
                </a:ln>
                <a:solidFill>
                  <a:srgbClr val="FFFF00"/>
                </a:solidFill>
                <a:effectLst/>
                <a:uLnTx/>
                <a:uFillTx/>
                <a:ea typeface="Roboto Condensed" pitchFamily="2" charset="0"/>
                <a:cs typeface="Roboto Condensed" pitchFamily="2" charset="0"/>
              </a:rPr>
              <a:t>IoT/IIoT,</a:t>
            </a:r>
            <a:r>
              <a:rPr kumimoji="0" lang="en-US" sz="2400" b="1" i="0" u="none" strike="noStrike" kern="1200" cap="none" spc="0" normalizeH="0" noProof="0" smtClean="0">
                <a:ln>
                  <a:noFill/>
                </a:ln>
                <a:solidFill>
                  <a:srgbClr val="FFFF00"/>
                </a:solidFill>
                <a:effectLst/>
                <a:uLnTx/>
                <a:uFillTx/>
                <a:ea typeface="Roboto Condensed" pitchFamily="2" charset="0"/>
                <a:cs typeface="Roboto Condensed" pitchFamily="2" charset="0"/>
              </a:rPr>
              <a:t> </a:t>
            </a:r>
            <a:r>
              <a:rPr kumimoji="0" lang="en-US" sz="2400" b="1" i="0" u="none" strike="noStrike" kern="1200" cap="none" spc="0" normalizeH="0" noProof="0" smtClean="0">
                <a:ln>
                  <a:noFill/>
                </a:ln>
                <a:solidFill>
                  <a:srgbClr val="FFFF00"/>
                </a:solidFill>
                <a:effectLst/>
                <a:uLnTx/>
                <a:uFillTx/>
                <a:ea typeface="Roboto Condensed" pitchFamily="2" charset="0"/>
                <a:cs typeface="Roboto Condensed" pitchFamily="2" charset="0"/>
              </a:rPr>
              <a:t>i</a:t>
            </a:r>
            <a:r>
              <a:rPr kumimoji="0" lang="en-US" sz="2400" b="1" i="0" u="none" strike="noStrike" kern="1200" cap="none" spc="0" normalizeH="0" baseline="0" noProof="0" smtClean="0">
                <a:ln>
                  <a:noFill/>
                </a:ln>
                <a:solidFill>
                  <a:srgbClr val="FFFF00"/>
                </a:solidFill>
                <a:effectLst/>
                <a:uLnTx/>
                <a:uFillTx/>
                <a:ea typeface="Roboto Condensed" pitchFamily="2" charset="0"/>
                <a:cs typeface="Roboto Condensed" pitchFamily="2" charset="0"/>
              </a:rPr>
              <a:t>ndustrial </a:t>
            </a:r>
            <a:r>
              <a:rPr kumimoji="0" lang="en-US" sz="2400" b="1" i="0" u="none" strike="noStrike" kern="1200" cap="none" spc="0" normalizeH="0" baseline="0" noProof="0" smtClean="0">
                <a:ln>
                  <a:noFill/>
                </a:ln>
                <a:solidFill>
                  <a:srgbClr val="FFFF00"/>
                </a:solidFill>
                <a:effectLst/>
                <a:uLnTx/>
                <a:uFillTx/>
                <a:ea typeface="Roboto Condensed" pitchFamily="2" charset="0"/>
                <a:cs typeface="Roboto Condensed" pitchFamily="2" charset="0"/>
              </a:rPr>
              <a:t>Internet</a:t>
            </a:r>
            <a:r>
              <a:rPr lang="en-US" sz="2400" b="1">
                <a:solidFill>
                  <a:srgbClr val="FFFF00"/>
                </a:solidFill>
                <a:ea typeface="Roboto Condensed" pitchFamily="2" charset="0"/>
                <a:cs typeface="Roboto Condensed" pitchFamily="2" charset="0"/>
              </a:rPr>
              <a:t> </a:t>
            </a:r>
            <a:r>
              <a:rPr kumimoji="0" lang="en-US" sz="2400" b="1" i="0" u="none" strike="noStrike" kern="1200" cap="none" spc="0" normalizeH="0" noProof="0" smtClean="0">
                <a:ln>
                  <a:noFill/>
                </a:ln>
                <a:solidFill>
                  <a:srgbClr val="FFFF00"/>
                </a:solidFill>
                <a:effectLst/>
                <a:uLnTx/>
                <a:uFillTx/>
                <a:ea typeface="Roboto Condensed" pitchFamily="2" charset="0"/>
                <a:cs typeface="Roboto Condensed" pitchFamily="2" charset="0"/>
              </a:rPr>
              <a:t>(Industry 4.0) and </a:t>
            </a:r>
            <a:r>
              <a:rPr kumimoji="0" lang="en-US" sz="2400" b="1" i="0" u="none" strike="noStrike" kern="1200" cap="none" spc="0" normalizeH="0" baseline="0" noProof="0" smtClean="0">
                <a:ln>
                  <a:noFill/>
                </a:ln>
                <a:solidFill>
                  <a:srgbClr val="FFFF00"/>
                </a:solidFill>
                <a:effectLst/>
                <a:uLnTx/>
                <a:uFillTx/>
                <a:ea typeface="Roboto Condensed" pitchFamily="2" charset="0"/>
                <a:cs typeface="Roboto Condensed" pitchFamily="2" charset="0"/>
              </a:rPr>
              <a:t>media delivery </a:t>
            </a:r>
            <a:r>
              <a:rPr kumimoji="0" lang="en-US" sz="2400" b="1" i="0" u="none" strike="noStrike" kern="1200" cap="none" spc="0" normalizeH="0" baseline="0" noProof="0">
                <a:ln>
                  <a:noFill/>
                </a:ln>
                <a:solidFill>
                  <a:srgbClr val="FFFF00"/>
                </a:solidFill>
                <a:effectLst/>
                <a:uLnTx/>
                <a:uFillTx/>
                <a:ea typeface="Roboto Condensed" pitchFamily="2" charset="0"/>
                <a:cs typeface="Roboto Condensed" pitchFamily="2" charset="0"/>
              </a:rPr>
              <a:t>traffic </a:t>
            </a:r>
            <a:r>
              <a:rPr kumimoji="0" lang="en-US" sz="2400" b="1" i="0" u="none" strike="noStrike" kern="1200" cap="none" spc="0" normalizeH="0" baseline="0" noProof="0" smtClean="0">
                <a:ln>
                  <a:noFill/>
                </a:ln>
                <a:solidFill>
                  <a:srgbClr val="FFFF00"/>
                </a:solidFill>
                <a:effectLst/>
                <a:uLnTx/>
                <a:uFillTx/>
                <a:ea typeface="Roboto Condensed" pitchFamily="2" charset="0"/>
                <a:cs typeface="Roboto Condensed" pitchFamily="2" charset="0"/>
              </a:rPr>
              <a:t>entail different requirements of latency</a:t>
            </a:r>
            <a:r>
              <a:rPr lang="en-US" sz="2400" b="1" smtClean="0">
                <a:solidFill>
                  <a:srgbClr val="FFFF00"/>
                </a:solidFill>
                <a:ea typeface="Roboto Condensed" pitchFamily="2" charset="0"/>
                <a:cs typeface="Roboto Condensed" pitchFamily="2" charset="0"/>
              </a:rPr>
              <a:t>, bandwidth/data rate, time synchronicity, reliability and security, but current mobile network traffic shaping is not effective.</a:t>
            </a:r>
            <a:r>
              <a:rPr kumimoji="0" lang="en-US" sz="2400" b="1" i="0" u="none" strike="noStrike" kern="1200" cap="none" spc="0" normalizeH="0" baseline="0" noProof="0" smtClean="0">
                <a:ln>
                  <a:noFill/>
                </a:ln>
                <a:solidFill>
                  <a:srgbClr val="FFFF00"/>
                </a:solidFill>
                <a:effectLst/>
                <a:uLnTx/>
                <a:uFillTx/>
                <a:ea typeface="Roboto Condensed" pitchFamily="2" charset="0"/>
                <a:cs typeface="Roboto Condensed" pitchFamily="2" charset="0"/>
              </a:rPr>
              <a:t> </a:t>
            </a:r>
            <a:endParaRPr kumimoji="0" lang="fi-FI" sz="2400" b="1" i="0" u="none" strike="noStrike" kern="1200" cap="none" spc="0" normalizeH="0" baseline="0" noProof="0" dirty="0">
              <a:ln>
                <a:noFill/>
              </a:ln>
              <a:solidFill>
                <a:srgbClr val="FFFF00"/>
              </a:solidFill>
              <a:effectLst/>
              <a:uLnTx/>
              <a:uFillTx/>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2400" b="1" i="0" u="none" strike="noStrike" kern="1200" cap="none" spc="0" normalizeH="0" baseline="0" noProof="0" dirty="0">
              <a:ln>
                <a:noFill/>
              </a:ln>
              <a:solidFill>
                <a:prstClr val="white"/>
              </a:solidFill>
              <a:effectLst/>
              <a:uLnTx/>
              <a:uFillTx/>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400" b="1" i="0" u="none" strike="noStrike" kern="1200" cap="none" spc="0" normalizeH="0" baseline="0" noProof="0" dirty="0">
              <a:ln>
                <a:noFill/>
              </a:ln>
              <a:solidFill>
                <a:prstClr val="white"/>
              </a:solidFill>
              <a:effectLst/>
              <a:uLnTx/>
              <a:uFillTx/>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400" b="1" i="0" u="none" strike="noStrike" kern="1200" cap="none" spc="0" normalizeH="0" baseline="0" noProof="0" dirty="0">
              <a:ln>
                <a:noFill/>
              </a:ln>
              <a:solidFill>
                <a:prstClr val="white"/>
              </a:solidFill>
              <a:effectLst/>
              <a:uLnTx/>
              <a:uFillTx/>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fi-FI" sz="2400" b="1" i="0" u="none" strike="noStrike" kern="1200" cap="none" spc="0" normalizeH="0" baseline="0" noProof="0" dirty="0">
              <a:ln>
                <a:noFill/>
              </a:ln>
              <a:solidFill>
                <a:prstClr val="white"/>
              </a:solidFill>
              <a:effectLst/>
              <a:uLnTx/>
              <a:uFillTx/>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400" b="1" i="0" u="none" strike="noStrike" kern="1200" cap="none" spc="0" normalizeH="0" baseline="0" noProof="0" dirty="0">
              <a:ln>
                <a:noFill/>
              </a:ln>
              <a:solidFill>
                <a:prstClr val="white"/>
              </a:solidFill>
              <a:effectLst/>
              <a:uLnTx/>
              <a:uFillTx/>
              <a:ea typeface="Roboto Condensed" pitchFamily="2" charset="0"/>
              <a:cs typeface="Roboto Condensed" pitchFamily="2"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dirty="0">
                <a:ln>
                  <a:noFill/>
                </a:ln>
                <a:solidFill>
                  <a:schemeClr val="accent3">
                    <a:lumMod val="40000"/>
                    <a:lumOff val="60000"/>
                  </a:schemeClr>
                </a:solidFill>
                <a:effectLst/>
                <a:uLnTx/>
                <a:uFillTx/>
                <a:ea typeface="Roboto Condensed" pitchFamily="2" charset="0"/>
                <a:cs typeface="Roboto Condensed" pitchFamily="2" charset="0"/>
              </a:rPr>
              <a:t>SOLUT</a:t>
            </a:r>
            <a:r>
              <a:rPr kumimoji="0" lang="en-US" sz="2400" b="1" i="0" u="none" strike="noStrike" kern="1200" cap="none" spc="0" normalizeH="0" baseline="0" noProof="0" dirty="0">
                <a:ln>
                  <a:noFill/>
                </a:ln>
                <a:solidFill>
                  <a:schemeClr val="accent3">
                    <a:lumMod val="40000"/>
                    <a:lumOff val="60000"/>
                  </a:schemeClr>
                </a:solidFill>
                <a:effectLst/>
                <a:uLnTx/>
                <a:uFillTx/>
                <a:ea typeface="Roboto Condensed" pitchFamily="2" charset="0"/>
                <a:cs typeface="Roboto Condensed" pitchFamily="2" charset="0"/>
              </a:rPr>
              <a:t>ION: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dirty="0">
                <a:ln>
                  <a:noFill/>
                </a:ln>
                <a:solidFill>
                  <a:schemeClr val="accent3">
                    <a:lumMod val="40000"/>
                    <a:lumOff val="60000"/>
                  </a:schemeClr>
                </a:solidFill>
                <a:effectLst/>
                <a:uLnTx/>
                <a:uFillTx/>
                <a:ea typeface="Roboto Condensed" pitchFamily="2" charset="0"/>
                <a:cs typeface="Roboto Condensed" pitchFamily="2" charset="0"/>
              </a:rPr>
              <a:t>Network slicing for traffic isolation and enhanced Quality </a:t>
            </a:r>
            <a:r>
              <a:rPr kumimoji="0" lang="en-GB" sz="2400" b="1" i="0" u="none" strike="noStrike" kern="1200" cap="none" spc="0" normalizeH="0" baseline="0" noProof="0">
                <a:ln>
                  <a:noFill/>
                </a:ln>
                <a:solidFill>
                  <a:schemeClr val="accent3">
                    <a:lumMod val="40000"/>
                    <a:lumOff val="60000"/>
                  </a:schemeClr>
                </a:solidFill>
                <a:effectLst/>
                <a:uLnTx/>
                <a:uFillTx/>
                <a:ea typeface="Roboto Condensed" pitchFamily="2" charset="0"/>
                <a:cs typeface="Roboto Condensed" pitchFamily="2" charset="0"/>
              </a:rPr>
              <a:t>of </a:t>
            </a:r>
            <a:r>
              <a:rPr kumimoji="0" lang="en-GB" sz="2400" b="1" i="0" u="none" strike="noStrike" kern="1200" cap="none" spc="0" normalizeH="0" baseline="0" noProof="0" smtClean="0">
                <a:ln>
                  <a:noFill/>
                </a:ln>
                <a:solidFill>
                  <a:schemeClr val="accent3">
                    <a:lumMod val="40000"/>
                    <a:lumOff val="60000"/>
                  </a:schemeClr>
                </a:solidFill>
                <a:effectLst/>
                <a:uLnTx/>
                <a:uFillTx/>
                <a:ea typeface="Roboto Condensed" pitchFamily="2" charset="0"/>
                <a:cs typeface="Roboto Condensed" pitchFamily="2" charset="0"/>
              </a:rPr>
              <a:t>Service</a:t>
            </a:r>
            <a:endParaRPr kumimoji="0" lang="en-GB" sz="1600" b="1" i="0" u="none" strike="noStrike" kern="1200" cap="none" spc="0" normalizeH="0" baseline="0" noProof="0" dirty="0">
              <a:ln>
                <a:noFill/>
              </a:ln>
              <a:solidFill>
                <a:schemeClr val="accent3">
                  <a:lumMod val="40000"/>
                  <a:lumOff val="60000"/>
                </a:schemeClr>
              </a:solidFill>
              <a:effectLst/>
              <a:uLnTx/>
              <a:uFillTx/>
              <a:ea typeface="Roboto Condensed" pitchFamily="2" charset="0"/>
              <a:cs typeface="Roboto Condensed" pitchFamily="2" charset="0"/>
            </a:endParaRPr>
          </a:p>
        </p:txBody>
      </p:sp>
    </p:spTree>
    <p:extLst>
      <p:ext uri="{BB962C8B-B14F-4D97-AF65-F5344CB8AC3E}">
        <p14:creationId xmlns:p14="http://schemas.microsoft.com/office/powerpoint/2010/main" val="1052771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8F16EBDE-856F-456F-AEDB-268AA7B045D8}"/>
              </a:ext>
            </a:extLst>
          </p:cNvPr>
          <p:cNvSpPr txBox="1">
            <a:spLocks/>
          </p:cNvSpPr>
          <p:nvPr/>
        </p:nvSpPr>
        <p:spPr>
          <a:xfrm>
            <a:off x="198964" y="232244"/>
            <a:ext cx="8804671"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16A7E8"/>
                </a:solidFill>
                <a:ea typeface="Roboto Condensed" pitchFamily="2" charset="0"/>
                <a:cs typeface="Roboto Condensed" pitchFamily="2" charset="0"/>
              </a:rPr>
              <a:t>CUMUCORE</a:t>
            </a:r>
          </a:p>
        </p:txBody>
      </p:sp>
      <p:sp>
        <p:nvSpPr>
          <p:cNvPr id="5" name="Rectangle 73">
            <a:extLst>
              <a:ext uri="{FF2B5EF4-FFF2-40B4-BE49-F238E27FC236}">
                <a16:creationId xmlns:a16="http://schemas.microsoft.com/office/drawing/2014/main" xmlns="" id="{8ECBCA46-668C-43D7-863E-5ED65F72C8A0}"/>
              </a:ext>
            </a:extLst>
          </p:cNvPr>
          <p:cNvSpPr/>
          <p:nvPr/>
        </p:nvSpPr>
        <p:spPr>
          <a:xfrm>
            <a:off x="187612" y="767500"/>
            <a:ext cx="8917751" cy="1569660"/>
          </a:xfrm>
          <a:prstGeom prst="rect">
            <a:avLst/>
          </a:prstGeom>
        </p:spPr>
        <p:txBody>
          <a:bodyPr wrap="square">
            <a:spAutoFit/>
          </a:bodyPr>
          <a:lstStyle/>
          <a:p>
            <a:r>
              <a:rPr lang="en-GB" sz="2400" b="1" smtClean="0">
                <a:solidFill>
                  <a:srgbClr val="16A7E8"/>
                </a:solidFill>
                <a:latin typeface="+mj-lt"/>
                <a:ea typeface="Roboto Condensed" panose="02000000000000000000" pitchFamily="2" charset="0"/>
                <a:cs typeface="Roboto Condensed" panose="02000000000000000000" pitchFamily="2" charset="0"/>
              </a:rPr>
              <a:t>Unique </a:t>
            </a:r>
            <a:r>
              <a:rPr lang="en-GB" sz="2400" b="1" smtClean="0">
                <a:solidFill>
                  <a:srgbClr val="16A7E8"/>
                </a:solidFill>
                <a:latin typeface="+mj-lt"/>
                <a:ea typeface="Roboto Condensed" panose="02000000000000000000" pitchFamily="2" charset="0"/>
                <a:cs typeface="Roboto Condensed" panose="02000000000000000000" pitchFamily="2" charset="0"/>
              </a:rPr>
              <a:t>4G/5G </a:t>
            </a:r>
            <a:r>
              <a:rPr lang="en-GB" sz="2400" b="1">
                <a:solidFill>
                  <a:srgbClr val="16A7E8"/>
                </a:solidFill>
                <a:latin typeface="+mj-lt"/>
                <a:ea typeface="Roboto Condensed" panose="02000000000000000000" pitchFamily="2" charset="0"/>
                <a:cs typeface="Roboto Condensed" panose="02000000000000000000" pitchFamily="2" charset="0"/>
              </a:rPr>
              <a:t>mobile </a:t>
            </a:r>
            <a:r>
              <a:rPr lang="en-GB" sz="2400" b="1" smtClean="0">
                <a:solidFill>
                  <a:srgbClr val="16A7E8"/>
                </a:solidFill>
                <a:latin typeface="+mj-lt"/>
                <a:ea typeface="Roboto Condensed" panose="02000000000000000000" pitchFamily="2" charset="0"/>
                <a:cs typeface="Roboto Condensed" panose="02000000000000000000" pitchFamily="2" charset="0"/>
              </a:rPr>
              <a:t>packet core that </a:t>
            </a:r>
            <a:r>
              <a:rPr lang="en-GB" sz="2400" b="1" smtClean="0">
                <a:solidFill>
                  <a:srgbClr val="16A7E8"/>
                </a:solidFill>
                <a:latin typeface="+mj-lt"/>
                <a:ea typeface="Roboto Condensed" panose="02000000000000000000" pitchFamily="2" charset="0"/>
                <a:cs typeface="Roboto Condensed" panose="02000000000000000000" pitchFamily="2" charset="0"/>
              </a:rPr>
              <a:t>solves the problems imposed by </a:t>
            </a:r>
            <a:r>
              <a:rPr lang="en-GB" sz="2400" b="1" u="sng" smtClean="0">
                <a:solidFill>
                  <a:srgbClr val="16A7E8"/>
                </a:solidFill>
                <a:latin typeface="+mj-lt"/>
                <a:ea typeface="Roboto Condensed" panose="02000000000000000000" pitchFamily="2" charset="0"/>
                <a:cs typeface="Roboto Condensed" panose="02000000000000000000" pitchFamily="2" charset="0"/>
              </a:rPr>
              <a:t>IIoT</a:t>
            </a:r>
            <a:r>
              <a:rPr lang="en-GB" sz="2400" b="1" smtClean="0">
                <a:solidFill>
                  <a:srgbClr val="16A7E8"/>
                </a:solidFill>
                <a:latin typeface="+mj-lt"/>
                <a:ea typeface="Roboto Condensed" panose="02000000000000000000" pitchFamily="2" charset="0"/>
                <a:cs typeface="Roboto Condensed" panose="02000000000000000000" pitchFamily="2" charset="0"/>
              </a:rPr>
              <a:t> and </a:t>
            </a:r>
            <a:r>
              <a:rPr lang="en-GB" sz="2400" b="1" u="sng" smtClean="0">
                <a:solidFill>
                  <a:srgbClr val="16A7E8"/>
                </a:solidFill>
                <a:latin typeface="+mj-lt"/>
                <a:ea typeface="Roboto Condensed" panose="02000000000000000000" pitchFamily="2" charset="0"/>
                <a:cs typeface="Roboto Condensed" panose="02000000000000000000" pitchFamily="2" charset="0"/>
              </a:rPr>
              <a:t>Industry 4.0</a:t>
            </a:r>
            <a:r>
              <a:rPr lang="en-GB" sz="2400" b="1" smtClean="0">
                <a:solidFill>
                  <a:srgbClr val="16A7E8"/>
                </a:solidFill>
                <a:latin typeface="+mj-lt"/>
                <a:ea typeface="Roboto Condensed" panose="02000000000000000000" pitchFamily="2" charset="0"/>
                <a:cs typeface="Roboto Condensed" panose="02000000000000000000" pitchFamily="2" charset="0"/>
              </a:rPr>
              <a:t> communication requirements: </a:t>
            </a:r>
            <a:r>
              <a:rPr lang="en-GB" sz="2400" b="1" smtClean="0">
                <a:solidFill>
                  <a:schemeClr val="tx1">
                    <a:lumMod val="75000"/>
                    <a:lumOff val="25000"/>
                  </a:schemeClr>
                </a:solidFill>
                <a:latin typeface="+mj-lt"/>
                <a:ea typeface="Roboto Condensed" panose="02000000000000000000" pitchFamily="2" charset="0"/>
                <a:cs typeface="Roboto Condensed" panose="02000000000000000000" pitchFamily="2" charset="0"/>
              </a:rPr>
              <a:t>Rapid </a:t>
            </a:r>
            <a:r>
              <a:rPr lang="en-GB" sz="2400" b="1" dirty="0">
                <a:solidFill>
                  <a:schemeClr val="tx1">
                    <a:lumMod val="75000"/>
                    <a:lumOff val="25000"/>
                  </a:schemeClr>
                </a:solidFill>
                <a:latin typeface="+mj-lt"/>
                <a:ea typeface="Roboto Condensed" panose="02000000000000000000" pitchFamily="2" charset="0"/>
                <a:cs typeface="Roboto Condensed" panose="02000000000000000000" pitchFamily="2" charset="0"/>
              </a:rPr>
              <a:t>installation and low footprint requirements and ultra-reliable </a:t>
            </a:r>
            <a:r>
              <a:rPr lang="en-GB" sz="2400" b="1">
                <a:solidFill>
                  <a:schemeClr val="tx1">
                    <a:lumMod val="75000"/>
                    <a:lumOff val="25000"/>
                  </a:schemeClr>
                </a:solidFill>
                <a:latin typeface="+mj-lt"/>
                <a:ea typeface="Roboto Condensed" panose="02000000000000000000" pitchFamily="2" charset="0"/>
                <a:cs typeface="Roboto Condensed" panose="02000000000000000000" pitchFamily="2" charset="0"/>
              </a:rPr>
              <a:t>for </a:t>
            </a:r>
            <a:r>
              <a:rPr lang="en-GB" sz="2400" b="1" smtClean="0">
                <a:solidFill>
                  <a:schemeClr val="tx1">
                    <a:lumMod val="75000"/>
                    <a:lumOff val="25000"/>
                  </a:schemeClr>
                </a:solidFill>
                <a:latin typeface="+mj-lt"/>
                <a:ea typeface="Roboto Condensed" panose="02000000000000000000" pitchFamily="2" charset="0"/>
                <a:cs typeface="Roboto Condensed" panose="02000000000000000000" pitchFamily="2" charset="0"/>
              </a:rPr>
              <a:t>industrial environments </a:t>
            </a:r>
            <a:r>
              <a:rPr lang="en-GB" sz="2400" b="1" dirty="0">
                <a:solidFill>
                  <a:schemeClr val="tx1">
                    <a:lumMod val="75000"/>
                    <a:lumOff val="25000"/>
                  </a:schemeClr>
                </a:solidFill>
                <a:latin typeface="+mj-lt"/>
                <a:ea typeface="Roboto Condensed" panose="02000000000000000000" pitchFamily="2" charset="0"/>
                <a:cs typeface="Roboto Condensed" panose="02000000000000000000" pitchFamily="2" charset="0"/>
              </a:rPr>
              <a:t>with limited network resources. </a:t>
            </a:r>
          </a:p>
        </p:txBody>
      </p:sp>
      <p:pic>
        <p:nvPicPr>
          <p:cNvPr id="6" name="Picture 2">
            <a:extLst>
              <a:ext uri="{FF2B5EF4-FFF2-40B4-BE49-F238E27FC236}">
                <a16:creationId xmlns:a16="http://schemas.microsoft.com/office/drawing/2014/main" xmlns="" id="{A9F495F3-BC67-4FC6-8ADA-F243FD64C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cxnSp>
        <p:nvCxnSpPr>
          <p:cNvPr id="7" name="Straight Connector 41">
            <a:extLst>
              <a:ext uri="{FF2B5EF4-FFF2-40B4-BE49-F238E27FC236}">
                <a16:creationId xmlns:a16="http://schemas.microsoft.com/office/drawing/2014/main" xmlns="" id="{6726E666-7CBB-4CBC-BF6E-BC4A2E0B66BD}"/>
              </a:ext>
            </a:extLst>
          </p:cNvPr>
          <p:cNvCxnSpPr/>
          <p:nvPr/>
        </p:nvCxnSpPr>
        <p:spPr>
          <a:xfrm>
            <a:off x="1265942" y="4485896"/>
            <a:ext cx="716599" cy="100228"/>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cxnSp>
        <p:nvCxnSpPr>
          <p:cNvPr id="8" name="Straight Connector 43">
            <a:extLst>
              <a:ext uri="{FF2B5EF4-FFF2-40B4-BE49-F238E27FC236}">
                <a16:creationId xmlns:a16="http://schemas.microsoft.com/office/drawing/2014/main" xmlns="" id="{00498D39-17E0-4435-9D4B-A26E118C289A}"/>
              </a:ext>
            </a:extLst>
          </p:cNvPr>
          <p:cNvCxnSpPr/>
          <p:nvPr/>
        </p:nvCxnSpPr>
        <p:spPr>
          <a:xfrm flipV="1">
            <a:off x="1258716" y="4797557"/>
            <a:ext cx="774604" cy="897636"/>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cxnSp>
        <p:nvCxnSpPr>
          <p:cNvPr id="9" name="Straight Connector 44">
            <a:extLst>
              <a:ext uri="{FF2B5EF4-FFF2-40B4-BE49-F238E27FC236}">
                <a16:creationId xmlns:a16="http://schemas.microsoft.com/office/drawing/2014/main" xmlns="" id="{2A3AFEDB-D64E-4569-8DE8-47A84F9BAB65}"/>
              </a:ext>
            </a:extLst>
          </p:cNvPr>
          <p:cNvCxnSpPr/>
          <p:nvPr/>
        </p:nvCxnSpPr>
        <p:spPr>
          <a:xfrm>
            <a:off x="1349982" y="3673500"/>
            <a:ext cx="750745" cy="506639"/>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cxnSp>
        <p:nvCxnSpPr>
          <p:cNvPr id="10" name="Straight Connector 45">
            <a:extLst>
              <a:ext uri="{FF2B5EF4-FFF2-40B4-BE49-F238E27FC236}">
                <a16:creationId xmlns:a16="http://schemas.microsoft.com/office/drawing/2014/main" xmlns="" id="{4EB5252F-E2EB-41EE-A7F5-9862E8E73CD3}"/>
              </a:ext>
            </a:extLst>
          </p:cNvPr>
          <p:cNvCxnSpPr/>
          <p:nvPr/>
        </p:nvCxnSpPr>
        <p:spPr>
          <a:xfrm>
            <a:off x="2187419" y="3455467"/>
            <a:ext cx="114155" cy="655717"/>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pic>
        <p:nvPicPr>
          <p:cNvPr id="11" name="Picture 10" descr="http://www.ejprescott.com/media/icons/meter-and-backflow-services.png">
            <a:extLst>
              <a:ext uri="{FF2B5EF4-FFF2-40B4-BE49-F238E27FC236}">
                <a16:creationId xmlns:a16="http://schemas.microsoft.com/office/drawing/2014/main" xmlns="" id="{2719796E-6229-4FC8-9530-31098195540F}"/>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148" y="2874995"/>
            <a:ext cx="913252" cy="913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7">
            <a:extLst>
              <a:ext uri="{FF2B5EF4-FFF2-40B4-BE49-F238E27FC236}">
                <a16:creationId xmlns:a16="http://schemas.microsoft.com/office/drawing/2014/main" xmlns="" id="{D4F236AD-8D98-455A-B25A-CA1D80CFE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651" y="2484661"/>
            <a:ext cx="615455" cy="915246"/>
          </a:xfrm>
          <a:prstGeom prst="rect">
            <a:avLst/>
          </a:prstGeom>
        </p:spPr>
      </p:pic>
      <p:pic>
        <p:nvPicPr>
          <p:cNvPr id="13" name="Picture 49">
            <a:extLst>
              <a:ext uri="{FF2B5EF4-FFF2-40B4-BE49-F238E27FC236}">
                <a16:creationId xmlns:a16="http://schemas.microsoft.com/office/drawing/2014/main" xmlns="" id="{1F7AF6CE-951D-455F-8018-27EE76D63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37" y="3973476"/>
            <a:ext cx="615455" cy="915246"/>
          </a:xfrm>
          <a:prstGeom prst="rect">
            <a:avLst/>
          </a:prstGeom>
        </p:spPr>
      </p:pic>
      <p:pic>
        <p:nvPicPr>
          <p:cNvPr id="14" name="Picture 51">
            <a:extLst>
              <a:ext uri="{FF2B5EF4-FFF2-40B4-BE49-F238E27FC236}">
                <a16:creationId xmlns:a16="http://schemas.microsoft.com/office/drawing/2014/main" xmlns="" id="{C811BA67-64CC-42A5-95A7-5CDBDEC5F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04" y="5353002"/>
            <a:ext cx="615455" cy="915246"/>
          </a:xfrm>
          <a:prstGeom prst="rect">
            <a:avLst/>
          </a:prstGeom>
        </p:spPr>
      </p:pic>
      <p:sp>
        <p:nvSpPr>
          <p:cNvPr id="15" name="Rounded Rectangle 4">
            <a:extLst>
              <a:ext uri="{FF2B5EF4-FFF2-40B4-BE49-F238E27FC236}">
                <a16:creationId xmlns:a16="http://schemas.microsoft.com/office/drawing/2014/main" xmlns="" id="{5DA93D95-1B67-4767-A670-6367CD02A7D6}"/>
              </a:ext>
            </a:extLst>
          </p:cNvPr>
          <p:cNvSpPr/>
          <p:nvPr/>
        </p:nvSpPr>
        <p:spPr>
          <a:xfrm>
            <a:off x="4306228" y="2412512"/>
            <a:ext cx="2539238" cy="1787740"/>
          </a:xfrm>
          <a:prstGeom prst="roundRect">
            <a:avLst/>
          </a:prstGeom>
          <a:solidFill>
            <a:schemeClr val="bg1"/>
          </a:solidFill>
          <a:ln>
            <a:solidFill>
              <a:srgbClr val="00A7E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6" name="TextBox 53">
            <a:extLst>
              <a:ext uri="{FF2B5EF4-FFF2-40B4-BE49-F238E27FC236}">
                <a16:creationId xmlns:a16="http://schemas.microsoft.com/office/drawing/2014/main" xmlns="" id="{6B6DD832-9CD3-464F-9FF9-6B0ABD7C7F57}"/>
              </a:ext>
            </a:extLst>
          </p:cNvPr>
          <p:cNvSpPr txBox="1"/>
          <p:nvPr/>
        </p:nvSpPr>
        <p:spPr>
          <a:xfrm>
            <a:off x="4479360" y="2372542"/>
            <a:ext cx="2145139" cy="400110"/>
          </a:xfrm>
          <a:prstGeom prst="rect">
            <a:avLst/>
          </a:prstGeom>
          <a:noFill/>
        </p:spPr>
        <p:txBody>
          <a:bodyPr wrap="none" rtlCol="0">
            <a:spAutoFit/>
          </a:bodyPr>
          <a:lstStyle/>
          <a:p>
            <a:r>
              <a:rPr lang="en-GB" sz="2000" dirty="0">
                <a:solidFill>
                  <a:srgbClr val="00A7E4"/>
                </a:solidFill>
                <a:latin typeface="Source Sans Pro" panose="020B0503030403020204" pitchFamily="34" charset="0"/>
              </a:rPr>
              <a:t>Mobile core 4G/5G</a:t>
            </a:r>
            <a:endParaRPr lang="fi-FI" sz="2000" dirty="0">
              <a:solidFill>
                <a:srgbClr val="00A7E4"/>
              </a:solidFill>
              <a:latin typeface="Source Sans Pro" panose="020B0503030403020204" pitchFamily="34" charset="0"/>
            </a:endParaRPr>
          </a:p>
        </p:txBody>
      </p:sp>
      <p:cxnSp>
        <p:nvCxnSpPr>
          <p:cNvPr id="17" name="Straight Arrow Connector 54">
            <a:extLst>
              <a:ext uri="{FF2B5EF4-FFF2-40B4-BE49-F238E27FC236}">
                <a16:creationId xmlns:a16="http://schemas.microsoft.com/office/drawing/2014/main" xmlns="" id="{8CD2CDE1-D10E-46A9-9B34-6D1C7E64A9A1}"/>
              </a:ext>
            </a:extLst>
          </p:cNvPr>
          <p:cNvCxnSpPr>
            <a:cxnSpLocks/>
            <a:stCxn id="32" idx="3"/>
            <a:endCxn id="18" idx="1"/>
          </p:cNvCxnSpPr>
          <p:nvPr/>
        </p:nvCxnSpPr>
        <p:spPr>
          <a:xfrm flipV="1">
            <a:off x="6548428" y="3588411"/>
            <a:ext cx="852575" cy="2809"/>
          </a:xfrm>
          <a:prstGeom prst="straightConnector1">
            <a:avLst/>
          </a:prstGeom>
          <a:ln w="12700">
            <a:solidFill>
              <a:srgbClr val="00A7E4"/>
            </a:solidFill>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8" name="TextBox 55">
            <a:extLst>
              <a:ext uri="{FF2B5EF4-FFF2-40B4-BE49-F238E27FC236}">
                <a16:creationId xmlns:a16="http://schemas.microsoft.com/office/drawing/2014/main" xmlns="" id="{6154F926-16F9-4F7C-B8C3-A89D228A6D81}"/>
              </a:ext>
            </a:extLst>
          </p:cNvPr>
          <p:cNvSpPr txBox="1"/>
          <p:nvPr/>
        </p:nvSpPr>
        <p:spPr>
          <a:xfrm>
            <a:off x="7401003" y="3265245"/>
            <a:ext cx="1616148" cy="646331"/>
          </a:xfrm>
          <a:prstGeom prst="rect">
            <a:avLst/>
          </a:prstGeom>
          <a:noFill/>
        </p:spPr>
        <p:txBody>
          <a:bodyPr wrap="none" rtlCol="0">
            <a:spAutoFit/>
          </a:bodyPr>
          <a:lstStyle/>
          <a:p>
            <a:r>
              <a:rPr lang="en-GB" dirty="0">
                <a:solidFill>
                  <a:srgbClr val="00A7E4"/>
                </a:solidFill>
                <a:latin typeface="Source Sans Pro" panose="020B0503030403020204" pitchFamily="34" charset="0"/>
              </a:rPr>
              <a:t>Public Internet</a:t>
            </a:r>
          </a:p>
          <a:p>
            <a:r>
              <a:rPr lang="en-GB" dirty="0">
                <a:solidFill>
                  <a:srgbClr val="00A7E4"/>
                </a:solidFill>
                <a:latin typeface="Source Sans Pro" panose="020B0503030403020204" pitchFamily="34" charset="0"/>
              </a:rPr>
              <a:t>Or Private LAN</a:t>
            </a:r>
            <a:endParaRPr lang="fi-FI" dirty="0">
              <a:solidFill>
                <a:srgbClr val="00A7E4"/>
              </a:solidFill>
              <a:latin typeface="Source Sans Pro" panose="020B0503030403020204" pitchFamily="34" charset="0"/>
            </a:endParaRPr>
          </a:p>
        </p:txBody>
      </p:sp>
      <p:sp>
        <p:nvSpPr>
          <p:cNvPr id="19" name="TextBox 56">
            <a:extLst>
              <a:ext uri="{FF2B5EF4-FFF2-40B4-BE49-F238E27FC236}">
                <a16:creationId xmlns:a16="http://schemas.microsoft.com/office/drawing/2014/main" xmlns="" id="{9180CBD3-CCF1-4422-8724-B8ECD52DC380}"/>
              </a:ext>
            </a:extLst>
          </p:cNvPr>
          <p:cNvSpPr txBox="1"/>
          <p:nvPr/>
        </p:nvSpPr>
        <p:spPr>
          <a:xfrm>
            <a:off x="4492714" y="3801790"/>
            <a:ext cx="591829" cy="369332"/>
          </a:xfrm>
          <a:prstGeom prst="rect">
            <a:avLst/>
          </a:prstGeom>
          <a:noFill/>
        </p:spPr>
        <p:txBody>
          <a:bodyPr wrap="none" rtlCol="0">
            <a:spAutoFit/>
          </a:bodyPr>
          <a:lstStyle/>
          <a:p>
            <a:r>
              <a:rPr lang="en-GB" dirty="0">
                <a:latin typeface="Source Sans Pro" panose="020B0503030403020204" pitchFamily="34" charset="0"/>
              </a:rPr>
              <a:t>AMF</a:t>
            </a:r>
            <a:endParaRPr lang="fi-FI" dirty="0">
              <a:latin typeface="Source Sans Pro" panose="020B0503030403020204" pitchFamily="34" charset="0"/>
            </a:endParaRPr>
          </a:p>
        </p:txBody>
      </p:sp>
      <p:sp>
        <p:nvSpPr>
          <p:cNvPr id="20" name="TextBox 57">
            <a:extLst>
              <a:ext uri="{FF2B5EF4-FFF2-40B4-BE49-F238E27FC236}">
                <a16:creationId xmlns:a16="http://schemas.microsoft.com/office/drawing/2014/main" xmlns="" id="{4350E1F5-B8A8-4EDF-B5A7-92B0E2BEB91A}"/>
              </a:ext>
            </a:extLst>
          </p:cNvPr>
          <p:cNvSpPr txBox="1"/>
          <p:nvPr/>
        </p:nvSpPr>
        <p:spPr>
          <a:xfrm>
            <a:off x="4857980" y="2906291"/>
            <a:ext cx="644728" cy="369332"/>
          </a:xfrm>
          <a:prstGeom prst="rect">
            <a:avLst/>
          </a:prstGeom>
          <a:noFill/>
        </p:spPr>
        <p:txBody>
          <a:bodyPr wrap="none" rtlCol="0">
            <a:spAutoFit/>
          </a:bodyPr>
          <a:lstStyle/>
          <a:p>
            <a:r>
              <a:rPr lang="en-GB" dirty="0">
                <a:latin typeface="Source Sans Pro" panose="020B0503030403020204" pitchFamily="34" charset="0"/>
              </a:rPr>
              <a:t>UDM</a:t>
            </a:r>
            <a:endParaRPr lang="fi-FI" dirty="0">
              <a:latin typeface="Source Sans Pro" panose="020B0503030403020204" pitchFamily="34" charset="0"/>
            </a:endParaRPr>
          </a:p>
        </p:txBody>
      </p:sp>
      <p:sp>
        <p:nvSpPr>
          <p:cNvPr id="21" name="TextBox 58">
            <a:extLst>
              <a:ext uri="{FF2B5EF4-FFF2-40B4-BE49-F238E27FC236}">
                <a16:creationId xmlns:a16="http://schemas.microsoft.com/office/drawing/2014/main" xmlns="" id="{5F163750-7DB4-4289-8A65-8C3CEA08E6CC}"/>
              </a:ext>
            </a:extLst>
          </p:cNvPr>
          <p:cNvSpPr txBox="1"/>
          <p:nvPr/>
        </p:nvSpPr>
        <p:spPr>
          <a:xfrm>
            <a:off x="5650453" y="2867193"/>
            <a:ext cx="561372" cy="369332"/>
          </a:xfrm>
          <a:prstGeom prst="rect">
            <a:avLst/>
          </a:prstGeom>
          <a:noFill/>
        </p:spPr>
        <p:txBody>
          <a:bodyPr wrap="none" rtlCol="0">
            <a:spAutoFit/>
          </a:bodyPr>
          <a:lstStyle/>
          <a:p>
            <a:r>
              <a:rPr lang="en-GB" dirty="0">
                <a:latin typeface="Source Sans Pro" panose="020B0503030403020204" pitchFamily="34" charset="0"/>
              </a:rPr>
              <a:t>PCF</a:t>
            </a:r>
            <a:endParaRPr lang="fi-FI" dirty="0">
              <a:latin typeface="Source Sans Pro" panose="020B0503030403020204" pitchFamily="34" charset="0"/>
            </a:endParaRPr>
          </a:p>
        </p:txBody>
      </p:sp>
      <p:sp>
        <p:nvSpPr>
          <p:cNvPr id="22" name="TextBox 59">
            <a:extLst>
              <a:ext uri="{FF2B5EF4-FFF2-40B4-BE49-F238E27FC236}">
                <a16:creationId xmlns:a16="http://schemas.microsoft.com/office/drawing/2014/main" xmlns="" id="{5BC6BD02-9638-4F91-AA01-3BC287ACEC12}"/>
              </a:ext>
            </a:extLst>
          </p:cNvPr>
          <p:cNvSpPr txBox="1"/>
          <p:nvPr/>
        </p:nvSpPr>
        <p:spPr>
          <a:xfrm>
            <a:off x="5787908" y="3802438"/>
            <a:ext cx="1088760" cy="369332"/>
          </a:xfrm>
          <a:prstGeom prst="rect">
            <a:avLst/>
          </a:prstGeom>
          <a:noFill/>
        </p:spPr>
        <p:txBody>
          <a:bodyPr wrap="none" rtlCol="0">
            <a:spAutoFit/>
          </a:bodyPr>
          <a:lstStyle/>
          <a:p>
            <a:r>
              <a:rPr lang="en-GB" dirty="0">
                <a:latin typeface="Source Sans Pro" panose="020B0503030403020204" pitchFamily="34" charset="0"/>
              </a:rPr>
              <a:t>SMF, UPF</a:t>
            </a:r>
            <a:endParaRPr lang="fi-FI" dirty="0">
              <a:latin typeface="Source Sans Pro" panose="020B0503030403020204" pitchFamily="34" charset="0"/>
            </a:endParaRPr>
          </a:p>
        </p:txBody>
      </p:sp>
      <p:cxnSp>
        <p:nvCxnSpPr>
          <p:cNvPr id="23" name="Straight Connector 60">
            <a:extLst>
              <a:ext uri="{FF2B5EF4-FFF2-40B4-BE49-F238E27FC236}">
                <a16:creationId xmlns:a16="http://schemas.microsoft.com/office/drawing/2014/main" xmlns="" id="{C2C4C24F-DD87-4CC1-A65B-5D6B59DEC178}"/>
              </a:ext>
            </a:extLst>
          </p:cNvPr>
          <p:cNvCxnSpPr>
            <a:cxnSpLocks/>
            <a:stCxn id="31" idx="0"/>
            <a:endCxn id="29" idx="2"/>
          </p:cNvCxnSpPr>
          <p:nvPr/>
        </p:nvCxnSpPr>
        <p:spPr>
          <a:xfrm flipH="1" flipV="1">
            <a:off x="4766423" y="3183804"/>
            <a:ext cx="5775" cy="174361"/>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cxnSp>
        <p:nvCxnSpPr>
          <p:cNvPr id="24" name="Straight Connector 61">
            <a:extLst>
              <a:ext uri="{FF2B5EF4-FFF2-40B4-BE49-F238E27FC236}">
                <a16:creationId xmlns:a16="http://schemas.microsoft.com/office/drawing/2014/main" xmlns="" id="{6B4A5E7D-6607-43FA-A56E-7E4DD7DDEEEA}"/>
              </a:ext>
            </a:extLst>
          </p:cNvPr>
          <p:cNvCxnSpPr>
            <a:cxnSpLocks/>
            <a:stCxn id="29" idx="3"/>
            <a:endCxn id="30" idx="1"/>
          </p:cNvCxnSpPr>
          <p:nvPr/>
        </p:nvCxnSpPr>
        <p:spPr>
          <a:xfrm flipV="1">
            <a:off x="4899373" y="2946267"/>
            <a:ext cx="559917" cy="4482"/>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cxnSp>
        <p:nvCxnSpPr>
          <p:cNvPr id="25" name="Straight Connector 62">
            <a:extLst>
              <a:ext uri="{FF2B5EF4-FFF2-40B4-BE49-F238E27FC236}">
                <a16:creationId xmlns:a16="http://schemas.microsoft.com/office/drawing/2014/main" xmlns="" id="{89247514-374F-49E3-A32E-8A7DF239ED11}"/>
              </a:ext>
            </a:extLst>
          </p:cNvPr>
          <p:cNvCxnSpPr>
            <a:cxnSpLocks/>
            <a:stCxn id="31" idx="3"/>
            <a:endCxn id="33" idx="1"/>
          </p:cNvCxnSpPr>
          <p:nvPr/>
        </p:nvCxnSpPr>
        <p:spPr>
          <a:xfrm flipV="1">
            <a:off x="4905148" y="3588111"/>
            <a:ext cx="1099169" cy="3109"/>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pic>
        <p:nvPicPr>
          <p:cNvPr id="26" name="Picture 63">
            <a:extLst>
              <a:ext uri="{FF2B5EF4-FFF2-40B4-BE49-F238E27FC236}">
                <a16:creationId xmlns:a16="http://schemas.microsoft.com/office/drawing/2014/main" xmlns="" id="{F72A0E06-1E44-4F41-A082-8D82A15D6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7091" y="5005993"/>
            <a:ext cx="507441" cy="84437"/>
          </a:xfrm>
          <a:prstGeom prst="rect">
            <a:avLst/>
          </a:prstGeom>
        </p:spPr>
      </p:pic>
      <p:pic>
        <p:nvPicPr>
          <p:cNvPr id="27" name="Picture 64">
            <a:extLst>
              <a:ext uri="{FF2B5EF4-FFF2-40B4-BE49-F238E27FC236}">
                <a16:creationId xmlns:a16="http://schemas.microsoft.com/office/drawing/2014/main" xmlns="" id="{93EAD14E-F0E0-4E56-9DD5-915EC5D12A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9841" y="5166859"/>
            <a:ext cx="424639" cy="384454"/>
          </a:xfrm>
          <a:prstGeom prst="rect">
            <a:avLst/>
          </a:prstGeom>
        </p:spPr>
      </p:pic>
      <p:pic>
        <p:nvPicPr>
          <p:cNvPr id="28" name="Picture 65">
            <a:extLst>
              <a:ext uri="{FF2B5EF4-FFF2-40B4-BE49-F238E27FC236}">
                <a16:creationId xmlns:a16="http://schemas.microsoft.com/office/drawing/2014/main" xmlns="" id="{1CA5DB22-AB2D-4017-8648-01A7F7EDA1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1945" y="5647862"/>
            <a:ext cx="676231" cy="162478"/>
          </a:xfrm>
          <a:prstGeom prst="rect">
            <a:avLst/>
          </a:prstGeom>
        </p:spPr>
      </p:pic>
      <p:pic>
        <p:nvPicPr>
          <p:cNvPr id="29" name="Picture 66">
            <a:extLst>
              <a:ext uri="{FF2B5EF4-FFF2-40B4-BE49-F238E27FC236}">
                <a16:creationId xmlns:a16="http://schemas.microsoft.com/office/drawing/2014/main" xmlns="" id="{A8070A12-B6FC-4A74-A08A-913EFB2C773C}"/>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4633472" y="2717694"/>
            <a:ext cx="265901" cy="466110"/>
          </a:xfrm>
          <a:prstGeom prst="rect">
            <a:avLst/>
          </a:prstGeom>
        </p:spPr>
      </p:pic>
      <p:pic>
        <p:nvPicPr>
          <p:cNvPr id="30" name="Picture 67">
            <a:extLst>
              <a:ext uri="{FF2B5EF4-FFF2-40B4-BE49-F238E27FC236}">
                <a16:creationId xmlns:a16="http://schemas.microsoft.com/office/drawing/2014/main" xmlns="" id="{06425BB3-E585-45E9-BC23-109FD6CB00EE}"/>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5459290" y="2713212"/>
            <a:ext cx="265901" cy="466110"/>
          </a:xfrm>
          <a:prstGeom prst="rect">
            <a:avLst/>
          </a:prstGeom>
        </p:spPr>
      </p:pic>
      <p:pic>
        <p:nvPicPr>
          <p:cNvPr id="31" name="Picture 68">
            <a:extLst>
              <a:ext uri="{FF2B5EF4-FFF2-40B4-BE49-F238E27FC236}">
                <a16:creationId xmlns:a16="http://schemas.microsoft.com/office/drawing/2014/main" xmlns="" id="{F9FAC2A4-BD09-4CBD-855A-1BCE9BD6EE28}"/>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4639247" y="3358165"/>
            <a:ext cx="265901" cy="466110"/>
          </a:xfrm>
          <a:prstGeom prst="rect">
            <a:avLst/>
          </a:prstGeom>
        </p:spPr>
      </p:pic>
      <p:pic>
        <p:nvPicPr>
          <p:cNvPr id="32" name="Picture 69">
            <a:extLst>
              <a:ext uri="{FF2B5EF4-FFF2-40B4-BE49-F238E27FC236}">
                <a16:creationId xmlns:a16="http://schemas.microsoft.com/office/drawing/2014/main" xmlns="" id="{5EA756DE-60C1-4DF9-A221-4A044DC18B11}"/>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6282527" y="3358165"/>
            <a:ext cx="265901" cy="466110"/>
          </a:xfrm>
          <a:prstGeom prst="rect">
            <a:avLst/>
          </a:prstGeom>
        </p:spPr>
      </p:pic>
      <p:pic>
        <p:nvPicPr>
          <p:cNvPr id="33" name="Picture 70">
            <a:extLst>
              <a:ext uri="{FF2B5EF4-FFF2-40B4-BE49-F238E27FC236}">
                <a16:creationId xmlns:a16="http://schemas.microsoft.com/office/drawing/2014/main" xmlns="" id="{DB32683E-588D-47EB-B4F9-DFD91B4C8EAC}"/>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6004317" y="3355056"/>
            <a:ext cx="265901" cy="466110"/>
          </a:xfrm>
          <a:prstGeom prst="rect">
            <a:avLst/>
          </a:prstGeom>
        </p:spPr>
      </p:pic>
      <p:pic>
        <p:nvPicPr>
          <p:cNvPr id="34" name="Picture 71">
            <a:extLst>
              <a:ext uri="{FF2B5EF4-FFF2-40B4-BE49-F238E27FC236}">
                <a16:creationId xmlns:a16="http://schemas.microsoft.com/office/drawing/2014/main" xmlns="" id="{60A3D8B2-DCE8-4692-BE08-206E46C8B2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2653" y="4061726"/>
            <a:ext cx="555462" cy="883328"/>
          </a:xfrm>
          <a:prstGeom prst="rect">
            <a:avLst/>
          </a:prstGeom>
        </p:spPr>
      </p:pic>
      <p:cxnSp>
        <p:nvCxnSpPr>
          <p:cNvPr id="35" name="Straight Connector 72">
            <a:extLst>
              <a:ext uri="{FF2B5EF4-FFF2-40B4-BE49-F238E27FC236}">
                <a16:creationId xmlns:a16="http://schemas.microsoft.com/office/drawing/2014/main" xmlns="" id="{585DAA87-EAB7-4C26-8747-77BD35134121}"/>
              </a:ext>
            </a:extLst>
          </p:cNvPr>
          <p:cNvCxnSpPr>
            <a:cxnSpLocks/>
            <a:stCxn id="15" idx="1"/>
            <a:endCxn id="34" idx="3"/>
          </p:cNvCxnSpPr>
          <p:nvPr/>
        </p:nvCxnSpPr>
        <p:spPr>
          <a:xfrm flipH="1">
            <a:off x="2598115" y="3306382"/>
            <a:ext cx="1708113" cy="1197008"/>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sp>
        <p:nvSpPr>
          <p:cNvPr id="36" name="Rounded Rectangle 4">
            <a:extLst>
              <a:ext uri="{FF2B5EF4-FFF2-40B4-BE49-F238E27FC236}">
                <a16:creationId xmlns:a16="http://schemas.microsoft.com/office/drawing/2014/main" xmlns="" id="{20C1A3B4-2D14-42C2-AC3D-448D308F72F0}"/>
              </a:ext>
            </a:extLst>
          </p:cNvPr>
          <p:cNvSpPr/>
          <p:nvPr/>
        </p:nvSpPr>
        <p:spPr>
          <a:xfrm>
            <a:off x="4306228" y="4467056"/>
            <a:ext cx="2539238" cy="536894"/>
          </a:xfrm>
          <a:prstGeom prst="roundRect">
            <a:avLst/>
          </a:prstGeom>
          <a:solidFill>
            <a:schemeClr val="bg1"/>
          </a:solidFill>
          <a:ln>
            <a:solidFill>
              <a:srgbClr val="00A7E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37" name="TextBox 75">
            <a:extLst>
              <a:ext uri="{FF2B5EF4-FFF2-40B4-BE49-F238E27FC236}">
                <a16:creationId xmlns:a16="http://schemas.microsoft.com/office/drawing/2014/main" xmlns="" id="{0C8A7872-6F4B-4A21-988E-95C53684E7E0}"/>
              </a:ext>
            </a:extLst>
          </p:cNvPr>
          <p:cNvSpPr txBox="1"/>
          <p:nvPr/>
        </p:nvSpPr>
        <p:spPr>
          <a:xfrm>
            <a:off x="4452506" y="4711946"/>
            <a:ext cx="1604927" cy="369332"/>
          </a:xfrm>
          <a:prstGeom prst="rect">
            <a:avLst/>
          </a:prstGeom>
          <a:noFill/>
        </p:spPr>
        <p:txBody>
          <a:bodyPr wrap="none" rtlCol="0">
            <a:spAutoFit/>
          </a:bodyPr>
          <a:lstStyle/>
          <a:p>
            <a:r>
              <a:rPr lang="en-GB" dirty="0">
                <a:solidFill>
                  <a:srgbClr val="00A7E4"/>
                </a:solidFill>
                <a:latin typeface="Source Sans Pro" panose="020B0503030403020204" pitchFamily="34" charset="0"/>
              </a:rPr>
              <a:t>NB-IOT, CAT-M</a:t>
            </a:r>
            <a:endParaRPr lang="fi-FI" dirty="0">
              <a:solidFill>
                <a:srgbClr val="00A7E4"/>
              </a:solidFill>
              <a:latin typeface="Source Sans Pro" panose="020B0503030403020204" pitchFamily="34" charset="0"/>
            </a:endParaRPr>
          </a:p>
        </p:txBody>
      </p:sp>
      <p:pic>
        <p:nvPicPr>
          <p:cNvPr id="38" name="Picture 76">
            <a:extLst>
              <a:ext uri="{FF2B5EF4-FFF2-40B4-BE49-F238E27FC236}">
                <a16:creationId xmlns:a16="http://schemas.microsoft.com/office/drawing/2014/main" xmlns="" id="{3306C2CF-0956-4307-B1E2-28C08045224F}"/>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6069294" y="4504091"/>
            <a:ext cx="265901" cy="466110"/>
          </a:xfrm>
          <a:prstGeom prst="rect">
            <a:avLst/>
          </a:prstGeom>
        </p:spPr>
      </p:pic>
      <p:sp>
        <p:nvSpPr>
          <p:cNvPr id="39" name="TextBox 77">
            <a:extLst>
              <a:ext uri="{FF2B5EF4-FFF2-40B4-BE49-F238E27FC236}">
                <a16:creationId xmlns:a16="http://schemas.microsoft.com/office/drawing/2014/main" xmlns="" id="{F969F2E8-56A4-4FCA-86C2-CC8CEB4BE875}"/>
              </a:ext>
            </a:extLst>
          </p:cNvPr>
          <p:cNvSpPr txBox="1"/>
          <p:nvPr/>
        </p:nvSpPr>
        <p:spPr>
          <a:xfrm>
            <a:off x="7432894" y="4546170"/>
            <a:ext cx="1552028" cy="369332"/>
          </a:xfrm>
          <a:prstGeom prst="rect">
            <a:avLst/>
          </a:prstGeom>
          <a:noFill/>
        </p:spPr>
        <p:txBody>
          <a:bodyPr wrap="none" rtlCol="0">
            <a:spAutoFit/>
          </a:bodyPr>
          <a:lstStyle/>
          <a:p>
            <a:r>
              <a:rPr lang="en-GB" dirty="0">
                <a:solidFill>
                  <a:srgbClr val="00A7E4"/>
                </a:solidFill>
                <a:latin typeface="Source Sans Pro" panose="020B0503030403020204" pitchFamily="34" charset="0"/>
              </a:rPr>
              <a:t>IoT app server</a:t>
            </a:r>
            <a:endParaRPr lang="fi-FI" dirty="0">
              <a:solidFill>
                <a:srgbClr val="00A7E4"/>
              </a:solidFill>
              <a:latin typeface="Source Sans Pro" panose="020B0503030403020204" pitchFamily="34" charset="0"/>
            </a:endParaRPr>
          </a:p>
        </p:txBody>
      </p:sp>
      <p:sp>
        <p:nvSpPr>
          <p:cNvPr id="40" name="TextBox 78">
            <a:extLst>
              <a:ext uri="{FF2B5EF4-FFF2-40B4-BE49-F238E27FC236}">
                <a16:creationId xmlns:a16="http://schemas.microsoft.com/office/drawing/2014/main" xmlns="" id="{69DB8F7A-5468-4FD0-8C33-5DAC53C47748}"/>
              </a:ext>
            </a:extLst>
          </p:cNvPr>
          <p:cNvSpPr txBox="1"/>
          <p:nvPr/>
        </p:nvSpPr>
        <p:spPr>
          <a:xfrm>
            <a:off x="6252011" y="4760447"/>
            <a:ext cx="482824" cy="307777"/>
          </a:xfrm>
          <a:prstGeom prst="rect">
            <a:avLst/>
          </a:prstGeom>
          <a:noFill/>
        </p:spPr>
        <p:txBody>
          <a:bodyPr wrap="none" rtlCol="0">
            <a:spAutoFit/>
          </a:bodyPr>
          <a:lstStyle/>
          <a:p>
            <a:r>
              <a:rPr lang="en-GB" sz="1400" b="1" dirty="0">
                <a:latin typeface="Source Sans Pro" panose="020B0503030403020204" pitchFamily="34" charset="0"/>
              </a:rPr>
              <a:t>SCF</a:t>
            </a:r>
            <a:endParaRPr lang="fi-FI" sz="1400" b="1" dirty="0">
              <a:latin typeface="Source Sans Pro" panose="020B0503030403020204" pitchFamily="34" charset="0"/>
            </a:endParaRPr>
          </a:p>
        </p:txBody>
      </p:sp>
      <p:cxnSp>
        <p:nvCxnSpPr>
          <p:cNvPr id="41" name="Straight Connector 79">
            <a:extLst>
              <a:ext uri="{FF2B5EF4-FFF2-40B4-BE49-F238E27FC236}">
                <a16:creationId xmlns:a16="http://schemas.microsoft.com/office/drawing/2014/main" xmlns="" id="{D17E9927-16AF-412D-A53D-F25FD4BA42A4}"/>
              </a:ext>
            </a:extLst>
          </p:cNvPr>
          <p:cNvCxnSpPr>
            <a:cxnSpLocks/>
            <a:stCxn id="31" idx="3"/>
            <a:endCxn id="38" idx="1"/>
          </p:cNvCxnSpPr>
          <p:nvPr/>
        </p:nvCxnSpPr>
        <p:spPr>
          <a:xfrm>
            <a:off x="4905148" y="3591220"/>
            <a:ext cx="1164146" cy="1145926"/>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80">
            <a:extLst>
              <a:ext uri="{FF2B5EF4-FFF2-40B4-BE49-F238E27FC236}">
                <a16:creationId xmlns:a16="http://schemas.microsoft.com/office/drawing/2014/main" xmlns="" id="{649A42FA-4327-483D-AF9D-2BDF8A96A273}"/>
              </a:ext>
            </a:extLst>
          </p:cNvPr>
          <p:cNvCxnSpPr>
            <a:cxnSpLocks/>
            <a:stCxn id="38" idx="3"/>
            <a:endCxn id="39" idx="1"/>
          </p:cNvCxnSpPr>
          <p:nvPr/>
        </p:nvCxnSpPr>
        <p:spPr>
          <a:xfrm flipV="1">
            <a:off x="6335195" y="4730836"/>
            <a:ext cx="1097699" cy="6310"/>
          </a:xfrm>
          <a:prstGeom prst="straightConnector1">
            <a:avLst/>
          </a:prstGeom>
          <a:ln w="12700">
            <a:solidFill>
              <a:srgbClr val="00A7E4"/>
            </a:solidFill>
            <a:headEnd type="none" w="med" len="med"/>
            <a:tailEnd type="arrow" w="med" len="med"/>
          </a:ln>
          <a:effectLst/>
        </p:spPr>
        <p:style>
          <a:lnRef idx="3">
            <a:schemeClr val="dk1"/>
          </a:lnRef>
          <a:fillRef idx="0">
            <a:schemeClr val="dk1"/>
          </a:fillRef>
          <a:effectRef idx="2">
            <a:schemeClr val="dk1"/>
          </a:effectRef>
          <a:fontRef idx="minor">
            <a:schemeClr val="tx1"/>
          </a:fontRef>
        </p:style>
      </p:cxnSp>
      <p:pic>
        <p:nvPicPr>
          <p:cNvPr id="43" name="Picture 81">
            <a:extLst>
              <a:ext uri="{FF2B5EF4-FFF2-40B4-BE49-F238E27FC236}">
                <a16:creationId xmlns:a16="http://schemas.microsoft.com/office/drawing/2014/main" xmlns="" id="{C992A7E0-D118-48B1-9842-71596E1A00B8}"/>
              </a:ext>
            </a:extLst>
          </p:cNvPr>
          <p:cNvPicPr>
            <a:picLocks noChangeAspect="1"/>
          </p:cNvPicPr>
          <p:nvPr/>
        </p:nvPicPr>
        <p:blipFill>
          <a:blip r:embed="rId10"/>
          <a:stretch>
            <a:fillRect/>
          </a:stretch>
        </p:blipFill>
        <p:spPr>
          <a:xfrm>
            <a:off x="2031025" y="5883293"/>
            <a:ext cx="156394" cy="162780"/>
          </a:xfrm>
          <a:prstGeom prst="rect">
            <a:avLst/>
          </a:prstGeom>
        </p:spPr>
      </p:pic>
      <p:sp>
        <p:nvSpPr>
          <p:cNvPr id="44" name="TextBox 82">
            <a:extLst>
              <a:ext uri="{FF2B5EF4-FFF2-40B4-BE49-F238E27FC236}">
                <a16:creationId xmlns:a16="http://schemas.microsoft.com/office/drawing/2014/main" xmlns="" id="{B9E2AC52-3F07-41E3-8FC9-2F7D6BB54B39}"/>
              </a:ext>
            </a:extLst>
          </p:cNvPr>
          <p:cNvSpPr txBox="1"/>
          <p:nvPr/>
        </p:nvSpPr>
        <p:spPr>
          <a:xfrm>
            <a:off x="2169494" y="5863193"/>
            <a:ext cx="558166" cy="215444"/>
          </a:xfrm>
          <a:prstGeom prst="rect">
            <a:avLst/>
          </a:prstGeom>
          <a:noFill/>
        </p:spPr>
        <p:txBody>
          <a:bodyPr wrap="none" rtlCol="0">
            <a:spAutoFit/>
          </a:bodyPr>
          <a:lstStyle/>
          <a:p>
            <a:r>
              <a:rPr lang="fi-FI" sz="800" b="1" dirty="0"/>
              <a:t>DATANG</a:t>
            </a:r>
            <a:endParaRPr lang="en-GB" sz="800" b="1" dirty="0"/>
          </a:p>
        </p:txBody>
      </p:sp>
      <p:pic>
        <p:nvPicPr>
          <p:cNvPr id="45" name="Picture 83">
            <a:extLst>
              <a:ext uri="{FF2B5EF4-FFF2-40B4-BE49-F238E27FC236}">
                <a16:creationId xmlns:a16="http://schemas.microsoft.com/office/drawing/2014/main" xmlns="" id="{A41C4142-091E-4E2A-BDFB-C4CCFF6B1994}"/>
              </a:ext>
            </a:extLst>
          </p:cNvPr>
          <p:cNvPicPr>
            <a:picLocks noChangeAspect="1"/>
          </p:cNvPicPr>
          <p:nvPr/>
        </p:nvPicPr>
        <p:blipFill>
          <a:blip r:embed="rId11"/>
          <a:stretch>
            <a:fillRect/>
          </a:stretch>
        </p:blipFill>
        <p:spPr>
          <a:xfrm>
            <a:off x="2017256" y="6106481"/>
            <a:ext cx="370344" cy="185172"/>
          </a:xfrm>
          <a:prstGeom prst="rect">
            <a:avLst/>
          </a:prstGeom>
        </p:spPr>
      </p:pic>
      <p:sp>
        <p:nvSpPr>
          <p:cNvPr id="46" name="Rounded Rectangle 4">
            <a:extLst>
              <a:ext uri="{FF2B5EF4-FFF2-40B4-BE49-F238E27FC236}">
                <a16:creationId xmlns:a16="http://schemas.microsoft.com/office/drawing/2014/main" xmlns="" id="{063E2419-86FD-43A8-A7FC-0D4E77DAA1FE}"/>
              </a:ext>
            </a:extLst>
          </p:cNvPr>
          <p:cNvSpPr/>
          <p:nvPr/>
        </p:nvSpPr>
        <p:spPr>
          <a:xfrm>
            <a:off x="4279512" y="5216061"/>
            <a:ext cx="2539238" cy="1186059"/>
          </a:xfrm>
          <a:prstGeom prst="roundRect">
            <a:avLst/>
          </a:prstGeom>
          <a:solidFill>
            <a:schemeClr val="bg1"/>
          </a:solidFill>
          <a:ln>
            <a:solidFill>
              <a:srgbClr val="00A7E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cxnSp>
        <p:nvCxnSpPr>
          <p:cNvPr id="47" name="Straight Arrow Connector 85">
            <a:extLst>
              <a:ext uri="{FF2B5EF4-FFF2-40B4-BE49-F238E27FC236}">
                <a16:creationId xmlns:a16="http://schemas.microsoft.com/office/drawing/2014/main" xmlns="" id="{D20EE2AE-9D52-4652-B5B9-EA8115AC80CE}"/>
              </a:ext>
            </a:extLst>
          </p:cNvPr>
          <p:cNvCxnSpPr>
            <a:cxnSpLocks/>
            <a:stCxn id="48" idx="1"/>
            <a:endCxn id="55" idx="3"/>
          </p:cNvCxnSpPr>
          <p:nvPr/>
        </p:nvCxnSpPr>
        <p:spPr>
          <a:xfrm flipH="1">
            <a:off x="6487999" y="5536965"/>
            <a:ext cx="699771" cy="10163"/>
          </a:xfrm>
          <a:prstGeom prst="straightConnector1">
            <a:avLst/>
          </a:prstGeom>
          <a:ln w="12700">
            <a:solidFill>
              <a:srgbClr val="00A7E4"/>
            </a:solidFill>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48" name="TextBox 86">
            <a:extLst>
              <a:ext uri="{FF2B5EF4-FFF2-40B4-BE49-F238E27FC236}">
                <a16:creationId xmlns:a16="http://schemas.microsoft.com/office/drawing/2014/main" xmlns="" id="{89645D19-2F55-43C9-9CA4-2D270CF5D3F3}"/>
              </a:ext>
            </a:extLst>
          </p:cNvPr>
          <p:cNvSpPr txBox="1"/>
          <p:nvPr/>
        </p:nvSpPr>
        <p:spPr>
          <a:xfrm>
            <a:off x="7187770" y="5352299"/>
            <a:ext cx="1992853" cy="369332"/>
          </a:xfrm>
          <a:prstGeom prst="rect">
            <a:avLst/>
          </a:prstGeom>
          <a:noFill/>
        </p:spPr>
        <p:txBody>
          <a:bodyPr wrap="none" rtlCol="0">
            <a:spAutoFit/>
          </a:bodyPr>
          <a:lstStyle/>
          <a:p>
            <a:r>
              <a:rPr lang="en-GB" dirty="0">
                <a:solidFill>
                  <a:srgbClr val="00A7E4"/>
                </a:solidFill>
                <a:latin typeface="Source Sans Pro" panose="020B0503030403020204" pitchFamily="34" charset="0"/>
              </a:rPr>
              <a:t>Media Broadcaster</a:t>
            </a:r>
            <a:endParaRPr lang="fi-FI" dirty="0">
              <a:solidFill>
                <a:srgbClr val="00A7E4"/>
              </a:solidFill>
              <a:latin typeface="Source Sans Pro" panose="020B0503030403020204" pitchFamily="34" charset="0"/>
            </a:endParaRPr>
          </a:p>
        </p:txBody>
      </p:sp>
      <p:sp>
        <p:nvSpPr>
          <p:cNvPr id="49" name="TextBox 87">
            <a:extLst>
              <a:ext uri="{FF2B5EF4-FFF2-40B4-BE49-F238E27FC236}">
                <a16:creationId xmlns:a16="http://schemas.microsoft.com/office/drawing/2014/main" xmlns="" id="{8E89110C-7222-4128-AA4B-2E4D5EE0AE42}"/>
              </a:ext>
            </a:extLst>
          </p:cNvPr>
          <p:cNvSpPr txBox="1"/>
          <p:nvPr/>
        </p:nvSpPr>
        <p:spPr>
          <a:xfrm>
            <a:off x="4335338" y="5722228"/>
            <a:ext cx="870751" cy="276999"/>
          </a:xfrm>
          <a:prstGeom prst="rect">
            <a:avLst/>
          </a:prstGeom>
          <a:noFill/>
        </p:spPr>
        <p:txBody>
          <a:bodyPr wrap="none" rtlCol="0">
            <a:spAutoFit/>
          </a:bodyPr>
          <a:lstStyle/>
          <a:p>
            <a:r>
              <a:rPr lang="en-GB" sz="1200" b="1" dirty="0">
                <a:latin typeface="Source Sans Pro" panose="020B0503030403020204" pitchFamily="34" charset="0"/>
              </a:rPr>
              <a:t>MBMS-GW</a:t>
            </a:r>
            <a:endParaRPr lang="fi-FI" sz="1200" b="1" dirty="0">
              <a:latin typeface="Source Sans Pro" panose="020B0503030403020204" pitchFamily="34" charset="0"/>
            </a:endParaRPr>
          </a:p>
        </p:txBody>
      </p:sp>
      <p:sp>
        <p:nvSpPr>
          <p:cNvPr id="50" name="TextBox 88">
            <a:extLst>
              <a:ext uri="{FF2B5EF4-FFF2-40B4-BE49-F238E27FC236}">
                <a16:creationId xmlns:a16="http://schemas.microsoft.com/office/drawing/2014/main" xmlns="" id="{CED8DA83-EBDB-472E-845B-60B083F83FC9}"/>
              </a:ext>
            </a:extLst>
          </p:cNvPr>
          <p:cNvSpPr txBox="1"/>
          <p:nvPr/>
        </p:nvSpPr>
        <p:spPr>
          <a:xfrm>
            <a:off x="5196303" y="5766932"/>
            <a:ext cx="825713" cy="307777"/>
          </a:xfrm>
          <a:prstGeom prst="rect">
            <a:avLst/>
          </a:prstGeom>
          <a:noFill/>
        </p:spPr>
        <p:txBody>
          <a:bodyPr wrap="square" rtlCol="0">
            <a:spAutoFit/>
          </a:bodyPr>
          <a:lstStyle/>
          <a:p>
            <a:r>
              <a:rPr lang="en-GB" sz="1400" b="1" dirty="0">
                <a:latin typeface="Source Sans Pro" panose="020B0503030403020204" pitchFamily="34" charset="0"/>
              </a:rPr>
              <a:t>BM-SC</a:t>
            </a:r>
            <a:endParaRPr lang="fi-FI" sz="1400" b="1" dirty="0">
              <a:latin typeface="Source Sans Pro" panose="020B0503030403020204" pitchFamily="34" charset="0"/>
            </a:endParaRPr>
          </a:p>
        </p:txBody>
      </p:sp>
      <p:pic>
        <p:nvPicPr>
          <p:cNvPr id="51" name="Picture 89">
            <a:extLst>
              <a:ext uri="{FF2B5EF4-FFF2-40B4-BE49-F238E27FC236}">
                <a16:creationId xmlns:a16="http://schemas.microsoft.com/office/drawing/2014/main" xmlns="" id="{2979EE8B-3EC3-45D3-B704-B39D7E9972B7}"/>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5395860" y="5312362"/>
            <a:ext cx="265901" cy="466110"/>
          </a:xfrm>
          <a:prstGeom prst="rect">
            <a:avLst/>
          </a:prstGeom>
        </p:spPr>
      </p:pic>
      <p:pic>
        <p:nvPicPr>
          <p:cNvPr id="52" name="Picture 90">
            <a:extLst>
              <a:ext uri="{FF2B5EF4-FFF2-40B4-BE49-F238E27FC236}">
                <a16:creationId xmlns:a16="http://schemas.microsoft.com/office/drawing/2014/main" xmlns="" id="{DA53559A-16DC-4B56-A515-8A6BCF0C55E3}"/>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4619572" y="5321006"/>
            <a:ext cx="265901" cy="466110"/>
          </a:xfrm>
          <a:prstGeom prst="rect">
            <a:avLst/>
          </a:prstGeom>
        </p:spPr>
      </p:pic>
      <p:cxnSp>
        <p:nvCxnSpPr>
          <p:cNvPr id="53" name="Straight Connector 91">
            <a:extLst>
              <a:ext uri="{FF2B5EF4-FFF2-40B4-BE49-F238E27FC236}">
                <a16:creationId xmlns:a16="http://schemas.microsoft.com/office/drawing/2014/main" xmlns="" id="{9D496D9D-8605-4B31-9A22-6C0B815B4701}"/>
              </a:ext>
            </a:extLst>
          </p:cNvPr>
          <p:cNvCxnSpPr>
            <a:cxnSpLocks/>
            <a:stCxn id="46" idx="1"/>
            <a:endCxn id="34" idx="3"/>
          </p:cNvCxnSpPr>
          <p:nvPr/>
        </p:nvCxnSpPr>
        <p:spPr>
          <a:xfrm flipH="1" flipV="1">
            <a:off x="2598115" y="4503390"/>
            <a:ext cx="1681397" cy="1305701"/>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sp>
        <p:nvSpPr>
          <p:cNvPr id="54" name="TextBox 92">
            <a:extLst>
              <a:ext uri="{FF2B5EF4-FFF2-40B4-BE49-F238E27FC236}">
                <a16:creationId xmlns:a16="http://schemas.microsoft.com/office/drawing/2014/main" xmlns="" id="{3F08ADFD-4BF5-413F-ABDF-0BDA41749E2A}"/>
              </a:ext>
            </a:extLst>
          </p:cNvPr>
          <p:cNvSpPr txBox="1"/>
          <p:nvPr/>
        </p:nvSpPr>
        <p:spPr>
          <a:xfrm>
            <a:off x="4881662" y="6032987"/>
            <a:ext cx="925253" cy="369332"/>
          </a:xfrm>
          <a:prstGeom prst="rect">
            <a:avLst/>
          </a:prstGeom>
          <a:noFill/>
        </p:spPr>
        <p:txBody>
          <a:bodyPr wrap="none" rtlCol="0">
            <a:spAutoFit/>
          </a:bodyPr>
          <a:lstStyle/>
          <a:p>
            <a:r>
              <a:rPr lang="en-GB" dirty="0" err="1">
                <a:solidFill>
                  <a:srgbClr val="00A7E4"/>
                </a:solidFill>
                <a:latin typeface="Source Sans Pro" panose="020B0503030403020204" pitchFamily="34" charset="0"/>
              </a:rPr>
              <a:t>eMBMS</a:t>
            </a:r>
            <a:endParaRPr lang="fi-FI" sz="2000" dirty="0">
              <a:solidFill>
                <a:srgbClr val="00A7E4"/>
              </a:solidFill>
              <a:latin typeface="Source Sans Pro" panose="020B0503030403020204" pitchFamily="34" charset="0"/>
            </a:endParaRPr>
          </a:p>
        </p:txBody>
      </p:sp>
      <p:pic>
        <p:nvPicPr>
          <p:cNvPr id="55" name="Picture 93">
            <a:extLst>
              <a:ext uri="{FF2B5EF4-FFF2-40B4-BE49-F238E27FC236}">
                <a16:creationId xmlns:a16="http://schemas.microsoft.com/office/drawing/2014/main" xmlns="" id="{1E7F1EB8-8A28-4741-AB09-094141F6532E}"/>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6222098" y="5314073"/>
            <a:ext cx="265901" cy="466110"/>
          </a:xfrm>
          <a:prstGeom prst="rect">
            <a:avLst/>
          </a:prstGeom>
        </p:spPr>
      </p:pic>
      <p:sp>
        <p:nvSpPr>
          <p:cNvPr id="56" name="TextBox 94">
            <a:extLst>
              <a:ext uri="{FF2B5EF4-FFF2-40B4-BE49-F238E27FC236}">
                <a16:creationId xmlns:a16="http://schemas.microsoft.com/office/drawing/2014/main" xmlns="" id="{4E234FF8-2511-420D-A2ED-B2A3218FDE98}"/>
              </a:ext>
            </a:extLst>
          </p:cNvPr>
          <p:cNvSpPr txBox="1"/>
          <p:nvPr/>
        </p:nvSpPr>
        <p:spPr>
          <a:xfrm>
            <a:off x="6042899" y="5760369"/>
            <a:ext cx="825713" cy="523220"/>
          </a:xfrm>
          <a:prstGeom prst="rect">
            <a:avLst/>
          </a:prstGeom>
          <a:noFill/>
        </p:spPr>
        <p:txBody>
          <a:bodyPr wrap="square" rtlCol="0">
            <a:spAutoFit/>
          </a:bodyPr>
          <a:lstStyle/>
          <a:p>
            <a:r>
              <a:rPr lang="en-GB" sz="1400" b="1" dirty="0">
                <a:latin typeface="Source Sans Pro" panose="020B0503030403020204" pitchFamily="34" charset="0"/>
              </a:rPr>
              <a:t>Media Server</a:t>
            </a:r>
            <a:endParaRPr lang="fi-FI" sz="1400" b="1" dirty="0">
              <a:latin typeface="Source Sans Pro" panose="020B0503030403020204" pitchFamily="34" charset="0"/>
            </a:endParaRPr>
          </a:p>
        </p:txBody>
      </p:sp>
      <p:cxnSp>
        <p:nvCxnSpPr>
          <p:cNvPr id="57" name="Straight Connector 95">
            <a:extLst>
              <a:ext uri="{FF2B5EF4-FFF2-40B4-BE49-F238E27FC236}">
                <a16:creationId xmlns:a16="http://schemas.microsoft.com/office/drawing/2014/main" xmlns="" id="{34F2E776-0CC1-4224-893D-F494B56CF428}"/>
              </a:ext>
            </a:extLst>
          </p:cNvPr>
          <p:cNvCxnSpPr>
            <a:cxnSpLocks/>
            <a:stCxn id="31" idx="3"/>
            <a:endCxn id="51" idx="0"/>
          </p:cNvCxnSpPr>
          <p:nvPr/>
        </p:nvCxnSpPr>
        <p:spPr>
          <a:xfrm>
            <a:off x="4905148" y="3591220"/>
            <a:ext cx="623663" cy="1721142"/>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cxnSp>
        <p:nvCxnSpPr>
          <p:cNvPr id="58" name="Straight Connector 96">
            <a:extLst>
              <a:ext uri="{FF2B5EF4-FFF2-40B4-BE49-F238E27FC236}">
                <a16:creationId xmlns:a16="http://schemas.microsoft.com/office/drawing/2014/main" xmlns="" id="{F0F9DEEE-FA02-4F77-8811-4DCB43F89F35}"/>
              </a:ext>
            </a:extLst>
          </p:cNvPr>
          <p:cNvCxnSpPr>
            <a:cxnSpLocks/>
            <a:stCxn id="51" idx="3"/>
            <a:endCxn id="55" idx="1"/>
          </p:cNvCxnSpPr>
          <p:nvPr/>
        </p:nvCxnSpPr>
        <p:spPr>
          <a:xfrm>
            <a:off x="5661761" y="5545417"/>
            <a:ext cx="560337" cy="1711"/>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cxnSp>
        <p:nvCxnSpPr>
          <p:cNvPr id="59" name="Straight Connector 97">
            <a:extLst>
              <a:ext uri="{FF2B5EF4-FFF2-40B4-BE49-F238E27FC236}">
                <a16:creationId xmlns:a16="http://schemas.microsoft.com/office/drawing/2014/main" xmlns="" id="{1C64B27F-4E5D-43BF-9FB5-15E4D3A2BAD4}"/>
              </a:ext>
            </a:extLst>
          </p:cNvPr>
          <p:cNvCxnSpPr>
            <a:cxnSpLocks/>
            <a:stCxn id="52" idx="3"/>
            <a:endCxn id="51" idx="1"/>
          </p:cNvCxnSpPr>
          <p:nvPr/>
        </p:nvCxnSpPr>
        <p:spPr>
          <a:xfrm flipV="1">
            <a:off x="4885473" y="5545417"/>
            <a:ext cx="510387" cy="8644"/>
          </a:xfrm>
          <a:prstGeom prst="line">
            <a:avLst/>
          </a:prstGeom>
          <a:ln>
            <a:solidFill>
              <a:srgbClr val="00A7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58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A9F495F3-BC67-4FC6-8ADA-F243FD64C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60" name="Title 1">
            <a:extLst>
              <a:ext uri="{FF2B5EF4-FFF2-40B4-BE49-F238E27FC236}">
                <a16:creationId xmlns:a16="http://schemas.microsoft.com/office/drawing/2014/main" xmlns="" id="{4EC26220-4632-49DF-AB5B-6D8491EC5D64}"/>
              </a:ext>
            </a:extLst>
          </p:cNvPr>
          <p:cNvSpPr txBox="1">
            <a:spLocks/>
          </p:cNvSpPr>
          <p:nvPr/>
        </p:nvSpPr>
        <p:spPr>
          <a:xfrm>
            <a:off x="112878" y="441490"/>
            <a:ext cx="8804671"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a:solidFill>
                  <a:srgbClr val="16A7E8"/>
                </a:solidFill>
                <a:ea typeface="Roboto Condensed" pitchFamily="2" charset="0"/>
                <a:cs typeface="Roboto Condensed" pitchFamily="2" charset="0"/>
              </a:rPr>
              <a:t>INDUSTRIAL FACTORY DEPLOYMENT</a:t>
            </a:r>
            <a:endParaRPr lang="en-US" sz="3600" b="1" dirty="0">
              <a:solidFill>
                <a:srgbClr val="16A7E8"/>
              </a:solidFill>
              <a:ea typeface="Roboto Condensed" pitchFamily="2" charset="0"/>
              <a:cs typeface="Roboto Condensed" pitchFamily="2" charset="0"/>
            </a:endParaRPr>
          </a:p>
        </p:txBody>
      </p:sp>
      <p:grpSp>
        <p:nvGrpSpPr>
          <p:cNvPr id="61" name="60 Grupo"/>
          <p:cNvGrpSpPr/>
          <p:nvPr/>
        </p:nvGrpSpPr>
        <p:grpSpPr>
          <a:xfrm>
            <a:off x="135640" y="1356725"/>
            <a:ext cx="8810045" cy="4153644"/>
            <a:chOff x="107504" y="1286385"/>
            <a:chExt cx="8810045" cy="4153644"/>
          </a:xfrm>
        </p:grpSpPr>
        <p:pic>
          <p:nvPicPr>
            <p:cNvPr id="62" name="Picture 1">
              <a:extLst>
                <a:ext uri="{FF2B5EF4-FFF2-40B4-BE49-F238E27FC236}">
                  <a16:creationId xmlns:a16="http://schemas.microsoft.com/office/drawing/2014/main" xmlns="" id="{0D06C69D-58E8-4F7C-94DC-0CA8D46597CA}"/>
                </a:ext>
              </a:extLst>
            </p:cNvPr>
            <p:cNvPicPr>
              <a:picLocks noChangeAspect="1"/>
            </p:cNvPicPr>
            <p:nvPr/>
          </p:nvPicPr>
          <p:blipFill>
            <a:blip r:embed="rId3"/>
            <a:stretch>
              <a:fillRect/>
            </a:stretch>
          </p:blipFill>
          <p:spPr>
            <a:xfrm>
              <a:off x="107504" y="1286385"/>
              <a:ext cx="5538192" cy="4153644"/>
            </a:xfrm>
            <a:prstGeom prst="rect">
              <a:avLst/>
            </a:prstGeom>
          </p:spPr>
        </p:pic>
        <p:pic>
          <p:nvPicPr>
            <p:cNvPr id="63" name="Picture 2">
              <a:extLst>
                <a:ext uri="{FF2B5EF4-FFF2-40B4-BE49-F238E27FC236}">
                  <a16:creationId xmlns:a16="http://schemas.microsoft.com/office/drawing/2014/main" xmlns="" id="{98B2DB3E-A6BD-472B-8DAD-5977D3C36323}"/>
                </a:ext>
              </a:extLst>
            </p:cNvPr>
            <p:cNvPicPr>
              <a:picLocks noChangeAspect="1"/>
            </p:cNvPicPr>
            <p:nvPr/>
          </p:nvPicPr>
          <p:blipFill>
            <a:blip r:embed="rId4"/>
            <a:stretch>
              <a:fillRect/>
            </a:stretch>
          </p:blipFill>
          <p:spPr>
            <a:xfrm>
              <a:off x="5621477" y="1286386"/>
              <a:ext cx="3244494" cy="2433371"/>
            </a:xfrm>
            <a:prstGeom prst="rect">
              <a:avLst/>
            </a:prstGeom>
          </p:spPr>
        </p:pic>
        <p:sp>
          <p:nvSpPr>
            <p:cNvPr id="64" name="Oval 3">
              <a:extLst>
                <a:ext uri="{FF2B5EF4-FFF2-40B4-BE49-F238E27FC236}">
                  <a16:creationId xmlns:a16="http://schemas.microsoft.com/office/drawing/2014/main" xmlns="" id="{0511AEC4-2233-4517-B783-128EB0CD792B}"/>
                </a:ext>
              </a:extLst>
            </p:cNvPr>
            <p:cNvSpPr/>
            <p:nvPr/>
          </p:nvSpPr>
          <p:spPr>
            <a:xfrm>
              <a:off x="4716016" y="2443774"/>
              <a:ext cx="648072" cy="43594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Oval 4">
              <a:extLst>
                <a:ext uri="{FF2B5EF4-FFF2-40B4-BE49-F238E27FC236}">
                  <a16:creationId xmlns:a16="http://schemas.microsoft.com/office/drawing/2014/main" xmlns="" id="{209199CD-4DCB-4788-8591-42501DD7453B}"/>
                </a:ext>
              </a:extLst>
            </p:cNvPr>
            <p:cNvSpPr/>
            <p:nvPr/>
          </p:nvSpPr>
          <p:spPr>
            <a:xfrm>
              <a:off x="278029" y="3501785"/>
              <a:ext cx="648072" cy="43594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Oval 5">
              <a:extLst>
                <a:ext uri="{FF2B5EF4-FFF2-40B4-BE49-F238E27FC236}">
                  <a16:creationId xmlns:a16="http://schemas.microsoft.com/office/drawing/2014/main" xmlns="" id="{DF4B50A7-E4EA-4DD4-9D87-22B7D064DF55}"/>
                </a:ext>
              </a:extLst>
            </p:cNvPr>
            <p:cNvSpPr/>
            <p:nvPr/>
          </p:nvSpPr>
          <p:spPr>
            <a:xfrm>
              <a:off x="6228184" y="1930900"/>
              <a:ext cx="360040" cy="288032"/>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7" name="Picture 6">
              <a:extLst>
                <a:ext uri="{FF2B5EF4-FFF2-40B4-BE49-F238E27FC236}">
                  <a16:creationId xmlns:a16="http://schemas.microsoft.com/office/drawing/2014/main" xmlns="" id="{90427710-EEC2-4BD7-BE93-0D736B958A2D}"/>
                </a:ext>
              </a:extLst>
            </p:cNvPr>
            <p:cNvPicPr>
              <a:picLocks noChangeAspect="1"/>
            </p:cNvPicPr>
            <p:nvPr/>
          </p:nvPicPr>
          <p:blipFill>
            <a:blip r:embed="rId5"/>
            <a:stretch>
              <a:fillRect/>
            </a:stretch>
          </p:blipFill>
          <p:spPr>
            <a:xfrm>
              <a:off x="5653647" y="3630279"/>
              <a:ext cx="3257550" cy="1809750"/>
            </a:xfrm>
            <a:prstGeom prst="rect">
              <a:avLst/>
            </a:prstGeom>
          </p:spPr>
        </p:pic>
        <p:cxnSp>
          <p:nvCxnSpPr>
            <p:cNvPr id="68" name="Straight Connector 7">
              <a:extLst>
                <a:ext uri="{FF2B5EF4-FFF2-40B4-BE49-F238E27FC236}">
                  <a16:creationId xmlns:a16="http://schemas.microsoft.com/office/drawing/2014/main" xmlns="" id="{77C46224-E4C1-46EF-B5C3-BE18AB0EA14C}"/>
                </a:ext>
              </a:extLst>
            </p:cNvPr>
            <p:cNvCxnSpPr>
              <a:stCxn id="66" idx="6"/>
            </p:cNvCxnSpPr>
            <p:nvPr/>
          </p:nvCxnSpPr>
          <p:spPr>
            <a:xfrm flipV="1">
              <a:off x="6588225" y="2027618"/>
              <a:ext cx="2277747" cy="472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Connector: Elbow 8">
              <a:extLst>
                <a:ext uri="{FF2B5EF4-FFF2-40B4-BE49-F238E27FC236}">
                  <a16:creationId xmlns:a16="http://schemas.microsoft.com/office/drawing/2014/main" xmlns="" id="{395B4BC6-9721-4C4C-8AC6-B63BD3B96DE7}"/>
                </a:ext>
              </a:extLst>
            </p:cNvPr>
            <p:cNvCxnSpPr>
              <a:endCxn id="67" idx="3"/>
            </p:cNvCxnSpPr>
            <p:nvPr/>
          </p:nvCxnSpPr>
          <p:spPr>
            <a:xfrm rot="5400000">
              <a:off x="7657430" y="3281385"/>
              <a:ext cx="2507537" cy="12700"/>
            </a:xfrm>
            <a:prstGeom prst="bentConnector2">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31136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A9F495F3-BC67-4FC6-8ADA-F243FD64C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13" name="Title 1">
            <a:extLst>
              <a:ext uri="{FF2B5EF4-FFF2-40B4-BE49-F238E27FC236}">
                <a16:creationId xmlns:a16="http://schemas.microsoft.com/office/drawing/2014/main" xmlns="" id="{FFB0DBED-602D-4398-BF4F-07E4DC1BB613}"/>
              </a:ext>
            </a:extLst>
          </p:cNvPr>
          <p:cNvSpPr txBox="1">
            <a:spLocks/>
          </p:cNvSpPr>
          <p:nvPr/>
        </p:nvSpPr>
        <p:spPr>
          <a:xfrm>
            <a:off x="0" y="144274"/>
            <a:ext cx="9144000"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GB" sz="2800" b="1" smtClean="0">
                <a:solidFill>
                  <a:srgbClr val="16A7E8"/>
                </a:solidFill>
                <a:latin typeface="Roboto Condensed" pitchFamily="2" charset="0"/>
              </a:rPr>
              <a:t>USE CASES</a:t>
            </a:r>
            <a:endParaRPr lang="en-US" sz="2800" b="1" dirty="0">
              <a:solidFill>
                <a:srgbClr val="16A7E8"/>
              </a:solidFill>
              <a:latin typeface="Roboto Condensed" pitchFamily="2" charset="0"/>
            </a:endParaRPr>
          </a:p>
        </p:txBody>
      </p:sp>
      <p:pic>
        <p:nvPicPr>
          <p:cNvPr id="14" name="Picture 1">
            <a:extLst>
              <a:ext uri="{FF2B5EF4-FFF2-40B4-BE49-F238E27FC236}">
                <a16:creationId xmlns:a16="http://schemas.microsoft.com/office/drawing/2014/main" xmlns="" id="{77D2E05E-41F8-4B9F-9A40-33A82FC40008}"/>
              </a:ext>
            </a:extLst>
          </p:cNvPr>
          <p:cNvPicPr/>
          <p:nvPr/>
        </p:nvPicPr>
        <p:blipFill>
          <a:blip r:embed="rId3"/>
          <a:stretch>
            <a:fillRect/>
          </a:stretch>
        </p:blipFill>
        <p:spPr>
          <a:xfrm>
            <a:off x="232120" y="666292"/>
            <a:ext cx="4339880" cy="2707974"/>
          </a:xfrm>
          <a:prstGeom prst="rect">
            <a:avLst/>
          </a:prstGeom>
        </p:spPr>
      </p:pic>
      <p:pic>
        <p:nvPicPr>
          <p:cNvPr id="15" name="Picture 32">
            <a:extLst>
              <a:ext uri="{FF2B5EF4-FFF2-40B4-BE49-F238E27FC236}">
                <a16:creationId xmlns:a16="http://schemas.microsoft.com/office/drawing/2014/main" xmlns="" id="{8A335CF7-ECEF-4A03-8C0E-73E003A518EC}"/>
              </a:ext>
            </a:extLst>
          </p:cNvPr>
          <p:cNvPicPr/>
          <p:nvPr/>
        </p:nvPicPr>
        <p:blipFill>
          <a:blip r:embed="rId4"/>
          <a:stretch>
            <a:fillRect/>
          </a:stretch>
        </p:blipFill>
        <p:spPr>
          <a:xfrm>
            <a:off x="4746812" y="666291"/>
            <a:ext cx="4165068" cy="2707975"/>
          </a:xfrm>
          <a:prstGeom prst="rect">
            <a:avLst/>
          </a:prstGeom>
        </p:spPr>
      </p:pic>
      <p:pic>
        <p:nvPicPr>
          <p:cNvPr id="16" name="Picture 33">
            <a:extLst>
              <a:ext uri="{FF2B5EF4-FFF2-40B4-BE49-F238E27FC236}">
                <a16:creationId xmlns:a16="http://schemas.microsoft.com/office/drawing/2014/main" xmlns="" id="{12616D34-30CF-468E-BA4B-E3E3ECD0AAC8}"/>
              </a:ext>
            </a:extLst>
          </p:cNvPr>
          <p:cNvPicPr/>
          <p:nvPr/>
        </p:nvPicPr>
        <p:blipFill>
          <a:blip r:embed="rId5"/>
          <a:stretch>
            <a:fillRect/>
          </a:stretch>
        </p:blipFill>
        <p:spPr>
          <a:xfrm>
            <a:off x="232120" y="3457568"/>
            <a:ext cx="4339880" cy="2748220"/>
          </a:xfrm>
          <a:prstGeom prst="rect">
            <a:avLst/>
          </a:prstGeom>
        </p:spPr>
      </p:pic>
      <p:pic>
        <p:nvPicPr>
          <p:cNvPr id="17" name="0 Imagen">
            <a:extLst>
              <a:ext uri="{FF2B5EF4-FFF2-40B4-BE49-F238E27FC236}">
                <a16:creationId xmlns:a16="http://schemas.microsoft.com/office/drawing/2014/main" xmlns="" id="{89250B5B-44B2-4597-B9D4-CE1574CFC38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746812" y="3438660"/>
            <a:ext cx="4165068" cy="2767127"/>
          </a:xfrm>
          <a:prstGeom prst="rect">
            <a:avLst/>
          </a:prstGeom>
        </p:spPr>
      </p:pic>
    </p:spTree>
    <p:extLst>
      <p:ext uri="{BB962C8B-B14F-4D97-AF65-F5344CB8AC3E}">
        <p14:creationId xmlns:p14="http://schemas.microsoft.com/office/powerpoint/2010/main" val="2554643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F495F3-BC67-4FC6-8ADA-F243FD64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9" name="Title 1">
            <a:extLst>
              <a:ext uri="{FF2B5EF4-FFF2-40B4-BE49-F238E27FC236}">
                <a16:creationId xmlns:a16="http://schemas.microsoft.com/office/drawing/2014/main" xmlns="" id="{8E322C47-CF84-43C7-8964-90D50858A307}"/>
              </a:ext>
            </a:extLst>
          </p:cNvPr>
          <p:cNvSpPr txBox="1">
            <a:spLocks/>
          </p:cNvSpPr>
          <p:nvPr/>
        </p:nvSpPr>
        <p:spPr>
          <a:xfrm>
            <a:off x="-278843" y="478618"/>
            <a:ext cx="9438083"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GB" sz="2800" b="1" dirty="0">
                <a:solidFill>
                  <a:srgbClr val="16A7E8"/>
                </a:solidFill>
                <a:latin typeface="Roboto Condensed" pitchFamily="2" charset="0"/>
              </a:rPr>
              <a:t>HOW CUMUCORE WILL DISRUPT THE 5G INFRASTRUCTURE MARKET</a:t>
            </a:r>
            <a:endParaRPr lang="en-US" sz="2800" b="1" dirty="0">
              <a:solidFill>
                <a:srgbClr val="16A7E8"/>
              </a:solidFill>
              <a:latin typeface="Roboto Condensed" pitchFamily="2" charset="0"/>
            </a:endParaRPr>
          </a:p>
        </p:txBody>
      </p:sp>
      <p:sp>
        <p:nvSpPr>
          <p:cNvPr id="11" name="Round Same Side Corner Rectangle 16"/>
          <p:cNvSpPr/>
          <p:nvPr/>
        </p:nvSpPr>
        <p:spPr>
          <a:xfrm>
            <a:off x="2622452" y="1823013"/>
            <a:ext cx="2042160" cy="548188"/>
          </a:xfrm>
          <a:prstGeom prst="round2SameRect">
            <a:avLst>
              <a:gd name="adj1" fmla="val 16667"/>
              <a:gd name="adj2" fmla="val 0"/>
            </a:avLst>
          </a:prstGeom>
          <a:solidFill>
            <a:schemeClr val="bg1"/>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300"/>
              </a:lnSpc>
            </a:pPr>
            <a:endParaRPr lang="en-US" dirty="0">
              <a:solidFill>
                <a:schemeClr val="tx1"/>
              </a:solidFill>
              <a:effectLst>
                <a:outerShdw blurRad="63500" dist="25400" dir="5400000" algn="t" rotWithShape="0">
                  <a:prstClr val="black">
                    <a:alpha val="30000"/>
                  </a:prstClr>
                </a:outerShdw>
              </a:effectLst>
              <a:cs typeface="Arial" pitchFamily="34" charset="0"/>
            </a:endParaRPr>
          </a:p>
        </p:txBody>
      </p:sp>
      <p:sp>
        <p:nvSpPr>
          <p:cNvPr id="12" name="Round Same Side Corner Rectangle 174"/>
          <p:cNvSpPr/>
          <p:nvPr/>
        </p:nvSpPr>
        <p:spPr>
          <a:xfrm>
            <a:off x="442148" y="1823013"/>
            <a:ext cx="2180304" cy="493676"/>
          </a:xfrm>
          <a:prstGeom prst="round2SameRect">
            <a:avLst>
              <a:gd name="adj1" fmla="val 16667"/>
              <a:gd name="adj2" fmla="val 0"/>
            </a:avLst>
          </a:prstGeom>
          <a:gradFill flip="none" rotWithShape="1">
            <a:gsLst>
              <a:gs pos="47000">
                <a:schemeClr val="bg1"/>
              </a:gs>
              <a:gs pos="100000">
                <a:schemeClr val="bg1">
                  <a:lumMod val="85000"/>
                </a:schemeClr>
              </a:gs>
              <a:gs pos="0">
                <a:schemeClr val="bg1">
                  <a:lumMod val="85000"/>
                </a:schemeClr>
              </a:gs>
            </a:gsLst>
            <a:lin ang="12600000" scaled="0"/>
            <a:tileRect/>
          </a:gradFill>
          <a:ln w="28575">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300"/>
              </a:lnSpc>
            </a:pPr>
            <a:r>
              <a:rPr lang="en-US" sz="2000" b="1">
                <a:solidFill>
                  <a:schemeClr val="tx1"/>
                </a:solidFill>
                <a:effectLst>
                  <a:outerShdw blurRad="63500" dist="25400" dir="5400000" algn="t" rotWithShape="0">
                    <a:prstClr val="black">
                      <a:alpha val="30000"/>
                    </a:prstClr>
                  </a:outerShdw>
                </a:effectLst>
                <a:cs typeface="Arial" pitchFamily="34" charset="0"/>
              </a:rPr>
              <a:t>Features</a:t>
            </a:r>
            <a:endParaRPr lang="en-US" sz="2000" b="1" dirty="0">
              <a:solidFill>
                <a:schemeClr val="tx1"/>
              </a:solidFill>
              <a:effectLst>
                <a:outerShdw blurRad="63500" dist="25400" dir="5400000" algn="t" rotWithShape="0">
                  <a:prstClr val="black">
                    <a:alpha val="30000"/>
                  </a:prstClr>
                </a:outerShdw>
              </a:effectLst>
              <a:cs typeface="Arial" pitchFamily="34" charset="0"/>
            </a:endParaRPr>
          </a:p>
        </p:txBody>
      </p:sp>
      <p:sp>
        <p:nvSpPr>
          <p:cNvPr id="13" name="Round Same Side Corner Rectangle 18"/>
          <p:cNvSpPr/>
          <p:nvPr/>
        </p:nvSpPr>
        <p:spPr>
          <a:xfrm>
            <a:off x="6721520" y="1823013"/>
            <a:ext cx="2042652" cy="548188"/>
          </a:xfrm>
          <a:prstGeom prst="round2SameRect">
            <a:avLst>
              <a:gd name="adj1" fmla="val 16667"/>
              <a:gd name="adj2" fmla="val 0"/>
            </a:avLst>
          </a:prstGeom>
          <a:solidFill>
            <a:schemeClr val="bg1"/>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300"/>
              </a:lnSpc>
            </a:pPr>
            <a:r>
              <a:rPr lang="en-US">
                <a:solidFill>
                  <a:schemeClr val="tx1"/>
                </a:solidFill>
                <a:effectLst>
                  <a:outerShdw blurRad="63500" dist="25400" dir="5400000" algn="t" rotWithShape="0">
                    <a:prstClr val="black">
                      <a:alpha val="30000"/>
                    </a:prstClr>
                  </a:outerShdw>
                </a:effectLst>
                <a:cs typeface="Arial" pitchFamily="34" charset="0"/>
              </a:rPr>
              <a:t>Hardware cores</a:t>
            </a:r>
            <a:endParaRPr lang="en-US" dirty="0">
              <a:solidFill>
                <a:schemeClr val="tx1"/>
              </a:solidFill>
              <a:effectLst>
                <a:outerShdw blurRad="63500" dist="25400" dir="5400000" algn="t" rotWithShape="0">
                  <a:prstClr val="black">
                    <a:alpha val="30000"/>
                  </a:prstClr>
                </a:outerShdw>
              </a:effectLst>
              <a:cs typeface="Arial" pitchFamily="34" charset="0"/>
            </a:endParaRPr>
          </a:p>
        </p:txBody>
      </p:sp>
      <p:sp>
        <p:nvSpPr>
          <p:cNvPr id="14" name="Round Same Side Corner Rectangle 17"/>
          <p:cNvSpPr/>
          <p:nvPr/>
        </p:nvSpPr>
        <p:spPr>
          <a:xfrm>
            <a:off x="4664612" y="1823013"/>
            <a:ext cx="2057400" cy="548188"/>
          </a:xfrm>
          <a:prstGeom prst="round2SameRect">
            <a:avLst>
              <a:gd name="adj1" fmla="val 16667"/>
              <a:gd name="adj2" fmla="val 0"/>
            </a:avLst>
          </a:prstGeom>
          <a:solidFill>
            <a:schemeClr val="bg1"/>
          </a:solidFill>
          <a:ln w="28575">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300"/>
              </a:lnSpc>
            </a:pPr>
            <a:r>
              <a:rPr lang="en-US">
                <a:solidFill>
                  <a:schemeClr val="tx1"/>
                </a:solidFill>
                <a:effectLst>
                  <a:outerShdw blurRad="63500" dist="25400" dir="5400000" algn="t" rotWithShape="0">
                    <a:prstClr val="black">
                      <a:alpha val="30000"/>
                    </a:prstClr>
                  </a:outerShdw>
                </a:effectLst>
                <a:cs typeface="Arial" pitchFamily="34" charset="0"/>
              </a:rPr>
              <a:t>Virtualized cores</a:t>
            </a:r>
            <a:endParaRPr lang="en-US" dirty="0">
              <a:solidFill>
                <a:schemeClr val="tx1"/>
              </a:solidFill>
              <a:effectLst>
                <a:outerShdw blurRad="63500" dist="25400" dir="5400000" algn="t" rotWithShape="0">
                  <a:prstClr val="black">
                    <a:alpha val="30000"/>
                  </a:prstClr>
                </a:outerShdw>
              </a:effectLst>
              <a:cs typeface="Arial" pitchFamily="34" charset="0"/>
            </a:endParaRPr>
          </a:p>
        </p:txBody>
      </p:sp>
      <p:grpSp>
        <p:nvGrpSpPr>
          <p:cNvPr id="15" name="Group 1"/>
          <p:cNvGrpSpPr/>
          <p:nvPr/>
        </p:nvGrpSpPr>
        <p:grpSpPr>
          <a:xfrm>
            <a:off x="2622452" y="2317861"/>
            <a:ext cx="2042160" cy="457200"/>
            <a:chOff x="3124200" y="1841484"/>
            <a:chExt cx="2042160" cy="457200"/>
          </a:xfrm>
        </p:grpSpPr>
        <p:sp>
          <p:nvSpPr>
            <p:cNvPr id="113" name="Rectangle 5"/>
            <p:cNvSpPr/>
            <p:nvPr/>
          </p:nvSpPr>
          <p:spPr>
            <a:xfrm>
              <a:off x="3124200" y="1841484"/>
              <a:ext cx="2042160" cy="4572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400" b="1">
                  <a:effectLst>
                    <a:outerShdw blurRad="63500" dist="25400" dir="5400000" algn="t" rotWithShape="0">
                      <a:prstClr val="black">
                        <a:alpha val="30000"/>
                      </a:prstClr>
                    </a:outerShdw>
                  </a:effectLst>
                  <a:cs typeface="Arial" pitchFamily="34" charset="0"/>
                </a:rPr>
                <a:t>High</a:t>
              </a:r>
              <a:endParaRPr lang="en-US" sz="1400" b="1" dirty="0">
                <a:effectLst>
                  <a:outerShdw blurRad="63500" dist="25400" dir="5400000" algn="t" rotWithShape="0">
                    <a:prstClr val="black">
                      <a:alpha val="30000"/>
                    </a:prstClr>
                  </a:outerShdw>
                </a:effectLst>
                <a:cs typeface="Arial" pitchFamily="34" charset="0"/>
              </a:endParaRPr>
            </a:p>
          </p:txBody>
        </p:sp>
        <p:sp>
          <p:nvSpPr>
            <p:cNvPr id="114" name="Oval 6"/>
            <p:cNvSpPr/>
            <p:nvPr/>
          </p:nvSpPr>
          <p:spPr>
            <a:xfrm>
              <a:off x="3177135" y="1894824"/>
              <a:ext cx="320040" cy="320040"/>
            </a:xfrm>
            <a:prstGeom prst="ellipse">
              <a:avLst/>
            </a:prstGeom>
            <a:gradFill flip="none" rotWithShape="1">
              <a:gsLst>
                <a:gs pos="49000">
                  <a:srgbClr val="7CCD45"/>
                </a:gs>
                <a:gs pos="100000">
                  <a:srgbClr val="9AE785"/>
                </a:gs>
                <a:gs pos="0">
                  <a:srgbClr val="0C5827"/>
                </a:gs>
              </a:gsLst>
              <a:lin ang="18000000" scaled="0"/>
              <a:tileRect/>
            </a:gradFill>
            <a:ln w="19050">
              <a:no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109728" rIns="109728"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a:t>
              </a:r>
              <a:endParaRPr lang="en-US" b="1" dirty="0">
                <a:effectLst>
                  <a:outerShdw blurRad="50800" dist="38100" dir="5400000" algn="t" rotWithShape="0">
                    <a:prstClr val="black">
                      <a:alpha val="40000"/>
                    </a:prstClr>
                  </a:outerShdw>
                </a:effectLst>
              </a:endParaRPr>
            </a:p>
          </p:txBody>
        </p:sp>
      </p:grpSp>
      <p:grpSp>
        <p:nvGrpSpPr>
          <p:cNvPr id="16" name="Group 3"/>
          <p:cNvGrpSpPr/>
          <p:nvPr/>
        </p:nvGrpSpPr>
        <p:grpSpPr>
          <a:xfrm>
            <a:off x="4665784" y="3673299"/>
            <a:ext cx="2042160" cy="457200"/>
            <a:chOff x="5334000" y="1841484"/>
            <a:chExt cx="2042160" cy="457200"/>
          </a:xfrm>
        </p:grpSpPr>
        <p:sp>
          <p:nvSpPr>
            <p:cNvPr id="111" name="Rectangle 11"/>
            <p:cNvSpPr/>
            <p:nvPr/>
          </p:nvSpPr>
          <p:spPr>
            <a:xfrm>
              <a:off x="5334000" y="1841484"/>
              <a:ext cx="2042160" cy="4572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dirty="0">
                  <a:effectLst>
                    <a:outerShdw blurRad="63500" dist="25400" dir="5400000" algn="t" rotWithShape="0">
                      <a:prstClr val="black">
                        <a:alpha val="30000"/>
                      </a:prstClr>
                    </a:outerShdw>
                  </a:effectLst>
                  <a:cs typeface="Arial" pitchFamily="34" charset="0"/>
                </a:rPr>
                <a:t>99.9% / 5 years</a:t>
              </a:r>
            </a:p>
          </p:txBody>
        </p:sp>
        <p:sp>
          <p:nvSpPr>
            <p:cNvPr id="112" name="Oval 12"/>
            <p:cNvSpPr/>
            <p:nvPr/>
          </p:nvSpPr>
          <p:spPr>
            <a:xfrm>
              <a:off x="5386935" y="1894824"/>
              <a:ext cx="320040" cy="320040"/>
            </a:xfrm>
            <a:prstGeom prst="ellipse">
              <a:avLst/>
            </a:prstGeom>
            <a:gradFill flip="none" rotWithShape="1">
              <a:gsLst>
                <a:gs pos="90000">
                  <a:srgbClr val="FFD52F"/>
                </a:gs>
                <a:gs pos="46000">
                  <a:srgbClr val="FFCF01"/>
                </a:gs>
                <a:gs pos="96000">
                  <a:srgbClr val="FFDC6D"/>
                </a:gs>
                <a:gs pos="0">
                  <a:srgbClr val="F39409"/>
                </a:gs>
              </a:gsLst>
              <a:lin ang="18900000" scaled="1"/>
              <a:tileRect/>
            </a:gradFill>
            <a:ln w="19050">
              <a:solidFill>
                <a:schemeClr val="bg1">
                  <a:lumMod val="95000"/>
                </a:schemeClr>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effectLst>
                    <a:outerShdw blurRad="38100" dist="12700" dir="5400000" algn="t" rotWithShape="0">
                      <a:prstClr val="black">
                        <a:alpha val="40000"/>
                      </a:prstClr>
                    </a:outerShdw>
                  </a:effectLst>
                </a:rPr>
                <a:t>~</a:t>
              </a:r>
            </a:p>
          </p:txBody>
        </p:sp>
      </p:grpSp>
      <p:grpSp>
        <p:nvGrpSpPr>
          <p:cNvPr id="19" name="Group 21"/>
          <p:cNvGrpSpPr/>
          <p:nvPr/>
        </p:nvGrpSpPr>
        <p:grpSpPr>
          <a:xfrm>
            <a:off x="2622452" y="2766704"/>
            <a:ext cx="2042160" cy="457200"/>
            <a:chOff x="3124200" y="1841484"/>
            <a:chExt cx="2042160" cy="457200"/>
          </a:xfrm>
        </p:grpSpPr>
        <p:sp>
          <p:nvSpPr>
            <p:cNvPr id="107" name="Rectangle 29"/>
            <p:cNvSpPr/>
            <p:nvPr/>
          </p:nvSpPr>
          <p:spPr>
            <a:xfrm>
              <a:off x="3124200" y="1841484"/>
              <a:ext cx="2042160" cy="4572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a:effectLst>
                    <a:outerShdw blurRad="63500" dist="25400" dir="5400000" algn="t" rotWithShape="0">
                      <a:prstClr val="black">
                        <a:alpha val="30000"/>
                      </a:prstClr>
                    </a:outerShdw>
                  </a:effectLst>
                  <a:cs typeface="Arial" pitchFamily="34" charset="0"/>
                </a:rPr>
                <a:t>SDN mobile backhaul and network slicer</a:t>
              </a:r>
              <a:endParaRPr lang="en-US" sz="1200" b="1" dirty="0">
                <a:effectLst>
                  <a:outerShdw blurRad="63500" dist="25400" dir="5400000" algn="t" rotWithShape="0">
                    <a:prstClr val="black">
                      <a:alpha val="30000"/>
                    </a:prstClr>
                  </a:outerShdw>
                </a:effectLst>
                <a:cs typeface="Arial" pitchFamily="34" charset="0"/>
              </a:endParaRPr>
            </a:p>
          </p:txBody>
        </p:sp>
        <p:sp>
          <p:nvSpPr>
            <p:cNvPr id="108" name="Oval 30"/>
            <p:cNvSpPr/>
            <p:nvPr/>
          </p:nvSpPr>
          <p:spPr>
            <a:xfrm>
              <a:off x="3177135" y="1894824"/>
              <a:ext cx="320040" cy="320040"/>
            </a:xfrm>
            <a:prstGeom prst="ellipse">
              <a:avLst/>
            </a:prstGeom>
            <a:gradFill flip="none" rotWithShape="1">
              <a:gsLst>
                <a:gs pos="49000">
                  <a:srgbClr val="7CCD45"/>
                </a:gs>
                <a:gs pos="100000">
                  <a:srgbClr val="9AE785"/>
                </a:gs>
                <a:gs pos="0">
                  <a:srgbClr val="0C5827"/>
                </a:gs>
              </a:gsLst>
              <a:lin ang="18000000" scaled="0"/>
              <a:tileRect/>
            </a:gradFill>
            <a:ln w="19050">
              <a:no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109728" rIns="109728"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a:t>
              </a:r>
              <a:endParaRPr lang="en-US" b="1" dirty="0">
                <a:effectLst>
                  <a:outerShdw blurRad="50800" dist="38100" dir="5400000" algn="t" rotWithShape="0">
                    <a:prstClr val="black">
                      <a:alpha val="40000"/>
                    </a:prstClr>
                  </a:outerShdw>
                </a:effectLst>
              </a:endParaRPr>
            </a:p>
          </p:txBody>
        </p:sp>
      </p:grpSp>
      <p:grpSp>
        <p:nvGrpSpPr>
          <p:cNvPr id="20" name="Group 22"/>
          <p:cNvGrpSpPr/>
          <p:nvPr/>
        </p:nvGrpSpPr>
        <p:grpSpPr>
          <a:xfrm>
            <a:off x="4664612" y="2766704"/>
            <a:ext cx="2042160" cy="457200"/>
            <a:chOff x="5334000" y="1841484"/>
            <a:chExt cx="2042160" cy="457200"/>
          </a:xfrm>
        </p:grpSpPr>
        <p:sp>
          <p:nvSpPr>
            <p:cNvPr id="105" name="Rectangle 27"/>
            <p:cNvSpPr/>
            <p:nvPr/>
          </p:nvSpPr>
          <p:spPr>
            <a:xfrm>
              <a:off x="5334000" y="1841484"/>
              <a:ext cx="2042160" cy="4572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a:effectLst>
                    <a:outerShdw blurRad="63500" dist="25400" dir="5400000" algn="t" rotWithShape="0">
                      <a:prstClr val="black">
                        <a:alpha val="30000"/>
                      </a:prstClr>
                    </a:outerShdw>
                  </a:effectLst>
                  <a:cs typeface="Arial" pitchFamily="34" charset="0"/>
                </a:rPr>
                <a:t>Partial – Not  complete for network slicing</a:t>
              </a:r>
              <a:endParaRPr lang="en-US" sz="1200" b="1" dirty="0">
                <a:effectLst>
                  <a:outerShdw blurRad="63500" dist="25400" dir="5400000" algn="t" rotWithShape="0">
                    <a:prstClr val="black">
                      <a:alpha val="30000"/>
                    </a:prstClr>
                  </a:outerShdw>
                </a:effectLst>
                <a:cs typeface="Arial" pitchFamily="34" charset="0"/>
              </a:endParaRPr>
            </a:p>
          </p:txBody>
        </p:sp>
        <p:sp>
          <p:nvSpPr>
            <p:cNvPr id="106" name="Oval 28"/>
            <p:cNvSpPr/>
            <p:nvPr/>
          </p:nvSpPr>
          <p:spPr>
            <a:xfrm>
              <a:off x="5386935" y="1894824"/>
              <a:ext cx="320040" cy="320040"/>
            </a:xfrm>
            <a:prstGeom prst="ellipse">
              <a:avLst/>
            </a:prstGeom>
            <a:gradFill flip="none" rotWithShape="1">
              <a:gsLst>
                <a:gs pos="90000">
                  <a:srgbClr val="FFD52F"/>
                </a:gs>
                <a:gs pos="46000">
                  <a:srgbClr val="FFCF01"/>
                </a:gs>
                <a:gs pos="96000">
                  <a:srgbClr val="FFDC6D"/>
                </a:gs>
                <a:gs pos="0">
                  <a:srgbClr val="F39409"/>
                </a:gs>
              </a:gsLst>
              <a:lin ang="18900000" scaled="1"/>
              <a:tileRect/>
            </a:gradFill>
            <a:ln w="19050">
              <a:solidFill>
                <a:schemeClr val="bg1">
                  <a:lumMod val="95000"/>
                </a:schemeClr>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effectLst>
                    <a:outerShdw blurRad="38100" dist="12700" dir="5400000" algn="t" rotWithShape="0">
                      <a:prstClr val="black">
                        <a:alpha val="40000"/>
                      </a:prstClr>
                    </a:outerShdw>
                  </a:effectLst>
                </a:rPr>
                <a:t>~</a:t>
              </a:r>
            </a:p>
          </p:txBody>
        </p:sp>
      </p:grpSp>
      <p:sp>
        <p:nvSpPr>
          <p:cNvPr id="21" name="Rectangle 24"/>
          <p:cNvSpPr/>
          <p:nvPr/>
        </p:nvSpPr>
        <p:spPr>
          <a:xfrm>
            <a:off x="412652" y="2766704"/>
            <a:ext cx="2209800" cy="4572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GB" sz="1400" b="1" dirty="0"/>
              <a:t>SDN integration</a:t>
            </a:r>
            <a:endParaRPr lang="en-US" sz="1400" b="1" dirty="0">
              <a:effectLst>
                <a:outerShdw blurRad="63500" dist="25400" dir="5400000" algn="t" rotWithShape="0">
                  <a:prstClr val="black">
                    <a:alpha val="30000"/>
                  </a:prstClr>
                </a:outerShdw>
              </a:effectLst>
              <a:cs typeface="Arial" pitchFamily="34" charset="0"/>
            </a:endParaRPr>
          </a:p>
        </p:txBody>
      </p:sp>
      <p:grpSp>
        <p:nvGrpSpPr>
          <p:cNvPr id="24" name="Group 34"/>
          <p:cNvGrpSpPr/>
          <p:nvPr/>
        </p:nvGrpSpPr>
        <p:grpSpPr>
          <a:xfrm>
            <a:off x="6722012" y="3223904"/>
            <a:ext cx="2042160" cy="457200"/>
            <a:chOff x="5334000" y="914400"/>
            <a:chExt cx="2042160" cy="457200"/>
          </a:xfrm>
        </p:grpSpPr>
        <p:sp>
          <p:nvSpPr>
            <p:cNvPr id="99" name="Rectangle 36"/>
            <p:cNvSpPr/>
            <p:nvPr/>
          </p:nvSpPr>
          <p:spPr>
            <a:xfrm>
              <a:off x="5334000" y="914400"/>
              <a:ext cx="2042160" cy="4572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a:effectLst>
                    <a:outerShdw blurRad="63500" dist="25400" dir="5400000" algn="t" rotWithShape="0">
                      <a:prstClr val="black">
                        <a:alpha val="30000"/>
                      </a:prstClr>
                    </a:outerShdw>
                  </a:effectLst>
                  <a:cs typeface="Arial" pitchFamily="34" charset="0"/>
                </a:rPr>
                <a:t>Low</a:t>
              </a:r>
              <a:endParaRPr lang="en-US" sz="1200" b="1" dirty="0">
                <a:effectLst>
                  <a:outerShdw blurRad="63500" dist="25400" dir="5400000" algn="t" rotWithShape="0">
                    <a:prstClr val="black">
                      <a:alpha val="30000"/>
                    </a:prstClr>
                  </a:outerShdw>
                </a:effectLst>
                <a:cs typeface="Arial" pitchFamily="34" charset="0"/>
              </a:endParaRPr>
            </a:p>
          </p:txBody>
        </p:sp>
        <p:sp>
          <p:nvSpPr>
            <p:cNvPr id="100" name="Oval 37"/>
            <p:cNvSpPr/>
            <p:nvPr/>
          </p:nvSpPr>
          <p:spPr>
            <a:xfrm>
              <a:off x="5386935" y="967740"/>
              <a:ext cx="320040" cy="320040"/>
            </a:xfrm>
            <a:prstGeom prst="ellipse">
              <a:avLst/>
            </a:prstGeom>
            <a:gradFill flip="none" rotWithShape="1">
              <a:gsLst>
                <a:gs pos="100000">
                  <a:srgbClr val="FF0000"/>
                </a:gs>
                <a:gs pos="0">
                  <a:srgbClr val="820000"/>
                </a:gs>
                <a:gs pos="24000">
                  <a:srgbClr val="C00000"/>
                </a:gs>
              </a:gsLst>
              <a:lin ang="18900000" scaled="1"/>
              <a:tileRect/>
            </a:gradFill>
            <a:ln w="19050">
              <a:solidFill>
                <a:srgbClr val="FF9393"/>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X</a:t>
              </a:r>
              <a:endParaRPr lang="en-US" b="1" dirty="0">
                <a:effectLst>
                  <a:outerShdw blurRad="50800" dist="38100" dir="5400000" algn="t" rotWithShape="0">
                    <a:prstClr val="black">
                      <a:alpha val="40000"/>
                    </a:prstClr>
                  </a:outerShdw>
                </a:effectLst>
              </a:endParaRPr>
            </a:p>
          </p:txBody>
        </p:sp>
      </p:grpSp>
      <p:sp>
        <p:nvSpPr>
          <p:cNvPr id="25" name="Rectangle 35"/>
          <p:cNvSpPr/>
          <p:nvPr/>
        </p:nvSpPr>
        <p:spPr>
          <a:xfrm>
            <a:off x="412652" y="3223904"/>
            <a:ext cx="2209800" cy="4572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GB" sz="1400" b="1" dirty="0"/>
              <a:t>Traffic shaping efficiency</a:t>
            </a:r>
            <a:endParaRPr lang="en-US" sz="1400" b="1" dirty="0">
              <a:effectLst>
                <a:outerShdw blurRad="63500" dist="25400" dir="5400000" algn="t" rotWithShape="0">
                  <a:prstClr val="black">
                    <a:alpha val="30000"/>
                  </a:prstClr>
                </a:outerShdw>
              </a:effectLst>
              <a:cs typeface="Arial" pitchFamily="34" charset="0"/>
            </a:endParaRPr>
          </a:p>
        </p:txBody>
      </p:sp>
      <p:grpSp>
        <p:nvGrpSpPr>
          <p:cNvPr id="26" name="Group 43"/>
          <p:cNvGrpSpPr/>
          <p:nvPr/>
        </p:nvGrpSpPr>
        <p:grpSpPr>
          <a:xfrm>
            <a:off x="2622452" y="3672255"/>
            <a:ext cx="2042160" cy="457200"/>
            <a:chOff x="3124200" y="1841484"/>
            <a:chExt cx="2042160" cy="457200"/>
          </a:xfrm>
        </p:grpSpPr>
        <p:sp>
          <p:nvSpPr>
            <p:cNvPr id="97" name="Rectangle 51"/>
            <p:cNvSpPr/>
            <p:nvPr/>
          </p:nvSpPr>
          <p:spPr>
            <a:xfrm>
              <a:off x="3124200" y="1841484"/>
              <a:ext cx="2042160" cy="4572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dirty="0">
                  <a:effectLst>
                    <a:outerShdw blurRad="63500" dist="25400" dir="5400000" algn="t" rotWithShape="0">
                      <a:prstClr val="black">
                        <a:alpha val="30000"/>
                      </a:prstClr>
                    </a:outerShdw>
                  </a:effectLst>
                  <a:cs typeface="Arial" pitchFamily="34" charset="0"/>
                </a:rPr>
                <a:t>99.9999% / 20 years</a:t>
              </a:r>
            </a:p>
          </p:txBody>
        </p:sp>
        <p:sp>
          <p:nvSpPr>
            <p:cNvPr id="98" name="Oval 52"/>
            <p:cNvSpPr/>
            <p:nvPr/>
          </p:nvSpPr>
          <p:spPr>
            <a:xfrm>
              <a:off x="3177135" y="1894824"/>
              <a:ext cx="320040" cy="320040"/>
            </a:xfrm>
            <a:prstGeom prst="ellipse">
              <a:avLst/>
            </a:prstGeom>
            <a:gradFill flip="none" rotWithShape="1">
              <a:gsLst>
                <a:gs pos="49000">
                  <a:srgbClr val="7CCD45"/>
                </a:gs>
                <a:gs pos="100000">
                  <a:srgbClr val="9AE785"/>
                </a:gs>
                <a:gs pos="0">
                  <a:srgbClr val="0C5827"/>
                </a:gs>
              </a:gsLst>
              <a:lin ang="18000000" scaled="0"/>
              <a:tileRect/>
            </a:gradFill>
            <a:ln w="19050">
              <a:no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109728" rIns="109728"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a:t>
              </a:r>
              <a:endParaRPr lang="en-US" b="1" dirty="0">
                <a:effectLst>
                  <a:outerShdw blurRad="50800" dist="38100" dir="5400000" algn="t" rotWithShape="0">
                    <a:prstClr val="black">
                      <a:alpha val="40000"/>
                    </a:prstClr>
                  </a:outerShdw>
                </a:effectLst>
              </a:endParaRPr>
            </a:p>
          </p:txBody>
        </p:sp>
      </p:grpSp>
      <p:sp>
        <p:nvSpPr>
          <p:cNvPr id="28" name="Rectangle 46"/>
          <p:cNvSpPr/>
          <p:nvPr/>
        </p:nvSpPr>
        <p:spPr>
          <a:xfrm>
            <a:off x="412652" y="3672255"/>
            <a:ext cx="2209800" cy="4572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GB" sz="1400" b="1"/>
              <a:t>Uptime / Reliability</a:t>
            </a:r>
            <a:endParaRPr lang="en-US" sz="1400" b="1" dirty="0">
              <a:effectLst>
                <a:outerShdw blurRad="63500" dist="25400" dir="5400000" algn="t" rotWithShape="0">
                  <a:prstClr val="black">
                    <a:alpha val="30000"/>
                  </a:prstClr>
                </a:outerShdw>
              </a:effectLst>
              <a:cs typeface="Arial" pitchFamily="34" charset="0"/>
            </a:endParaRPr>
          </a:p>
        </p:txBody>
      </p:sp>
      <p:grpSp>
        <p:nvGrpSpPr>
          <p:cNvPr id="29" name="Group 54"/>
          <p:cNvGrpSpPr/>
          <p:nvPr/>
        </p:nvGrpSpPr>
        <p:grpSpPr>
          <a:xfrm>
            <a:off x="2622452" y="4129455"/>
            <a:ext cx="2042160" cy="457200"/>
            <a:chOff x="3124200" y="1841484"/>
            <a:chExt cx="2042160" cy="457200"/>
          </a:xfrm>
        </p:grpSpPr>
        <p:sp>
          <p:nvSpPr>
            <p:cNvPr id="93" name="Rectangle 62"/>
            <p:cNvSpPr/>
            <p:nvPr/>
          </p:nvSpPr>
          <p:spPr>
            <a:xfrm>
              <a:off x="3124200" y="1841484"/>
              <a:ext cx="2042160" cy="4572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a:effectLst>
                    <a:outerShdw blurRad="63500" dist="25400" dir="5400000" algn="t" rotWithShape="0">
                      <a:prstClr val="black">
                        <a:alpha val="30000"/>
                      </a:prstClr>
                    </a:outerShdw>
                  </a:effectLst>
                  <a:cs typeface="Arial" pitchFamily="34" charset="0"/>
                </a:rPr>
                <a:t>Yes </a:t>
              </a:r>
            </a:p>
            <a:p>
              <a:pPr>
                <a:lnSpc>
                  <a:spcPts val="1300"/>
                </a:lnSpc>
              </a:pPr>
              <a:r>
                <a:rPr lang="en-US" sz="1200" b="1">
                  <a:effectLst>
                    <a:outerShdw blurRad="63500" dist="25400" dir="5400000" algn="t" rotWithShape="0">
                      <a:prstClr val="black">
                        <a:alpha val="30000"/>
                      </a:prstClr>
                    </a:outerShdw>
                  </a:effectLst>
                  <a:cs typeface="Arial" pitchFamily="34" charset="0"/>
                </a:rPr>
                <a:t>5G-TSN integration</a:t>
              </a:r>
              <a:endParaRPr lang="en-US" sz="1200" b="1" dirty="0">
                <a:effectLst>
                  <a:outerShdw blurRad="63500" dist="25400" dir="5400000" algn="t" rotWithShape="0">
                    <a:prstClr val="black">
                      <a:alpha val="30000"/>
                    </a:prstClr>
                  </a:outerShdw>
                </a:effectLst>
                <a:cs typeface="Arial" pitchFamily="34" charset="0"/>
              </a:endParaRPr>
            </a:p>
          </p:txBody>
        </p:sp>
        <p:sp>
          <p:nvSpPr>
            <p:cNvPr id="94" name="Oval 63"/>
            <p:cNvSpPr/>
            <p:nvPr/>
          </p:nvSpPr>
          <p:spPr>
            <a:xfrm>
              <a:off x="3177135" y="1894824"/>
              <a:ext cx="320040" cy="320040"/>
            </a:xfrm>
            <a:prstGeom prst="ellipse">
              <a:avLst/>
            </a:prstGeom>
            <a:gradFill flip="none" rotWithShape="1">
              <a:gsLst>
                <a:gs pos="49000">
                  <a:srgbClr val="7CCD45"/>
                </a:gs>
                <a:gs pos="100000">
                  <a:srgbClr val="9AE785"/>
                </a:gs>
                <a:gs pos="0">
                  <a:srgbClr val="0C5827"/>
                </a:gs>
              </a:gsLst>
              <a:lin ang="18000000" scaled="0"/>
              <a:tileRect/>
            </a:gradFill>
            <a:ln w="19050">
              <a:no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109728" rIns="109728"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a:t>
              </a:r>
              <a:endParaRPr lang="en-US" b="1" dirty="0">
                <a:effectLst>
                  <a:outerShdw blurRad="50800" dist="38100" dir="5400000" algn="t" rotWithShape="0">
                    <a:prstClr val="black">
                      <a:alpha val="40000"/>
                    </a:prstClr>
                  </a:outerShdw>
                </a:effectLst>
              </a:endParaRPr>
            </a:p>
          </p:txBody>
        </p:sp>
      </p:grpSp>
      <p:grpSp>
        <p:nvGrpSpPr>
          <p:cNvPr id="30" name="Group 55"/>
          <p:cNvGrpSpPr/>
          <p:nvPr/>
        </p:nvGrpSpPr>
        <p:grpSpPr>
          <a:xfrm>
            <a:off x="4664612" y="4129455"/>
            <a:ext cx="2042160" cy="457200"/>
            <a:chOff x="5334000" y="1841484"/>
            <a:chExt cx="2042160" cy="457200"/>
          </a:xfrm>
        </p:grpSpPr>
        <p:sp>
          <p:nvSpPr>
            <p:cNvPr id="91" name="Rectangle 60"/>
            <p:cNvSpPr/>
            <p:nvPr/>
          </p:nvSpPr>
          <p:spPr>
            <a:xfrm>
              <a:off x="5334000" y="1841484"/>
              <a:ext cx="2042160" cy="4572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a:effectLst>
                    <a:outerShdw blurRad="63500" dist="25400" dir="5400000" algn="t" rotWithShape="0">
                      <a:prstClr val="black">
                        <a:alpha val="30000"/>
                      </a:prstClr>
                    </a:outerShdw>
                  </a:effectLst>
                  <a:cs typeface="Arial" pitchFamily="34" charset="0"/>
                </a:rPr>
                <a:t>Partial compliance with industrial comms.</a:t>
              </a:r>
              <a:endParaRPr lang="en-US" sz="1200" b="1" dirty="0">
                <a:effectLst>
                  <a:outerShdw blurRad="63500" dist="25400" dir="5400000" algn="t" rotWithShape="0">
                    <a:prstClr val="black">
                      <a:alpha val="30000"/>
                    </a:prstClr>
                  </a:outerShdw>
                </a:effectLst>
                <a:cs typeface="Arial" pitchFamily="34" charset="0"/>
              </a:endParaRPr>
            </a:p>
          </p:txBody>
        </p:sp>
        <p:sp>
          <p:nvSpPr>
            <p:cNvPr id="92" name="Oval 61"/>
            <p:cNvSpPr/>
            <p:nvPr/>
          </p:nvSpPr>
          <p:spPr>
            <a:xfrm>
              <a:off x="5386935" y="1894824"/>
              <a:ext cx="320040" cy="320040"/>
            </a:xfrm>
            <a:prstGeom prst="ellipse">
              <a:avLst/>
            </a:prstGeom>
            <a:gradFill flip="none" rotWithShape="1">
              <a:gsLst>
                <a:gs pos="90000">
                  <a:srgbClr val="FFD52F"/>
                </a:gs>
                <a:gs pos="46000">
                  <a:srgbClr val="FFCF01"/>
                </a:gs>
                <a:gs pos="96000">
                  <a:srgbClr val="FFDC6D"/>
                </a:gs>
                <a:gs pos="0">
                  <a:srgbClr val="F39409"/>
                </a:gs>
              </a:gsLst>
              <a:lin ang="18900000" scaled="1"/>
              <a:tileRect/>
            </a:gradFill>
            <a:ln w="19050">
              <a:solidFill>
                <a:schemeClr val="bg1">
                  <a:lumMod val="95000"/>
                </a:schemeClr>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effectLst>
                    <a:outerShdw blurRad="38100" dist="12700" dir="5400000" algn="t" rotWithShape="0">
                      <a:prstClr val="black">
                        <a:alpha val="40000"/>
                      </a:prstClr>
                    </a:outerShdw>
                  </a:effectLst>
                </a:rPr>
                <a:t>~</a:t>
              </a:r>
            </a:p>
          </p:txBody>
        </p:sp>
      </p:grpSp>
      <p:grpSp>
        <p:nvGrpSpPr>
          <p:cNvPr id="31" name="Group 56"/>
          <p:cNvGrpSpPr/>
          <p:nvPr/>
        </p:nvGrpSpPr>
        <p:grpSpPr>
          <a:xfrm>
            <a:off x="6722012" y="4129455"/>
            <a:ext cx="2042160" cy="457200"/>
            <a:chOff x="5334000" y="914400"/>
            <a:chExt cx="2042160" cy="457200"/>
          </a:xfrm>
        </p:grpSpPr>
        <p:sp>
          <p:nvSpPr>
            <p:cNvPr id="89" name="Rectangle 58"/>
            <p:cNvSpPr/>
            <p:nvPr/>
          </p:nvSpPr>
          <p:spPr>
            <a:xfrm>
              <a:off x="5334000" y="914400"/>
              <a:ext cx="2042160" cy="4572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400" b="1">
                  <a:effectLst>
                    <a:outerShdw blurRad="63500" dist="25400" dir="5400000" algn="t" rotWithShape="0">
                      <a:prstClr val="black">
                        <a:alpha val="30000"/>
                      </a:prstClr>
                    </a:outerShdw>
                  </a:effectLst>
                  <a:cs typeface="Arial" pitchFamily="34" charset="0"/>
                </a:rPr>
                <a:t>No</a:t>
              </a:r>
              <a:endParaRPr lang="en-US" sz="1400" b="1" dirty="0">
                <a:effectLst>
                  <a:outerShdw blurRad="63500" dist="25400" dir="5400000" algn="t" rotWithShape="0">
                    <a:prstClr val="black">
                      <a:alpha val="30000"/>
                    </a:prstClr>
                  </a:outerShdw>
                </a:effectLst>
                <a:cs typeface="Arial" pitchFamily="34" charset="0"/>
              </a:endParaRPr>
            </a:p>
          </p:txBody>
        </p:sp>
        <p:sp>
          <p:nvSpPr>
            <p:cNvPr id="90" name="Oval 59"/>
            <p:cNvSpPr/>
            <p:nvPr/>
          </p:nvSpPr>
          <p:spPr>
            <a:xfrm>
              <a:off x="5386935" y="967740"/>
              <a:ext cx="320040" cy="320040"/>
            </a:xfrm>
            <a:prstGeom prst="ellipse">
              <a:avLst/>
            </a:prstGeom>
            <a:gradFill flip="none" rotWithShape="1">
              <a:gsLst>
                <a:gs pos="100000">
                  <a:srgbClr val="FF0000"/>
                </a:gs>
                <a:gs pos="0">
                  <a:srgbClr val="820000"/>
                </a:gs>
                <a:gs pos="24000">
                  <a:srgbClr val="C00000"/>
                </a:gs>
              </a:gsLst>
              <a:lin ang="18900000" scaled="1"/>
              <a:tileRect/>
            </a:gradFill>
            <a:ln w="19050">
              <a:solidFill>
                <a:srgbClr val="FF9393"/>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X</a:t>
              </a:r>
              <a:endParaRPr lang="en-US" b="1" dirty="0">
                <a:effectLst>
                  <a:outerShdw blurRad="50800" dist="38100" dir="5400000" algn="t" rotWithShape="0">
                    <a:prstClr val="black">
                      <a:alpha val="40000"/>
                    </a:prstClr>
                  </a:outerShdw>
                </a:effectLst>
              </a:endParaRPr>
            </a:p>
          </p:txBody>
        </p:sp>
      </p:grpSp>
      <p:grpSp>
        <p:nvGrpSpPr>
          <p:cNvPr id="50" name="Group 178"/>
          <p:cNvGrpSpPr/>
          <p:nvPr/>
        </p:nvGrpSpPr>
        <p:grpSpPr>
          <a:xfrm>
            <a:off x="4665784" y="3222732"/>
            <a:ext cx="2042160" cy="457200"/>
            <a:chOff x="5334000" y="1841484"/>
            <a:chExt cx="2042160" cy="457200"/>
          </a:xfrm>
        </p:grpSpPr>
        <p:sp>
          <p:nvSpPr>
            <p:cNvPr id="63" name="Rectangle 179"/>
            <p:cNvSpPr/>
            <p:nvPr/>
          </p:nvSpPr>
          <p:spPr>
            <a:xfrm>
              <a:off x="5334000" y="1841484"/>
              <a:ext cx="2042160" cy="4572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a:effectLst>
                    <a:outerShdw blurRad="63500" dist="25400" dir="5400000" algn="t" rotWithShape="0">
                      <a:prstClr val="black">
                        <a:alpha val="30000"/>
                      </a:prstClr>
                    </a:outerShdw>
                  </a:effectLst>
                  <a:cs typeface="Arial" pitchFamily="34" charset="0"/>
                </a:rPr>
                <a:t>Medium</a:t>
              </a:r>
              <a:endParaRPr lang="en-US" sz="1200" b="1" dirty="0">
                <a:effectLst>
                  <a:outerShdw blurRad="63500" dist="25400" dir="5400000" algn="t" rotWithShape="0">
                    <a:prstClr val="black">
                      <a:alpha val="30000"/>
                    </a:prstClr>
                  </a:outerShdw>
                </a:effectLst>
                <a:cs typeface="Arial" pitchFamily="34" charset="0"/>
              </a:endParaRPr>
            </a:p>
          </p:txBody>
        </p:sp>
        <p:sp>
          <p:nvSpPr>
            <p:cNvPr id="64" name="Oval 180"/>
            <p:cNvSpPr/>
            <p:nvPr/>
          </p:nvSpPr>
          <p:spPr>
            <a:xfrm>
              <a:off x="5386935" y="1894824"/>
              <a:ext cx="320040" cy="320040"/>
            </a:xfrm>
            <a:prstGeom prst="ellipse">
              <a:avLst/>
            </a:prstGeom>
            <a:gradFill flip="none" rotWithShape="1">
              <a:gsLst>
                <a:gs pos="90000">
                  <a:srgbClr val="FFD52F"/>
                </a:gs>
                <a:gs pos="46000">
                  <a:srgbClr val="FFCF01"/>
                </a:gs>
                <a:gs pos="96000">
                  <a:srgbClr val="FFDC6D"/>
                </a:gs>
                <a:gs pos="0">
                  <a:srgbClr val="F39409"/>
                </a:gs>
              </a:gsLst>
              <a:lin ang="18900000" scaled="1"/>
              <a:tileRect/>
            </a:gradFill>
            <a:ln w="19050">
              <a:solidFill>
                <a:schemeClr val="bg1">
                  <a:lumMod val="95000"/>
                </a:schemeClr>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effectLst>
                    <a:outerShdw blurRad="38100" dist="12700" dir="5400000" algn="t" rotWithShape="0">
                      <a:prstClr val="black">
                        <a:alpha val="40000"/>
                      </a:prstClr>
                    </a:outerShdw>
                  </a:effectLst>
                </a:rPr>
                <a:t>~</a:t>
              </a:r>
            </a:p>
          </p:txBody>
        </p:sp>
      </p:grpSp>
      <p:grpSp>
        <p:nvGrpSpPr>
          <p:cNvPr id="51" name="Group 181"/>
          <p:cNvGrpSpPr/>
          <p:nvPr/>
        </p:nvGrpSpPr>
        <p:grpSpPr>
          <a:xfrm>
            <a:off x="6726965" y="2747210"/>
            <a:ext cx="2042160" cy="457200"/>
            <a:chOff x="5334000" y="914400"/>
            <a:chExt cx="2042160" cy="457200"/>
          </a:xfrm>
        </p:grpSpPr>
        <p:sp>
          <p:nvSpPr>
            <p:cNvPr id="61" name="Rectangle 182"/>
            <p:cNvSpPr/>
            <p:nvPr/>
          </p:nvSpPr>
          <p:spPr>
            <a:xfrm>
              <a:off x="5334000" y="914400"/>
              <a:ext cx="2042160" cy="457200"/>
            </a:xfrm>
            <a:prstGeom prst="rect">
              <a:avLst/>
            </a:prstGeom>
            <a:gradFill flip="none" rotWithShape="1">
              <a:gsLst>
                <a:gs pos="100000">
                  <a:srgbClr val="FF0000"/>
                </a:gs>
                <a:gs pos="0">
                  <a:srgbClr val="820000"/>
                </a:gs>
                <a:gs pos="24000">
                  <a:srgbClr val="C00000"/>
                </a:gs>
              </a:gsLst>
              <a:lin ang="16200000" scaled="1"/>
              <a:tileRect/>
            </a:gradFill>
            <a:ln w="19050">
              <a:gradFill flip="none" rotWithShape="1">
                <a:gsLst>
                  <a:gs pos="0">
                    <a:srgbClr val="C00000"/>
                  </a:gs>
                  <a:gs pos="100000">
                    <a:srgbClr val="FF0000"/>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400" b="1">
                  <a:effectLst>
                    <a:outerShdw blurRad="63500" dist="25400" dir="5400000" algn="t" rotWithShape="0">
                      <a:prstClr val="black">
                        <a:alpha val="30000"/>
                      </a:prstClr>
                    </a:outerShdw>
                  </a:effectLst>
                  <a:cs typeface="Arial" pitchFamily="34" charset="0"/>
                </a:rPr>
                <a:t>No</a:t>
              </a:r>
              <a:endParaRPr lang="en-US" sz="1400" b="1" dirty="0">
                <a:effectLst>
                  <a:outerShdw blurRad="63500" dist="25400" dir="5400000" algn="t" rotWithShape="0">
                    <a:prstClr val="black">
                      <a:alpha val="30000"/>
                    </a:prstClr>
                  </a:outerShdw>
                </a:effectLst>
                <a:cs typeface="Arial" pitchFamily="34" charset="0"/>
              </a:endParaRPr>
            </a:p>
          </p:txBody>
        </p:sp>
        <p:sp>
          <p:nvSpPr>
            <p:cNvPr id="62" name="Oval 183"/>
            <p:cNvSpPr/>
            <p:nvPr/>
          </p:nvSpPr>
          <p:spPr>
            <a:xfrm>
              <a:off x="5386935" y="967740"/>
              <a:ext cx="320040" cy="320040"/>
            </a:xfrm>
            <a:prstGeom prst="ellipse">
              <a:avLst/>
            </a:prstGeom>
            <a:gradFill flip="none" rotWithShape="1">
              <a:gsLst>
                <a:gs pos="100000">
                  <a:srgbClr val="FF0000"/>
                </a:gs>
                <a:gs pos="0">
                  <a:srgbClr val="820000"/>
                </a:gs>
                <a:gs pos="24000">
                  <a:srgbClr val="C00000"/>
                </a:gs>
              </a:gsLst>
              <a:lin ang="18900000" scaled="1"/>
              <a:tileRect/>
            </a:gradFill>
            <a:ln w="19050">
              <a:solidFill>
                <a:srgbClr val="FF9393"/>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X</a:t>
              </a:r>
              <a:endParaRPr lang="en-US" b="1" dirty="0">
                <a:effectLst>
                  <a:outerShdw blurRad="50800" dist="38100" dir="5400000" algn="t" rotWithShape="0">
                    <a:prstClr val="black">
                      <a:alpha val="40000"/>
                    </a:prstClr>
                  </a:outerShdw>
                </a:effectLst>
              </a:endParaRPr>
            </a:p>
          </p:txBody>
        </p:sp>
      </p:grpSp>
      <p:pic>
        <p:nvPicPr>
          <p:cNvPr id="125" name="0 Imagen"/>
          <p:cNvPicPr/>
          <p:nvPr/>
        </p:nvPicPr>
        <p:blipFill>
          <a:blip r:embed="rId4">
            <a:extLst>
              <a:ext uri="{28A0092B-C50C-407E-A947-70E740481C1C}">
                <a14:useLocalDpi xmlns:a14="http://schemas.microsoft.com/office/drawing/2010/main" val="0"/>
              </a:ext>
            </a:extLst>
          </a:blip>
          <a:stretch>
            <a:fillRect/>
          </a:stretch>
        </p:blipFill>
        <p:spPr>
          <a:xfrm>
            <a:off x="2658589" y="1889794"/>
            <a:ext cx="1949751" cy="327249"/>
          </a:xfrm>
          <a:prstGeom prst="rect">
            <a:avLst/>
          </a:prstGeom>
        </p:spPr>
      </p:pic>
      <p:grpSp>
        <p:nvGrpSpPr>
          <p:cNvPr id="127" name="Group 21"/>
          <p:cNvGrpSpPr/>
          <p:nvPr/>
        </p:nvGrpSpPr>
        <p:grpSpPr>
          <a:xfrm>
            <a:off x="2622452" y="3229615"/>
            <a:ext cx="2042160" cy="457200"/>
            <a:chOff x="3124200" y="1841484"/>
            <a:chExt cx="2042160" cy="457200"/>
          </a:xfrm>
        </p:grpSpPr>
        <p:sp>
          <p:nvSpPr>
            <p:cNvPr id="128" name="Rectangle 29"/>
            <p:cNvSpPr/>
            <p:nvPr/>
          </p:nvSpPr>
          <p:spPr>
            <a:xfrm>
              <a:off x="3124200" y="1841484"/>
              <a:ext cx="2042160" cy="4572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a:effectLst>
                    <a:outerShdw blurRad="63500" dist="25400" dir="5400000" algn="t" rotWithShape="0">
                      <a:prstClr val="black">
                        <a:alpha val="30000"/>
                      </a:prstClr>
                    </a:outerShdw>
                  </a:effectLst>
                  <a:cs typeface="Arial" pitchFamily="34" charset="0"/>
                </a:rPr>
                <a:t>High (50% gain, </a:t>
              </a:r>
            </a:p>
            <a:p>
              <a:pPr>
                <a:lnSpc>
                  <a:spcPts val="1300"/>
                </a:lnSpc>
              </a:pPr>
              <a:r>
                <a:rPr lang="en-US" sz="1200" b="1">
                  <a:effectLst>
                    <a:outerShdw blurRad="63500" dist="25400" dir="5400000" algn="t" rotWithShape="0">
                      <a:prstClr val="black">
                        <a:alpha val="30000"/>
                      </a:prstClr>
                    </a:outerShdw>
                  </a:effectLst>
                  <a:cs typeface="Arial" pitchFamily="34" charset="0"/>
                </a:rPr>
                <a:t>&gt; 40 Gbps)</a:t>
              </a:r>
              <a:endParaRPr lang="en-US" sz="1200" b="1" dirty="0">
                <a:effectLst>
                  <a:outerShdw blurRad="63500" dist="25400" dir="5400000" algn="t" rotWithShape="0">
                    <a:prstClr val="black">
                      <a:alpha val="30000"/>
                    </a:prstClr>
                  </a:outerShdw>
                </a:effectLst>
                <a:cs typeface="Arial" pitchFamily="34" charset="0"/>
              </a:endParaRPr>
            </a:p>
          </p:txBody>
        </p:sp>
        <p:sp>
          <p:nvSpPr>
            <p:cNvPr id="129" name="Oval 30"/>
            <p:cNvSpPr/>
            <p:nvPr/>
          </p:nvSpPr>
          <p:spPr>
            <a:xfrm>
              <a:off x="3177135" y="1894824"/>
              <a:ext cx="320040" cy="320040"/>
            </a:xfrm>
            <a:prstGeom prst="ellipse">
              <a:avLst/>
            </a:prstGeom>
            <a:gradFill flip="none" rotWithShape="1">
              <a:gsLst>
                <a:gs pos="49000">
                  <a:srgbClr val="7CCD45"/>
                </a:gs>
                <a:gs pos="100000">
                  <a:srgbClr val="9AE785"/>
                </a:gs>
                <a:gs pos="0">
                  <a:srgbClr val="0C5827"/>
                </a:gs>
              </a:gsLst>
              <a:lin ang="18000000" scaled="0"/>
              <a:tileRect/>
            </a:gradFill>
            <a:ln w="19050">
              <a:no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109728" rIns="109728"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a:t>
              </a:r>
              <a:endParaRPr lang="en-US" b="1" dirty="0">
                <a:effectLst>
                  <a:outerShdw blurRad="50800" dist="38100" dir="5400000" algn="t" rotWithShape="0">
                    <a:prstClr val="black">
                      <a:alpha val="40000"/>
                    </a:prstClr>
                  </a:outerShdw>
                </a:effectLst>
              </a:endParaRPr>
            </a:p>
          </p:txBody>
        </p:sp>
      </p:grpSp>
      <p:grpSp>
        <p:nvGrpSpPr>
          <p:cNvPr id="139" name="Group 1"/>
          <p:cNvGrpSpPr/>
          <p:nvPr/>
        </p:nvGrpSpPr>
        <p:grpSpPr>
          <a:xfrm>
            <a:off x="4663418" y="2317861"/>
            <a:ext cx="2042160" cy="457200"/>
            <a:chOff x="3124200" y="1841484"/>
            <a:chExt cx="2042160" cy="457200"/>
          </a:xfrm>
        </p:grpSpPr>
        <p:sp>
          <p:nvSpPr>
            <p:cNvPr id="140" name="Rectangle 5"/>
            <p:cNvSpPr/>
            <p:nvPr/>
          </p:nvSpPr>
          <p:spPr>
            <a:xfrm>
              <a:off x="3124200" y="1841484"/>
              <a:ext cx="2042160" cy="457200"/>
            </a:xfrm>
            <a:prstGeom prst="rect">
              <a:avLst/>
            </a:prstGeom>
            <a:gradFill flip="none" rotWithShape="1">
              <a:gsLst>
                <a:gs pos="42000">
                  <a:srgbClr val="86CD45"/>
                </a:gs>
                <a:gs pos="100000">
                  <a:srgbClr val="9AE785"/>
                </a:gs>
                <a:gs pos="0">
                  <a:srgbClr val="13893D"/>
                </a:gs>
              </a:gsLst>
              <a:lin ang="16200000" scaled="1"/>
              <a:tileRect/>
            </a:gradFill>
            <a:ln w="19050">
              <a:gradFill flip="none" rotWithShape="1">
                <a:gsLst>
                  <a:gs pos="0">
                    <a:srgbClr val="1DBA5F"/>
                  </a:gs>
                  <a:gs pos="100000">
                    <a:srgbClr val="DBFABE"/>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400" b="1">
                  <a:effectLst>
                    <a:outerShdw blurRad="63500" dist="25400" dir="5400000" algn="t" rotWithShape="0">
                      <a:prstClr val="black">
                        <a:alpha val="30000"/>
                      </a:prstClr>
                    </a:outerShdw>
                  </a:effectLst>
                  <a:cs typeface="Arial" pitchFamily="34" charset="0"/>
                </a:rPr>
                <a:t>High</a:t>
              </a:r>
              <a:endParaRPr lang="en-US" sz="1400" b="1" dirty="0">
                <a:effectLst>
                  <a:outerShdw blurRad="63500" dist="25400" dir="5400000" algn="t" rotWithShape="0">
                    <a:prstClr val="black">
                      <a:alpha val="30000"/>
                    </a:prstClr>
                  </a:outerShdw>
                </a:effectLst>
                <a:cs typeface="Arial" pitchFamily="34" charset="0"/>
              </a:endParaRPr>
            </a:p>
          </p:txBody>
        </p:sp>
        <p:sp>
          <p:nvSpPr>
            <p:cNvPr id="141" name="Oval 6"/>
            <p:cNvSpPr/>
            <p:nvPr/>
          </p:nvSpPr>
          <p:spPr>
            <a:xfrm>
              <a:off x="3177135" y="1894824"/>
              <a:ext cx="320040" cy="320040"/>
            </a:xfrm>
            <a:prstGeom prst="ellipse">
              <a:avLst/>
            </a:prstGeom>
            <a:gradFill flip="none" rotWithShape="1">
              <a:gsLst>
                <a:gs pos="49000">
                  <a:srgbClr val="7CCD45"/>
                </a:gs>
                <a:gs pos="100000">
                  <a:srgbClr val="9AE785"/>
                </a:gs>
                <a:gs pos="0">
                  <a:srgbClr val="0C5827"/>
                </a:gs>
              </a:gsLst>
              <a:lin ang="18000000" scaled="0"/>
              <a:tileRect/>
            </a:gradFill>
            <a:ln w="19050">
              <a:no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109728" rIns="109728"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5400000" algn="t" rotWithShape="0">
                      <a:prstClr val="black">
                        <a:alpha val="40000"/>
                      </a:prstClr>
                    </a:outerShdw>
                  </a:effectLst>
                  <a:sym typeface="Wingdings"/>
                </a:rPr>
                <a:t></a:t>
              </a:r>
              <a:endParaRPr lang="en-US" b="1" dirty="0">
                <a:effectLst>
                  <a:outerShdw blurRad="50800" dist="38100" dir="5400000" algn="t" rotWithShape="0">
                    <a:prstClr val="black">
                      <a:alpha val="40000"/>
                    </a:prstClr>
                  </a:outerShdw>
                </a:effectLst>
              </a:endParaRPr>
            </a:p>
          </p:txBody>
        </p:sp>
      </p:grpSp>
      <p:grpSp>
        <p:nvGrpSpPr>
          <p:cNvPr id="145" name="Group 121"/>
          <p:cNvGrpSpPr/>
          <p:nvPr/>
        </p:nvGrpSpPr>
        <p:grpSpPr>
          <a:xfrm>
            <a:off x="6721520" y="2316689"/>
            <a:ext cx="2042160" cy="457200"/>
            <a:chOff x="5334000" y="1841484"/>
            <a:chExt cx="2042160" cy="457200"/>
          </a:xfrm>
        </p:grpSpPr>
        <p:sp>
          <p:nvSpPr>
            <p:cNvPr id="146" name="Rectangle 126"/>
            <p:cNvSpPr/>
            <p:nvPr/>
          </p:nvSpPr>
          <p:spPr>
            <a:xfrm>
              <a:off x="5334000" y="1841484"/>
              <a:ext cx="2042160" cy="4572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400" b="1">
                  <a:effectLst>
                    <a:outerShdw blurRad="63500" dist="25400" dir="5400000" algn="t" rotWithShape="0">
                      <a:prstClr val="black">
                        <a:alpha val="30000"/>
                      </a:prstClr>
                    </a:outerShdw>
                  </a:effectLst>
                  <a:cs typeface="Arial" pitchFamily="34" charset="0"/>
                </a:rPr>
                <a:t>Limited</a:t>
              </a:r>
              <a:endParaRPr lang="en-US" sz="1400" b="1" dirty="0">
                <a:effectLst>
                  <a:outerShdw blurRad="63500" dist="25400" dir="5400000" algn="t" rotWithShape="0">
                    <a:prstClr val="black">
                      <a:alpha val="30000"/>
                    </a:prstClr>
                  </a:outerShdw>
                </a:effectLst>
                <a:cs typeface="Arial" pitchFamily="34" charset="0"/>
              </a:endParaRPr>
            </a:p>
          </p:txBody>
        </p:sp>
        <p:sp>
          <p:nvSpPr>
            <p:cNvPr id="147" name="Oval 127"/>
            <p:cNvSpPr/>
            <p:nvPr/>
          </p:nvSpPr>
          <p:spPr>
            <a:xfrm>
              <a:off x="5386935" y="1894824"/>
              <a:ext cx="320040" cy="320040"/>
            </a:xfrm>
            <a:prstGeom prst="ellipse">
              <a:avLst/>
            </a:prstGeom>
            <a:gradFill flip="none" rotWithShape="1">
              <a:gsLst>
                <a:gs pos="90000">
                  <a:srgbClr val="FFD52F"/>
                </a:gs>
                <a:gs pos="46000">
                  <a:srgbClr val="FFCF01"/>
                </a:gs>
                <a:gs pos="96000">
                  <a:srgbClr val="FFDC6D"/>
                </a:gs>
                <a:gs pos="0">
                  <a:srgbClr val="F39409"/>
                </a:gs>
              </a:gsLst>
              <a:lin ang="18900000" scaled="1"/>
              <a:tileRect/>
            </a:gradFill>
            <a:ln w="19050">
              <a:solidFill>
                <a:schemeClr val="bg1">
                  <a:lumMod val="95000"/>
                </a:schemeClr>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effectLst>
                    <a:outerShdw blurRad="38100" dist="12700" dir="5400000" algn="t" rotWithShape="0">
                      <a:prstClr val="black">
                        <a:alpha val="40000"/>
                      </a:prstClr>
                    </a:outerShdw>
                  </a:effectLst>
                </a:rPr>
                <a:t>~</a:t>
              </a:r>
            </a:p>
          </p:txBody>
        </p:sp>
      </p:grpSp>
      <p:grpSp>
        <p:nvGrpSpPr>
          <p:cNvPr id="154" name="Group 3"/>
          <p:cNvGrpSpPr/>
          <p:nvPr/>
        </p:nvGrpSpPr>
        <p:grpSpPr>
          <a:xfrm>
            <a:off x="6719646" y="3671083"/>
            <a:ext cx="2042160" cy="457200"/>
            <a:chOff x="5334000" y="1841484"/>
            <a:chExt cx="2042160" cy="457200"/>
          </a:xfrm>
        </p:grpSpPr>
        <p:sp>
          <p:nvSpPr>
            <p:cNvPr id="155" name="Rectangle 11"/>
            <p:cNvSpPr/>
            <p:nvPr/>
          </p:nvSpPr>
          <p:spPr>
            <a:xfrm>
              <a:off x="5334000" y="1841484"/>
              <a:ext cx="2042160" cy="457200"/>
            </a:xfrm>
            <a:prstGeom prst="rect">
              <a:avLst/>
            </a:prstGeom>
            <a:gradFill flip="none" rotWithShape="1">
              <a:gsLst>
                <a:gs pos="90000">
                  <a:srgbClr val="FFD52F"/>
                </a:gs>
                <a:gs pos="46000">
                  <a:srgbClr val="FFCF01"/>
                </a:gs>
                <a:gs pos="96000">
                  <a:srgbClr val="FFDC6D"/>
                </a:gs>
                <a:gs pos="0">
                  <a:srgbClr val="F39409"/>
                </a:gs>
              </a:gsLst>
              <a:lin ang="16200000" scaled="1"/>
              <a:tileRect/>
            </a:gradFill>
            <a:ln w="19050">
              <a:gradFill flip="none" rotWithShape="1">
                <a:gsLst>
                  <a:gs pos="0">
                    <a:srgbClr val="FFC000"/>
                  </a:gs>
                  <a:gs pos="100000">
                    <a:srgbClr val="FFEA8F"/>
                  </a:gs>
                </a:gsLst>
                <a:lin ang="54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US" sz="1200" b="1">
                  <a:effectLst>
                    <a:outerShdw blurRad="63500" dist="25400" dir="5400000" algn="t" rotWithShape="0">
                      <a:prstClr val="black">
                        <a:alpha val="30000"/>
                      </a:prstClr>
                    </a:outerShdw>
                  </a:effectLst>
                  <a:cs typeface="Arial" pitchFamily="34" charset="0"/>
                </a:rPr>
                <a:t>99.9% / 1 year</a:t>
              </a:r>
              <a:endParaRPr lang="en-US" sz="1200" b="1" dirty="0">
                <a:effectLst>
                  <a:outerShdw blurRad="63500" dist="25400" dir="5400000" algn="t" rotWithShape="0">
                    <a:prstClr val="black">
                      <a:alpha val="30000"/>
                    </a:prstClr>
                  </a:outerShdw>
                </a:effectLst>
                <a:cs typeface="Arial" pitchFamily="34" charset="0"/>
              </a:endParaRPr>
            </a:p>
          </p:txBody>
        </p:sp>
        <p:sp>
          <p:nvSpPr>
            <p:cNvPr id="156" name="Oval 12"/>
            <p:cNvSpPr/>
            <p:nvPr/>
          </p:nvSpPr>
          <p:spPr>
            <a:xfrm>
              <a:off x="5386935" y="1894824"/>
              <a:ext cx="320040" cy="320040"/>
            </a:xfrm>
            <a:prstGeom prst="ellipse">
              <a:avLst/>
            </a:prstGeom>
            <a:gradFill flip="none" rotWithShape="1">
              <a:gsLst>
                <a:gs pos="90000">
                  <a:srgbClr val="FFD52F"/>
                </a:gs>
                <a:gs pos="46000">
                  <a:srgbClr val="FFCF01"/>
                </a:gs>
                <a:gs pos="96000">
                  <a:srgbClr val="FFDC6D"/>
                </a:gs>
                <a:gs pos="0">
                  <a:srgbClr val="F39409"/>
                </a:gs>
              </a:gsLst>
              <a:lin ang="18900000" scaled="1"/>
              <a:tileRect/>
            </a:gradFill>
            <a:ln w="19050">
              <a:solidFill>
                <a:schemeClr val="bg1">
                  <a:lumMod val="95000"/>
                </a:schemeClr>
              </a:solidFill>
              <a:miter lim="800000"/>
            </a:ln>
            <a:effectLst/>
            <a:scene3d>
              <a:camera prst="orthographicFront"/>
              <a:lightRig rig="glow" dir="t">
                <a:rot lat="0" lon="0" rev="27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tIns="91440" rIns="9144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a:effectLst>
                    <a:outerShdw blurRad="38100" dist="12700" dir="5400000" algn="t" rotWithShape="0">
                      <a:prstClr val="black">
                        <a:alpha val="40000"/>
                      </a:prstClr>
                    </a:outerShdw>
                  </a:effectLst>
                </a:rPr>
                <a:t>~</a:t>
              </a:r>
            </a:p>
          </p:txBody>
        </p:sp>
      </p:grpSp>
      <p:sp>
        <p:nvSpPr>
          <p:cNvPr id="110" name="Rectangle 24"/>
          <p:cNvSpPr/>
          <p:nvPr/>
        </p:nvSpPr>
        <p:spPr>
          <a:xfrm>
            <a:off x="412652" y="2317861"/>
            <a:ext cx="2209800" cy="4572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GB" sz="1400" b="1" smtClean="0"/>
              <a:t>Scalability/Flexibility</a:t>
            </a:r>
            <a:endParaRPr lang="en-US" sz="1400" b="1" dirty="0">
              <a:effectLst>
                <a:outerShdw blurRad="63500" dist="25400" dir="5400000" algn="t" rotWithShape="0">
                  <a:prstClr val="black">
                    <a:alpha val="30000"/>
                  </a:prstClr>
                </a:outerShdw>
              </a:effectLst>
              <a:cs typeface="Arial" pitchFamily="34" charset="0"/>
            </a:endParaRPr>
          </a:p>
        </p:txBody>
      </p:sp>
      <p:sp>
        <p:nvSpPr>
          <p:cNvPr id="115" name="Rectangle 24"/>
          <p:cNvSpPr/>
          <p:nvPr/>
        </p:nvSpPr>
        <p:spPr>
          <a:xfrm>
            <a:off x="413112" y="4128503"/>
            <a:ext cx="2209800" cy="457200"/>
          </a:xfrm>
          <a:prstGeom prst="rect">
            <a:avLst/>
          </a:prstGeom>
          <a:gradFill flip="none" rotWithShape="1">
            <a:gsLst>
              <a:gs pos="100000">
                <a:schemeClr val="tx1">
                  <a:lumMod val="65000"/>
                  <a:lumOff val="35000"/>
                </a:schemeClr>
              </a:gs>
              <a:gs pos="0">
                <a:schemeClr val="tx1">
                  <a:lumMod val="75000"/>
                  <a:lumOff val="25000"/>
                </a:schemeClr>
              </a:gs>
            </a:gsLst>
            <a:lin ang="0" scaled="1"/>
            <a:tileRect/>
          </a:grad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ts val="1300"/>
              </a:lnSpc>
            </a:pPr>
            <a:r>
              <a:rPr lang="en-GB" sz="1400" b="1" smtClean="0"/>
              <a:t>Industry 4.0 support</a:t>
            </a:r>
            <a:endParaRPr lang="en-US" sz="1400" b="1" dirty="0">
              <a:effectLst>
                <a:outerShdw blurRad="63500" dist="25400" dir="5400000" algn="t" rotWithShape="0">
                  <a:prstClr val="black">
                    <a:alpha val="30000"/>
                  </a:prstClr>
                </a:outerShdw>
              </a:effectLst>
              <a:cs typeface="Arial" pitchFamily="34" charset="0"/>
            </a:endParaRPr>
          </a:p>
        </p:txBody>
      </p:sp>
    </p:spTree>
    <p:extLst>
      <p:ext uri="{BB962C8B-B14F-4D97-AF65-F5344CB8AC3E}">
        <p14:creationId xmlns:p14="http://schemas.microsoft.com/office/powerpoint/2010/main" val="421686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9F495F3-BC67-4FC6-8ADA-F243FD64C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9" name="Title 1">
            <a:extLst>
              <a:ext uri="{FF2B5EF4-FFF2-40B4-BE49-F238E27FC236}">
                <a16:creationId xmlns:a16="http://schemas.microsoft.com/office/drawing/2014/main" xmlns="" id="{8E322C47-CF84-43C7-8964-90D50858A307}"/>
              </a:ext>
            </a:extLst>
          </p:cNvPr>
          <p:cNvSpPr txBox="1">
            <a:spLocks/>
          </p:cNvSpPr>
          <p:nvPr/>
        </p:nvSpPr>
        <p:spPr>
          <a:xfrm>
            <a:off x="0" y="478618"/>
            <a:ext cx="9159240"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GB" sz="2800" b="1" smtClean="0">
                <a:solidFill>
                  <a:srgbClr val="16A7E8"/>
                </a:solidFill>
                <a:latin typeface="Roboto Condensed" pitchFamily="2" charset="0"/>
              </a:rPr>
              <a:t>UNIQUENESS</a:t>
            </a:r>
            <a:endParaRPr lang="en-US" sz="2800" b="1" dirty="0">
              <a:solidFill>
                <a:srgbClr val="16A7E8"/>
              </a:solidFill>
              <a:latin typeface="Roboto Condensed" pitchFamily="2" charset="0"/>
            </a:endParaRPr>
          </a:p>
        </p:txBody>
      </p:sp>
      <p:pic>
        <p:nvPicPr>
          <p:cNvPr id="59" name="0 Imagen"/>
          <p:cNvPicPr/>
          <p:nvPr/>
        </p:nvPicPr>
        <p:blipFill>
          <a:blip r:embed="rId4">
            <a:extLst>
              <a:ext uri="{28A0092B-C50C-407E-A947-70E740481C1C}">
                <a14:useLocalDpi xmlns:a14="http://schemas.microsoft.com/office/drawing/2010/main" val="0"/>
              </a:ext>
            </a:extLst>
          </a:blip>
          <a:stretch>
            <a:fillRect/>
          </a:stretch>
        </p:blipFill>
        <p:spPr>
          <a:xfrm>
            <a:off x="1115354" y="1464769"/>
            <a:ext cx="1061173" cy="917822"/>
          </a:xfrm>
          <a:prstGeom prst="rect">
            <a:avLst/>
          </a:prstGeom>
        </p:spPr>
      </p:pic>
      <p:pic>
        <p:nvPicPr>
          <p:cNvPr id="60" name="0 Imagen"/>
          <p:cNvPicPr/>
          <p:nvPr/>
        </p:nvPicPr>
        <p:blipFill>
          <a:blip r:embed="rId5">
            <a:extLst>
              <a:ext uri="{28A0092B-C50C-407E-A947-70E740481C1C}">
                <a14:useLocalDpi xmlns:a14="http://schemas.microsoft.com/office/drawing/2010/main" val="0"/>
              </a:ext>
            </a:extLst>
          </a:blip>
          <a:stretch>
            <a:fillRect/>
          </a:stretch>
        </p:blipFill>
        <p:spPr>
          <a:xfrm>
            <a:off x="1141112" y="2616011"/>
            <a:ext cx="958274" cy="912799"/>
          </a:xfrm>
          <a:prstGeom prst="rect">
            <a:avLst/>
          </a:prstGeom>
        </p:spPr>
      </p:pic>
      <p:pic>
        <p:nvPicPr>
          <p:cNvPr id="65" name="0 Imagen"/>
          <p:cNvPicPr/>
          <p:nvPr/>
        </p:nvPicPr>
        <p:blipFill>
          <a:blip r:embed="rId6">
            <a:extLst>
              <a:ext uri="{28A0092B-C50C-407E-A947-70E740481C1C}">
                <a14:useLocalDpi xmlns:a14="http://schemas.microsoft.com/office/drawing/2010/main" val="0"/>
              </a:ext>
            </a:extLst>
          </a:blip>
          <a:stretch>
            <a:fillRect/>
          </a:stretch>
        </p:blipFill>
        <p:spPr>
          <a:xfrm>
            <a:off x="1166737" y="3877008"/>
            <a:ext cx="860765" cy="901052"/>
          </a:xfrm>
          <a:prstGeom prst="rect">
            <a:avLst/>
          </a:prstGeom>
        </p:spPr>
      </p:pic>
      <p:pic>
        <p:nvPicPr>
          <p:cNvPr id="66" name="0 Imagen"/>
          <p:cNvPicPr/>
          <p:nvPr/>
        </p:nvPicPr>
        <p:blipFill>
          <a:blip r:embed="rId7">
            <a:extLst>
              <a:ext uri="{28A0092B-C50C-407E-A947-70E740481C1C}">
                <a14:useLocalDpi xmlns:a14="http://schemas.microsoft.com/office/drawing/2010/main" val="0"/>
              </a:ext>
            </a:extLst>
          </a:blip>
          <a:stretch>
            <a:fillRect/>
          </a:stretch>
        </p:blipFill>
        <p:spPr>
          <a:xfrm>
            <a:off x="1168641" y="5040870"/>
            <a:ext cx="814834" cy="857653"/>
          </a:xfrm>
          <a:prstGeom prst="rect">
            <a:avLst/>
          </a:prstGeom>
        </p:spPr>
      </p:pic>
      <p:sp>
        <p:nvSpPr>
          <p:cNvPr id="67" name="Rectangle 73">
            <a:extLst>
              <a:ext uri="{FF2B5EF4-FFF2-40B4-BE49-F238E27FC236}">
                <a16:creationId xmlns:a16="http://schemas.microsoft.com/office/drawing/2014/main" xmlns="" id="{8ECBCA46-668C-43D7-863E-5ED65F72C8A0}"/>
              </a:ext>
            </a:extLst>
          </p:cNvPr>
          <p:cNvSpPr/>
          <p:nvPr/>
        </p:nvSpPr>
        <p:spPr>
          <a:xfrm>
            <a:off x="2593818" y="1508181"/>
            <a:ext cx="5826992" cy="830997"/>
          </a:xfrm>
          <a:prstGeom prst="rect">
            <a:avLst/>
          </a:prstGeom>
        </p:spPr>
        <p:txBody>
          <a:bodyPr wrap="square">
            <a:spAutoFit/>
          </a:bodyPr>
          <a:lstStyle/>
          <a:p>
            <a:r>
              <a:rPr lang="en-GB" sz="2400" b="1" smtClean="0">
                <a:latin typeface="+mj-lt"/>
                <a:ea typeface="Roboto Condensed" panose="02000000000000000000" pitchFamily="2" charset="0"/>
                <a:cs typeface="Roboto Condensed" panose="02000000000000000000" pitchFamily="2" charset="0"/>
              </a:rPr>
              <a:t>Dynamic scaling of infrastructure resources</a:t>
            </a:r>
            <a:endParaRPr lang="en-GB" sz="2400" b="1" dirty="0">
              <a:latin typeface="+mj-lt"/>
              <a:ea typeface="Roboto Condensed" panose="02000000000000000000" pitchFamily="2" charset="0"/>
              <a:cs typeface="Roboto Condensed" panose="02000000000000000000" pitchFamily="2" charset="0"/>
            </a:endParaRPr>
          </a:p>
          <a:p>
            <a:r>
              <a:rPr lang="en-GB" sz="2400" b="1" smtClean="0">
                <a:latin typeface="+mj-lt"/>
                <a:ea typeface="Roboto Condensed" panose="02000000000000000000" pitchFamily="2" charset="0"/>
                <a:cs typeface="Roboto Condensed" panose="02000000000000000000" pitchFamily="2" charset="0"/>
              </a:rPr>
              <a:t>Efficient </a:t>
            </a:r>
            <a:r>
              <a:rPr lang="en-GB" sz="2400" b="1" smtClean="0">
                <a:latin typeface="+mj-lt"/>
                <a:ea typeface="Roboto Condensed" panose="02000000000000000000" pitchFamily="2" charset="0"/>
                <a:cs typeface="Roboto Condensed" panose="02000000000000000000" pitchFamily="2" charset="0"/>
              </a:rPr>
              <a:t>traffic </a:t>
            </a:r>
            <a:r>
              <a:rPr lang="en-GB" sz="2400" b="1" smtClean="0">
                <a:latin typeface="+mj-lt"/>
                <a:ea typeface="Roboto Condensed" panose="02000000000000000000" pitchFamily="2" charset="0"/>
                <a:cs typeface="Roboto Condensed" panose="02000000000000000000" pitchFamily="2" charset="0"/>
              </a:rPr>
              <a:t>shaping: </a:t>
            </a:r>
            <a:r>
              <a:rPr lang="en-GB" sz="2400" b="1" i="1" smtClean="0">
                <a:solidFill>
                  <a:srgbClr val="00A7E4"/>
                </a:solidFill>
                <a:latin typeface="+mj-lt"/>
                <a:ea typeface="Roboto Condensed" panose="02000000000000000000" pitchFamily="2" charset="0"/>
                <a:cs typeface="Roboto Condensed" panose="02000000000000000000" pitchFamily="2" charset="0"/>
              </a:rPr>
              <a:t>&gt; </a:t>
            </a:r>
            <a:r>
              <a:rPr lang="en-GB" sz="2400" b="1" i="1" smtClean="0">
                <a:solidFill>
                  <a:srgbClr val="00A7E4"/>
                </a:solidFill>
                <a:latin typeface="+mj-lt"/>
                <a:ea typeface="Roboto Condensed" panose="02000000000000000000" pitchFamily="2" charset="0"/>
                <a:cs typeface="Roboto Condensed" panose="02000000000000000000" pitchFamily="2" charset="0"/>
              </a:rPr>
              <a:t>40 </a:t>
            </a:r>
            <a:r>
              <a:rPr lang="en-GB" sz="2400" b="1" i="1" smtClean="0">
                <a:solidFill>
                  <a:srgbClr val="00A7E4"/>
                </a:solidFill>
                <a:latin typeface="+mj-lt"/>
                <a:ea typeface="Roboto Condensed" panose="02000000000000000000" pitchFamily="2" charset="0"/>
                <a:cs typeface="Roboto Condensed" panose="02000000000000000000" pitchFamily="2" charset="0"/>
              </a:rPr>
              <a:t>Gbps</a:t>
            </a:r>
            <a:endParaRPr lang="en-GB" sz="2400" b="1">
              <a:latin typeface="+mj-lt"/>
              <a:ea typeface="Roboto Condensed" panose="02000000000000000000" pitchFamily="2" charset="0"/>
              <a:cs typeface="Roboto Condensed" panose="02000000000000000000" pitchFamily="2" charset="0"/>
            </a:endParaRPr>
          </a:p>
        </p:txBody>
      </p:sp>
      <p:sp>
        <p:nvSpPr>
          <p:cNvPr id="68" name="Rectangle 73">
            <a:extLst>
              <a:ext uri="{FF2B5EF4-FFF2-40B4-BE49-F238E27FC236}">
                <a16:creationId xmlns:a16="http://schemas.microsoft.com/office/drawing/2014/main" xmlns="" id="{8ECBCA46-668C-43D7-863E-5ED65F72C8A0}"/>
              </a:ext>
            </a:extLst>
          </p:cNvPr>
          <p:cNvSpPr/>
          <p:nvPr/>
        </p:nvSpPr>
        <p:spPr>
          <a:xfrm>
            <a:off x="2593818" y="2616011"/>
            <a:ext cx="6150936" cy="830997"/>
          </a:xfrm>
          <a:prstGeom prst="rect">
            <a:avLst/>
          </a:prstGeom>
        </p:spPr>
        <p:txBody>
          <a:bodyPr wrap="square">
            <a:spAutoFit/>
          </a:bodyPr>
          <a:lstStyle/>
          <a:p>
            <a:r>
              <a:rPr lang="en-GB" sz="2400" b="1" smtClean="0">
                <a:ea typeface="Roboto Condensed" panose="02000000000000000000" pitchFamily="2" charset="0"/>
                <a:cs typeface="Roboto Condensed" panose="02000000000000000000" pitchFamily="2" charset="0"/>
              </a:rPr>
              <a:t>Optimal content </a:t>
            </a:r>
            <a:r>
              <a:rPr lang="en-GB" sz="2400" b="1" smtClean="0">
                <a:ea typeface="Roboto Condensed" panose="02000000000000000000" pitchFamily="2" charset="0"/>
                <a:cs typeface="Roboto Condensed" panose="02000000000000000000" pitchFamily="2" charset="0"/>
              </a:rPr>
              <a:t>delivery: </a:t>
            </a:r>
            <a:r>
              <a:rPr lang="en-GB" sz="2400" b="1" i="1" smtClean="0">
                <a:solidFill>
                  <a:srgbClr val="00A7E4"/>
                </a:solidFill>
                <a:ea typeface="Roboto Condensed" panose="02000000000000000000" pitchFamily="2" charset="0"/>
                <a:cs typeface="Roboto Condensed" panose="02000000000000000000" pitchFamily="2" charset="0"/>
              </a:rPr>
              <a:t>50</a:t>
            </a:r>
            <a:r>
              <a:rPr lang="en-GB" sz="2400" b="1" i="1" smtClean="0">
                <a:solidFill>
                  <a:srgbClr val="00A7E4"/>
                </a:solidFill>
                <a:ea typeface="Roboto Condensed" panose="02000000000000000000" pitchFamily="2" charset="0"/>
                <a:cs typeface="Roboto Condensed" panose="02000000000000000000" pitchFamily="2" charset="0"/>
              </a:rPr>
              <a:t>% </a:t>
            </a:r>
            <a:r>
              <a:rPr lang="en-GB" sz="2400" b="1" i="1" smtClean="0">
                <a:solidFill>
                  <a:srgbClr val="00A7E4"/>
                </a:solidFill>
                <a:ea typeface="Roboto Condensed" panose="02000000000000000000" pitchFamily="2" charset="0"/>
                <a:cs typeface="Roboto Condensed" panose="02000000000000000000" pitchFamily="2" charset="0"/>
              </a:rPr>
              <a:t>gain</a:t>
            </a:r>
            <a:endParaRPr lang="en-GB" sz="2400" b="1" dirty="0">
              <a:ea typeface="Roboto Condensed" panose="02000000000000000000" pitchFamily="2" charset="0"/>
              <a:cs typeface="Roboto Condensed" panose="02000000000000000000" pitchFamily="2" charset="0"/>
            </a:endParaRPr>
          </a:p>
          <a:p>
            <a:r>
              <a:rPr lang="en-GB" sz="2400" b="1" smtClean="0">
                <a:ea typeface="Roboto Condensed" panose="02000000000000000000" pitchFamily="2" charset="0"/>
                <a:cs typeface="Roboto Condensed" panose="02000000000000000000" pitchFamily="2" charset="0"/>
              </a:rPr>
              <a:t>Large audience mobile streaming performance</a:t>
            </a:r>
            <a:endParaRPr lang="en-GB" sz="2400" b="1">
              <a:ea typeface="Roboto Condensed" panose="02000000000000000000" pitchFamily="2" charset="0"/>
              <a:cs typeface="Roboto Condensed" panose="02000000000000000000" pitchFamily="2" charset="0"/>
            </a:endParaRPr>
          </a:p>
        </p:txBody>
      </p:sp>
      <p:sp>
        <p:nvSpPr>
          <p:cNvPr id="69" name="Rectangle 73">
            <a:extLst>
              <a:ext uri="{FF2B5EF4-FFF2-40B4-BE49-F238E27FC236}">
                <a16:creationId xmlns:a16="http://schemas.microsoft.com/office/drawing/2014/main" xmlns="" id="{8ECBCA46-668C-43D7-863E-5ED65F72C8A0}"/>
              </a:ext>
            </a:extLst>
          </p:cNvPr>
          <p:cNvSpPr/>
          <p:nvPr/>
        </p:nvSpPr>
        <p:spPr>
          <a:xfrm>
            <a:off x="2593818" y="4005798"/>
            <a:ext cx="6150936" cy="830997"/>
          </a:xfrm>
          <a:prstGeom prst="rect">
            <a:avLst/>
          </a:prstGeom>
        </p:spPr>
        <p:txBody>
          <a:bodyPr wrap="square">
            <a:spAutoFit/>
          </a:bodyPr>
          <a:lstStyle/>
          <a:p>
            <a:r>
              <a:rPr lang="en-GB" sz="2400" b="1" smtClean="0">
                <a:ea typeface="Roboto Condensed" panose="02000000000000000000" pitchFamily="2" charset="0"/>
                <a:cs typeface="Roboto Condensed" panose="02000000000000000000" pitchFamily="2" charset="0"/>
              </a:rPr>
              <a:t>Affordable </a:t>
            </a:r>
            <a:r>
              <a:rPr lang="en-GB" sz="2400" b="1" smtClean="0">
                <a:ea typeface="Roboto Condensed" panose="02000000000000000000" pitchFamily="2" charset="0"/>
                <a:cs typeface="Roboto Condensed" panose="02000000000000000000" pitchFamily="2" charset="0"/>
              </a:rPr>
              <a:t>deployments: </a:t>
            </a:r>
            <a:r>
              <a:rPr lang="en-GB" sz="2400" b="1" i="1" smtClean="0">
                <a:solidFill>
                  <a:srgbClr val="00A7E4"/>
                </a:solidFill>
              </a:rPr>
              <a:t>up </a:t>
            </a:r>
            <a:r>
              <a:rPr lang="en-GB" sz="2400" b="1" i="1">
                <a:solidFill>
                  <a:srgbClr val="00A7E4"/>
                </a:solidFill>
              </a:rPr>
              <a:t>to 75% reduction in CO</a:t>
            </a:r>
            <a:r>
              <a:rPr lang="en-GB" sz="2400" b="1" i="1" baseline="-25000">
                <a:solidFill>
                  <a:srgbClr val="00A7E4"/>
                </a:solidFill>
              </a:rPr>
              <a:t>2</a:t>
            </a:r>
            <a:r>
              <a:rPr lang="en-GB" sz="2400" b="1" i="1">
                <a:solidFill>
                  <a:srgbClr val="00A7E4"/>
                </a:solidFill>
              </a:rPr>
              <a:t> </a:t>
            </a:r>
            <a:r>
              <a:rPr lang="en-GB" sz="2400" b="1" i="1" smtClean="0">
                <a:solidFill>
                  <a:srgbClr val="00A7E4"/>
                </a:solidFill>
              </a:rPr>
              <a:t>emissions</a:t>
            </a:r>
            <a:endParaRPr lang="en-GB" sz="2400" b="1">
              <a:ea typeface="Roboto Condensed" panose="02000000000000000000" pitchFamily="2" charset="0"/>
              <a:cs typeface="Roboto Condensed" panose="02000000000000000000" pitchFamily="2" charset="0"/>
            </a:endParaRPr>
          </a:p>
        </p:txBody>
      </p:sp>
      <p:sp>
        <p:nvSpPr>
          <p:cNvPr id="70" name="Rectangle 73">
            <a:extLst>
              <a:ext uri="{FF2B5EF4-FFF2-40B4-BE49-F238E27FC236}">
                <a16:creationId xmlns:a16="http://schemas.microsoft.com/office/drawing/2014/main" xmlns="" id="{8ECBCA46-668C-43D7-863E-5ED65F72C8A0}"/>
              </a:ext>
            </a:extLst>
          </p:cNvPr>
          <p:cNvSpPr/>
          <p:nvPr/>
        </p:nvSpPr>
        <p:spPr>
          <a:xfrm>
            <a:off x="2593818" y="5054197"/>
            <a:ext cx="6150936" cy="830997"/>
          </a:xfrm>
          <a:prstGeom prst="rect">
            <a:avLst/>
          </a:prstGeom>
        </p:spPr>
        <p:txBody>
          <a:bodyPr wrap="square">
            <a:spAutoFit/>
          </a:bodyPr>
          <a:lstStyle/>
          <a:p>
            <a:r>
              <a:rPr lang="en-GB" sz="2400" b="1" smtClean="0">
                <a:ea typeface="Roboto Condensed" panose="02000000000000000000" pitchFamily="2" charset="0"/>
                <a:cs typeface="Roboto Condensed" panose="02000000000000000000" pitchFamily="2" charset="0"/>
              </a:rPr>
              <a:t>Flexible as a service/pay as you go model</a:t>
            </a:r>
            <a:endParaRPr lang="en-GB" sz="2400" b="1" dirty="0">
              <a:ea typeface="Roboto Condensed" panose="02000000000000000000" pitchFamily="2" charset="0"/>
              <a:cs typeface="Roboto Condensed" panose="02000000000000000000" pitchFamily="2" charset="0"/>
            </a:endParaRPr>
          </a:p>
          <a:p>
            <a:r>
              <a:rPr lang="en-GB" sz="2400" b="1" smtClean="0">
                <a:ea typeface="Roboto Condensed" panose="02000000000000000000" pitchFamily="2" charset="0"/>
                <a:cs typeface="Roboto Condensed" panose="02000000000000000000" pitchFamily="2" charset="0"/>
              </a:rPr>
              <a:t>Annual subscription fees</a:t>
            </a:r>
            <a:endParaRPr lang="en-GB" sz="2400" b="1">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62670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0 Imagen"/>
          <p:cNvPicPr/>
          <p:nvPr/>
        </p:nvPicPr>
        <p:blipFill>
          <a:blip r:embed="rId3">
            <a:extLst>
              <a:ext uri="{28A0092B-C50C-407E-A947-70E740481C1C}">
                <a14:useLocalDpi xmlns:a14="http://schemas.microsoft.com/office/drawing/2010/main" val="0"/>
              </a:ext>
            </a:extLst>
          </a:blip>
          <a:stretch>
            <a:fillRect/>
          </a:stretch>
        </p:blipFill>
        <p:spPr>
          <a:xfrm>
            <a:off x="84404" y="844058"/>
            <a:ext cx="5233182" cy="3105639"/>
          </a:xfrm>
          <a:prstGeom prst="rect">
            <a:avLst/>
          </a:prstGeom>
        </p:spPr>
      </p:pic>
      <p:pic>
        <p:nvPicPr>
          <p:cNvPr id="3" name="Picture 2">
            <a:extLst>
              <a:ext uri="{FF2B5EF4-FFF2-40B4-BE49-F238E27FC236}">
                <a16:creationId xmlns:a16="http://schemas.microsoft.com/office/drawing/2014/main" xmlns="" id="{A9F495F3-BC67-4FC6-8ADA-F243FD64C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29" y="6205788"/>
            <a:ext cx="1090166" cy="508067"/>
          </a:xfrm>
          <a:prstGeom prst="rect">
            <a:avLst/>
          </a:prstGeom>
        </p:spPr>
      </p:pic>
      <p:sp>
        <p:nvSpPr>
          <p:cNvPr id="9" name="Title 1">
            <a:extLst>
              <a:ext uri="{FF2B5EF4-FFF2-40B4-BE49-F238E27FC236}">
                <a16:creationId xmlns:a16="http://schemas.microsoft.com/office/drawing/2014/main" xmlns="" id="{8E322C47-CF84-43C7-8964-90D50858A307}"/>
              </a:ext>
            </a:extLst>
          </p:cNvPr>
          <p:cNvSpPr txBox="1">
            <a:spLocks/>
          </p:cNvSpPr>
          <p:nvPr/>
        </p:nvSpPr>
        <p:spPr>
          <a:xfrm>
            <a:off x="0" y="316105"/>
            <a:ext cx="9144000" cy="4217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800" b="1" smtClean="0">
                <a:solidFill>
                  <a:srgbClr val="16A7E8"/>
                </a:solidFill>
                <a:latin typeface="Roboto Condensed" pitchFamily="2" charset="0"/>
              </a:rPr>
              <a:t>ADDRESABLE REVENUES  PER REGION</a:t>
            </a:r>
            <a:endParaRPr lang="es-ES" sz="2800" b="1" dirty="0">
              <a:solidFill>
                <a:srgbClr val="16A7E8"/>
              </a:solidFill>
              <a:latin typeface="Roboto Condensed" pitchFamily="2" charset="0"/>
            </a:endParaRPr>
          </a:p>
        </p:txBody>
      </p:sp>
      <p:grpSp>
        <p:nvGrpSpPr>
          <p:cNvPr id="5" name="4 Grupo"/>
          <p:cNvGrpSpPr/>
          <p:nvPr/>
        </p:nvGrpSpPr>
        <p:grpSpPr>
          <a:xfrm>
            <a:off x="4768949" y="3390316"/>
            <a:ext cx="4284488" cy="2726284"/>
            <a:chOff x="569402" y="1253937"/>
            <a:chExt cx="7075517" cy="4317182"/>
          </a:xfrm>
        </p:grpSpPr>
        <p:sp>
          <p:nvSpPr>
            <p:cNvPr id="8" name="Freeform 5"/>
            <p:cNvSpPr>
              <a:spLocks/>
            </p:cNvSpPr>
            <p:nvPr/>
          </p:nvSpPr>
          <p:spPr bwMode="auto">
            <a:xfrm>
              <a:off x="569402" y="1253937"/>
              <a:ext cx="4311058" cy="4317182"/>
            </a:xfrm>
            <a:custGeom>
              <a:avLst/>
              <a:gdLst>
                <a:gd name="T0" fmla="*/ 397 w 397"/>
                <a:gd name="T1" fmla="*/ 199 h 397"/>
                <a:gd name="T2" fmla="*/ 199 w 397"/>
                <a:gd name="T3" fmla="*/ 397 h 397"/>
                <a:gd name="T4" fmla="*/ 0 w 397"/>
                <a:gd name="T5" fmla="*/ 199 h 397"/>
                <a:gd name="T6" fmla="*/ 200 w 397"/>
                <a:gd name="T7" fmla="*/ 0 h 397"/>
                <a:gd name="T8" fmla="*/ 397 w 397"/>
                <a:gd name="T9" fmla="*/ 199 h 397"/>
              </a:gdLst>
              <a:ahLst/>
              <a:cxnLst>
                <a:cxn ang="0">
                  <a:pos x="T0" y="T1"/>
                </a:cxn>
                <a:cxn ang="0">
                  <a:pos x="T2" y="T3"/>
                </a:cxn>
                <a:cxn ang="0">
                  <a:pos x="T4" y="T5"/>
                </a:cxn>
                <a:cxn ang="0">
                  <a:pos x="T6" y="T7"/>
                </a:cxn>
                <a:cxn ang="0">
                  <a:pos x="T8" y="T9"/>
                </a:cxn>
              </a:cxnLst>
              <a:rect l="0" t="0" r="r" b="b"/>
              <a:pathLst>
                <a:path w="397" h="397">
                  <a:moveTo>
                    <a:pt x="397" y="199"/>
                  </a:moveTo>
                  <a:cubicBezTo>
                    <a:pt x="397" y="308"/>
                    <a:pt x="308" y="397"/>
                    <a:pt x="199" y="397"/>
                  </a:cubicBezTo>
                  <a:cubicBezTo>
                    <a:pt x="89" y="397"/>
                    <a:pt x="0" y="308"/>
                    <a:pt x="0" y="199"/>
                  </a:cubicBezTo>
                  <a:cubicBezTo>
                    <a:pt x="0" y="89"/>
                    <a:pt x="90" y="0"/>
                    <a:pt x="200" y="0"/>
                  </a:cubicBezTo>
                  <a:cubicBezTo>
                    <a:pt x="309" y="0"/>
                    <a:pt x="397" y="89"/>
                    <a:pt x="397" y="199"/>
                  </a:cubicBezTo>
                  <a:close/>
                </a:path>
              </a:pathLst>
            </a:custGeom>
            <a:gradFill flip="none" rotWithShape="1">
              <a:gsLst>
                <a:gs pos="31000">
                  <a:schemeClr val="accent1"/>
                </a:gs>
                <a:gs pos="82000">
                  <a:schemeClr val="accent1">
                    <a:lumMod val="50000"/>
                  </a:scheme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Line 6"/>
            <p:cNvSpPr>
              <a:spLocks noChangeShapeType="1"/>
            </p:cNvSpPr>
            <p:nvPr/>
          </p:nvSpPr>
          <p:spPr bwMode="auto">
            <a:xfrm flipV="1">
              <a:off x="861807" y="3374256"/>
              <a:ext cx="1879964" cy="283220"/>
            </a:xfrm>
            <a:prstGeom prst="line">
              <a:avLst/>
            </a:prstGeom>
            <a:noFill/>
            <a:ln w="11113" cap="flat">
              <a:solidFill>
                <a:srgbClr val="2D008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7"/>
            <p:cNvSpPr>
              <a:spLocks noChangeShapeType="1"/>
            </p:cNvSpPr>
            <p:nvPr/>
          </p:nvSpPr>
          <p:spPr bwMode="auto">
            <a:xfrm>
              <a:off x="2741772" y="3374256"/>
              <a:ext cx="1379355" cy="381198"/>
            </a:xfrm>
            <a:prstGeom prst="line">
              <a:avLst/>
            </a:prstGeom>
            <a:noFill/>
            <a:ln w="11113" cap="flat">
              <a:solidFill>
                <a:srgbClr val="2D008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861807" y="1264570"/>
              <a:ext cx="1879964" cy="2403539"/>
            </a:xfrm>
            <a:custGeom>
              <a:avLst/>
              <a:gdLst>
                <a:gd name="T0" fmla="*/ 0 w 173"/>
                <a:gd name="T1" fmla="*/ 221 h 221"/>
                <a:gd name="T2" fmla="*/ 173 w 173"/>
                <a:gd name="T3" fmla="*/ 0 h 221"/>
                <a:gd name="T4" fmla="*/ 173 w 173"/>
                <a:gd name="T5" fmla="*/ 195 h 221"/>
                <a:gd name="T6" fmla="*/ 0 w 173"/>
                <a:gd name="T7" fmla="*/ 221 h 221"/>
              </a:gdLst>
              <a:ahLst/>
              <a:cxnLst>
                <a:cxn ang="0">
                  <a:pos x="T0" y="T1"/>
                </a:cxn>
                <a:cxn ang="0">
                  <a:pos x="T2" y="T3"/>
                </a:cxn>
                <a:cxn ang="0">
                  <a:pos x="T4" y="T5"/>
                </a:cxn>
                <a:cxn ang="0">
                  <a:pos x="T6" y="T7"/>
                </a:cxn>
              </a:cxnLst>
              <a:rect l="0" t="0" r="r" b="b"/>
              <a:pathLst>
                <a:path w="173" h="221">
                  <a:moveTo>
                    <a:pt x="0" y="221"/>
                  </a:moveTo>
                  <a:cubicBezTo>
                    <a:pt x="0" y="111"/>
                    <a:pt x="82" y="0"/>
                    <a:pt x="173" y="0"/>
                  </a:cubicBezTo>
                  <a:cubicBezTo>
                    <a:pt x="173" y="195"/>
                    <a:pt x="173" y="195"/>
                    <a:pt x="173" y="195"/>
                  </a:cubicBezTo>
                  <a:lnTo>
                    <a:pt x="0" y="22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1591392" y="1913608"/>
              <a:ext cx="1150379" cy="1645889"/>
            </a:xfrm>
            <a:custGeom>
              <a:avLst/>
              <a:gdLst>
                <a:gd name="T0" fmla="*/ 0 w 93"/>
                <a:gd name="T1" fmla="*/ 122 h 122"/>
                <a:gd name="T2" fmla="*/ 93 w 93"/>
                <a:gd name="T3" fmla="*/ 0 h 122"/>
                <a:gd name="T4" fmla="*/ 93 w 93"/>
                <a:gd name="T5" fmla="*/ 108 h 122"/>
                <a:gd name="T6" fmla="*/ 0 w 93"/>
                <a:gd name="T7" fmla="*/ 122 h 122"/>
              </a:gdLst>
              <a:ahLst/>
              <a:cxnLst>
                <a:cxn ang="0">
                  <a:pos x="T0" y="T1"/>
                </a:cxn>
                <a:cxn ang="0">
                  <a:pos x="T2" y="T3"/>
                </a:cxn>
                <a:cxn ang="0">
                  <a:pos x="T4" y="T5"/>
                </a:cxn>
                <a:cxn ang="0">
                  <a:pos x="T6" y="T7"/>
                </a:cxn>
              </a:cxnLst>
              <a:rect l="0" t="0" r="r" b="b"/>
              <a:pathLst>
                <a:path w="93" h="122">
                  <a:moveTo>
                    <a:pt x="0" y="122"/>
                  </a:moveTo>
                  <a:cubicBezTo>
                    <a:pt x="0" y="61"/>
                    <a:pt x="44" y="0"/>
                    <a:pt x="93" y="0"/>
                  </a:cubicBezTo>
                  <a:cubicBezTo>
                    <a:pt x="93" y="108"/>
                    <a:pt x="93" y="108"/>
                    <a:pt x="93" y="108"/>
                  </a:cubicBezTo>
                  <a:lnTo>
                    <a:pt x="0" y="122"/>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861807" y="3374256"/>
              <a:ext cx="3259320" cy="479177"/>
            </a:xfrm>
            <a:custGeom>
              <a:avLst/>
              <a:gdLst>
                <a:gd name="T0" fmla="*/ 0 w 300"/>
                <a:gd name="T1" fmla="*/ 26 h 44"/>
                <a:gd name="T2" fmla="*/ 172 w 300"/>
                <a:gd name="T3" fmla="*/ 44 h 44"/>
                <a:gd name="T4" fmla="*/ 300 w 300"/>
                <a:gd name="T5" fmla="*/ 35 h 44"/>
                <a:gd name="T6" fmla="*/ 173 w 300"/>
                <a:gd name="T7" fmla="*/ 0 h 44"/>
                <a:gd name="T8" fmla="*/ 0 w 300"/>
                <a:gd name="T9" fmla="*/ 26 h 44"/>
              </a:gdLst>
              <a:ahLst/>
              <a:cxnLst>
                <a:cxn ang="0">
                  <a:pos x="T0" y="T1"/>
                </a:cxn>
                <a:cxn ang="0">
                  <a:pos x="T2" y="T3"/>
                </a:cxn>
                <a:cxn ang="0">
                  <a:pos x="T4" y="T5"/>
                </a:cxn>
                <a:cxn ang="0">
                  <a:pos x="T6" y="T7"/>
                </a:cxn>
                <a:cxn ang="0">
                  <a:pos x="T8" y="T9"/>
                </a:cxn>
              </a:cxnLst>
              <a:rect l="0" t="0" r="r" b="b"/>
              <a:pathLst>
                <a:path w="300" h="44">
                  <a:moveTo>
                    <a:pt x="0" y="26"/>
                  </a:moveTo>
                  <a:cubicBezTo>
                    <a:pt x="34" y="37"/>
                    <a:pt x="98" y="44"/>
                    <a:pt x="172" y="44"/>
                  </a:cubicBezTo>
                  <a:cubicBezTo>
                    <a:pt x="221" y="44"/>
                    <a:pt x="266" y="41"/>
                    <a:pt x="300" y="35"/>
                  </a:cubicBezTo>
                  <a:cubicBezTo>
                    <a:pt x="173" y="0"/>
                    <a:pt x="173" y="0"/>
                    <a:pt x="173" y="0"/>
                  </a:cubicBezTo>
                  <a:lnTo>
                    <a:pt x="0" y="26"/>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1591392" y="3374255"/>
              <a:ext cx="1970517" cy="283222"/>
            </a:xfrm>
            <a:custGeom>
              <a:avLst/>
              <a:gdLst>
                <a:gd name="T0" fmla="*/ 161 w 161"/>
                <a:gd name="T1" fmla="*/ 19 h 23"/>
                <a:gd name="T2" fmla="*/ 92 w 161"/>
                <a:gd name="T3" fmla="*/ 23 h 23"/>
                <a:gd name="T4" fmla="*/ 0 w 161"/>
                <a:gd name="T5" fmla="*/ 14 h 23"/>
                <a:gd name="T6" fmla="*/ 93 w 161"/>
                <a:gd name="T7" fmla="*/ 0 h 23"/>
                <a:gd name="T8" fmla="*/ 161 w 161"/>
                <a:gd name="T9" fmla="*/ 19 h 23"/>
              </a:gdLst>
              <a:ahLst/>
              <a:cxnLst>
                <a:cxn ang="0">
                  <a:pos x="T0" y="T1"/>
                </a:cxn>
                <a:cxn ang="0">
                  <a:pos x="T2" y="T3"/>
                </a:cxn>
                <a:cxn ang="0">
                  <a:pos x="T4" y="T5"/>
                </a:cxn>
                <a:cxn ang="0">
                  <a:pos x="T6" y="T7"/>
                </a:cxn>
                <a:cxn ang="0">
                  <a:pos x="T8" y="T9"/>
                </a:cxn>
              </a:cxnLst>
              <a:rect l="0" t="0" r="r" b="b"/>
              <a:pathLst>
                <a:path w="161" h="23">
                  <a:moveTo>
                    <a:pt x="161" y="19"/>
                  </a:moveTo>
                  <a:cubicBezTo>
                    <a:pt x="142" y="21"/>
                    <a:pt x="118" y="23"/>
                    <a:pt x="92" y="23"/>
                  </a:cubicBezTo>
                  <a:cubicBezTo>
                    <a:pt x="54" y="23"/>
                    <a:pt x="20" y="19"/>
                    <a:pt x="0" y="14"/>
                  </a:cubicBezTo>
                  <a:cubicBezTo>
                    <a:pt x="93" y="0"/>
                    <a:pt x="93" y="0"/>
                    <a:pt x="93" y="0"/>
                  </a:cubicBezTo>
                  <a:lnTo>
                    <a:pt x="161" y="19"/>
                  </a:lnTo>
                  <a:close/>
                </a:path>
              </a:pathLst>
            </a:custGeom>
            <a:solidFill>
              <a:srgbClr val="FF993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2741772" y="1264570"/>
              <a:ext cx="1379355" cy="2501516"/>
            </a:xfrm>
            <a:custGeom>
              <a:avLst/>
              <a:gdLst>
                <a:gd name="T0" fmla="*/ 0 w 127"/>
                <a:gd name="T1" fmla="*/ 0 h 230"/>
                <a:gd name="T2" fmla="*/ 127 w 127"/>
                <a:gd name="T3" fmla="*/ 230 h 230"/>
                <a:gd name="T4" fmla="*/ 0 w 127"/>
                <a:gd name="T5" fmla="*/ 195 h 230"/>
                <a:gd name="T6" fmla="*/ 0 w 127"/>
                <a:gd name="T7" fmla="*/ 0 h 230"/>
              </a:gdLst>
              <a:ahLst/>
              <a:cxnLst>
                <a:cxn ang="0">
                  <a:pos x="T0" y="T1"/>
                </a:cxn>
                <a:cxn ang="0">
                  <a:pos x="T2" y="T3"/>
                </a:cxn>
                <a:cxn ang="0">
                  <a:pos x="T4" y="T5"/>
                </a:cxn>
                <a:cxn ang="0">
                  <a:pos x="T6" y="T7"/>
                </a:cxn>
              </a:cxnLst>
              <a:rect l="0" t="0" r="r" b="b"/>
              <a:pathLst>
                <a:path w="127" h="230">
                  <a:moveTo>
                    <a:pt x="0" y="0"/>
                  </a:moveTo>
                  <a:cubicBezTo>
                    <a:pt x="67" y="0"/>
                    <a:pt x="127" y="120"/>
                    <a:pt x="127" y="230"/>
                  </a:cubicBezTo>
                  <a:cubicBezTo>
                    <a:pt x="0" y="195"/>
                    <a:pt x="0" y="195"/>
                    <a:pt x="0" y="195"/>
                  </a:cubicBezTo>
                  <a:lnTo>
                    <a:pt x="0"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auto">
            <a:xfrm>
              <a:off x="2741772" y="1913608"/>
              <a:ext cx="820136" cy="1700236"/>
            </a:xfrm>
            <a:custGeom>
              <a:avLst/>
              <a:gdLst>
                <a:gd name="T0" fmla="*/ 0 w 68"/>
                <a:gd name="T1" fmla="*/ 0 h 127"/>
                <a:gd name="T2" fmla="*/ 68 w 68"/>
                <a:gd name="T3" fmla="*/ 127 h 127"/>
                <a:gd name="T4" fmla="*/ 0 w 68"/>
                <a:gd name="T5" fmla="*/ 108 h 127"/>
                <a:gd name="T6" fmla="*/ 0 w 68"/>
                <a:gd name="T7" fmla="*/ 0 h 127"/>
              </a:gdLst>
              <a:ahLst/>
              <a:cxnLst>
                <a:cxn ang="0">
                  <a:pos x="T0" y="T1"/>
                </a:cxn>
                <a:cxn ang="0">
                  <a:pos x="T2" y="T3"/>
                </a:cxn>
                <a:cxn ang="0">
                  <a:pos x="T4" y="T5"/>
                </a:cxn>
                <a:cxn ang="0">
                  <a:pos x="T6" y="T7"/>
                </a:cxn>
              </a:cxnLst>
              <a:rect l="0" t="0" r="r" b="b"/>
              <a:pathLst>
                <a:path w="68" h="127">
                  <a:moveTo>
                    <a:pt x="0" y="0"/>
                  </a:moveTo>
                  <a:cubicBezTo>
                    <a:pt x="36" y="0"/>
                    <a:pt x="68" y="66"/>
                    <a:pt x="68" y="127"/>
                  </a:cubicBezTo>
                  <a:cubicBezTo>
                    <a:pt x="0" y="108"/>
                    <a:pt x="0" y="108"/>
                    <a:pt x="0" y="108"/>
                  </a:cubicBezTo>
                  <a:lnTo>
                    <a:pt x="0"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Box 57"/>
            <p:cNvSpPr txBox="1"/>
            <p:nvPr/>
          </p:nvSpPr>
          <p:spPr>
            <a:xfrm>
              <a:off x="4880460" y="4571715"/>
              <a:ext cx="2454250" cy="577444"/>
            </a:xfrm>
            <a:prstGeom prst="rect">
              <a:avLst/>
            </a:prstGeom>
            <a:noFill/>
          </p:spPr>
          <p:txBody>
            <a:bodyPr wrap="square" rtlCol="0">
              <a:spAutoFit/>
            </a:bodyPr>
            <a:lstStyle/>
            <a:p>
              <a:r>
                <a:rPr lang="en-US" sz="1600" b="1" u="sng" dirty="0"/>
                <a:t>SOM = €33 M</a:t>
              </a:r>
            </a:p>
          </p:txBody>
        </p:sp>
        <p:cxnSp>
          <p:nvCxnSpPr>
            <p:cNvPr id="19" name="Straight Arrow Connector 82"/>
            <p:cNvCxnSpPr>
              <a:stCxn id="20" idx="1"/>
            </p:cNvCxnSpPr>
            <p:nvPr/>
          </p:nvCxnSpPr>
          <p:spPr>
            <a:xfrm flipH="1">
              <a:off x="3534851" y="1902883"/>
              <a:ext cx="1449012" cy="524202"/>
            </a:xfrm>
            <a:prstGeom prst="straightConnector1">
              <a:avLst/>
            </a:prstGeom>
            <a:ln>
              <a:solidFill>
                <a:schemeClr val="tx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0" name="TextBox 91"/>
            <p:cNvSpPr txBox="1"/>
            <p:nvPr/>
          </p:nvSpPr>
          <p:spPr>
            <a:xfrm>
              <a:off x="4983863" y="1614160"/>
              <a:ext cx="2661056" cy="577444"/>
            </a:xfrm>
            <a:prstGeom prst="rect">
              <a:avLst/>
            </a:prstGeom>
            <a:noFill/>
          </p:spPr>
          <p:txBody>
            <a:bodyPr wrap="square" rtlCol="0">
              <a:spAutoFit/>
            </a:bodyPr>
            <a:lstStyle/>
            <a:p>
              <a:r>
                <a:rPr lang="en-US" sz="1600" b="1">
                  <a:solidFill>
                    <a:srgbClr val="00B050"/>
                  </a:solidFill>
                </a:rPr>
                <a:t>TAM = €98.5 Bn</a:t>
              </a:r>
              <a:endParaRPr lang="en-US" sz="1600" b="1" dirty="0">
                <a:solidFill>
                  <a:srgbClr val="00B050"/>
                </a:solidFill>
              </a:endParaRPr>
            </a:p>
          </p:txBody>
        </p:sp>
        <p:sp>
          <p:nvSpPr>
            <p:cNvPr id="21" name="Freeform 15"/>
            <p:cNvSpPr>
              <a:spLocks/>
            </p:cNvSpPr>
            <p:nvPr/>
          </p:nvSpPr>
          <p:spPr bwMode="auto">
            <a:xfrm>
              <a:off x="2134683" y="3363622"/>
              <a:ext cx="1036018" cy="177820"/>
            </a:xfrm>
            <a:custGeom>
              <a:avLst/>
              <a:gdLst>
                <a:gd name="T0" fmla="*/ 0 w 91"/>
                <a:gd name="T1" fmla="*/ 8 h 13"/>
                <a:gd name="T2" fmla="*/ 53 w 91"/>
                <a:gd name="T3" fmla="*/ 13 h 13"/>
                <a:gd name="T4" fmla="*/ 91 w 91"/>
                <a:gd name="T5" fmla="*/ 10 h 13"/>
                <a:gd name="T6" fmla="*/ 53 w 91"/>
                <a:gd name="T7" fmla="*/ 0 h 13"/>
                <a:gd name="T8" fmla="*/ 0 w 91"/>
                <a:gd name="T9" fmla="*/ 8 h 13"/>
              </a:gdLst>
              <a:ahLst/>
              <a:cxnLst>
                <a:cxn ang="0">
                  <a:pos x="T0" y="T1"/>
                </a:cxn>
                <a:cxn ang="0">
                  <a:pos x="T2" y="T3"/>
                </a:cxn>
                <a:cxn ang="0">
                  <a:pos x="T4" y="T5"/>
                </a:cxn>
                <a:cxn ang="0">
                  <a:pos x="T6" y="T7"/>
                </a:cxn>
                <a:cxn ang="0">
                  <a:pos x="T8" y="T9"/>
                </a:cxn>
              </a:cxnLst>
              <a:rect l="0" t="0" r="r" b="b"/>
              <a:pathLst>
                <a:path w="91" h="13">
                  <a:moveTo>
                    <a:pt x="0" y="8"/>
                  </a:moveTo>
                  <a:cubicBezTo>
                    <a:pt x="13" y="11"/>
                    <a:pt x="32" y="13"/>
                    <a:pt x="53" y="13"/>
                  </a:cubicBezTo>
                  <a:cubicBezTo>
                    <a:pt x="67" y="13"/>
                    <a:pt x="80" y="12"/>
                    <a:pt x="91" y="10"/>
                  </a:cubicBezTo>
                  <a:cubicBezTo>
                    <a:pt x="53" y="0"/>
                    <a:pt x="53" y="0"/>
                    <a:pt x="53" y="0"/>
                  </a:cubicBezTo>
                  <a:lnTo>
                    <a:pt x="0" y="8"/>
                  </a:lnTo>
                  <a:close/>
                </a:path>
              </a:pathLst>
            </a:custGeom>
            <a:solidFill>
              <a:srgbClr val="FFFF66"/>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2724932" y="2497759"/>
              <a:ext cx="445766" cy="1002031"/>
            </a:xfrm>
            <a:custGeom>
              <a:avLst/>
              <a:gdLst>
                <a:gd name="T0" fmla="*/ 0 w 38"/>
                <a:gd name="T1" fmla="*/ 0 h 75"/>
                <a:gd name="T2" fmla="*/ 38 w 38"/>
                <a:gd name="T3" fmla="*/ 75 h 75"/>
                <a:gd name="T4" fmla="*/ 0 w 38"/>
                <a:gd name="T5" fmla="*/ 65 h 75"/>
                <a:gd name="T6" fmla="*/ 0 w 38"/>
                <a:gd name="T7" fmla="*/ 0 h 75"/>
              </a:gdLst>
              <a:ahLst/>
              <a:cxnLst>
                <a:cxn ang="0">
                  <a:pos x="T0" y="T1"/>
                </a:cxn>
                <a:cxn ang="0">
                  <a:pos x="T2" y="T3"/>
                </a:cxn>
                <a:cxn ang="0">
                  <a:pos x="T4" y="T5"/>
                </a:cxn>
                <a:cxn ang="0">
                  <a:pos x="T6" y="T7"/>
                </a:cxn>
              </a:cxnLst>
              <a:rect l="0" t="0" r="r" b="b"/>
              <a:pathLst>
                <a:path w="38" h="75">
                  <a:moveTo>
                    <a:pt x="0" y="0"/>
                  </a:moveTo>
                  <a:cubicBezTo>
                    <a:pt x="21" y="0"/>
                    <a:pt x="38" y="40"/>
                    <a:pt x="38" y="75"/>
                  </a:cubicBezTo>
                  <a:cubicBezTo>
                    <a:pt x="0" y="65"/>
                    <a:pt x="0" y="65"/>
                    <a:pt x="0" y="65"/>
                  </a:cubicBezTo>
                  <a:lnTo>
                    <a:pt x="0" y="0"/>
                  </a:ln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p:nvSpPr>
          <p:spPr bwMode="auto">
            <a:xfrm>
              <a:off x="2124050" y="2497759"/>
              <a:ext cx="628947" cy="966392"/>
            </a:xfrm>
            <a:custGeom>
              <a:avLst/>
              <a:gdLst>
                <a:gd name="T0" fmla="*/ 0 w 53"/>
                <a:gd name="T1" fmla="*/ 73 h 73"/>
                <a:gd name="T2" fmla="*/ 53 w 53"/>
                <a:gd name="T3" fmla="*/ 0 h 73"/>
                <a:gd name="T4" fmla="*/ 53 w 53"/>
                <a:gd name="T5" fmla="*/ 65 h 73"/>
                <a:gd name="T6" fmla="*/ 0 w 53"/>
                <a:gd name="T7" fmla="*/ 73 h 73"/>
              </a:gdLst>
              <a:ahLst/>
              <a:cxnLst>
                <a:cxn ang="0">
                  <a:pos x="T0" y="T1"/>
                </a:cxn>
                <a:cxn ang="0">
                  <a:pos x="T2" y="T3"/>
                </a:cxn>
                <a:cxn ang="0">
                  <a:pos x="T4" y="T5"/>
                </a:cxn>
                <a:cxn ang="0">
                  <a:pos x="T6" y="T7"/>
                </a:cxn>
              </a:cxnLst>
              <a:rect l="0" t="0" r="r" b="b"/>
              <a:pathLst>
                <a:path w="53" h="73">
                  <a:moveTo>
                    <a:pt x="0" y="73"/>
                  </a:moveTo>
                  <a:cubicBezTo>
                    <a:pt x="0" y="37"/>
                    <a:pt x="25" y="0"/>
                    <a:pt x="53" y="0"/>
                  </a:cubicBezTo>
                  <a:cubicBezTo>
                    <a:pt x="53" y="65"/>
                    <a:pt x="53" y="65"/>
                    <a:pt x="53" y="65"/>
                  </a:cubicBezTo>
                  <a:lnTo>
                    <a:pt x="0" y="73"/>
                  </a:lnTo>
                  <a:close/>
                </a:path>
              </a:pathLst>
            </a:custGeom>
            <a:solidFill>
              <a:srgbClr val="FFFF00"/>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4" name="Straight Arrow Connector 55"/>
            <p:cNvCxnSpPr>
              <a:stCxn id="18" idx="1"/>
            </p:cNvCxnSpPr>
            <p:nvPr/>
          </p:nvCxnSpPr>
          <p:spPr>
            <a:xfrm flipH="1" flipV="1">
              <a:off x="2699852" y="3284330"/>
              <a:ext cx="2180608" cy="1576107"/>
            </a:xfrm>
            <a:prstGeom prst="straightConnector1">
              <a:avLst/>
            </a:prstGeom>
            <a:ln>
              <a:solidFill>
                <a:schemeClr val="tx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76"/>
            <p:cNvCxnSpPr>
              <a:stCxn id="26" idx="1"/>
            </p:cNvCxnSpPr>
            <p:nvPr/>
          </p:nvCxnSpPr>
          <p:spPr>
            <a:xfrm flipH="1" flipV="1">
              <a:off x="3253566" y="3090667"/>
              <a:ext cx="1833701" cy="288719"/>
            </a:xfrm>
            <a:prstGeom prst="straightConnector1">
              <a:avLst/>
            </a:prstGeom>
            <a:ln>
              <a:solidFill>
                <a:schemeClr val="tx1">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6" name="TextBox 89"/>
            <p:cNvSpPr txBox="1"/>
            <p:nvPr/>
          </p:nvSpPr>
          <p:spPr>
            <a:xfrm>
              <a:off x="5087267" y="3090664"/>
              <a:ext cx="2454249" cy="577444"/>
            </a:xfrm>
            <a:prstGeom prst="rect">
              <a:avLst/>
            </a:prstGeom>
            <a:noFill/>
          </p:spPr>
          <p:txBody>
            <a:bodyPr wrap="square" rtlCol="0">
              <a:spAutoFit/>
            </a:bodyPr>
            <a:lstStyle/>
            <a:p>
              <a:r>
                <a:rPr lang="en-US" sz="1600" b="1">
                  <a:solidFill>
                    <a:srgbClr val="FF9933"/>
                  </a:solidFill>
                </a:rPr>
                <a:t>SAM = €3.3 Bn</a:t>
              </a:r>
              <a:endParaRPr lang="en-US" sz="1600" b="1" dirty="0">
                <a:solidFill>
                  <a:srgbClr val="FF9933"/>
                </a:solidFill>
              </a:endParaRPr>
            </a:p>
          </p:txBody>
        </p:sp>
      </p:grpSp>
    </p:spTree>
    <p:extLst>
      <p:ext uri="{BB962C8B-B14F-4D97-AF65-F5344CB8AC3E}">
        <p14:creationId xmlns:p14="http://schemas.microsoft.com/office/powerpoint/2010/main" val="32956496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9200</TotalTime>
  <Words>1185</Words>
  <Application>Microsoft Office PowerPoint</Application>
  <PresentationFormat>Presentación en pantalla (4:3)</PresentationFormat>
  <Paragraphs>164</Paragraphs>
  <Slides>15</Slides>
  <Notes>12</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15</vt:i4>
      </vt:variant>
    </vt:vector>
  </HeadingPairs>
  <TitlesOfParts>
    <vt:vector size="17" baseType="lpstr">
      <vt:lpstr>2_Office Theme</vt:lpstr>
      <vt:lpstr>think-cell Slide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720°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Tomas Novotny</dc:creator>
  <cp:lastModifiedBy>usuario</cp:lastModifiedBy>
  <cp:revision>993</cp:revision>
  <dcterms:created xsi:type="dcterms:W3CDTF">2016-05-09T21:56:19Z</dcterms:created>
  <dcterms:modified xsi:type="dcterms:W3CDTF">2020-09-28T08:06:39Z</dcterms:modified>
</cp:coreProperties>
</file>