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6" r:id="rId3"/>
    <p:sldId id="257" r:id="rId4"/>
    <p:sldId id="291" r:id="rId5"/>
    <p:sldId id="287" r:id="rId6"/>
    <p:sldId id="295" r:id="rId7"/>
    <p:sldId id="281" r:id="rId8"/>
    <p:sldId id="266" r:id="rId9"/>
    <p:sldId id="294" r:id="rId10"/>
    <p:sldId id="289" r:id="rId11"/>
    <p:sldId id="292" r:id="rId12"/>
    <p:sldId id="273" r:id="rId13"/>
    <p:sldId id="314" r:id="rId14"/>
    <p:sldId id="280" r:id="rId15"/>
    <p:sldId id="282" r:id="rId16"/>
    <p:sldId id="315" r:id="rId17"/>
    <p:sldId id="2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7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nb-NO" sz="1400"/>
              <a:t>Redrose/franchisor revenue and net earnings (€)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INCOME!$H$7</c:f>
              <c:strCache>
                <c:ptCount val="1"/>
                <c:pt idx="0">
                  <c:v>Total Revenue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INCOME!$I$6:$M$6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INCOME!$I$7:$M$7</c:f>
              <c:numCache>
                <c:formatCode>#,##0_);[Red]\(#,##0\)</c:formatCode>
                <c:ptCount val="5"/>
                <c:pt idx="0">
                  <c:v>261000</c:v>
                </c:pt>
                <c:pt idx="1">
                  <c:v>1566000</c:v>
                </c:pt>
                <c:pt idx="2">
                  <c:v>4176000</c:v>
                </c:pt>
                <c:pt idx="3">
                  <c:v>6264000</c:v>
                </c:pt>
                <c:pt idx="4">
                  <c:v>10440000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50-4FEC-AE4E-16B920832403}"/>
            </c:ext>
          </c:extLst>
        </c:ser>
        <c:ser>
          <c:idx val="1"/>
          <c:order val="1"/>
          <c:tx>
            <c:strRef>
              <c:f>INCOME!$H$8</c:f>
              <c:strCache>
                <c:ptCount val="1"/>
                <c:pt idx="0">
                  <c:v>Net earnings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INCOME!$I$6:$M$6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INCOME!$I$8:$M$8</c:f>
              <c:numCache>
                <c:formatCode>#,##0_);[Red]\(#,##0\)</c:formatCode>
                <c:ptCount val="5"/>
                <c:pt idx="0">
                  <c:v>-351488.95952380949</c:v>
                </c:pt>
                <c:pt idx="1">
                  <c:v>-202594.76190476201</c:v>
                </c:pt>
                <c:pt idx="2">
                  <c:v>323088.57142857136</c:v>
                </c:pt>
                <c:pt idx="3">
                  <c:v>660553.14374999958</c:v>
                </c:pt>
                <c:pt idx="4">
                  <c:v>1791631.2500000005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50-4FEC-AE4E-16B92083240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69917695"/>
        <c:axId val="1114322639"/>
      </c:barChart>
      <c:catAx>
        <c:axId val="106991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4322639"/>
        <c:crosses val="autoZero"/>
        <c:auto val="1"/>
        <c:lblAlgn val="ctr"/>
        <c:lblOffset val="100"/>
        <c:noMultiLvlLbl val="0"/>
      </c:catAx>
      <c:valAx>
        <c:axId val="1114322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917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83AEE-C8CD-417B-AB3F-DC6C58776422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D63ED72A-9FD1-4487-8470-CE08C0A4FA15}">
      <dgm:prSet/>
      <dgm:spPr/>
      <dgm:t>
        <a:bodyPr/>
        <a:lstStyle/>
        <a:p>
          <a:r>
            <a:rPr lang="en-US" b="1" dirty="0">
              <a:solidFill>
                <a:schemeClr val="bg1">
                  <a:lumMod val="95000"/>
                  <a:lumOff val="5000"/>
                </a:schemeClr>
              </a:solidFill>
            </a:rPr>
            <a:t>Increasing demand means business as usual is unsustainable </a:t>
          </a:r>
        </a:p>
      </dgm:t>
    </dgm:pt>
    <dgm:pt modelId="{8A1F640A-D097-422A-A5D3-CCD337D58128}" type="parTrans" cxnId="{C0DF51D5-AFB7-448D-A12B-C7E82002E756}">
      <dgm:prSet/>
      <dgm:spPr/>
      <dgm:t>
        <a:bodyPr/>
        <a:lstStyle/>
        <a:p>
          <a:endParaRPr lang="en-US"/>
        </a:p>
      </dgm:t>
    </dgm:pt>
    <dgm:pt modelId="{E5576390-0208-44D1-8ABA-0B01ACB66731}" type="sibTrans" cxnId="{C0DF51D5-AFB7-448D-A12B-C7E82002E756}">
      <dgm:prSet/>
      <dgm:spPr/>
      <dgm:t>
        <a:bodyPr/>
        <a:lstStyle/>
        <a:p>
          <a:endParaRPr lang="en-US"/>
        </a:p>
      </dgm:t>
    </dgm:pt>
    <dgm:pt modelId="{3DEF8E5D-EE1C-43F4-A897-67F41FC07133}">
      <dgm:prSet/>
      <dgm:spPr/>
      <dgm:t>
        <a:bodyPr/>
        <a:lstStyle/>
        <a:p>
          <a:r>
            <a:rPr lang="en-US" b="1" dirty="0">
              <a:solidFill>
                <a:schemeClr val="bg1">
                  <a:lumMod val="95000"/>
                  <a:lumOff val="5000"/>
                </a:schemeClr>
              </a:solidFill>
            </a:rPr>
            <a:t>Pressure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on aging Harvesters</a:t>
          </a:r>
        </a:p>
      </dgm:t>
    </dgm:pt>
    <dgm:pt modelId="{A9E578E5-1804-4FAA-AACE-1626CFB77E22}" type="parTrans" cxnId="{6F85E405-C971-4CF7-8129-498C0B2339B2}">
      <dgm:prSet/>
      <dgm:spPr/>
      <dgm:t>
        <a:bodyPr/>
        <a:lstStyle/>
        <a:p>
          <a:endParaRPr lang="en-US"/>
        </a:p>
      </dgm:t>
    </dgm:pt>
    <dgm:pt modelId="{17C4E19F-73D7-4017-AEB3-0F3B85703E40}" type="sibTrans" cxnId="{6F85E405-C971-4CF7-8129-498C0B2339B2}">
      <dgm:prSet/>
      <dgm:spPr/>
      <dgm:t>
        <a:bodyPr/>
        <a:lstStyle/>
        <a:p>
          <a:endParaRPr lang="en-US"/>
        </a:p>
      </dgm:t>
    </dgm:pt>
    <dgm:pt modelId="{EE356CDB-3EEA-4061-B057-5649D45B2DD5}">
      <dgm:prSet/>
      <dgm:spPr/>
      <dgm:t>
        <a:bodyPr/>
        <a:lstStyle/>
        <a:p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Over </a:t>
          </a:r>
          <a:r>
            <a:rPr lang="en-US" b="1" dirty="0">
              <a:solidFill>
                <a:schemeClr val="bg1">
                  <a:lumMod val="95000"/>
                  <a:lumOff val="5000"/>
                </a:schemeClr>
              </a:solidFill>
            </a:rPr>
            <a:t>90% 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of Irish Seaweed sales is </a:t>
          </a:r>
          <a:r>
            <a:rPr lang="en-US" b="1" dirty="0">
              <a:solidFill>
                <a:schemeClr val="bg1">
                  <a:lumMod val="95000"/>
                  <a:lumOff val="5000"/>
                </a:schemeClr>
              </a:solidFill>
            </a:rPr>
            <a:t>wild harvest</a:t>
          </a:r>
          <a:endParaRPr lang="en-US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98941466-0830-4662-96B6-561FFC12298E}" type="parTrans" cxnId="{232288F0-8675-48A4-BDD7-EEBF7C65FADD}">
      <dgm:prSet/>
      <dgm:spPr/>
      <dgm:t>
        <a:bodyPr/>
        <a:lstStyle/>
        <a:p>
          <a:endParaRPr lang="en-US"/>
        </a:p>
      </dgm:t>
    </dgm:pt>
    <dgm:pt modelId="{9B7E2AC5-E530-4F0D-8885-756D337CC867}" type="sibTrans" cxnId="{232288F0-8675-48A4-BDD7-EEBF7C65FADD}">
      <dgm:prSet/>
      <dgm:spPr/>
      <dgm:t>
        <a:bodyPr/>
        <a:lstStyle/>
        <a:p>
          <a:endParaRPr lang="en-US"/>
        </a:p>
      </dgm:t>
    </dgm:pt>
    <dgm:pt modelId="{F6505611-484C-4D88-B00F-88139ED4540B}">
      <dgm:prSet/>
      <dgm:spPr/>
      <dgm:t>
        <a:bodyPr/>
        <a:lstStyle/>
        <a:p>
          <a:r>
            <a:rPr lang="en-US" b="1" dirty="0">
              <a:solidFill>
                <a:schemeClr val="bg1">
                  <a:lumMod val="95000"/>
                  <a:lumOff val="5000"/>
                </a:schemeClr>
              </a:solidFill>
            </a:rPr>
            <a:t>Lack  of resource management</a:t>
          </a:r>
          <a:endParaRPr lang="en-US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66AABC7E-7E19-4FE3-87D5-17D5E992765F}" type="parTrans" cxnId="{B3045AFB-5B86-43DD-8DC2-52E93B9AC820}">
      <dgm:prSet/>
      <dgm:spPr/>
      <dgm:t>
        <a:bodyPr/>
        <a:lstStyle/>
        <a:p>
          <a:endParaRPr lang="en-IE"/>
        </a:p>
      </dgm:t>
    </dgm:pt>
    <dgm:pt modelId="{6F53A767-70E3-45B0-86C2-ED444764FD62}" type="sibTrans" cxnId="{B3045AFB-5B86-43DD-8DC2-52E93B9AC820}">
      <dgm:prSet/>
      <dgm:spPr/>
      <dgm:t>
        <a:bodyPr/>
        <a:lstStyle/>
        <a:p>
          <a:endParaRPr lang="en-IE"/>
        </a:p>
      </dgm:t>
    </dgm:pt>
    <dgm:pt modelId="{30CA3F2E-06B4-463F-8257-4D7ED5145C0A}">
      <dgm:prSet/>
      <dgm:spPr/>
      <dgm:t>
        <a:bodyPr/>
        <a:lstStyle/>
        <a:p>
          <a:r>
            <a:rPr lang="en-US" b="1" dirty="0">
              <a:solidFill>
                <a:schemeClr val="bg1">
                  <a:lumMod val="95000"/>
                  <a:lumOff val="5000"/>
                </a:schemeClr>
              </a:solidFill>
            </a:rPr>
            <a:t>Depleting wild stock</a:t>
          </a:r>
        </a:p>
      </dgm:t>
    </dgm:pt>
    <dgm:pt modelId="{96858B0D-5D0F-4E1E-83ED-3668FA886739}" type="parTrans" cxnId="{D9B8B66B-95CB-4133-AF9C-641F68DB4585}">
      <dgm:prSet/>
      <dgm:spPr/>
      <dgm:t>
        <a:bodyPr/>
        <a:lstStyle/>
        <a:p>
          <a:endParaRPr lang="en-IE"/>
        </a:p>
      </dgm:t>
    </dgm:pt>
    <dgm:pt modelId="{E2DDEDDF-975C-4047-AEE7-E20575FFB01F}" type="sibTrans" cxnId="{D9B8B66B-95CB-4133-AF9C-641F68DB4585}">
      <dgm:prSet/>
      <dgm:spPr/>
      <dgm:t>
        <a:bodyPr/>
        <a:lstStyle/>
        <a:p>
          <a:endParaRPr lang="en-IE"/>
        </a:p>
      </dgm:t>
    </dgm:pt>
    <dgm:pt modelId="{32BD9E11-20BE-4835-99C9-F6A46789864E}" type="pres">
      <dgm:prSet presAssocID="{84583AEE-C8CD-417B-AB3F-DC6C58776422}" presName="linear" presStyleCnt="0">
        <dgm:presLayoutVars>
          <dgm:animLvl val="lvl"/>
          <dgm:resizeHandles val="exact"/>
        </dgm:presLayoutVars>
      </dgm:prSet>
      <dgm:spPr/>
    </dgm:pt>
    <dgm:pt modelId="{64885E8B-B541-44D4-98D5-BDD46712AB6D}" type="pres">
      <dgm:prSet presAssocID="{D63ED72A-9FD1-4487-8470-CE08C0A4FA1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1F91BB2-1600-4D91-A6A8-E9A5C6414B88}" type="pres">
      <dgm:prSet presAssocID="{E5576390-0208-44D1-8ABA-0B01ACB66731}" presName="spacer" presStyleCnt="0"/>
      <dgm:spPr/>
    </dgm:pt>
    <dgm:pt modelId="{EE417C57-6BD7-4513-A730-A4EF00CB9209}" type="pres">
      <dgm:prSet presAssocID="{30CA3F2E-06B4-463F-8257-4D7ED5145C0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70BCC87-CDC8-4278-AAE7-11F0C30999EA}" type="pres">
      <dgm:prSet presAssocID="{E2DDEDDF-975C-4047-AEE7-E20575FFB01F}" presName="spacer" presStyleCnt="0"/>
      <dgm:spPr/>
    </dgm:pt>
    <dgm:pt modelId="{15184487-2DED-4DC8-B9C7-4CF8F53D794D}" type="pres">
      <dgm:prSet presAssocID="{F6505611-484C-4D88-B00F-88139ED4540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0884077-5487-4C49-8F7D-F194D4A6BAC0}" type="pres">
      <dgm:prSet presAssocID="{6F53A767-70E3-45B0-86C2-ED444764FD62}" presName="spacer" presStyleCnt="0"/>
      <dgm:spPr/>
    </dgm:pt>
    <dgm:pt modelId="{04BC25F8-28CB-472A-A2AA-CE2A0421945A}" type="pres">
      <dgm:prSet presAssocID="{3DEF8E5D-EE1C-43F4-A897-67F41FC0713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DB26A93-8F8E-4015-9473-013020386AB7}" type="pres">
      <dgm:prSet presAssocID="{17C4E19F-73D7-4017-AEB3-0F3B85703E40}" presName="spacer" presStyleCnt="0"/>
      <dgm:spPr/>
    </dgm:pt>
    <dgm:pt modelId="{53747402-B14A-4458-BC43-4E3EC26A6603}" type="pres">
      <dgm:prSet presAssocID="{EE356CDB-3EEA-4061-B057-5649D45B2DD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F85E405-C971-4CF7-8129-498C0B2339B2}" srcId="{84583AEE-C8CD-417B-AB3F-DC6C58776422}" destId="{3DEF8E5D-EE1C-43F4-A897-67F41FC07133}" srcOrd="3" destOrd="0" parTransId="{A9E578E5-1804-4FAA-AACE-1626CFB77E22}" sibTransId="{17C4E19F-73D7-4017-AEB3-0F3B85703E40}"/>
    <dgm:cxn modelId="{11BB572C-BA9B-48E7-BC84-BDAA04A246BE}" type="presOf" srcId="{F6505611-484C-4D88-B00F-88139ED4540B}" destId="{15184487-2DED-4DC8-B9C7-4CF8F53D794D}" srcOrd="0" destOrd="0" presId="urn:microsoft.com/office/officeart/2005/8/layout/vList2"/>
    <dgm:cxn modelId="{BDAB6960-1A3F-4962-B2DD-DA17FB6C98D6}" type="presOf" srcId="{30CA3F2E-06B4-463F-8257-4D7ED5145C0A}" destId="{EE417C57-6BD7-4513-A730-A4EF00CB9209}" srcOrd="0" destOrd="0" presId="urn:microsoft.com/office/officeart/2005/8/layout/vList2"/>
    <dgm:cxn modelId="{C26C0A44-A100-4F12-9993-CEAE8DFFA91E}" type="presOf" srcId="{3DEF8E5D-EE1C-43F4-A897-67F41FC07133}" destId="{04BC25F8-28CB-472A-A2AA-CE2A0421945A}" srcOrd="0" destOrd="0" presId="urn:microsoft.com/office/officeart/2005/8/layout/vList2"/>
    <dgm:cxn modelId="{D9B8B66B-95CB-4133-AF9C-641F68DB4585}" srcId="{84583AEE-C8CD-417B-AB3F-DC6C58776422}" destId="{30CA3F2E-06B4-463F-8257-4D7ED5145C0A}" srcOrd="1" destOrd="0" parTransId="{96858B0D-5D0F-4E1E-83ED-3668FA886739}" sibTransId="{E2DDEDDF-975C-4047-AEE7-E20575FFB01F}"/>
    <dgm:cxn modelId="{2C8F2DB2-1BA1-43BF-BBEF-3CE5CE199699}" type="presOf" srcId="{D63ED72A-9FD1-4487-8470-CE08C0A4FA15}" destId="{64885E8B-B541-44D4-98D5-BDD46712AB6D}" srcOrd="0" destOrd="0" presId="urn:microsoft.com/office/officeart/2005/8/layout/vList2"/>
    <dgm:cxn modelId="{8CC19EC8-55F4-4A16-BFC6-FCAA2BCD33BA}" type="presOf" srcId="{84583AEE-C8CD-417B-AB3F-DC6C58776422}" destId="{32BD9E11-20BE-4835-99C9-F6A46789864E}" srcOrd="0" destOrd="0" presId="urn:microsoft.com/office/officeart/2005/8/layout/vList2"/>
    <dgm:cxn modelId="{C0DF51D5-AFB7-448D-A12B-C7E82002E756}" srcId="{84583AEE-C8CD-417B-AB3F-DC6C58776422}" destId="{D63ED72A-9FD1-4487-8470-CE08C0A4FA15}" srcOrd="0" destOrd="0" parTransId="{8A1F640A-D097-422A-A5D3-CCD337D58128}" sibTransId="{E5576390-0208-44D1-8ABA-0B01ACB66731}"/>
    <dgm:cxn modelId="{1D1DF4DC-4169-4B7C-BF92-CA7C75B2FA58}" type="presOf" srcId="{EE356CDB-3EEA-4061-B057-5649D45B2DD5}" destId="{53747402-B14A-4458-BC43-4E3EC26A6603}" srcOrd="0" destOrd="0" presId="urn:microsoft.com/office/officeart/2005/8/layout/vList2"/>
    <dgm:cxn modelId="{232288F0-8675-48A4-BDD7-EEBF7C65FADD}" srcId="{84583AEE-C8CD-417B-AB3F-DC6C58776422}" destId="{EE356CDB-3EEA-4061-B057-5649D45B2DD5}" srcOrd="4" destOrd="0" parTransId="{98941466-0830-4662-96B6-561FFC12298E}" sibTransId="{9B7E2AC5-E530-4F0D-8885-756D337CC867}"/>
    <dgm:cxn modelId="{B3045AFB-5B86-43DD-8DC2-52E93B9AC820}" srcId="{84583AEE-C8CD-417B-AB3F-DC6C58776422}" destId="{F6505611-484C-4D88-B00F-88139ED4540B}" srcOrd="2" destOrd="0" parTransId="{66AABC7E-7E19-4FE3-87D5-17D5E992765F}" sibTransId="{6F53A767-70E3-45B0-86C2-ED444764FD62}"/>
    <dgm:cxn modelId="{31DBC461-75D1-4D84-A56E-E6C237B6A5DE}" type="presParOf" srcId="{32BD9E11-20BE-4835-99C9-F6A46789864E}" destId="{64885E8B-B541-44D4-98D5-BDD46712AB6D}" srcOrd="0" destOrd="0" presId="urn:microsoft.com/office/officeart/2005/8/layout/vList2"/>
    <dgm:cxn modelId="{DDE1614B-6A05-46AB-8388-4A7AF78AD124}" type="presParOf" srcId="{32BD9E11-20BE-4835-99C9-F6A46789864E}" destId="{81F91BB2-1600-4D91-A6A8-E9A5C6414B88}" srcOrd="1" destOrd="0" presId="urn:microsoft.com/office/officeart/2005/8/layout/vList2"/>
    <dgm:cxn modelId="{F7BE7F30-8173-42BB-89B4-18F8792D723F}" type="presParOf" srcId="{32BD9E11-20BE-4835-99C9-F6A46789864E}" destId="{EE417C57-6BD7-4513-A730-A4EF00CB9209}" srcOrd="2" destOrd="0" presId="urn:microsoft.com/office/officeart/2005/8/layout/vList2"/>
    <dgm:cxn modelId="{CF52E7F5-455B-478A-A734-FFB3FD6A73A7}" type="presParOf" srcId="{32BD9E11-20BE-4835-99C9-F6A46789864E}" destId="{070BCC87-CDC8-4278-AAE7-11F0C30999EA}" srcOrd="3" destOrd="0" presId="urn:microsoft.com/office/officeart/2005/8/layout/vList2"/>
    <dgm:cxn modelId="{1719F46F-DA5D-41E7-AAE9-8118200AAF1B}" type="presParOf" srcId="{32BD9E11-20BE-4835-99C9-F6A46789864E}" destId="{15184487-2DED-4DC8-B9C7-4CF8F53D794D}" srcOrd="4" destOrd="0" presId="urn:microsoft.com/office/officeart/2005/8/layout/vList2"/>
    <dgm:cxn modelId="{5CF0AF3D-24DB-448C-A3A1-D8A07F68051C}" type="presParOf" srcId="{32BD9E11-20BE-4835-99C9-F6A46789864E}" destId="{00884077-5487-4C49-8F7D-F194D4A6BAC0}" srcOrd="5" destOrd="0" presId="urn:microsoft.com/office/officeart/2005/8/layout/vList2"/>
    <dgm:cxn modelId="{F706E85B-830D-4F77-A9F7-C5261B3A8336}" type="presParOf" srcId="{32BD9E11-20BE-4835-99C9-F6A46789864E}" destId="{04BC25F8-28CB-472A-A2AA-CE2A0421945A}" srcOrd="6" destOrd="0" presId="urn:microsoft.com/office/officeart/2005/8/layout/vList2"/>
    <dgm:cxn modelId="{E16E93CB-2858-47F3-B593-C53807B58094}" type="presParOf" srcId="{32BD9E11-20BE-4835-99C9-F6A46789864E}" destId="{2DB26A93-8F8E-4015-9473-013020386AB7}" srcOrd="7" destOrd="0" presId="urn:microsoft.com/office/officeart/2005/8/layout/vList2"/>
    <dgm:cxn modelId="{FE74B631-0F6D-4CB9-8471-F07690107C4F}" type="presParOf" srcId="{32BD9E11-20BE-4835-99C9-F6A46789864E}" destId="{53747402-B14A-4458-BC43-4E3EC26A660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583AEE-C8CD-417B-AB3F-DC6C58776422}" type="doc">
      <dgm:prSet loTypeId="urn:microsoft.com/office/officeart/2005/8/layout/vProcess5" loCatId="process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1A10207-863F-43EC-9BEF-578703E76E51}">
      <dgm:prSet custT="1"/>
      <dgm:spPr/>
      <dgm:t>
        <a:bodyPr/>
        <a:lstStyle/>
        <a:p>
          <a:r>
            <a:rPr lang="en-US" sz="2000" b="1" dirty="0"/>
            <a:t>Seaweed decays within hours </a:t>
          </a:r>
        </a:p>
      </dgm:t>
    </dgm:pt>
    <dgm:pt modelId="{0B2F85C1-D3D5-4619-A0E9-75CF62215D80}" type="parTrans" cxnId="{3E5C3094-57C7-4AE4-ADB0-58264B4DE279}">
      <dgm:prSet/>
      <dgm:spPr/>
      <dgm:t>
        <a:bodyPr/>
        <a:lstStyle/>
        <a:p>
          <a:endParaRPr lang="en-US"/>
        </a:p>
      </dgm:t>
    </dgm:pt>
    <dgm:pt modelId="{282AB018-838E-4B95-8EFC-13BDC0C86365}" type="sibTrans" cxnId="{3E5C3094-57C7-4AE4-ADB0-58264B4DE279}">
      <dgm:prSet/>
      <dgm:spPr/>
      <dgm:t>
        <a:bodyPr/>
        <a:lstStyle/>
        <a:p>
          <a:endParaRPr lang="en-US"/>
        </a:p>
      </dgm:t>
    </dgm:pt>
    <dgm:pt modelId="{408085DD-0D11-495F-B4B4-4E8138106CF0}">
      <dgm:prSet custT="1"/>
      <dgm:spPr/>
      <dgm:t>
        <a:bodyPr/>
        <a:lstStyle/>
        <a:p>
          <a:r>
            <a:rPr lang="en-US" sz="2000" b="1" dirty="0"/>
            <a:t>Todays production means 70 % loss of raw material</a:t>
          </a:r>
        </a:p>
      </dgm:t>
    </dgm:pt>
    <dgm:pt modelId="{2BA561EC-4716-444A-9213-CB1E47FDADF5}" type="parTrans" cxnId="{B4FE54AB-0F79-4442-B43C-C02415A09B3A}">
      <dgm:prSet/>
      <dgm:spPr/>
      <dgm:t>
        <a:bodyPr/>
        <a:lstStyle/>
        <a:p>
          <a:endParaRPr lang="en-US"/>
        </a:p>
      </dgm:t>
    </dgm:pt>
    <dgm:pt modelId="{1FE38F46-8984-46A0-A70F-89AE079ADACF}" type="sibTrans" cxnId="{B4FE54AB-0F79-4442-B43C-C02415A09B3A}">
      <dgm:prSet/>
      <dgm:spPr/>
      <dgm:t>
        <a:bodyPr/>
        <a:lstStyle/>
        <a:p>
          <a:endParaRPr lang="en-US"/>
        </a:p>
      </dgm:t>
    </dgm:pt>
    <dgm:pt modelId="{DF9BCE3D-885E-41DA-92B7-6181BC7A2304}">
      <dgm:prSet custT="1"/>
      <dgm:spPr/>
      <dgm:t>
        <a:bodyPr/>
        <a:lstStyle/>
        <a:p>
          <a:r>
            <a:rPr lang="en-US" sz="2000" b="1" dirty="0"/>
            <a:t>Cultivation is expensive </a:t>
          </a:r>
        </a:p>
      </dgm:t>
    </dgm:pt>
    <dgm:pt modelId="{60238A0D-2F3F-4F7B-A622-FA7A2F3EEE56}" type="parTrans" cxnId="{007EA7FF-87D4-4E61-A4BE-564D350F8A25}">
      <dgm:prSet/>
      <dgm:spPr/>
      <dgm:t>
        <a:bodyPr/>
        <a:lstStyle/>
        <a:p>
          <a:endParaRPr lang="en-US"/>
        </a:p>
      </dgm:t>
    </dgm:pt>
    <dgm:pt modelId="{DAD96C91-2FE2-44A4-BD65-E8658F6FB2A1}" type="sibTrans" cxnId="{007EA7FF-87D4-4E61-A4BE-564D350F8A25}">
      <dgm:prSet/>
      <dgm:spPr/>
      <dgm:t>
        <a:bodyPr/>
        <a:lstStyle/>
        <a:p>
          <a:endParaRPr lang="en-US"/>
        </a:p>
      </dgm:t>
    </dgm:pt>
    <dgm:pt modelId="{2BDFECED-B599-44AF-AE15-8A6645A35B9F}">
      <dgm:prSet custT="1"/>
      <dgm:spPr/>
      <dgm:t>
        <a:bodyPr/>
        <a:lstStyle/>
        <a:p>
          <a:r>
            <a:rPr lang="en-US" sz="2000" b="1" dirty="0"/>
            <a:t>Processing Bottleneck </a:t>
          </a:r>
        </a:p>
      </dgm:t>
    </dgm:pt>
    <dgm:pt modelId="{D2275FA8-1F84-4ADC-899D-B64149C418E5}" type="parTrans" cxnId="{1F9C5470-047F-4C91-953D-1661D003AE4A}">
      <dgm:prSet/>
      <dgm:spPr/>
      <dgm:t>
        <a:bodyPr/>
        <a:lstStyle/>
        <a:p>
          <a:endParaRPr lang="en-US"/>
        </a:p>
      </dgm:t>
    </dgm:pt>
    <dgm:pt modelId="{4C8200A8-6EBB-4B56-A330-B379DDEFB05E}" type="sibTrans" cxnId="{1F9C5470-047F-4C91-953D-1661D003AE4A}">
      <dgm:prSet/>
      <dgm:spPr/>
      <dgm:t>
        <a:bodyPr/>
        <a:lstStyle/>
        <a:p>
          <a:endParaRPr lang="en-US"/>
        </a:p>
      </dgm:t>
    </dgm:pt>
    <dgm:pt modelId="{A32D8176-4862-486A-8323-3FFC4765C163}" type="pres">
      <dgm:prSet presAssocID="{84583AEE-C8CD-417B-AB3F-DC6C58776422}" presName="outerComposite" presStyleCnt="0">
        <dgm:presLayoutVars>
          <dgm:chMax val="5"/>
          <dgm:dir/>
          <dgm:resizeHandles val="exact"/>
        </dgm:presLayoutVars>
      </dgm:prSet>
      <dgm:spPr/>
    </dgm:pt>
    <dgm:pt modelId="{BD99B056-7BDC-4F5F-BC30-50DF43BFBF5B}" type="pres">
      <dgm:prSet presAssocID="{84583AEE-C8CD-417B-AB3F-DC6C58776422}" presName="dummyMaxCanvas" presStyleCnt="0">
        <dgm:presLayoutVars/>
      </dgm:prSet>
      <dgm:spPr/>
    </dgm:pt>
    <dgm:pt modelId="{09ECAF39-E19F-448E-BB1C-3D35C2BC5428}" type="pres">
      <dgm:prSet presAssocID="{84583AEE-C8CD-417B-AB3F-DC6C58776422}" presName="FourNodes_1" presStyleLbl="node1" presStyleIdx="0" presStyleCnt="4">
        <dgm:presLayoutVars>
          <dgm:bulletEnabled val="1"/>
        </dgm:presLayoutVars>
      </dgm:prSet>
      <dgm:spPr/>
    </dgm:pt>
    <dgm:pt modelId="{B88005F3-4643-4533-B1B7-6FD33CB977A3}" type="pres">
      <dgm:prSet presAssocID="{84583AEE-C8CD-417B-AB3F-DC6C58776422}" presName="FourNodes_2" presStyleLbl="node1" presStyleIdx="1" presStyleCnt="4">
        <dgm:presLayoutVars>
          <dgm:bulletEnabled val="1"/>
        </dgm:presLayoutVars>
      </dgm:prSet>
      <dgm:spPr/>
    </dgm:pt>
    <dgm:pt modelId="{FC67C6DA-F261-4101-99C0-76B083CFCFA6}" type="pres">
      <dgm:prSet presAssocID="{84583AEE-C8CD-417B-AB3F-DC6C58776422}" presName="FourNodes_3" presStyleLbl="node1" presStyleIdx="2" presStyleCnt="4">
        <dgm:presLayoutVars>
          <dgm:bulletEnabled val="1"/>
        </dgm:presLayoutVars>
      </dgm:prSet>
      <dgm:spPr/>
    </dgm:pt>
    <dgm:pt modelId="{60F943B7-9841-48AB-98C9-0FF56AE95260}" type="pres">
      <dgm:prSet presAssocID="{84583AEE-C8CD-417B-AB3F-DC6C58776422}" presName="FourNodes_4" presStyleLbl="node1" presStyleIdx="3" presStyleCnt="4">
        <dgm:presLayoutVars>
          <dgm:bulletEnabled val="1"/>
        </dgm:presLayoutVars>
      </dgm:prSet>
      <dgm:spPr/>
    </dgm:pt>
    <dgm:pt modelId="{19942B54-956B-46FC-87BD-374DE6142A16}" type="pres">
      <dgm:prSet presAssocID="{84583AEE-C8CD-417B-AB3F-DC6C58776422}" presName="FourConn_1-2" presStyleLbl="fgAccFollowNode1" presStyleIdx="0" presStyleCnt="3">
        <dgm:presLayoutVars>
          <dgm:bulletEnabled val="1"/>
        </dgm:presLayoutVars>
      </dgm:prSet>
      <dgm:spPr/>
    </dgm:pt>
    <dgm:pt modelId="{FFB9BBBF-D416-411F-ACAA-F3522DB53934}" type="pres">
      <dgm:prSet presAssocID="{84583AEE-C8CD-417B-AB3F-DC6C58776422}" presName="FourConn_2-3" presStyleLbl="fgAccFollowNode1" presStyleIdx="1" presStyleCnt="3">
        <dgm:presLayoutVars>
          <dgm:bulletEnabled val="1"/>
        </dgm:presLayoutVars>
      </dgm:prSet>
      <dgm:spPr/>
    </dgm:pt>
    <dgm:pt modelId="{DDED7B71-3B69-4801-AEA3-EEE4F8436FDB}" type="pres">
      <dgm:prSet presAssocID="{84583AEE-C8CD-417B-AB3F-DC6C58776422}" presName="FourConn_3-4" presStyleLbl="fgAccFollowNode1" presStyleIdx="2" presStyleCnt="3">
        <dgm:presLayoutVars>
          <dgm:bulletEnabled val="1"/>
        </dgm:presLayoutVars>
      </dgm:prSet>
      <dgm:spPr/>
    </dgm:pt>
    <dgm:pt modelId="{66388D5A-F8A0-46EC-B2F3-C6BFAA76E300}" type="pres">
      <dgm:prSet presAssocID="{84583AEE-C8CD-417B-AB3F-DC6C58776422}" presName="FourNodes_1_text" presStyleLbl="node1" presStyleIdx="3" presStyleCnt="4">
        <dgm:presLayoutVars>
          <dgm:bulletEnabled val="1"/>
        </dgm:presLayoutVars>
      </dgm:prSet>
      <dgm:spPr/>
    </dgm:pt>
    <dgm:pt modelId="{80DDC425-05DF-4707-AC49-6EBF492855DD}" type="pres">
      <dgm:prSet presAssocID="{84583AEE-C8CD-417B-AB3F-DC6C58776422}" presName="FourNodes_2_text" presStyleLbl="node1" presStyleIdx="3" presStyleCnt="4">
        <dgm:presLayoutVars>
          <dgm:bulletEnabled val="1"/>
        </dgm:presLayoutVars>
      </dgm:prSet>
      <dgm:spPr/>
    </dgm:pt>
    <dgm:pt modelId="{482E3BFF-71C3-43C3-9019-7C6D46B51667}" type="pres">
      <dgm:prSet presAssocID="{84583AEE-C8CD-417B-AB3F-DC6C58776422}" presName="FourNodes_3_text" presStyleLbl="node1" presStyleIdx="3" presStyleCnt="4">
        <dgm:presLayoutVars>
          <dgm:bulletEnabled val="1"/>
        </dgm:presLayoutVars>
      </dgm:prSet>
      <dgm:spPr/>
    </dgm:pt>
    <dgm:pt modelId="{EDBB174D-4222-45BE-873D-6253B8365AA4}" type="pres">
      <dgm:prSet presAssocID="{84583AEE-C8CD-417B-AB3F-DC6C58776422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EEAF350C-FBD9-4CEE-83B7-03940A22586F}" type="presOf" srcId="{2BDFECED-B599-44AF-AE15-8A6645A35B9F}" destId="{EDBB174D-4222-45BE-873D-6253B8365AA4}" srcOrd="1" destOrd="0" presId="urn:microsoft.com/office/officeart/2005/8/layout/vProcess5"/>
    <dgm:cxn modelId="{E82DC961-2E00-4845-8EEB-0A2FB812E23D}" type="presOf" srcId="{21A10207-863F-43EC-9BEF-578703E76E51}" destId="{09ECAF39-E19F-448E-BB1C-3D35C2BC5428}" srcOrd="0" destOrd="0" presId="urn:microsoft.com/office/officeart/2005/8/layout/vProcess5"/>
    <dgm:cxn modelId="{B7A1E162-3A4E-4B61-95D8-32EB5DE352CB}" type="presOf" srcId="{DF9BCE3D-885E-41DA-92B7-6181BC7A2304}" destId="{FC67C6DA-F261-4101-99C0-76B083CFCFA6}" srcOrd="0" destOrd="0" presId="urn:microsoft.com/office/officeart/2005/8/layout/vProcess5"/>
    <dgm:cxn modelId="{690D1C4F-1014-44E7-9E8F-7BB44542C7E3}" type="presOf" srcId="{DF9BCE3D-885E-41DA-92B7-6181BC7A2304}" destId="{482E3BFF-71C3-43C3-9019-7C6D46B51667}" srcOrd="1" destOrd="0" presId="urn:microsoft.com/office/officeart/2005/8/layout/vProcess5"/>
    <dgm:cxn modelId="{6DD4F06F-0F30-4D06-9DFF-97B04471710A}" type="presOf" srcId="{84583AEE-C8CD-417B-AB3F-DC6C58776422}" destId="{A32D8176-4862-486A-8323-3FFC4765C163}" srcOrd="0" destOrd="0" presId="urn:microsoft.com/office/officeart/2005/8/layout/vProcess5"/>
    <dgm:cxn modelId="{1F9C5470-047F-4C91-953D-1661D003AE4A}" srcId="{84583AEE-C8CD-417B-AB3F-DC6C58776422}" destId="{2BDFECED-B599-44AF-AE15-8A6645A35B9F}" srcOrd="3" destOrd="0" parTransId="{D2275FA8-1F84-4ADC-899D-B64149C418E5}" sibTransId="{4C8200A8-6EBB-4B56-A330-B379DDEFB05E}"/>
    <dgm:cxn modelId="{EFA7CC79-B75D-40F5-9767-47F6F3036D37}" type="presOf" srcId="{282AB018-838E-4B95-8EFC-13BDC0C86365}" destId="{19942B54-956B-46FC-87BD-374DE6142A16}" srcOrd="0" destOrd="0" presId="urn:microsoft.com/office/officeart/2005/8/layout/vProcess5"/>
    <dgm:cxn modelId="{3E5C3094-57C7-4AE4-ADB0-58264B4DE279}" srcId="{84583AEE-C8CD-417B-AB3F-DC6C58776422}" destId="{21A10207-863F-43EC-9BEF-578703E76E51}" srcOrd="0" destOrd="0" parTransId="{0B2F85C1-D3D5-4619-A0E9-75CF62215D80}" sibTransId="{282AB018-838E-4B95-8EFC-13BDC0C86365}"/>
    <dgm:cxn modelId="{C2956C94-E43A-4486-88CE-FF34AB9C07B7}" type="presOf" srcId="{21A10207-863F-43EC-9BEF-578703E76E51}" destId="{66388D5A-F8A0-46EC-B2F3-C6BFAA76E300}" srcOrd="1" destOrd="0" presId="urn:microsoft.com/office/officeart/2005/8/layout/vProcess5"/>
    <dgm:cxn modelId="{3EC03596-C655-4633-AF51-195EE3D4C83D}" type="presOf" srcId="{1FE38F46-8984-46A0-A70F-89AE079ADACF}" destId="{FFB9BBBF-D416-411F-ACAA-F3522DB53934}" srcOrd="0" destOrd="0" presId="urn:microsoft.com/office/officeart/2005/8/layout/vProcess5"/>
    <dgm:cxn modelId="{B4FE54AB-0F79-4442-B43C-C02415A09B3A}" srcId="{84583AEE-C8CD-417B-AB3F-DC6C58776422}" destId="{408085DD-0D11-495F-B4B4-4E8138106CF0}" srcOrd="1" destOrd="0" parTransId="{2BA561EC-4716-444A-9213-CB1E47FDADF5}" sibTransId="{1FE38F46-8984-46A0-A70F-89AE079ADACF}"/>
    <dgm:cxn modelId="{F501A1BF-D11C-4D26-A927-E8C27DC47C9F}" type="presOf" srcId="{2BDFECED-B599-44AF-AE15-8A6645A35B9F}" destId="{60F943B7-9841-48AB-98C9-0FF56AE95260}" srcOrd="0" destOrd="0" presId="urn:microsoft.com/office/officeart/2005/8/layout/vProcess5"/>
    <dgm:cxn modelId="{C4A2ADDD-28D4-42A2-B324-9CEB9C705CC5}" type="presOf" srcId="{DAD96C91-2FE2-44A4-BD65-E8658F6FB2A1}" destId="{DDED7B71-3B69-4801-AEA3-EEE4F8436FDB}" srcOrd="0" destOrd="0" presId="urn:microsoft.com/office/officeart/2005/8/layout/vProcess5"/>
    <dgm:cxn modelId="{21648FEB-F201-4071-9D7E-15A47ACA8238}" type="presOf" srcId="{408085DD-0D11-495F-B4B4-4E8138106CF0}" destId="{B88005F3-4643-4533-B1B7-6FD33CB977A3}" srcOrd="0" destOrd="0" presId="urn:microsoft.com/office/officeart/2005/8/layout/vProcess5"/>
    <dgm:cxn modelId="{7CF75BFF-FE23-42C8-9F9B-1D37F06DEFC4}" type="presOf" srcId="{408085DD-0D11-495F-B4B4-4E8138106CF0}" destId="{80DDC425-05DF-4707-AC49-6EBF492855DD}" srcOrd="1" destOrd="0" presId="urn:microsoft.com/office/officeart/2005/8/layout/vProcess5"/>
    <dgm:cxn modelId="{007EA7FF-87D4-4E61-A4BE-564D350F8A25}" srcId="{84583AEE-C8CD-417B-AB3F-DC6C58776422}" destId="{DF9BCE3D-885E-41DA-92B7-6181BC7A2304}" srcOrd="2" destOrd="0" parTransId="{60238A0D-2F3F-4F7B-A622-FA7A2F3EEE56}" sibTransId="{DAD96C91-2FE2-44A4-BD65-E8658F6FB2A1}"/>
    <dgm:cxn modelId="{8BA9F6DF-2BB7-414D-8676-56C31F874374}" type="presParOf" srcId="{A32D8176-4862-486A-8323-3FFC4765C163}" destId="{BD99B056-7BDC-4F5F-BC30-50DF43BFBF5B}" srcOrd="0" destOrd="0" presId="urn:microsoft.com/office/officeart/2005/8/layout/vProcess5"/>
    <dgm:cxn modelId="{5CB0BC1E-D95C-47FC-AC99-7EB60F4E4B73}" type="presParOf" srcId="{A32D8176-4862-486A-8323-3FFC4765C163}" destId="{09ECAF39-E19F-448E-BB1C-3D35C2BC5428}" srcOrd="1" destOrd="0" presId="urn:microsoft.com/office/officeart/2005/8/layout/vProcess5"/>
    <dgm:cxn modelId="{F2FA89CE-5F9B-4670-A882-279199B7EFE9}" type="presParOf" srcId="{A32D8176-4862-486A-8323-3FFC4765C163}" destId="{B88005F3-4643-4533-B1B7-6FD33CB977A3}" srcOrd="2" destOrd="0" presId="urn:microsoft.com/office/officeart/2005/8/layout/vProcess5"/>
    <dgm:cxn modelId="{5F337627-238D-490B-9D20-2032CE7AF5DE}" type="presParOf" srcId="{A32D8176-4862-486A-8323-3FFC4765C163}" destId="{FC67C6DA-F261-4101-99C0-76B083CFCFA6}" srcOrd="3" destOrd="0" presId="urn:microsoft.com/office/officeart/2005/8/layout/vProcess5"/>
    <dgm:cxn modelId="{D915AF4C-9ED7-4676-A8B5-7EE692342908}" type="presParOf" srcId="{A32D8176-4862-486A-8323-3FFC4765C163}" destId="{60F943B7-9841-48AB-98C9-0FF56AE95260}" srcOrd="4" destOrd="0" presId="urn:microsoft.com/office/officeart/2005/8/layout/vProcess5"/>
    <dgm:cxn modelId="{18D9D9B6-1D88-44D2-B83C-7B06C3F923B8}" type="presParOf" srcId="{A32D8176-4862-486A-8323-3FFC4765C163}" destId="{19942B54-956B-46FC-87BD-374DE6142A16}" srcOrd="5" destOrd="0" presId="urn:microsoft.com/office/officeart/2005/8/layout/vProcess5"/>
    <dgm:cxn modelId="{4D6322B2-7D47-4EAE-B678-DA8C3CD0423E}" type="presParOf" srcId="{A32D8176-4862-486A-8323-3FFC4765C163}" destId="{FFB9BBBF-D416-411F-ACAA-F3522DB53934}" srcOrd="6" destOrd="0" presId="urn:microsoft.com/office/officeart/2005/8/layout/vProcess5"/>
    <dgm:cxn modelId="{44953119-763D-4657-85C4-9F81AE84B586}" type="presParOf" srcId="{A32D8176-4862-486A-8323-3FFC4765C163}" destId="{DDED7B71-3B69-4801-AEA3-EEE4F8436FDB}" srcOrd="7" destOrd="0" presId="urn:microsoft.com/office/officeart/2005/8/layout/vProcess5"/>
    <dgm:cxn modelId="{4EF9BB3C-18BC-4B19-9966-2761CBB20C65}" type="presParOf" srcId="{A32D8176-4862-486A-8323-3FFC4765C163}" destId="{66388D5A-F8A0-46EC-B2F3-C6BFAA76E300}" srcOrd="8" destOrd="0" presId="urn:microsoft.com/office/officeart/2005/8/layout/vProcess5"/>
    <dgm:cxn modelId="{80FD1329-BB93-4517-81FE-E2EB92509294}" type="presParOf" srcId="{A32D8176-4862-486A-8323-3FFC4765C163}" destId="{80DDC425-05DF-4707-AC49-6EBF492855DD}" srcOrd="9" destOrd="0" presId="urn:microsoft.com/office/officeart/2005/8/layout/vProcess5"/>
    <dgm:cxn modelId="{0A61FF13-ECCA-4092-A2DE-BFA6189000D6}" type="presParOf" srcId="{A32D8176-4862-486A-8323-3FFC4765C163}" destId="{482E3BFF-71C3-43C3-9019-7C6D46B51667}" srcOrd="10" destOrd="0" presId="urn:microsoft.com/office/officeart/2005/8/layout/vProcess5"/>
    <dgm:cxn modelId="{80F14AA7-BC51-48A9-87E2-0435A0B8174E}" type="presParOf" srcId="{A32D8176-4862-486A-8323-3FFC4765C163}" destId="{EDBB174D-4222-45BE-873D-6253B8365AA4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FD9286-22F3-47B8-B675-248F7DC292C0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icon_accent3_2" csCatId="accent3" phldr="1"/>
      <dgm:spPr/>
      <dgm:t>
        <a:bodyPr/>
        <a:lstStyle/>
        <a:p>
          <a:endParaRPr lang="en-US"/>
        </a:p>
      </dgm:t>
    </dgm:pt>
    <dgm:pt modelId="{76CA3FDB-E6F4-4881-A2DE-2CAFDC3868A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Close to source </a:t>
          </a:r>
          <a:r>
            <a:rPr lang="en-US"/>
            <a:t>processing retains Minerals and nutrients  </a:t>
          </a:r>
        </a:p>
      </dgm:t>
    </dgm:pt>
    <dgm:pt modelId="{E70135B2-83A2-4D5B-8034-EF77CBAFFB5E}" type="parTrans" cxnId="{C506D049-B8AB-4DDB-A0E4-AFFF1FBD11BE}">
      <dgm:prSet/>
      <dgm:spPr/>
      <dgm:t>
        <a:bodyPr/>
        <a:lstStyle/>
        <a:p>
          <a:endParaRPr lang="en-US"/>
        </a:p>
      </dgm:t>
    </dgm:pt>
    <dgm:pt modelId="{BB285488-BD34-4BEB-90E8-C172C877EC7A}" type="sibTrans" cxnId="{C506D049-B8AB-4DDB-A0E4-AFFF1FBD11BE}">
      <dgm:prSet/>
      <dgm:spPr/>
      <dgm:t>
        <a:bodyPr/>
        <a:lstStyle/>
        <a:p>
          <a:endParaRPr lang="en-US"/>
        </a:p>
      </dgm:t>
    </dgm:pt>
    <dgm:pt modelId="{D5FEC9C4-F5FB-4687-97B1-AA2E50E92B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Sustainable </a:t>
          </a:r>
          <a:r>
            <a:rPr lang="en-US"/>
            <a:t> harvesting </a:t>
          </a:r>
        </a:p>
      </dgm:t>
    </dgm:pt>
    <dgm:pt modelId="{4722BC5B-966D-46C1-BB77-54E749DDFEBD}" type="parTrans" cxnId="{FD0C9C95-98CA-4C3B-9105-A4CE4DD28B32}">
      <dgm:prSet/>
      <dgm:spPr/>
      <dgm:t>
        <a:bodyPr/>
        <a:lstStyle/>
        <a:p>
          <a:endParaRPr lang="en-US"/>
        </a:p>
      </dgm:t>
    </dgm:pt>
    <dgm:pt modelId="{AA63851B-8A4F-4501-A517-B055DA098721}" type="sibTrans" cxnId="{FD0C9C95-98CA-4C3B-9105-A4CE4DD28B32}">
      <dgm:prSet/>
      <dgm:spPr/>
      <dgm:t>
        <a:bodyPr/>
        <a:lstStyle/>
        <a:p>
          <a:endParaRPr lang="en-US"/>
        </a:p>
      </dgm:t>
    </dgm:pt>
    <dgm:pt modelId="{6CB1F9D6-21AD-4B88-9514-5F22151A08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Producing mineral and nutrient rich </a:t>
          </a:r>
          <a:r>
            <a:rPr lang="en-US" b="1"/>
            <a:t>liquid and solid </a:t>
          </a:r>
          <a:endParaRPr lang="en-US"/>
        </a:p>
      </dgm:t>
    </dgm:pt>
    <dgm:pt modelId="{863258B9-C53E-4568-908F-10468C0F1505}" type="parTrans" cxnId="{2DE0C7BF-55B8-4EF5-A342-65200B997D2E}">
      <dgm:prSet/>
      <dgm:spPr/>
      <dgm:t>
        <a:bodyPr/>
        <a:lstStyle/>
        <a:p>
          <a:endParaRPr lang="en-US"/>
        </a:p>
      </dgm:t>
    </dgm:pt>
    <dgm:pt modelId="{49CD8C0A-19C0-4B2C-B850-33F8793F876E}" type="sibTrans" cxnId="{2DE0C7BF-55B8-4EF5-A342-65200B997D2E}">
      <dgm:prSet/>
      <dgm:spPr/>
      <dgm:t>
        <a:bodyPr/>
        <a:lstStyle/>
        <a:p>
          <a:endParaRPr lang="en-US"/>
        </a:p>
      </dgm:t>
    </dgm:pt>
    <dgm:pt modelId="{F1384EEC-9AA1-423F-8C91-664A45CCBF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Multiple extractions - </a:t>
          </a:r>
          <a:r>
            <a:rPr lang="en-US" b="1"/>
            <a:t>Circularity</a:t>
          </a:r>
        </a:p>
      </dgm:t>
    </dgm:pt>
    <dgm:pt modelId="{6E0B02A4-4DC0-4600-BA95-0CFD7404AA11}" type="parTrans" cxnId="{1E8D8368-DD81-490D-BE39-0B5ED2840E27}">
      <dgm:prSet/>
      <dgm:spPr/>
      <dgm:t>
        <a:bodyPr/>
        <a:lstStyle/>
        <a:p>
          <a:endParaRPr lang="en-US"/>
        </a:p>
      </dgm:t>
    </dgm:pt>
    <dgm:pt modelId="{0CC49A30-281B-4726-85D6-36FC69457D1D}" type="sibTrans" cxnId="{1E8D8368-DD81-490D-BE39-0B5ED2840E27}">
      <dgm:prSet/>
      <dgm:spPr/>
      <dgm:t>
        <a:bodyPr/>
        <a:lstStyle/>
        <a:p>
          <a:endParaRPr lang="en-US"/>
        </a:p>
      </dgm:t>
    </dgm:pt>
    <dgm:pt modelId="{EE381C54-51A0-4FD0-9E68-EF02613EAF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Franchise model </a:t>
          </a:r>
          <a:r>
            <a:rPr lang="en-US" b="0"/>
            <a:t>offering </a:t>
          </a:r>
          <a:r>
            <a:rPr lang="en-US" b="1"/>
            <a:t>scalability </a:t>
          </a:r>
          <a:r>
            <a:rPr lang="en-US"/>
            <a:t>and </a:t>
          </a:r>
          <a:r>
            <a:rPr lang="en-US" b="1"/>
            <a:t>flexibility</a:t>
          </a:r>
          <a:endParaRPr lang="en-US"/>
        </a:p>
      </dgm:t>
    </dgm:pt>
    <dgm:pt modelId="{EC715DE3-084F-49FF-998B-2645FB1B3806}" type="parTrans" cxnId="{F977BE23-4FF3-4872-98CE-F71CCCF5B372}">
      <dgm:prSet/>
      <dgm:spPr/>
      <dgm:t>
        <a:bodyPr/>
        <a:lstStyle/>
        <a:p>
          <a:endParaRPr lang="en-US"/>
        </a:p>
      </dgm:t>
    </dgm:pt>
    <dgm:pt modelId="{CAB07976-9DE1-4A1A-9D2E-579BFC768F19}" type="sibTrans" cxnId="{F977BE23-4FF3-4872-98CE-F71CCCF5B372}">
      <dgm:prSet/>
      <dgm:spPr/>
      <dgm:t>
        <a:bodyPr/>
        <a:lstStyle/>
        <a:p>
          <a:endParaRPr lang="en-US"/>
        </a:p>
      </dgm:t>
    </dgm:pt>
    <dgm:pt modelId="{CE7AD184-38E0-2D4E-B4E0-737A61D0CF0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noProof="0"/>
            <a:t>100 % raw material output </a:t>
          </a:r>
          <a:r>
            <a:rPr lang="en-GB" b="1" noProof="0"/>
            <a:t>through new production</a:t>
          </a:r>
          <a:r>
            <a:rPr lang="en-GB" noProof="0"/>
            <a:t> method</a:t>
          </a:r>
        </a:p>
      </dgm:t>
    </dgm:pt>
    <dgm:pt modelId="{5CC557C7-76F7-374F-8E5B-C75AB2520B2E}" type="parTrans" cxnId="{24C7EF2F-F990-9E46-8289-F1649AB3AA51}">
      <dgm:prSet/>
      <dgm:spPr/>
      <dgm:t>
        <a:bodyPr/>
        <a:lstStyle/>
        <a:p>
          <a:endParaRPr lang="nb-NO"/>
        </a:p>
      </dgm:t>
    </dgm:pt>
    <dgm:pt modelId="{AFADB554-7AE2-C047-AE00-99E9DC038459}" type="sibTrans" cxnId="{24C7EF2F-F990-9E46-8289-F1649AB3AA51}">
      <dgm:prSet/>
      <dgm:spPr/>
      <dgm:t>
        <a:bodyPr/>
        <a:lstStyle/>
        <a:p>
          <a:endParaRPr lang="nb-NO"/>
        </a:p>
      </dgm:t>
    </dgm:pt>
    <dgm:pt modelId="{F2CDE0C6-7B7A-45B9-BCBB-D34DD3433D9E}" type="pres">
      <dgm:prSet presAssocID="{E1FD9286-22F3-47B8-B675-248F7DC292C0}" presName="root" presStyleCnt="0">
        <dgm:presLayoutVars>
          <dgm:dir/>
          <dgm:resizeHandles val="exact"/>
        </dgm:presLayoutVars>
      </dgm:prSet>
      <dgm:spPr/>
    </dgm:pt>
    <dgm:pt modelId="{22C11A66-0080-4089-8F31-07B591B9F342}" type="pres">
      <dgm:prSet presAssocID="{76CA3FDB-E6F4-4881-A2DE-2CAFDC3868AF}" presName="compNode" presStyleCnt="0"/>
      <dgm:spPr/>
    </dgm:pt>
    <dgm:pt modelId="{1DA98D48-E896-4CE4-A8ED-7C051DD42EB7}" type="pres">
      <dgm:prSet presAssocID="{76CA3FDB-E6F4-4881-A2DE-2CAFDC3868AF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EF5FC107-AD75-4260-A16F-CEA6968751B4}" type="pres">
      <dgm:prSet presAssocID="{76CA3FDB-E6F4-4881-A2DE-2CAFDC3868AF}" presName="spaceRect" presStyleCnt="0"/>
      <dgm:spPr/>
    </dgm:pt>
    <dgm:pt modelId="{6E3D2B40-BBC4-4AFF-A45E-540FFA539417}" type="pres">
      <dgm:prSet presAssocID="{76CA3FDB-E6F4-4881-A2DE-2CAFDC3868AF}" presName="textRect" presStyleLbl="revTx" presStyleIdx="0" presStyleCnt="6">
        <dgm:presLayoutVars>
          <dgm:chMax val="1"/>
          <dgm:chPref val="1"/>
        </dgm:presLayoutVars>
      </dgm:prSet>
      <dgm:spPr/>
    </dgm:pt>
    <dgm:pt modelId="{854674CE-B1FD-4CDF-84BF-544B95AB68CB}" type="pres">
      <dgm:prSet presAssocID="{BB285488-BD34-4BEB-90E8-C172C877EC7A}" presName="sibTrans" presStyleCnt="0"/>
      <dgm:spPr/>
    </dgm:pt>
    <dgm:pt modelId="{1D854C10-077F-45BA-8768-FA5DA52901AF}" type="pres">
      <dgm:prSet presAssocID="{CE7AD184-38E0-2D4E-B4E0-737A61D0CF0E}" presName="compNode" presStyleCnt="0"/>
      <dgm:spPr/>
    </dgm:pt>
    <dgm:pt modelId="{E545C095-C376-4DD5-ACB4-9C93294D8764}" type="pres">
      <dgm:prSet presAssocID="{CE7AD184-38E0-2D4E-B4E0-737A61D0CF0E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DD1034D7-078F-459D-908B-D6CC9128EE2E}" type="pres">
      <dgm:prSet presAssocID="{CE7AD184-38E0-2D4E-B4E0-737A61D0CF0E}" presName="spaceRect" presStyleCnt="0"/>
      <dgm:spPr/>
    </dgm:pt>
    <dgm:pt modelId="{40114101-03C9-45BA-A03B-00BDD4670F75}" type="pres">
      <dgm:prSet presAssocID="{CE7AD184-38E0-2D4E-B4E0-737A61D0CF0E}" presName="textRect" presStyleLbl="revTx" presStyleIdx="1" presStyleCnt="6">
        <dgm:presLayoutVars>
          <dgm:chMax val="1"/>
          <dgm:chPref val="1"/>
        </dgm:presLayoutVars>
      </dgm:prSet>
      <dgm:spPr/>
    </dgm:pt>
    <dgm:pt modelId="{AC3F5C5B-AC87-4CA9-9F66-B581D931B26E}" type="pres">
      <dgm:prSet presAssocID="{AFADB554-7AE2-C047-AE00-99E9DC038459}" presName="sibTrans" presStyleCnt="0"/>
      <dgm:spPr/>
    </dgm:pt>
    <dgm:pt modelId="{1A31E640-311E-4069-83A3-07BF706BB001}" type="pres">
      <dgm:prSet presAssocID="{D5FEC9C4-F5FB-4687-97B1-AA2E50E92B2F}" presName="compNode" presStyleCnt="0"/>
      <dgm:spPr/>
    </dgm:pt>
    <dgm:pt modelId="{5595958E-FA8F-4110-A2A6-323AEDDCC0D4}" type="pres">
      <dgm:prSet presAssocID="{D5FEC9C4-F5FB-4687-97B1-AA2E50E92B2F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EDD5A759-5B98-453E-A177-E7CDA4378456}" type="pres">
      <dgm:prSet presAssocID="{D5FEC9C4-F5FB-4687-97B1-AA2E50E92B2F}" presName="spaceRect" presStyleCnt="0"/>
      <dgm:spPr/>
    </dgm:pt>
    <dgm:pt modelId="{B6FCAE71-C75E-4A71-ADBF-81EDCC8619C9}" type="pres">
      <dgm:prSet presAssocID="{D5FEC9C4-F5FB-4687-97B1-AA2E50E92B2F}" presName="textRect" presStyleLbl="revTx" presStyleIdx="2" presStyleCnt="6">
        <dgm:presLayoutVars>
          <dgm:chMax val="1"/>
          <dgm:chPref val="1"/>
        </dgm:presLayoutVars>
      </dgm:prSet>
      <dgm:spPr/>
    </dgm:pt>
    <dgm:pt modelId="{2512FDFD-C526-4292-8DBA-70FF4DD75B85}" type="pres">
      <dgm:prSet presAssocID="{AA63851B-8A4F-4501-A517-B055DA098721}" presName="sibTrans" presStyleCnt="0"/>
      <dgm:spPr/>
    </dgm:pt>
    <dgm:pt modelId="{A635C909-267E-42BC-A3E9-31F36BC919F9}" type="pres">
      <dgm:prSet presAssocID="{6CB1F9D6-21AD-4B88-9514-5F22151A08F6}" presName="compNode" presStyleCnt="0"/>
      <dgm:spPr/>
    </dgm:pt>
    <dgm:pt modelId="{55F55567-51EA-4227-B351-3653D1BEB032}" type="pres">
      <dgm:prSet presAssocID="{6CB1F9D6-21AD-4B88-9514-5F22151A08F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row Circle"/>
        </a:ext>
      </dgm:extLst>
    </dgm:pt>
    <dgm:pt modelId="{8CAAAF37-28BF-4D8B-9AAA-D980D3BAB748}" type="pres">
      <dgm:prSet presAssocID="{6CB1F9D6-21AD-4B88-9514-5F22151A08F6}" presName="spaceRect" presStyleCnt="0"/>
      <dgm:spPr/>
    </dgm:pt>
    <dgm:pt modelId="{15EDD93C-5DF7-49C1-B57A-39AE47FCC1DC}" type="pres">
      <dgm:prSet presAssocID="{6CB1F9D6-21AD-4B88-9514-5F22151A08F6}" presName="textRect" presStyleLbl="revTx" presStyleIdx="3" presStyleCnt="6">
        <dgm:presLayoutVars>
          <dgm:chMax val="1"/>
          <dgm:chPref val="1"/>
        </dgm:presLayoutVars>
      </dgm:prSet>
      <dgm:spPr/>
    </dgm:pt>
    <dgm:pt modelId="{1FEC56B2-D88C-4180-8E89-51474FD72B7F}" type="pres">
      <dgm:prSet presAssocID="{49CD8C0A-19C0-4B2C-B850-33F8793F876E}" presName="sibTrans" presStyleCnt="0"/>
      <dgm:spPr/>
    </dgm:pt>
    <dgm:pt modelId="{D371512B-6343-48A3-8A8A-C845AD301F93}" type="pres">
      <dgm:prSet presAssocID="{F1384EEC-9AA1-423F-8C91-664A45CCBFEA}" presName="compNode" presStyleCnt="0"/>
      <dgm:spPr/>
    </dgm:pt>
    <dgm:pt modelId="{CA0EE292-2DB0-4B9E-9104-8D63C5E837B1}" type="pres">
      <dgm:prSet presAssocID="{F1384EEC-9AA1-423F-8C91-664A45CCBFEA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617C2F91-6419-4570-8D09-E59AE8E1DFC3}" type="pres">
      <dgm:prSet presAssocID="{F1384EEC-9AA1-423F-8C91-664A45CCBFEA}" presName="spaceRect" presStyleCnt="0"/>
      <dgm:spPr/>
    </dgm:pt>
    <dgm:pt modelId="{B7827CE8-2E4C-4EFF-B22F-776FB07A3604}" type="pres">
      <dgm:prSet presAssocID="{F1384EEC-9AA1-423F-8C91-664A45CCBFEA}" presName="textRect" presStyleLbl="revTx" presStyleIdx="4" presStyleCnt="6">
        <dgm:presLayoutVars>
          <dgm:chMax val="1"/>
          <dgm:chPref val="1"/>
        </dgm:presLayoutVars>
      </dgm:prSet>
      <dgm:spPr/>
    </dgm:pt>
    <dgm:pt modelId="{180A410A-A690-4284-BEB1-3BAA156C2AD3}" type="pres">
      <dgm:prSet presAssocID="{0CC49A30-281B-4726-85D6-36FC69457D1D}" presName="sibTrans" presStyleCnt="0"/>
      <dgm:spPr/>
    </dgm:pt>
    <dgm:pt modelId="{5D58E185-812F-4897-8FC4-54A9B4CAD9B6}" type="pres">
      <dgm:prSet presAssocID="{EE381C54-51A0-4FD0-9E68-EF02613EAFC8}" presName="compNode" presStyleCnt="0"/>
      <dgm:spPr/>
    </dgm:pt>
    <dgm:pt modelId="{7CBE3298-5700-4718-9D1E-5264BBEEAB8E}" type="pres">
      <dgm:prSet presAssocID="{EE381C54-51A0-4FD0-9E68-EF02613EAFC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C867019F-8843-4111-855B-4304A8794A38}" type="pres">
      <dgm:prSet presAssocID="{EE381C54-51A0-4FD0-9E68-EF02613EAFC8}" presName="spaceRect" presStyleCnt="0"/>
      <dgm:spPr/>
    </dgm:pt>
    <dgm:pt modelId="{94E0144E-1CD9-4B47-92F6-36464D04295F}" type="pres">
      <dgm:prSet presAssocID="{EE381C54-51A0-4FD0-9E68-EF02613EAFC8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8992AC12-72AD-4872-9889-B6AB9DE62B45}" type="presOf" srcId="{EE381C54-51A0-4FD0-9E68-EF02613EAFC8}" destId="{94E0144E-1CD9-4B47-92F6-36464D04295F}" srcOrd="0" destOrd="0" presId="urn:microsoft.com/office/officeart/2018/2/layout/IconLabelList"/>
    <dgm:cxn modelId="{16BEA018-62E3-4898-A7A1-734F44CE9016}" type="presOf" srcId="{D5FEC9C4-F5FB-4687-97B1-AA2E50E92B2F}" destId="{B6FCAE71-C75E-4A71-ADBF-81EDCC8619C9}" srcOrd="0" destOrd="0" presId="urn:microsoft.com/office/officeart/2018/2/layout/IconLabelList"/>
    <dgm:cxn modelId="{F977BE23-4FF3-4872-98CE-F71CCCF5B372}" srcId="{E1FD9286-22F3-47B8-B675-248F7DC292C0}" destId="{EE381C54-51A0-4FD0-9E68-EF02613EAFC8}" srcOrd="5" destOrd="0" parTransId="{EC715DE3-084F-49FF-998B-2645FB1B3806}" sibTransId="{CAB07976-9DE1-4A1A-9D2E-579BFC768F19}"/>
    <dgm:cxn modelId="{24C7EF2F-F990-9E46-8289-F1649AB3AA51}" srcId="{E1FD9286-22F3-47B8-B675-248F7DC292C0}" destId="{CE7AD184-38E0-2D4E-B4E0-737A61D0CF0E}" srcOrd="1" destOrd="0" parTransId="{5CC557C7-76F7-374F-8E5B-C75AB2520B2E}" sibTransId="{AFADB554-7AE2-C047-AE00-99E9DC038459}"/>
    <dgm:cxn modelId="{1E8D8368-DD81-490D-BE39-0B5ED2840E27}" srcId="{E1FD9286-22F3-47B8-B675-248F7DC292C0}" destId="{F1384EEC-9AA1-423F-8C91-664A45CCBFEA}" srcOrd="4" destOrd="0" parTransId="{6E0B02A4-4DC0-4600-BA95-0CFD7404AA11}" sibTransId="{0CC49A30-281B-4726-85D6-36FC69457D1D}"/>
    <dgm:cxn modelId="{C506D049-B8AB-4DDB-A0E4-AFFF1FBD11BE}" srcId="{E1FD9286-22F3-47B8-B675-248F7DC292C0}" destId="{76CA3FDB-E6F4-4881-A2DE-2CAFDC3868AF}" srcOrd="0" destOrd="0" parTransId="{E70135B2-83A2-4D5B-8034-EF77CBAFFB5E}" sibTransId="{BB285488-BD34-4BEB-90E8-C172C877EC7A}"/>
    <dgm:cxn modelId="{1312F14E-BD53-4D7D-9A9C-9A9F830A53D6}" type="presOf" srcId="{76CA3FDB-E6F4-4881-A2DE-2CAFDC3868AF}" destId="{6E3D2B40-BBC4-4AFF-A45E-540FFA539417}" srcOrd="0" destOrd="0" presId="urn:microsoft.com/office/officeart/2018/2/layout/IconLabelList"/>
    <dgm:cxn modelId="{E8032085-2593-4ACB-8AC9-740A1508C886}" type="presOf" srcId="{F1384EEC-9AA1-423F-8C91-664A45CCBFEA}" destId="{B7827CE8-2E4C-4EFF-B22F-776FB07A3604}" srcOrd="0" destOrd="0" presId="urn:microsoft.com/office/officeart/2018/2/layout/IconLabelList"/>
    <dgm:cxn modelId="{48BA4485-9047-4817-B5E6-3CF66101CD70}" type="presOf" srcId="{CE7AD184-38E0-2D4E-B4E0-737A61D0CF0E}" destId="{40114101-03C9-45BA-A03B-00BDD4670F75}" srcOrd="0" destOrd="0" presId="urn:microsoft.com/office/officeart/2018/2/layout/IconLabelList"/>
    <dgm:cxn modelId="{6AF6A88B-E727-4F41-9FC9-FD562B53C542}" type="presOf" srcId="{6CB1F9D6-21AD-4B88-9514-5F22151A08F6}" destId="{15EDD93C-5DF7-49C1-B57A-39AE47FCC1DC}" srcOrd="0" destOrd="0" presId="urn:microsoft.com/office/officeart/2018/2/layout/IconLabelList"/>
    <dgm:cxn modelId="{FD0C9C95-98CA-4C3B-9105-A4CE4DD28B32}" srcId="{E1FD9286-22F3-47B8-B675-248F7DC292C0}" destId="{D5FEC9C4-F5FB-4687-97B1-AA2E50E92B2F}" srcOrd="2" destOrd="0" parTransId="{4722BC5B-966D-46C1-BB77-54E749DDFEBD}" sibTransId="{AA63851B-8A4F-4501-A517-B055DA098721}"/>
    <dgm:cxn modelId="{2DE0C7BF-55B8-4EF5-A342-65200B997D2E}" srcId="{E1FD9286-22F3-47B8-B675-248F7DC292C0}" destId="{6CB1F9D6-21AD-4B88-9514-5F22151A08F6}" srcOrd="3" destOrd="0" parTransId="{863258B9-C53E-4568-908F-10468C0F1505}" sibTransId="{49CD8C0A-19C0-4B2C-B850-33F8793F876E}"/>
    <dgm:cxn modelId="{4469ECC9-DA97-4335-8E03-766D51C03D35}" type="presOf" srcId="{E1FD9286-22F3-47B8-B675-248F7DC292C0}" destId="{F2CDE0C6-7B7A-45B9-BCBB-D34DD3433D9E}" srcOrd="0" destOrd="0" presId="urn:microsoft.com/office/officeart/2018/2/layout/IconLabelList"/>
    <dgm:cxn modelId="{ED727123-9185-4971-92EC-5A6D83669301}" type="presParOf" srcId="{F2CDE0C6-7B7A-45B9-BCBB-D34DD3433D9E}" destId="{22C11A66-0080-4089-8F31-07B591B9F342}" srcOrd="0" destOrd="0" presId="urn:microsoft.com/office/officeart/2018/2/layout/IconLabelList"/>
    <dgm:cxn modelId="{E4D39BC2-0702-486F-984E-7DAB614294B8}" type="presParOf" srcId="{22C11A66-0080-4089-8F31-07B591B9F342}" destId="{1DA98D48-E896-4CE4-A8ED-7C051DD42EB7}" srcOrd="0" destOrd="0" presId="urn:microsoft.com/office/officeart/2018/2/layout/IconLabelList"/>
    <dgm:cxn modelId="{67051378-5334-4328-B3DC-3B2A5024CED5}" type="presParOf" srcId="{22C11A66-0080-4089-8F31-07B591B9F342}" destId="{EF5FC107-AD75-4260-A16F-CEA6968751B4}" srcOrd="1" destOrd="0" presId="urn:microsoft.com/office/officeart/2018/2/layout/IconLabelList"/>
    <dgm:cxn modelId="{CCD524B7-630C-4DBC-86FD-E4A154A69B8D}" type="presParOf" srcId="{22C11A66-0080-4089-8F31-07B591B9F342}" destId="{6E3D2B40-BBC4-4AFF-A45E-540FFA539417}" srcOrd="2" destOrd="0" presId="urn:microsoft.com/office/officeart/2018/2/layout/IconLabelList"/>
    <dgm:cxn modelId="{F2293088-586E-4542-A201-A53BFF91D471}" type="presParOf" srcId="{F2CDE0C6-7B7A-45B9-BCBB-D34DD3433D9E}" destId="{854674CE-B1FD-4CDF-84BF-544B95AB68CB}" srcOrd="1" destOrd="0" presId="urn:microsoft.com/office/officeart/2018/2/layout/IconLabelList"/>
    <dgm:cxn modelId="{9D919780-0897-4736-849B-1ACB191573CF}" type="presParOf" srcId="{F2CDE0C6-7B7A-45B9-BCBB-D34DD3433D9E}" destId="{1D854C10-077F-45BA-8768-FA5DA52901AF}" srcOrd="2" destOrd="0" presId="urn:microsoft.com/office/officeart/2018/2/layout/IconLabelList"/>
    <dgm:cxn modelId="{2341D225-05B2-4BFF-B168-829F1910DB7E}" type="presParOf" srcId="{1D854C10-077F-45BA-8768-FA5DA52901AF}" destId="{E545C095-C376-4DD5-ACB4-9C93294D8764}" srcOrd="0" destOrd="0" presId="urn:microsoft.com/office/officeart/2018/2/layout/IconLabelList"/>
    <dgm:cxn modelId="{B68A1AFB-AA15-499D-B8A3-3E34B9F07249}" type="presParOf" srcId="{1D854C10-077F-45BA-8768-FA5DA52901AF}" destId="{DD1034D7-078F-459D-908B-D6CC9128EE2E}" srcOrd="1" destOrd="0" presId="urn:microsoft.com/office/officeart/2018/2/layout/IconLabelList"/>
    <dgm:cxn modelId="{765B670C-C066-4F2F-BD50-DCB00AD9B13B}" type="presParOf" srcId="{1D854C10-077F-45BA-8768-FA5DA52901AF}" destId="{40114101-03C9-45BA-A03B-00BDD4670F75}" srcOrd="2" destOrd="0" presId="urn:microsoft.com/office/officeart/2018/2/layout/IconLabelList"/>
    <dgm:cxn modelId="{7F86784A-AC31-4778-9068-BB5D109573C2}" type="presParOf" srcId="{F2CDE0C6-7B7A-45B9-BCBB-D34DD3433D9E}" destId="{AC3F5C5B-AC87-4CA9-9F66-B581D931B26E}" srcOrd="3" destOrd="0" presId="urn:microsoft.com/office/officeart/2018/2/layout/IconLabelList"/>
    <dgm:cxn modelId="{E2546402-EA5F-4A86-8A68-AA8088536AD9}" type="presParOf" srcId="{F2CDE0C6-7B7A-45B9-BCBB-D34DD3433D9E}" destId="{1A31E640-311E-4069-83A3-07BF706BB001}" srcOrd="4" destOrd="0" presId="urn:microsoft.com/office/officeart/2018/2/layout/IconLabelList"/>
    <dgm:cxn modelId="{2115B057-85D4-47E1-9603-582CEF85EB71}" type="presParOf" srcId="{1A31E640-311E-4069-83A3-07BF706BB001}" destId="{5595958E-FA8F-4110-A2A6-323AEDDCC0D4}" srcOrd="0" destOrd="0" presId="urn:microsoft.com/office/officeart/2018/2/layout/IconLabelList"/>
    <dgm:cxn modelId="{971139DE-D8BF-4153-B4BE-8D1DE3367F68}" type="presParOf" srcId="{1A31E640-311E-4069-83A3-07BF706BB001}" destId="{EDD5A759-5B98-453E-A177-E7CDA4378456}" srcOrd="1" destOrd="0" presId="urn:microsoft.com/office/officeart/2018/2/layout/IconLabelList"/>
    <dgm:cxn modelId="{D64D7BD9-61FB-4186-B4F9-6F16A0C648B1}" type="presParOf" srcId="{1A31E640-311E-4069-83A3-07BF706BB001}" destId="{B6FCAE71-C75E-4A71-ADBF-81EDCC8619C9}" srcOrd="2" destOrd="0" presId="urn:microsoft.com/office/officeart/2018/2/layout/IconLabelList"/>
    <dgm:cxn modelId="{578C55D0-1145-465B-8612-B16C11A5767F}" type="presParOf" srcId="{F2CDE0C6-7B7A-45B9-BCBB-D34DD3433D9E}" destId="{2512FDFD-C526-4292-8DBA-70FF4DD75B85}" srcOrd="5" destOrd="0" presId="urn:microsoft.com/office/officeart/2018/2/layout/IconLabelList"/>
    <dgm:cxn modelId="{41A9A58E-5463-423D-BD06-03AF5F3D36DA}" type="presParOf" srcId="{F2CDE0C6-7B7A-45B9-BCBB-D34DD3433D9E}" destId="{A635C909-267E-42BC-A3E9-31F36BC919F9}" srcOrd="6" destOrd="0" presId="urn:microsoft.com/office/officeart/2018/2/layout/IconLabelList"/>
    <dgm:cxn modelId="{0CCC5B9F-7639-448B-B2B6-36DA1A071878}" type="presParOf" srcId="{A635C909-267E-42BC-A3E9-31F36BC919F9}" destId="{55F55567-51EA-4227-B351-3653D1BEB032}" srcOrd="0" destOrd="0" presId="urn:microsoft.com/office/officeart/2018/2/layout/IconLabelList"/>
    <dgm:cxn modelId="{D705B469-AB30-4E5D-ADAE-0DEED68ED0E5}" type="presParOf" srcId="{A635C909-267E-42BC-A3E9-31F36BC919F9}" destId="{8CAAAF37-28BF-4D8B-9AAA-D980D3BAB748}" srcOrd="1" destOrd="0" presId="urn:microsoft.com/office/officeart/2018/2/layout/IconLabelList"/>
    <dgm:cxn modelId="{2FFD0D34-9F06-400D-B1B3-11DD8B2AEF2E}" type="presParOf" srcId="{A635C909-267E-42BC-A3E9-31F36BC919F9}" destId="{15EDD93C-5DF7-49C1-B57A-39AE47FCC1DC}" srcOrd="2" destOrd="0" presId="urn:microsoft.com/office/officeart/2018/2/layout/IconLabelList"/>
    <dgm:cxn modelId="{287D4A79-9E4A-47A1-A9E7-018D3A772E4E}" type="presParOf" srcId="{F2CDE0C6-7B7A-45B9-BCBB-D34DD3433D9E}" destId="{1FEC56B2-D88C-4180-8E89-51474FD72B7F}" srcOrd="7" destOrd="0" presId="urn:microsoft.com/office/officeart/2018/2/layout/IconLabelList"/>
    <dgm:cxn modelId="{2D676812-B70C-4469-90F8-691775DE2AC3}" type="presParOf" srcId="{F2CDE0C6-7B7A-45B9-BCBB-D34DD3433D9E}" destId="{D371512B-6343-48A3-8A8A-C845AD301F93}" srcOrd="8" destOrd="0" presId="urn:microsoft.com/office/officeart/2018/2/layout/IconLabelList"/>
    <dgm:cxn modelId="{D7100449-365A-45D7-84DE-3C09630B8CE4}" type="presParOf" srcId="{D371512B-6343-48A3-8A8A-C845AD301F93}" destId="{CA0EE292-2DB0-4B9E-9104-8D63C5E837B1}" srcOrd="0" destOrd="0" presId="urn:microsoft.com/office/officeart/2018/2/layout/IconLabelList"/>
    <dgm:cxn modelId="{BAA4C8B3-2024-4ABF-A5EE-058DBD8B6053}" type="presParOf" srcId="{D371512B-6343-48A3-8A8A-C845AD301F93}" destId="{617C2F91-6419-4570-8D09-E59AE8E1DFC3}" srcOrd="1" destOrd="0" presId="urn:microsoft.com/office/officeart/2018/2/layout/IconLabelList"/>
    <dgm:cxn modelId="{9F1C8DD4-9DC9-4348-A2DA-B6E8E8AFA499}" type="presParOf" srcId="{D371512B-6343-48A3-8A8A-C845AD301F93}" destId="{B7827CE8-2E4C-4EFF-B22F-776FB07A3604}" srcOrd="2" destOrd="0" presId="urn:microsoft.com/office/officeart/2018/2/layout/IconLabelList"/>
    <dgm:cxn modelId="{423EC60F-5BBC-4A3C-9FCE-5ACF47D395E2}" type="presParOf" srcId="{F2CDE0C6-7B7A-45B9-BCBB-D34DD3433D9E}" destId="{180A410A-A690-4284-BEB1-3BAA156C2AD3}" srcOrd="9" destOrd="0" presId="urn:microsoft.com/office/officeart/2018/2/layout/IconLabelList"/>
    <dgm:cxn modelId="{E3BCAA1B-327B-47AD-BEF4-71E18DC3A4F7}" type="presParOf" srcId="{F2CDE0C6-7B7A-45B9-BCBB-D34DD3433D9E}" destId="{5D58E185-812F-4897-8FC4-54A9B4CAD9B6}" srcOrd="10" destOrd="0" presId="urn:microsoft.com/office/officeart/2018/2/layout/IconLabelList"/>
    <dgm:cxn modelId="{E6440261-F5D3-4D13-A113-96CA1A328F65}" type="presParOf" srcId="{5D58E185-812F-4897-8FC4-54A9B4CAD9B6}" destId="{7CBE3298-5700-4718-9D1E-5264BBEEAB8E}" srcOrd="0" destOrd="0" presId="urn:microsoft.com/office/officeart/2018/2/layout/IconLabelList"/>
    <dgm:cxn modelId="{D8FED211-D9F5-43E2-A284-35391D774434}" type="presParOf" srcId="{5D58E185-812F-4897-8FC4-54A9B4CAD9B6}" destId="{C867019F-8843-4111-855B-4304A8794A38}" srcOrd="1" destOrd="0" presId="urn:microsoft.com/office/officeart/2018/2/layout/IconLabelList"/>
    <dgm:cxn modelId="{CDE12AF2-D0A9-4CEB-B09F-768E761E7C95}" type="presParOf" srcId="{5D58E185-812F-4897-8FC4-54A9B4CAD9B6}" destId="{94E0144E-1CD9-4B47-92F6-36464D04295F}" srcOrd="2" destOrd="0" presId="urn:microsoft.com/office/officeart/2018/2/layout/IconLabelList"/>
  </dgm:cxnLst>
  <dgm:bg>
    <a:blipFill>
      <a:blip xmlns:r="http://schemas.openxmlformats.org/officeDocument/2006/relationships" r:embed="rId13">
        <a:extLst>
          <a:ext uri="{28A0092B-C50C-407E-A947-70E740481C1C}">
            <a14:useLocalDpi xmlns:a14="http://schemas.microsoft.com/office/drawing/2010/main" val="0"/>
          </a:ext>
          <a:ext uri="{96DAC541-7B7A-43D3-8B79-37D633B846F1}">
            <asvg:svgBlip xmlns:asvg="http://schemas.microsoft.com/office/drawing/2016/SVG/main" r:embed="rId14"/>
          </a:ext>
        </a:extLst>
      </a:blip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71FCA0-E853-4072-BBB9-A3661AF8F79F}" type="doc">
      <dgm:prSet loTypeId="urn:microsoft.com/office/officeart/2016/7/layout/ChevronBlockProcess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IE"/>
        </a:p>
      </dgm:t>
    </dgm:pt>
    <dgm:pt modelId="{5650B50F-BA35-4A62-BE9E-442F76A45CA0}">
      <dgm:prSet phldrT="[Text]"/>
      <dgm:spPr/>
      <dgm:t>
        <a:bodyPr/>
        <a:lstStyle/>
        <a:p>
          <a:r>
            <a:rPr lang="en-US" dirty="0"/>
            <a:t>Liquid</a:t>
          </a:r>
          <a:endParaRPr lang="en-IE" dirty="0"/>
        </a:p>
      </dgm:t>
    </dgm:pt>
    <dgm:pt modelId="{5CD951FB-36A3-460A-8CD3-300896859130}" type="parTrans" cxnId="{8781909C-6491-41D5-A026-7274B48DA4C2}">
      <dgm:prSet/>
      <dgm:spPr/>
      <dgm:t>
        <a:bodyPr/>
        <a:lstStyle/>
        <a:p>
          <a:endParaRPr lang="en-IE"/>
        </a:p>
      </dgm:t>
    </dgm:pt>
    <dgm:pt modelId="{A44C4A0A-38A5-43B7-A32B-8C2AB53B8954}" type="sibTrans" cxnId="{8781909C-6491-41D5-A026-7274B48DA4C2}">
      <dgm:prSet/>
      <dgm:spPr/>
      <dgm:t>
        <a:bodyPr/>
        <a:lstStyle/>
        <a:p>
          <a:endParaRPr lang="en-IE"/>
        </a:p>
      </dgm:t>
    </dgm:pt>
    <dgm:pt modelId="{227F6074-86C2-4251-B463-BEA4CDBB7E1D}">
      <dgm:prSet phldrT="[Text]"/>
      <dgm:spPr/>
      <dgm:t>
        <a:bodyPr/>
        <a:lstStyle/>
        <a:p>
          <a:r>
            <a:rPr lang="en-US" dirty="0" err="1"/>
            <a:t>Fertiliser</a:t>
          </a:r>
          <a:endParaRPr lang="en-IE" dirty="0"/>
        </a:p>
      </dgm:t>
    </dgm:pt>
    <dgm:pt modelId="{3DAB10DE-599D-49A8-B18F-724C68967C59}" type="parTrans" cxnId="{B23B198D-3E0C-42B6-AB9F-A65FADA86713}">
      <dgm:prSet/>
      <dgm:spPr/>
      <dgm:t>
        <a:bodyPr/>
        <a:lstStyle/>
        <a:p>
          <a:endParaRPr lang="en-IE"/>
        </a:p>
      </dgm:t>
    </dgm:pt>
    <dgm:pt modelId="{5277DF40-A6B2-4561-AFC2-21F1B96DE40C}" type="sibTrans" cxnId="{B23B198D-3E0C-42B6-AB9F-A65FADA86713}">
      <dgm:prSet/>
      <dgm:spPr/>
      <dgm:t>
        <a:bodyPr/>
        <a:lstStyle/>
        <a:p>
          <a:endParaRPr lang="en-IE"/>
        </a:p>
      </dgm:t>
    </dgm:pt>
    <dgm:pt modelId="{1E9A4487-D958-40CC-9C9A-0B5B489B62C6}">
      <dgm:prSet phldrT="[Text]"/>
      <dgm:spPr/>
      <dgm:t>
        <a:bodyPr/>
        <a:lstStyle/>
        <a:p>
          <a:r>
            <a:rPr lang="en-US" dirty="0"/>
            <a:t>Soil conditioner</a:t>
          </a:r>
          <a:endParaRPr lang="en-IE" dirty="0"/>
        </a:p>
      </dgm:t>
    </dgm:pt>
    <dgm:pt modelId="{9DDC7C45-5CF2-4339-B170-18FB1E7AECDC}" type="parTrans" cxnId="{E1F45A45-6694-4C5B-AA9E-8F81E995176C}">
      <dgm:prSet/>
      <dgm:spPr/>
      <dgm:t>
        <a:bodyPr/>
        <a:lstStyle/>
        <a:p>
          <a:endParaRPr lang="en-IE"/>
        </a:p>
      </dgm:t>
    </dgm:pt>
    <dgm:pt modelId="{969A0320-4571-43C0-96B0-71E3CD4282EC}" type="sibTrans" cxnId="{E1F45A45-6694-4C5B-AA9E-8F81E995176C}">
      <dgm:prSet/>
      <dgm:spPr/>
      <dgm:t>
        <a:bodyPr/>
        <a:lstStyle/>
        <a:p>
          <a:endParaRPr lang="en-IE"/>
        </a:p>
      </dgm:t>
    </dgm:pt>
    <dgm:pt modelId="{5725DC1E-8BC6-42F5-B657-43510840BC69}">
      <dgm:prSet phldrT="[Text]"/>
      <dgm:spPr/>
      <dgm:t>
        <a:bodyPr/>
        <a:lstStyle/>
        <a:p>
          <a:r>
            <a:rPr lang="en-US" dirty="0"/>
            <a:t>Solid</a:t>
          </a:r>
          <a:endParaRPr lang="en-IE" dirty="0"/>
        </a:p>
      </dgm:t>
    </dgm:pt>
    <dgm:pt modelId="{E5B94D21-83C1-4113-B5AE-213E5C868A51}" type="parTrans" cxnId="{2ABA56C1-4C87-44FC-BE78-5FD4B7766B17}">
      <dgm:prSet/>
      <dgm:spPr/>
      <dgm:t>
        <a:bodyPr/>
        <a:lstStyle/>
        <a:p>
          <a:endParaRPr lang="en-IE"/>
        </a:p>
      </dgm:t>
    </dgm:pt>
    <dgm:pt modelId="{DA52723D-B238-49FA-ADEC-AD1D2E2B346B}" type="sibTrans" cxnId="{2ABA56C1-4C87-44FC-BE78-5FD4B7766B17}">
      <dgm:prSet/>
      <dgm:spPr/>
      <dgm:t>
        <a:bodyPr/>
        <a:lstStyle/>
        <a:p>
          <a:endParaRPr lang="en-IE"/>
        </a:p>
      </dgm:t>
    </dgm:pt>
    <dgm:pt modelId="{F10714A4-03DC-4EA8-B745-06E274C42BCA}">
      <dgm:prSet phldrT="[Text]"/>
      <dgm:spPr/>
      <dgm:t>
        <a:bodyPr/>
        <a:lstStyle/>
        <a:p>
          <a:r>
            <a:rPr lang="en-US" dirty="0"/>
            <a:t>Animal Feed</a:t>
          </a:r>
          <a:endParaRPr lang="en-IE" dirty="0"/>
        </a:p>
      </dgm:t>
    </dgm:pt>
    <dgm:pt modelId="{53FAC246-6DA8-4D85-BF01-6755D2BFF05A}" type="parTrans" cxnId="{75E0A675-1285-40B0-A447-98CF1554D9B4}">
      <dgm:prSet/>
      <dgm:spPr/>
      <dgm:t>
        <a:bodyPr/>
        <a:lstStyle/>
        <a:p>
          <a:endParaRPr lang="en-IE"/>
        </a:p>
      </dgm:t>
    </dgm:pt>
    <dgm:pt modelId="{A8A5C3EC-90A3-4116-993E-F9877DF1D370}" type="sibTrans" cxnId="{75E0A675-1285-40B0-A447-98CF1554D9B4}">
      <dgm:prSet/>
      <dgm:spPr/>
      <dgm:t>
        <a:bodyPr/>
        <a:lstStyle/>
        <a:p>
          <a:endParaRPr lang="en-IE"/>
        </a:p>
      </dgm:t>
    </dgm:pt>
    <dgm:pt modelId="{D4F10235-D8FB-417C-BB74-38EEC3B152C3}">
      <dgm:prSet phldrT="[Text]"/>
      <dgm:spPr/>
      <dgm:t>
        <a:bodyPr/>
        <a:lstStyle/>
        <a:p>
          <a:r>
            <a:rPr lang="en-US" dirty="0"/>
            <a:t>Food</a:t>
          </a:r>
          <a:endParaRPr lang="en-IE" dirty="0"/>
        </a:p>
      </dgm:t>
    </dgm:pt>
    <dgm:pt modelId="{6F6B9721-C635-4725-9111-AD001A9A99B7}" type="parTrans" cxnId="{3FE9E05A-61B6-49F6-B5BE-BFD95473D371}">
      <dgm:prSet/>
      <dgm:spPr/>
      <dgm:t>
        <a:bodyPr/>
        <a:lstStyle/>
        <a:p>
          <a:endParaRPr lang="en-IE"/>
        </a:p>
      </dgm:t>
    </dgm:pt>
    <dgm:pt modelId="{9C333682-6618-4290-BD3C-CEDE0F651EA7}" type="sibTrans" cxnId="{3FE9E05A-61B6-49F6-B5BE-BFD95473D371}">
      <dgm:prSet/>
      <dgm:spPr/>
      <dgm:t>
        <a:bodyPr/>
        <a:lstStyle/>
        <a:p>
          <a:endParaRPr lang="en-IE"/>
        </a:p>
      </dgm:t>
    </dgm:pt>
    <dgm:pt modelId="{9548FC08-DF1F-4FC0-979B-EECA2322701A}">
      <dgm:prSet phldrT="[Text]"/>
      <dgm:spPr/>
      <dgm:t>
        <a:bodyPr/>
        <a:lstStyle/>
        <a:p>
          <a:r>
            <a:rPr lang="en-US" dirty="0"/>
            <a:t>Low value</a:t>
          </a:r>
          <a:endParaRPr lang="en-IE" dirty="0"/>
        </a:p>
      </dgm:t>
    </dgm:pt>
    <dgm:pt modelId="{3D6A14DD-5CFD-42AC-833A-836B113A1D50}" type="parTrans" cxnId="{9348591D-9CEE-4D8B-B39B-66B2A48684BD}">
      <dgm:prSet/>
      <dgm:spPr/>
      <dgm:t>
        <a:bodyPr/>
        <a:lstStyle/>
        <a:p>
          <a:endParaRPr lang="en-IE"/>
        </a:p>
      </dgm:t>
    </dgm:pt>
    <dgm:pt modelId="{005DDEBB-4E42-4C7B-883A-35C45B3299E7}" type="sibTrans" cxnId="{9348591D-9CEE-4D8B-B39B-66B2A48684BD}">
      <dgm:prSet/>
      <dgm:spPr/>
      <dgm:t>
        <a:bodyPr/>
        <a:lstStyle/>
        <a:p>
          <a:endParaRPr lang="en-IE"/>
        </a:p>
      </dgm:t>
    </dgm:pt>
    <dgm:pt modelId="{38CB3EF1-28B9-46FF-B83E-6286F4DF0AF4}">
      <dgm:prSet phldrT="[Text]"/>
      <dgm:spPr/>
      <dgm:t>
        <a:bodyPr/>
        <a:lstStyle/>
        <a:p>
          <a:r>
            <a:rPr lang="en-US" dirty="0"/>
            <a:t>Biopolymer</a:t>
          </a:r>
          <a:endParaRPr lang="en-IE" dirty="0"/>
        </a:p>
      </dgm:t>
    </dgm:pt>
    <dgm:pt modelId="{A013B21A-3612-4704-BEB9-ADAF50BAAB90}" type="parTrans" cxnId="{ABEA6731-931D-469A-9D3A-342278255DBF}">
      <dgm:prSet/>
      <dgm:spPr/>
      <dgm:t>
        <a:bodyPr/>
        <a:lstStyle/>
        <a:p>
          <a:endParaRPr lang="en-IE"/>
        </a:p>
      </dgm:t>
    </dgm:pt>
    <dgm:pt modelId="{101D33B6-6235-42DA-A42B-D292A379C574}" type="sibTrans" cxnId="{ABEA6731-931D-469A-9D3A-342278255DBF}">
      <dgm:prSet/>
      <dgm:spPr/>
      <dgm:t>
        <a:bodyPr/>
        <a:lstStyle/>
        <a:p>
          <a:endParaRPr lang="en-IE"/>
        </a:p>
      </dgm:t>
    </dgm:pt>
    <dgm:pt modelId="{B95945A1-2599-4FA0-B034-A9414A233503}">
      <dgm:prSet phldrT="[Text]"/>
      <dgm:spPr/>
      <dgm:t>
        <a:bodyPr/>
        <a:lstStyle/>
        <a:p>
          <a:r>
            <a:rPr lang="en-US" dirty="0"/>
            <a:t>Biofuel</a:t>
          </a:r>
          <a:endParaRPr lang="en-IE" dirty="0"/>
        </a:p>
      </dgm:t>
    </dgm:pt>
    <dgm:pt modelId="{F5AA941E-E1CA-44C0-8AE9-339B19DA2361}" type="parTrans" cxnId="{F1E2BFF3-D17B-47FF-8124-FAE6725A79F4}">
      <dgm:prSet/>
      <dgm:spPr/>
      <dgm:t>
        <a:bodyPr/>
        <a:lstStyle/>
        <a:p>
          <a:endParaRPr lang="en-IE"/>
        </a:p>
      </dgm:t>
    </dgm:pt>
    <dgm:pt modelId="{981ADE0D-97C2-4A64-9619-989DFEA6C5E7}" type="sibTrans" cxnId="{F1E2BFF3-D17B-47FF-8124-FAE6725A79F4}">
      <dgm:prSet/>
      <dgm:spPr/>
      <dgm:t>
        <a:bodyPr/>
        <a:lstStyle/>
        <a:p>
          <a:endParaRPr lang="en-IE"/>
        </a:p>
      </dgm:t>
    </dgm:pt>
    <dgm:pt modelId="{4DE45ADE-D303-4759-A5CF-85569356B416}" type="pres">
      <dgm:prSet presAssocID="{E371FCA0-E853-4072-BBB9-A3661AF8F79F}" presName="Name0" presStyleCnt="0">
        <dgm:presLayoutVars>
          <dgm:dir/>
          <dgm:animLvl val="lvl"/>
          <dgm:resizeHandles val="exact"/>
        </dgm:presLayoutVars>
      </dgm:prSet>
      <dgm:spPr/>
    </dgm:pt>
    <dgm:pt modelId="{853AA575-EE44-4218-B56F-8E48454EF3F9}" type="pres">
      <dgm:prSet presAssocID="{5650B50F-BA35-4A62-BE9E-442F76A45CA0}" presName="composite" presStyleCnt="0"/>
      <dgm:spPr/>
    </dgm:pt>
    <dgm:pt modelId="{88EB93F1-F046-48B6-8500-A2A5CBD818EF}" type="pres">
      <dgm:prSet presAssocID="{5650B50F-BA35-4A62-BE9E-442F76A45CA0}" presName="parTx" presStyleLbl="alignNode1" presStyleIdx="0" presStyleCnt="3">
        <dgm:presLayoutVars>
          <dgm:chMax val="0"/>
          <dgm:chPref val="0"/>
        </dgm:presLayoutVars>
      </dgm:prSet>
      <dgm:spPr/>
    </dgm:pt>
    <dgm:pt modelId="{5CCFF4E4-71CF-4DE1-B286-4BBB593721D6}" type="pres">
      <dgm:prSet presAssocID="{5650B50F-BA35-4A62-BE9E-442F76A45CA0}" presName="desTx" presStyleLbl="alignAccFollowNode1" presStyleIdx="0" presStyleCnt="3">
        <dgm:presLayoutVars/>
      </dgm:prSet>
      <dgm:spPr/>
    </dgm:pt>
    <dgm:pt modelId="{F049D459-F850-42FF-B80B-87778BAAF343}" type="pres">
      <dgm:prSet presAssocID="{A44C4A0A-38A5-43B7-A32B-8C2AB53B8954}" presName="space" presStyleCnt="0"/>
      <dgm:spPr/>
    </dgm:pt>
    <dgm:pt modelId="{1F3C74D0-7DBC-491D-94B5-418DAA0CD4A9}" type="pres">
      <dgm:prSet presAssocID="{5725DC1E-8BC6-42F5-B657-43510840BC69}" presName="composite" presStyleCnt="0"/>
      <dgm:spPr/>
    </dgm:pt>
    <dgm:pt modelId="{DA6C96E4-744C-43F7-941B-60FB5BE9AFD5}" type="pres">
      <dgm:prSet presAssocID="{5725DC1E-8BC6-42F5-B657-43510840BC69}" presName="parTx" presStyleLbl="alignNode1" presStyleIdx="1" presStyleCnt="3">
        <dgm:presLayoutVars>
          <dgm:chMax val="0"/>
          <dgm:chPref val="0"/>
        </dgm:presLayoutVars>
      </dgm:prSet>
      <dgm:spPr/>
    </dgm:pt>
    <dgm:pt modelId="{600D775D-9A89-4F68-A272-CB4A63F22643}" type="pres">
      <dgm:prSet presAssocID="{5725DC1E-8BC6-42F5-B657-43510840BC69}" presName="desTx" presStyleLbl="alignAccFollowNode1" presStyleIdx="1" presStyleCnt="3">
        <dgm:presLayoutVars/>
      </dgm:prSet>
      <dgm:spPr/>
    </dgm:pt>
    <dgm:pt modelId="{91649A5E-8B6E-431E-A257-239099DF3EBC}" type="pres">
      <dgm:prSet presAssocID="{DA52723D-B238-49FA-ADEC-AD1D2E2B346B}" presName="space" presStyleCnt="0"/>
      <dgm:spPr/>
    </dgm:pt>
    <dgm:pt modelId="{D7EDDC4D-D22B-4426-9943-A1FE98FD3FBB}" type="pres">
      <dgm:prSet presAssocID="{9548FC08-DF1F-4FC0-979B-EECA2322701A}" presName="composite" presStyleCnt="0"/>
      <dgm:spPr/>
    </dgm:pt>
    <dgm:pt modelId="{D9ECBAF3-7928-4EF8-81FB-7545D0DD0E58}" type="pres">
      <dgm:prSet presAssocID="{9548FC08-DF1F-4FC0-979B-EECA2322701A}" presName="parTx" presStyleLbl="alignNode1" presStyleIdx="2" presStyleCnt="3">
        <dgm:presLayoutVars>
          <dgm:chMax val="0"/>
          <dgm:chPref val="0"/>
        </dgm:presLayoutVars>
      </dgm:prSet>
      <dgm:spPr/>
    </dgm:pt>
    <dgm:pt modelId="{AF37B12D-4E9A-4026-8463-F69F7435F1E3}" type="pres">
      <dgm:prSet presAssocID="{9548FC08-DF1F-4FC0-979B-EECA2322701A}" presName="desTx" presStyleLbl="alignAccFollowNode1" presStyleIdx="2" presStyleCnt="3">
        <dgm:presLayoutVars/>
      </dgm:prSet>
      <dgm:spPr/>
    </dgm:pt>
  </dgm:ptLst>
  <dgm:cxnLst>
    <dgm:cxn modelId="{9348591D-9CEE-4D8B-B39B-66B2A48684BD}" srcId="{E371FCA0-E853-4072-BBB9-A3661AF8F79F}" destId="{9548FC08-DF1F-4FC0-979B-EECA2322701A}" srcOrd="2" destOrd="0" parTransId="{3D6A14DD-5CFD-42AC-833A-836B113A1D50}" sibTransId="{005DDEBB-4E42-4C7B-883A-35C45B3299E7}"/>
    <dgm:cxn modelId="{ABEA6731-931D-469A-9D3A-342278255DBF}" srcId="{9548FC08-DF1F-4FC0-979B-EECA2322701A}" destId="{38CB3EF1-28B9-46FF-B83E-6286F4DF0AF4}" srcOrd="0" destOrd="0" parTransId="{A013B21A-3612-4704-BEB9-ADAF50BAAB90}" sibTransId="{101D33B6-6235-42DA-A42B-D292A379C574}"/>
    <dgm:cxn modelId="{7DA4C339-F22F-4EA1-95F1-5923C39EDD44}" type="presOf" srcId="{E371FCA0-E853-4072-BBB9-A3661AF8F79F}" destId="{4DE45ADE-D303-4759-A5CF-85569356B416}" srcOrd="0" destOrd="0" presId="urn:microsoft.com/office/officeart/2016/7/layout/ChevronBlockProcess"/>
    <dgm:cxn modelId="{E13B823C-EC3E-4DCB-B60C-502CF6A65D7B}" type="presOf" srcId="{227F6074-86C2-4251-B463-BEA4CDBB7E1D}" destId="{5CCFF4E4-71CF-4DE1-B286-4BBB593721D6}" srcOrd="0" destOrd="0" presId="urn:microsoft.com/office/officeart/2016/7/layout/ChevronBlockProcess"/>
    <dgm:cxn modelId="{E1F45A45-6694-4C5B-AA9E-8F81E995176C}" srcId="{5650B50F-BA35-4A62-BE9E-442F76A45CA0}" destId="{1E9A4487-D958-40CC-9C9A-0B5B489B62C6}" srcOrd="1" destOrd="0" parTransId="{9DDC7C45-5CF2-4339-B170-18FB1E7AECDC}" sibTransId="{969A0320-4571-43C0-96B0-71E3CD4282EC}"/>
    <dgm:cxn modelId="{0B789F48-9193-463B-B38F-5FC530D86FE2}" type="presOf" srcId="{5650B50F-BA35-4A62-BE9E-442F76A45CA0}" destId="{88EB93F1-F046-48B6-8500-A2A5CBD818EF}" srcOrd="0" destOrd="0" presId="urn:microsoft.com/office/officeart/2016/7/layout/ChevronBlockProcess"/>
    <dgm:cxn modelId="{FB8EDB48-6181-4A60-9686-DF66E74A4142}" type="presOf" srcId="{9548FC08-DF1F-4FC0-979B-EECA2322701A}" destId="{D9ECBAF3-7928-4EF8-81FB-7545D0DD0E58}" srcOrd="0" destOrd="0" presId="urn:microsoft.com/office/officeart/2016/7/layout/ChevronBlockProcess"/>
    <dgm:cxn modelId="{CD855849-1A1D-420B-8358-D08107E8C123}" type="presOf" srcId="{D4F10235-D8FB-417C-BB74-38EEC3B152C3}" destId="{600D775D-9A89-4F68-A272-CB4A63F22643}" srcOrd="0" destOrd="1" presId="urn:microsoft.com/office/officeart/2016/7/layout/ChevronBlockProcess"/>
    <dgm:cxn modelId="{75E0A675-1285-40B0-A447-98CF1554D9B4}" srcId="{5725DC1E-8BC6-42F5-B657-43510840BC69}" destId="{F10714A4-03DC-4EA8-B745-06E274C42BCA}" srcOrd="0" destOrd="0" parTransId="{53FAC246-6DA8-4D85-BF01-6755D2BFF05A}" sibTransId="{A8A5C3EC-90A3-4116-993E-F9877DF1D370}"/>
    <dgm:cxn modelId="{3FE9E05A-61B6-49F6-B5BE-BFD95473D371}" srcId="{5725DC1E-8BC6-42F5-B657-43510840BC69}" destId="{D4F10235-D8FB-417C-BB74-38EEC3B152C3}" srcOrd="1" destOrd="0" parTransId="{6F6B9721-C635-4725-9111-AD001A9A99B7}" sibTransId="{9C333682-6618-4290-BD3C-CEDE0F651EA7}"/>
    <dgm:cxn modelId="{D174B77C-3D5F-41DC-8CD3-13EFF1AE7BC3}" type="presOf" srcId="{F10714A4-03DC-4EA8-B745-06E274C42BCA}" destId="{600D775D-9A89-4F68-A272-CB4A63F22643}" srcOrd="0" destOrd="0" presId="urn:microsoft.com/office/officeart/2016/7/layout/ChevronBlockProcess"/>
    <dgm:cxn modelId="{B23B198D-3E0C-42B6-AB9F-A65FADA86713}" srcId="{5650B50F-BA35-4A62-BE9E-442F76A45CA0}" destId="{227F6074-86C2-4251-B463-BEA4CDBB7E1D}" srcOrd="0" destOrd="0" parTransId="{3DAB10DE-599D-49A8-B18F-724C68967C59}" sibTransId="{5277DF40-A6B2-4561-AFC2-21F1B96DE40C}"/>
    <dgm:cxn modelId="{8781909C-6491-41D5-A026-7274B48DA4C2}" srcId="{E371FCA0-E853-4072-BBB9-A3661AF8F79F}" destId="{5650B50F-BA35-4A62-BE9E-442F76A45CA0}" srcOrd="0" destOrd="0" parTransId="{5CD951FB-36A3-460A-8CD3-300896859130}" sibTransId="{A44C4A0A-38A5-43B7-A32B-8C2AB53B8954}"/>
    <dgm:cxn modelId="{CF8720A5-CF4F-42A3-911F-0001091F7480}" type="presOf" srcId="{5725DC1E-8BC6-42F5-B657-43510840BC69}" destId="{DA6C96E4-744C-43F7-941B-60FB5BE9AFD5}" srcOrd="0" destOrd="0" presId="urn:microsoft.com/office/officeart/2016/7/layout/ChevronBlockProcess"/>
    <dgm:cxn modelId="{95B4E6AD-FAE9-438A-BB7D-ECD310CE076B}" type="presOf" srcId="{1E9A4487-D958-40CC-9C9A-0B5B489B62C6}" destId="{5CCFF4E4-71CF-4DE1-B286-4BBB593721D6}" srcOrd="0" destOrd="1" presId="urn:microsoft.com/office/officeart/2016/7/layout/ChevronBlockProcess"/>
    <dgm:cxn modelId="{7470EFB7-B8E4-4E58-859C-8D6A4FED0C37}" type="presOf" srcId="{38CB3EF1-28B9-46FF-B83E-6286F4DF0AF4}" destId="{AF37B12D-4E9A-4026-8463-F69F7435F1E3}" srcOrd="0" destOrd="0" presId="urn:microsoft.com/office/officeart/2016/7/layout/ChevronBlockProcess"/>
    <dgm:cxn modelId="{2ABA56C1-4C87-44FC-BE78-5FD4B7766B17}" srcId="{E371FCA0-E853-4072-BBB9-A3661AF8F79F}" destId="{5725DC1E-8BC6-42F5-B657-43510840BC69}" srcOrd="1" destOrd="0" parTransId="{E5B94D21-83C1-4113-B5AE-213E5C868A51}" sibTransId="{DA52723D-B238-49FA-ADEC-AD1D2E2B346B}"/>
    <dgm:cxn modelId="{FC95A6EC-4AE2-4234-AF98-BAF2EFA45689}" type="presOf" srcId="{B95945A1-2599-4FA0-B034-A9414A233503}" destId="{AF37B12D-4E9A-4026-8463-F69F7435F1E3}" srcOrd="0" destOrd="1" presId="urn:microsoft.com/office/officeart/2016/7/layout/ChevronBlockProcess"/>
    <dgm:cxn modelId="{F1E2BFF3-D17B-47FF-8124-FAE6725A79F4}" srcId="{9548FC08-DF1F-4FC0-979B-EECA2322701A}" destId="{B95945A1-2599-4FA0-B034-A9414A233503}" srcOrd="1" destOrd="0" parTransId="{F5AA941E-E1CA-44C0-8AE9-339B19DA2361}" sibTransId="{981ADE0D-97C2-4A64-9619-989DFEA6C5E7}"/>
    <dgm:cxn modelId="{FA6C7295-7972-4398-A974-D8C7DDF330CB}" type="presParOf" srcId="{4DE45ADE-D303-4759-A5CF-85569356B416}" destId="{853AA575-EE44-4218-B56F-8E48454EF3F9}" srcOrd="0" destOrd="0" presId="urn:microsoft.com/office/officeart/2016/7/layout/ChevronBlockProcess"/>
    <dgm:cxn modelId="{B412A324-5A05-4332-813B-3B278A106840}" type="presParOf" srcId="{853AA575-EE44-4218-B56F-8E48454EF3F9}" destId="{88EB93F1-F046-48B6-8500-A2A5CBD818EF}" srcOrd="0" destOrd="0" presId="urn:microsoft.com/office/officeart/2016/7/layout/ChevronBlockProcess"/>
    <dgm:cxn modelId="{62D8F6E3-E428-4243-AD23-AA7FADD66D91}" type="presParOf" srcId="{853AA575-EE44-4218-B56F-8E48454EF3F9}" destId="{5CCFF4E4-71CF-4DE1-B286-4BBB593721D6}" srcOrd="1" destOrd="0" presId="urn:microsoft.com/office/officeart/2016/7/layout/ChevronBlockProcess"/>
    <dgm:cxn modelId="{6F39F100-7C22-4848-9F3E-9FFB6DFF5B56}" type="presParOf" srcId="{4DE45ADE-D303-4759-A5CF-85569356B416}" destId="{F049D459-F850-42FF-B80B-87778BAAF343}" srcOrd="1" destOrd="0" presId="urn:microsoft.com/office/officeart/2016/7/layout/ChevronBlockProcess"/>
    <dgm:cxn modelId="{498C6E57-8B09-4FA4-BD50-1D90175E63AE}" type="presParOf" srcId="{4DE45ADE-D303-4759-A5CF-85569356B416}" destId="{1F3C74D0-7DBC-491D-94B5-418DAA0CD4A9}" srcOrd="2" destOrd="0" presId="urn:microsoft.com/office/officeart/2016/7/layout/ChevronBlockProcess"/>
    <dgm:cxn modelId="{DCC4D6D9-B424-43D0-AE97-1D9740B84554}" type="presParOf" srcId="{1F3C74D0-7DBC-491D-94B5-418DAA0CD4A9}" destId="{DA6C96E4-744C-43F7-941B-60FB5BE9AFD5}" srcOrd="0" destOrd="0" presId="urn:microsoft.com/office/officeart/2016/7/layout/ChevronBlockProcess"/>
    <dgm:cxn modelId="{6CA96B15-2066-4C05-B7A2-BE9DA65BD166}" type="presParOf" srcId="{1F3C74D0-7DBC-491D-94B5-418DAA0CD4A9}" destId="{600D775D-9A89-4F68-A272-CB4A63F22643}" srcOrd="1" destOrd="0" presId="urn:microsoft.com/office/officeart/2016/7/layout/ChevronBlockProcess"/>
    <dgm:cxn modelId="{FACC0D62-2213-4617-8433-B7A29D3C1974}" type="presParOf" srcId="{4DE45ADE-D303-4759-A5CF-85569356B416}" destId="{91649A5E-8B6E-431E-A257-239099DF3EBC}" srcOrd="3" destOrd="0" presId="urn:microsoft.com/office/officeart/2016/7/layout/ChevronBlockProcess"/>
    <dgm:cxn modelId="{97B20B3E-142A-4E1D-8AAC-37C605C8E762}" type="presParOf" srcId="{4DE45ADE-D303-4759-A5CF-85569356B416}" destId="{D7EDDC4D-D22B-4426-9943-A1FE98FD3FBB}" srcOrd="4" destOrd="0" presId="urn:microsoft.com/office/officeart/2016/7/layout/ChevronBlockProcess"/>
    <dgm:cxn modelId="{74691596-0650-4729-9170-C8F77AD242C3}" type="presParOf" srcId="{D7EDDC4D-D22B-4426-9943-A1FE98FD3FBB}" destId="{D9ECBAF3-7928-4EF8-81FB-7545D0DD0E58}" srcOrd="0" destOrd="0" presId="urn:microsoft.com/office/officeart/2016/7/layout/ChevronBlockProcess"/>
    <dgm:cxn modelId="{C26C43A1-6A90-4808-B60A-22E62FCD7D8C}" type="presParOf" srcId="{D7EDDC4D-D22B-4426-9943-A1FE98FD3FBB}" destId="{AF37B12D-4E9A-4026-8463-F69F7435F1E3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90519F-932A-47EB-9BF5-BDEF6BF17D39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AF81D72D-33E6-401F-B6C6-7993020335F3}">
      <dgm:prSet phldrT="[Text]"/>
      <dgm:spPr/>
      <dgm:t>
        <a:bodyPr/>
        <a:lstStyle/>
        <a:p>
          <a:r>
            <a:rPr lang="en-GB">
              <a:latin typeface="Arial Black" panose="020B0A04020102020204" pitchFamily="34" charset="0"/>
            </a:rPr>
            <a:t>Seaweed</a:t>
          </a:r>
        </a:p>
        <a:p>
          <a:r>
            <a:rPr lang="en-GB">
              <a:latin typeface="Arial Black" panose="020B0A04020102020204" pitchFamily="34" charset="0"/>
            </a:rPr>
            <a:t>Cultivation</a:t>
          </a:r>
          <a:endParaRPr lang="en-IE">
            <a:latin typeface="Arial Black" panose="020B0A04020102020204" pitchFamily="34" charset="0"/>
          </a:endParaRPr>
        </a:p>
      </dgm:t>
    </dgm:pt>
    <dgm:pt modelId="{7130461F-C707-4AED-ABFC-2C37B407AFE0}" type="parTrans" cxnId="{2722EF2A-A7F0-49BA-B48D-A3539BE574BF}">
      <dgm:prSet/>
      <dgm:spPr/>
      <dgm:t>
        <a:bodyPr/>
        <a:lstStyle/>
        <a:p>
          <a:endParaRPr lang="en-IE"/>
        </a:p>
      </dgm:t>
    </dgm:pt>
    <dgm:pt modelId="{5B839BC7-B95A-41FF-B019-67CA24F32A42}" type="sibTrans" cxnId="{2722EF2A-A7F0-49BA-B48D-A3539BE574BF}">
      <dgm:prSet/>
      <dgm:spPr/>
      <dgm:t>
        <a:bodyPr/>
        <a:lstStyle/>
        <a:p>
          <a:endParaRPr lang="en-IE"/>
        </a:p>
      </dgm:t>
    </dgm:pt>
    <dgm:pt modelId="{7623C66A-6F18-4B81-9521-DD4804E3DAD6}">
      <dgm:prSet phldrT="[Text]"/>
      <dgm:spPr/>
      <dgm:t>
        <a:bodyPr/>
        <a:lstStyle/>
        <a:p>
          <a:r>
            <a:rPr lang="en-GB">
              <a:latin typeface="Arial Black" panose="020B0A04020102020204" pitchFamily="34" charset="0"/>
            </a:rPr>
            <a:t>Liquid Extraction Process</a:t>
          </a:r>
          <a:endParaRPr lang="en-IE">
            <a:latin typeface="Arial Black" panose="020B0A04020102020204" pitchFamily="34" charset="0"/>
          </a:endParaRPr>
        </a:p>
      </dgm:t>
    </dgm:pt>
    <dgm:pt modelId="{54E93412-53CB-4B8E-AE68-6DEBA6BAA952}" type="parTrans" cxnId="{5CC7B171-04C7-4F47-879C-36246CA5DD5D}">
      <dgm:prSet/>
      <dgm:spPr/>
      <dgm:t>
        <a:bodyPr/>
        <a:lstStyle/>
        <a:p>
          <a:endParaRPr lang="en-IE"/>
        </a:p>
      </dgm:t>
    </dgm:pt>
    <dgm:pt modelId="{D7015C66-81D8-4121-9766-C03E095B5AE3}" type="sibTrans" cxnId="{5CC7B171-04C7-4F47-879C-36246CA5DD5D}">
      <dgm:prSet/>
      <dgm:spPr/>
      <dgm:t>
        <a:bodyPr/>
        <a:lstStyle/>
        <a:p>
          <a:endParaRPr lang="en-IE"/>
        </a:p>
      </dgm:t>
    </dgm:pt>
    <dgm:pt modelId="{45BB5F98-35AC-4314-9617-D132815CACD2}">
      <dgm:prSet phldrT="[Text]"/>
      <dgm:spPr/>
      <dgm:t>
        <a:bodyPr/>
        <a:lstStyle/>
        <a:p>
          <a:r>
            <a:rPr lang="en-GB">
              <a:latin typeface="Arial Black" panose="020B0A04020102020204" pitchFamily="34" charset="0"/>
            </a:rPr>
            <a:t>Pilot unit </a:t>
          </a:r>
          <a:endParaRPr lang="en-IE">
            <a:latin typeface="Arial Black" panose="020B0A04020102020204" pitchFamily="34" charset="0"/>
          </a:endParaRPr>
        </a:p>
      </dgm:t>
    </dgm:pt>
    <dgm:pt modelId="{E6296304-3340-4940-8413-2849850E706B}" type="parTrans" cxnId="{86AE5DC6-B8C5-422A-846C-F76BEF11514D}">
      <dgm:prSet/>
      <dgm:spPr/>
      <dgm:t>
        <a:bodyPr/>
        <a:lstStyle/>
        <a:p>
          <a:endParaRPr lang="en-IE"/>
        </a:p>
      </dgm:t>
    </dgm:pt>
    <dgm:pt modelId="{11288CCD-4050-4641-B98C-963AF9F469B8}" type="sibTrans" cxnId="{86AE5DC6-B8C5-422A-846C-F76BEF11514D}">
      <dgm:prSet/>
      <dgm:spPr/>
      <dgm:t>
        <a:bodyPr/>
        <a:lstStyle/>
        <a:p>
          <a:endParaRPr lang="en-IE"/>
        </a:p>
      </dgm:t>
    </dgm:pt>
    <dgm:pt modelId="{D65E1513-CAC1-4BA9-9114-6C724DBE64DC}">
      <dgm:prSet phldrT="[Text]"/>
      <dgm:spPr/>
      <dgm:t>
        <a:bodyPr/>
        <a:lstStyle/>
        <a:p>
          <a:r>
            <a:rPr lang="en-GB" dirty="0">
              <a:latin typeface="Arial Black" panose="020B0A04020102020204" pitchFamily="34" charset="0"/>
            </a:rPr>
            <a:t>30 units 2026</a:t>
          </a:r>
          <a:endParaRPr lang="en-IE" dirty="0">
            <a:latin typeface="Arial Black" panose="020B0A04020102020204" pitchFamily="34" charset="0"/>
          </a:endParaRPr>
        </a:p>
      </dgm:t>
    </dgm:pt>
    <dgm:pt modelId="{992DFFC9-4B5C-43BD-B38B-F46A7A48F335}" type="parTrans" cxnId="{11B4D3F3-6400-4A03-9791-5C653ABDBEAD}">
      <dgm:prSet/>
      <dgm:spPr/>
      <dgm:t>
        <a:bodyPr/>
        <a:lstStyle/>
        <a:p>
          <a:endParaRPr lang="en-IE"/>
        </a:p>
      </dgm:t>
    </dgm:pt>
    <dgm:pt modelId="{DA720925-6ABF-4BE8-ADC7-C0684DD44CE9}" type="sibTrans" cxnId="{11B4D3F3-6400-4A03-9791-5C653ABDBEAD}">
      <dgm:prSet/>
      <dgm:spPr/>
      <dgm:t>
        <a:bodyPr/>
        <a:lstStyle/>
        <a:p>
          <a:endParaRPr lang="en-IE"/>
        </a:p>
      </dgm:t>
    </dgm:pt>
    <dgm:pt modelId="{CFFA1CA3-5EC4-4D92-810F-38D4BE2E74AC}">
      <dgm:prSet phldrT="[Text]"/>
      <dgm:spPr/>
      <dgm:t>
        <a:bodyPr/>
        <a:lstStyle/>
        <a:p>
          <a:r>
            <a:rPr lang="en-GB">
              <a:latin typeface="Arial Black" panose="020B0A04020102020204" pitchFamily="34" charset="0"/>
            </a:rPr>
            <a:t>Two additional units</a:t>
          </a:r>
          <a:endParaRPr lang="en-IE">
            <a:latin typeface="Arial Black" panose="020B0A04020102020204" pitchFamily="34" charset="0"/>
          </a:endParaRPr>
        </a:p>
      </dgm:t>
    </dgm:pt>
    <dgm:pt modelId="{62EA6838-6FA0-4293-BEA8-B85E533A387A}" type="parTrans" cxnId="{1091D727-F648-4083-A8E9-EE4F7F60E5ED}">
      <dgm:prSet/>
      <dgm:spPr/>
      <dgm:t>
        <a:bodyPr/>
        <a:lstStyle/>
        <a:p>
          <a:endParaRPr lang="en-IE"/>
        </a:p>
      </dgm:t>
    </dgm:pt>
    <dgm:pt modelId="{2045CF21-3742-455D-A0CE-02A5E92974C8}" type="sibTrans" cxnId="{1091D727-F648-4083-A8E9-EE4F7F60E5ED}">
      <dgm:prSet/>
      <dgm:spPr/>
      <dgm:t>
        <a:bodyPr/>
        <a:lstStyle/>
        <a:p>
          <a:endParaRPr lang="en-IE"/>
        </a:p>
      </dgm:t>
    </dgm:pt>
    <dgm:pt modelId="{88C3C4B4-7E36-4407-895D-29660AE873C3}">
      <dgm:prSet phldrT="[Text]"/>
      <dgm:spPr/>
      <dgm:t>
        <a:bodyPr/>
        <a:lstStyle/>
        <a:p>
          <a:r>
            <a:rPr lang="en-GB">
              <a:latin typeface="Arial Black" panose="020B0A04020102020204" pitchFamily="34" charset="0"/>
            </a:rPr>
            <a:t>Roll out of Franchise </a:t>
          </a:r>
          <a:endParaRPr lang="en-IE">
            <a:latin typeface="Arial Black" panose="020B0A04020102020204" pitchFamily="34" charset="0"/>
          </a:endParaRPr>
        </a:p>
      </dgm:t>
    </dgm:pt>
    <dgm:pt modelId="{62389B80-CA99-4AE9-8885-F20F9C671EE8}" type="parTrans" cxnId="{5405C519-9449-49CF-98E8-ADCF62ED3F5E}">
      <dgm:prSet/>
      <dgm:spPr/>
      <dgm:t>
        <a:bodyPr/>
        <a:lstStyle/>
        <a:p>
          <a:endParaRPr lang="en-IE"/>
        </a:p>
      </dgm:t>
    </dgm:pt>
    <dgm:pt modelId="{B6D4EBB2-A8BA-4F0C-A76E-E8C60E5CF5D0}" type="sibTrans" cxnId="{5405C519-9449-49CF-98E8-ADCF62ED3F5E}">
      <dgm:prSet/>
      <dgm:spPr/>
      <dgm:t>
        <a:bodyPr/>
        <a:lstStyle/>
        <a:p>
          <a:endParaRPr lang="en-IE"/>
        </a:p>
      </dgm:t>
    </dgm:pt>
    <dgm:pt modelId="{758CADBF-B118-4F13-A098-0AD846694CF3}">
      <dgm:prSet phldrT="[Text]"/>
      <dgm:spPr/>
      <dgm:t>
        <a:bodyPr/>
        <a:lstStyle/>
        <a:p>
          <a:r>
            <a:rPr lang="en-GB">
              <a:latin typeface="Arial Black" panose="020B0A04020102020204" pitchFamily="34" charset="0"/>
            </a:rPr>
            <a:t>Seaweed aquaculture licenses</a:t>
          </a:r>
          <a:endParaRPr lang="en-IE">
            <a:latin typeface="Arial Black" panose="020B0A04020102020204" pitchFamily="34" charset="0"/>
          </a:endParaRPr>
        </a:p>
      </dgm:t>
    </dgm:pt>
    <dgm:pt modelId="{2A84316C-2FB7-4E29-97A2-ADDF70816623}" type="parTrans" cxnId="{4BB9F883-276E-4233-B891-274C6E519081}">
      <dgm:prSet/>
      <dgm:spPr/>
      <dgm:t>
        <a:bodyPr/>
        <a:lstStyle/>
        <a:p>
          <a:endParaRPr lang="en-IE"/>
        </a:p>
      </dgm:t>
    </dgm:pt>
    <dgm:pt modelId="{4551148A-62A3-40B0-A4FF-65B11EAFE404}" type="sibTrans" cxnId="{4BB9F883-276E-4233-B891-274C6E519081}">
      <dgm:prSet/>
      <dgm:spPr/>
      <dgm:t>
        <a:bodyPr/>
        <a:lstStyle/>
        <a:p>
          <a:endParaRPr lang="en-IE"/>
        </a:p>
      </dgm:t>
    </dgm:pt>
    <dgm:pt modelId="{DE651956-CDE9-40D8-8951-E62B2B9252A7}" type="pres">
      <dgm:prSet presAssocID="{A190519F-932A-47EB-9BF5-BDEF6BF17D39}" presName="Name0" presStyleCnt="0">
        <dgm:presLayoutVars>
          <dgm:dir/>
          <dgm:resizeHandles val="exact"/>
        </dgm:presLayoutVars>
      </dgm:prSet>
      <dgm:spPr/>
    </dgm:pt>
    <dgm:pt modelId="{217AADCC-B2D9-4912-BE6D-348BF95F1D76}" type="pres">
      <dgm:prSet presAssocID="{A190519F-932A-47EB-9BF5-BDEF6BF17D39}" presName="arrow" presStyleLbl="bgShp" presStyleIdx="0" presStyleCnt="1"/>
      <dgm:spPr/>
    </dgm:pt>
    <dgm:pt modelId="{EF301BFB-0BDE-4C2A-B4B6-3EBAB1FACCC1}" type="pres">
      <dgm:prSet presAssocID="{A190519F-932A-47EB-9BF5-BDEF6BF17D39}" presName="points" presStyleCnt="0"/>
      <dgm:spPr/>
    </dgm:pt>
    <dgm:pt modelId="{390D9A93-E6BC-4827-A43D-8DB950CD296A}" type="pres">
      <dgm:prSet presAssocID="{758CADBF-B118-4F13-A098-0AD846694CF3}" presName="compositeA" presStyleCnt="0"/>
      <dgm:spPr/>
    </dgm:pt>
    <dgm:pt modelId="{7DA1F469-B891-4210-8AB4-0602307F849B}" type="pres">
      <dgm:prSet presAssocID="{758CADBF-B118-4F13-A098-0AD846694CF3}" presName="textA" presStyleLbl="revTx" presStyleIdx="0" presStyleCnt="7">
        <dgm:presLayoutVars>
          <dgm:bulletEnabled val="1"/>
        </dgm:presLayoutVars>
      </dgm:prSet>
      <dgm:spPr/>
    </dgm:pt>
    <dgm:pt modelId="{4D199239-96F1-406C-9BBF-CFBF36FDE4E0}" type="pres">
      <dgm:prSet presAssocID="{758CADBF-B118-4F13-A098-0AD846694CF3}" presName="circleA" presStyleLbl="node1" presStyleIdx="0" presStyleCnt="7"/>
      <dgm:spPr/>
    </dgm:pt>
    <dgm:pt modelId="{6B1C9900-F8C6-450A-A73A-31AA7BC457D7}" type="pres">
      <dgm:prSet presAssocID="{758CADBF-B118-4F13-A098-0AD846694CF3}" presName="spaceA" presStyleCnt="0"/>
      <dgm:spPr/>
    </dgm:pt>
    <dgm:pt modelId="{C89D5FF1-1D17-40EC-8136-C8CFC5FEE85E}" type="pres">
      <dgm:prSet presAssocID="{4551148A-62A3-40B0-A4FF-65B11EAFE404}" presName="space" presStyleCnt="0"/>
      <dgm:spPr/>
    </dgm:pt>
    <dgm:pt modelId="{A6CA5A21-AD6B-4C33-AE0A-08F3CEBD3763}" type="pres">
      <dgm:prSet presAssocID="{AF81D72D-33E6-401F-B6C6-7993020335F3}" presName="compositeB" presStyleCnt="0"/>
      <dgm:spPr/>
    </dgm:pt>
    <dgm:pt modelId="{7C95FB88-33B8-47C8-8D55-AF8D8C076C18}" type="pres">
      <dgm:prSet presAssocID="{AF81D72D-33E6-401F-B6C6-7993020335F3}" presName="textB" presStyleLbl="revTx" presStyleIdx="1" presStyleCnt="7">
        <dgm:presLayoutVars>
          <dgm:bulletEnabled val="1"/>
        </dgm:presLayoutVars>
      </dgm:prSet>
      <dgm:spPr/>
    </dgm:pt>
    <dgm:pt modelId="{01D7B750-7E94-4D59-9D1D-DC9CF556692F}" type="pres">
      <dgm:prSet presAssocID="{AF81D72D-33E6-401F-B6C6-7993020335F3}" presName="circleB" presStyleLbl="node1" presStyleIdx="1" presStyleCnt="7"/>
      <dgm:spPr/>
    </dgm:pt>
    <dgm:pt modelId="{0F784723-B8E2-495C-B6A1-61F7F51D8DA8}" type="pres">
      <dgm:prSet presAssocID="{AF81D72D-33E6-401F-B6C6-7993020335F3}" presName="spaceB" presStyleCnt="0"/>
      <dgm:spPr/>
    </dgm:pt>
    <dgm:pt modelId="{B469E2D5-7F27-4B69-B700-705C0C817B1F}" type="pres">
      <dgm:prSet presAssocID="{5B839BC7-B95A-41FF-B019-67CA24F32A42}" presName="space" presStyleCnt="0"/>
      <dgm:spPr/>
    </dgm:pt>
    <dgm:pt modelId="{8468BF66-9D63-46BF-B956-494F48C02439}" type="pres">
      <dgm:prSet presAssocID="{7623C66A-6F18-4B81-9521-DD4804E3DAD6}" presName="compositeA" presStyleCnt="0"/>
      <dgm:spPr/>
    </dgm:pt>
    <dgm:pt modelId="{8F7B1EAC-8F71-4FED-8508-725547321B41}" type="pres">
      <dgm:prSet presAssocID="{7623C66A-6F18-4B81-9521-DD4804E3DAD6}" presName="textA" presStyleLbl="revTx" presStyleIdx="2" presStyleCnt="7">
        <dgm:presLayoutVars>
          <dgm:bulletEnabled val="1"/>
        </dgm:presLayoutVars>
      </dgm:prSet>
      <dgm:spPr/>
    </dgm:pt>
    <dgm:pt modelId="{8CC61999-BF9E-48EB-8C10-C92A37F35783}" type="pres">
      <dgm:prSet presAssocID="{7623C66A-6F18-4B81-9521-DD4804E3DAD6}" presName="circleA" presStyleLbl="node1" presStyleIdx="2" presStyleCnt="7"/>
      <dgm:spPr/>
    </dgm:pt>
    <dgm:pt modelId="{9145EE7C-CBAF-47FE-93F8-3D5BA3E6FC5B}" type="pres">
      <dgm:prSet presAssocID="{7623C66A-6F18-4B81-9521-DD4804E3DAD6}" presName="spaceA" presStyleCnt="0"/>
      <dgm:spPr/>
    </dgm:pt>
    <dgm:pt modelId="{67B46E9E-B25A-420A-A01E-5372E28AA287}" type="pres">
      <dgm:prSet presAssocID="{D7015C66-81D8-4121-9766-C03E095B5AE3}" presName="space" presStyleCnt="0"/>
      <dgm:spPr/>
    </dgm:pt>
    <dgm:pt modelId="{B564B205-2DE4-4372-BD1F-E095B6A84EBC}" type="pres">
      <dgm:prSet presAssocID="{45BB5F98-35AC-4314-9617-D132815CACD2}" presName="compositeB" presStyleCnt="0"/>
      <dgm:spPr/>
    </dgm:pt>
    <dgm:pt modelId="{417A8993-2F48-480C-B20C-B1C7235F482C}" type="pres">
      <dgm:prSet presAssocID="{45BB5F98-35AC-4314-9617-D132815CACD2}" presName="textB" presStyleLbl="revTx" presStyleIdx="3" presStyleCnt="7">
        <dgm:presLayoutVars>
          <dgm:bulletEnabled val="1"/>
        </dgm:presLayoutVars>
      </dgm:prSet>
      <dgm:spPr/>
    </dgm:pt>
    <dgm:pt modelId="{3066C79C-9D64-4BD7-A960-33373101B974}" type="pres">
      <dgm:prSet presAssocID="{45BB5F98-35AC-4314-9617-D132815CACD2}" presName="circleB" presStyleLbl="node1" presStyleIdx="3" presStyleCnt="7"/>
      <dgm:spPr/>
    </dgm:pt>
    <dgm:pt modelId="{FDDFA582-8F64-428C-8B4E-3BB27891BC80}" type="pres">
      <dgm:prSet presAssocID="{45BB5F98-35AC-4314-9617-D132815CACD2}" presName="spaceB" presStyleCnt="0"/>
      <dgm:spPr/>
    </dgm:pt>
    <dgm:pt modelId="{63EECAAB-312F-48E0-A31E-D56A37677163}" type="pres">
      <dgm:prSet presAssocID="{11288CCD-4050-4641-B98C-963AF9F469B8}" presName="space" presStyleCnt="0"/>
      <dgm:spPr/>
    </dgm:pt>
    <dgm:pt modelId="{318243DC-B2E8-455A-9A3E-A8B3094CDB59}" type="pres">
      <dgm:prSet presAssocID="{CFFA1CA3-5EC4-4D92-810F-38D4BE2E74AC}" presName="compositeA" presStyleCnt="0"/>
      <dgm:spPr/>
    </dgm:pt>
    <dgm:pt modelId="{165071B2-5CCF-4299-956D-B24DC3E679B1}" type="pres">
      <dgm:prSet presAssocID="{CFFA1CA3-5EC4-4D92-810F-38D4BE2E74AC}" presName="textA" presStyleLbl="revTx" presStyleIdx="4" presStyleCnt="7">
        <dgm:presLayoutVars>
          <dgm:bulletEnabled val="1"/>
        </dgm:presLayoutVars>
      </dgm:prSet>
      <dgm:spPr/>
    </dgm:pt>
    <dgm:pt modelId="{6FFC01ED-3732-429E-9E14-BC5EB790E71E}" type="pres">
      <dgm:prSet presAssocID="{CFFA1CA3-5EC4-4D92-810F-38D4BE2E74AC}" presName="circleA" presStyleLbl="node1" presStyleIdx="4" presStyleCnt="7"/>
      <dgm:spPr/>
    </dgm:pt>
    <dgm:pt modelId="{907D3443-DCC1-4782-93B2-EEE64508F8B0}" type="pres">
      <dgm:prSet presAssocID="{CFFA1CA3-5EC4-4D92-810F-38D4BE2E74AC}" presName="spaceA" presStyleCnt="0"/>
      <dgm:spPr/>
    </dgm:pt>
    <dgm:pt modelId="{47CB0551-A2A7-4131-BBD4-E7827590FCF4}" type="pres">
      <dgm:prSet presAssocID="{2045CF21-3742-455D-A0CE-02A5E92974C8}" presName="space" presStyleCnt="0"/>
      <dgm:spPr/>
    </dgm:pt>
    <dgm:pt modelId="{17FEC9CD-6B5A-41FA-A0E3-9429FFC737D8}" type="pres">
      <dgm:prSet presAssocID="{88C3C4B4-7E36-4407-895D-29660AE873C3}" presName="compositeB" presStyleCnt="0"/>
      <dgm:spPr/>
    </dgm:pt>
    <dgm:pt modelId="{6BBA3513-5F25-402C-9242-3BEE5D540B2E}" type="pres">
      <dgm:prSet presAssocID="{88C3C4B4-7E36-4407-895D-29660AE873C3}" presName="textB" presStyleLbl="revTx" presStyleIdx="5" presStyleCnt="7">
        <dgm:presLayoutVars>
          <dgm:bulletEnabled val="1"/>
        </dgm:presLayoutVars>
      </dgm:prSet>
      <dgm:spPr/>
    </dgm:pt>
    <dgm:pt modelId="{AB80E811-1BAE-4B51-AA8C-6F184A7BA14F}" type="pres">
      <dgm:prSet presAssocID="{88C3C4B4-7E36-4407-895D-29660AE873C3}" presName="circleB" presStyleLbl="node1" presStyleIdx="5" presStyleCnt="7"/>
      <dgm:spPr/>
    </dgm:pt>
    <dgm:pt modelId="{DD157A80-5348-4404-AC69-39ECC57AD0FC}" type="pres">
      <dgm:prSet presAssocID="{88C3C4B4-7E36-4407-895D-29660AE873C3}" presName="spaceB" presStyleCnt="0"/>
      <dgm:spPr/>
    </dgm:pt>
    <dgm:pt modelId="{A99AD2C1-2F9D-457D-AF26-32BC905575F6}" type="pres">
      <dgm:prSet presAssocID="{B6D4EBB2-A8BA-4F0C-A76E-E8C60E5CF5D0}" presName="space" presStyleCnt="0"/>
      <dgm:spPr/>
    </dgm:pt>
    <dgm:pt modelId="{011B60E1-E0A2-49AB-A175-6B1DB9FDE181}" type="pres">
      <dgm:prSet presAssocID="{D65E1513-CAC1-4BA9-9114-6C724DBE64DC}" presName="compositeA" presStyleCnt="0"/>
      <dgm:spPr/>
    </dgm:pt>
    <dgm:pt modelId="{5D37E693-DB1A-44FD-ADED-968E1D80EF7B}" type="pres">
      <dgm:prSet presAssocID="{D65E1513-CAC1-4BA9-9114-6C724DBE64DC}" presName="textA" presStyleLbl="revTx" presStyleIdx="6" presStyleCnt="7">
        <dgm:presLayoutVars>
          <dgm:bulletEnabled val="1"/>
        </dgm:presLayoutVars>
      </dgm:prSet>
      <dgm:spPr/>
    </dgm:pt>
    <dgm:pt modelId="{F129E604-AF00-41BF-B2E7-B029829024B8}" type="pres">
      <dgm:prSet presAssocID="{D65E1513-CAC1-4BA9-9114-6C724DBE64DC}" presName="circleA" presStyleLbl="node1" presStyleIdx="6" presStyleCnt="7"/>
      <dgm:spPr/>
    </dgm:pt>
    <dgm:pt modelId="{039CCB18-5B0D-4E1C-8C7E-93B9665146C0}" type="pres">
      <dgm:prSet presAssocID="{D65E1513-CAC1-4BA9-9114-6C724DBE64DC}" presName="spaceA" presStyleCnt="0"/>
      <dgm:spPr/>
    </dgm:pt>
  </dgm:ptLst>
  <dgm:cxnLst>
    <dgm:cxn modelId="{52E59F13-2978-44F5-B0BC-6A7E3D610810}" type="presOf" srcId="{88C3C4B4-7E36-4407-895D-29660AE873C3}" destId="{6BBA3513-5F25-402C-9242-3BEE5D540B2E}" srcOrd="0" destOrd="0" presId="urn:microsoft.com/office/officeart/2005/8/layout/hProcess11"/>
    <dgm:cxn modelId="{5405C519-9449-49CF-98E8-ADCF62ED3F5E}" srcId="{A190519F-932A-47EB-9BF5-BDEF6BF17D39}" destId="{88C3C4B4-7E36-4407-895D-29660AE873C3}" srcOrd="5" destOrd="0" parTransId="{62389B80-CA99-4AE9-8885-F20F9C671EE8}" sibTransId="{B6D4EBB2-A8BA-4F0C-A76E-E8C60E5CF5D0}"/>
    <dgm:cxn modelId="{7ABFF21E-C5E1-473B-8420-46AD76803272}" type="presOf" srcId="{758CADBF-B118-4F13-A098-0AD846694CF3}" destId="{7DA1F469-B891-4210-8AB4-0602307F849B}" srcOrd="0" destOrd="0" presId="urn:microsoft.com/office/officeart/2005/8/layout/hProcess11"/>
    <dgm:cxn modelId="{D150281F-2038-46A9-A3E3-9FA5C70C2EAB}" type="presOf" srcId="{AF81D72D-33E6-401F-B6C6-7993020335F3}" destId="{7C95FB88-33B8-47C8-8D55-AF8D8C076C18}" srcOrd="0" destOrd="0" presId="urn:microsoft.com/office/officeart/2005/8/layout/hProcess11"/>
    <dgm:cxn modelId="{1091D727-F648-4083-A8E9-EE4F7F60E5ED}" srcId="{A190519F-932A-47EB-9BF5-BDEF6BF17D39}" destId="{CFFA1CA3-5EC4-4D92-810F-38D4BE2E74AC}" srcOrd="4" destOrd="0" parTransId="{62EA6838-6FA0-4293-BEA8-B85E533A387A}" sibTransId="{2045CF21-3742-455D-A0CE-02A5E92974C8}"/>
    <dgm:cxn modelId="{2722EF2A-A7F0-49BA-B48D-A3539BE574BF}" srcId="{A190519F-932A-47EB-9BF5-BDEF6BF17D39}" destId="{AF81D72D-33E6-401F-B6C6-7993020335F3}" srcOrd="1" destOrd="0" parTransId="{7130461F-C707-4AED-ABFC-2C37B407AFE0}" sibTransId="{5B839BC7-B95A-41FF-B019-67CA24F32A42}"/>
    <dgm:cxn modelId="{DEA55D2F-5A99-49C6-909A-DD91CF75FA27}" type="presOf" srcId="{CFFA1CA3-5EC4-4D92-810F-38D4BE2E74AC}" destId="{165071B2-5CCF-4299-956D-B24DC3E679B1}" srcOrd="0" destOrd="0" presId="urn:microsoft.com/office/officeart/2005/8/layout/hProcess11"/>
    <dgm:cxn modelId="{5CC7B171-04C7-4F47-879C-36246CA5DD5D}" srcId="{A190519F-932A-47EB-9BF5-BDEF6BF17D39}" destId="{7623C66A-6F18-4B81-9521-DD4804E3DAD6}" srcOrd="2" destOrd="0" parTransId="{54E93412-53CB-4B8E-AE68-6DEBA6BAA952}" sibTransId="{D7015C66-81D8-4121-9766-C03E095B5AE3}"/>
    <dgm:cxn modelId="{39213F75-70B2-473B-B4C2-DE76703D2EF1}" type="presOf" srcId="{D65E1513-CAC1-4BA9-9114-6C724DBE64DC}" destId="{5D37E693-DB1A-44FD-ADED-968E1D80EF7B}" srcOrd="0" destOrd="0" presId="urn:microsoft.com/office/officeart/2005/8/layout/hProcess11"/>
    <dgm:cxn modelId="{4BB9F883-276E-4233-B891-274C6E519081}" srcId="{A190519F-932A-47EB-9BF5-BDEF6BF17D39}" destId="{758CADBF-B118-4F13-A098-0AD846694CF3}" srcOrd="0" destOrd="0" parTransId="{2A84316C-2FB7-4E29-97A2-ADDF70816623}" sibTransId="{4551148A-62A3-40B0-A4FF-65B11EAFE404}"/>
    <dgm:cxn modelId="{34A132A1-3707-46F5-9A37-B93078F890D8}" type="presOf" srcId="{A190519F-932A-47EB-9BF5-BDEF6BF17D39}" destId="{DE651956-CDE9-40D8-8951-E62B2B9252A7}" srcOrd="0" destOrd="0" presId="urn:microsoft.com/office/officeart/2005/8/layout/hProcess11"/>
    <dgm:cxn modelId="{9C33FEB7-0670-407D-A339-E4DCCD6BDAEF}" type="presOf" srcId="{7623C66A-6F18-4B81-9521-DD4804E3DAD6}" destId="{8F7B1EAC-8F71-4FED-8508-725547321B41}" srcOrd="0" destOrd="0" presId="urn:microsoft.com/office/officeart/2005/8/layout/hProcess11"/>
    <dgm:cxn modelId="{86AE5DC6-B8C5-422A-846C-F76BEF11514D}" srcId="{A190519F-932A-47EB-9BF5-BDEF6BF17D39}" destId="{45BB5F98-35AC-4314-9617-D132815CACD2}" srcOrd="3" destOrd="0" parTransId="{E6296304-3340-4940-8413-2849850E706B}" sibTransId="{11288CCD-4050-4641-B98C-963AF9F469B8}"/>
    <dgm:cxn modelId="{11B4D3F3-6400-4A03-9791-5C653ABDBEAD}" srcId="{A190519F-932A-47EB-9BF5-BDEF6BF17D39}" destId="{D65E1513-CAC1-4BA9-9114-6C724DBE64DC}" srcOrd="6" destOrd="0" parTransId="{992DFFC9-4B5C-43BD-B38B-F46A7A48F335}" sibTransId="{DA720925-6ABF-4BE8-ADC7-C0684DD44CE9}"/>
    <dgm:cxn modelId="{F15159F5-F75F-49B4-8E6C-D7D118C7C7F2}" type="presOf" srcId="{45BB5F98-35AC-4314-9617-D132815CACD2}" destId="{417A8993-2F48-480C-B20C-B1C7235F482C}" srcOrd="0" destOrd="0" presId="urn:microsoft.com/office/officeart/2005/8/layout/hProcess11"/>
    <dgm:cxn modelId="{5E3AE422-EDF1-4836-A766-14C92292FAB8}" type="presParOf" srcId="{DE651956-CDE9-40D8-8951-E62B2B9252A7}" destId="{217AADCC-B2D9-4912-BE6D-348BF95F1D76}" srcOrd="0" destOrd="0" presId="urn:microsoft.com/office/officeart/2005/8/layout/hProcess11"/>
    <dgm:cxn modelId="{9CB2DFB6-2C0D-4503-8360-92A13B7215E9}" type="presParOf" srcId="{DE651956-CDE9-40D8-8951-E62B2B9252A7}" destId="{EF301BFB-0BDE-4C2A-B4B6-3EBAB1FACCC1}" srcOrd="1" destOrd="0" presId="urn:microsoft.com/office/officeart/2005/8/layout/hProcess11"/>
    <dgm:cxn modelId="{F21E2383-D40D-4EBF-AA46-A5C470BA803B}" type="presParOf" srcId="{EF301BFB-0BDE-4C2A-B4B6-3EBAB1FACCC1}" destId="{390D9A93-E6BC-4827-A43D-8DB950CD296A}" srcOrd="0" destOrd="0" presId="urn:microsoft.com/office/officeart/2005/8/layout/hProcess11"/>
    <dgm:cxn modelId="{E31049E6-25CB-4596-9F58-04732F9C1A9E}" type="presParOf" srcId="{390D9A93-E6BC-4827-A43D-8DB950CD296A}" destId="{7DA1F469-B891-4210-8AB4-0602307F849B}" srcOrd="0" destOrd="0" presId="urn:microsoft.com/office/officeart/2005/8/layout/hProcess11"/>
    <dgm:cxn modelId="{EBFBF8AD-D10B-45E6-9E1B-AED9C81B09C0}" type="presParOf" srcId="{390D9A93-E6BC-4827-A43D-8DB950CD296A}" destId="{4D199239-96F1-406C-9BBF-CFBF36FDE4E0}" srcOrd="1" destOrd="0" presId="urn:microsoft.com/office/officeart/2005/8/layout/hProcess11"/>
    <dgm:cxn modelId="{DCC6F9E2-DEF5-4731-898C-AC6FC14D0C58}" type="presParOf" srcId="{390D9A93-E6BC-4827-A43D-8DB950CD296A}" destId="{6B1C9900-F8C6-450A-A73A-31AA7BC457D7}" srcOrd="2" destOrd="0" presId="urn:microsoft.com/office/officeart/2005/8/layout/hProcess11"/>
    <dgm:cxn modelId="{2BFE2AD5-E6F5-43D2-9200-05A66BAB02B2}" type="presParOf" srcId="{EF301BFB-0BDE-4C2A-B4B6-3EBAB1FACCC1}" destId="{C89D5FF1-1D17-40EC-8136-C8CFC5FEE85E}" srcOrd="1" destOrd="0" presId="urn:microsoft.com/office/officeart/2005/8/layout/hProcess11"/>
    <dgm:cxn modelId="{D4DB22F7-5753-47DA-AA81-00294D93A9CE}" type="presParOf" srcId="{EF301BFB-0BDE-4C2A-B4B6-3EBAB1FACCC1}" destId="{A6CA5A21-AD6B-4C33-AE0A-08F3CEBD3763}" srcOrd="2" destOrd="0" presId="urn:microsoft.com/office/officeart/2005/8/layout/hProcess11"/>
    <dgm:cxn modelId="{FCD44A7E-1920-4833-A407-13CA9BB8729C}" type="presParOf" srcId="{A6CA5A21-AD6B-4C33-AE0A-08F3CEBD3763}" destId="{7C95FB88-33B8-47C8-8D55-AF8D8C076C18}" srcOrd="0" destOrd="0" presId="urn:microsoft.com/office/officeart/2005/8/layout/hProcess11"/>
    <dgm:cxn modelId="{474876E6-3D35-431E-BCD3-58102E41AF13}" type="presParOf" srcId="{A6CA5A21-AD6B-4C33-AE0A-08F3CEBD3763}" destId="{01D7B750-7E94-4D59-9D1D-DC9CF556692F}" srcOrd="1" destOrd="0" presId="urn:microsoft.com/office/officeart/2005/8/layout/hProcess11"/>
    <dgm:cxn modelId="{0251828E-BD76-4A8D-A861-8BE0D64BF6CD}" type="presParOf" srcId="{A6CA5A21-AD6B-4C33-AE0A-08F3CEBD3763}" destId="{0F784723-B8E2-495C-B6A1-61F7F51D8DA8}" srcOrd="2" destOrd="0" presId="urn:microsoft.com/office/officeart/2005/8/layout/hProcess11"/>
    <dgm:cxn modelId="{5D99694F-E8BB-45AD-B590-3A94E4A9EC6E}" type="presParOf" srcId="{EF301BFB-0BDE-4C2A-B4B6-3EBAB1FACCC1}" destId="{B469E2D5-7F27-4B69-B700-705C0C817B1F}" srcOrd="3" destOrd="0" presId="urn:microsoft.com/office/officeart/2005/8/layout/hProcess11"/>
    <dgm:cxn modelId="{9A47363B-AE80-4BAE-B3AE-EF09F7221371}" type="presParOf" srcId="{EF301BFB-0BDE-4C2A-B4B6-3EBAB1FACCC1}" destId="{8468BF66-9D63-46BF-B956-494F48C02439}" srcOrd="4" destOrd="0" presId="urn:microsoft.com/office/officeart/2005/8/layout/hProcess11"/>
    <dgm:cxn modelId="{A3A5FF01-DE44-4C25-9C61-DA8F82466DAC}" type="presParOf" srcId="{8468BF66-9D63-46BF-B956-494F48C02439}" destId="{8F7B1EAC-8F71-4FED-8508-725547321B41}" srcOrd="0" destOrd="0" presId="urn:microsoft.com/office/officeart/2005/8/layout/hProcess11"/>
    <dgm:cxn modelId="{776B6EB3-33D0-43B9-8A00-80BFC0F373E7}" type="presParOf" srcId="{8468BF66-9D63-46BF-B956-494F48C02439}" destId="{8CC61999-BF9E-48EB-8C10-C92A37F35783}" srcOrd="1" destOrd="0" presId="urn:microsoft.com/office/officeart/2005/8/layout/hProcess11"/>
    <dgm:cxn modelId="{8A3B5325-E92E-4085-9F51-2D1FD362D435}" type="presParOf" srcId="{8468BF66-9D63-46BF-B956-494F48C02439}" destId="{9145EE7C-CBAF-47FE-93F8-3D5BA3E6FC5B}" srcOrd="2" destOrd="0" presId="urn:microsoft.com/office/officeart/2005/8/layout/hProcess11"/>
    <dgm:cxn modelId="{7BB7DEFB-C414-4F7C-B80F-75356BD2BC7F}" type="presParOf" srcId="{EF301BFB-0BDE-4C2A-B4B6-3EBAB1FACCC1}" destId="{67B46E9E-B25A-420A-A01E-5372E28AA287}" srcOrd="5" destOrd="0" presId="urn:microsoft.com/office/officeart/2005/8/layout/hProcess11"/>
    <dgm:cxn modelId="{924524BB-B0E0-446B-A4C6-731804D7AD67}" type="presParOf" srcId="{EF301BFB-0BDE-4C2A-B4B6-3EBAB1FACCC1}" destId="{B564B205-2DE4-4372-BD1F-E095B6A84EBC}" srcOrd="6" destOrd="0" presId="urn:microsoft.com/office/officeart/2005/8/layout/hProcess11"/>
    <dgm:cxn modelId="{8FBD46D4-A1AD-418D-A3BF-A56155407007}" type="presParOf" srcId="{B564B205-2DE4-4372-BD1F-E095B6A84EBC}" destId="{417A8993-2F48-480C-B20C-B1C7235F482C}" srcOrd="0" destOrd="0" presId="urn:microsoft.com/office/officeart/2005/8/layout/hProcess11"/>
    <dgm:cxn modelId="{B2272FE9-F515-4688-955A-6F4B96ACC002}" type="presParOf" srcId="{B564B205-2DE4-4372-BD1F-E095B6A84EBC}" destId="{3066C79C-9D64-4BD7-A960-33373101B974}" srcOrd="1" destOrd="0" presId="urn:microsoft.com/office/officeart/2005/8/layout/hProcess11"/>
    <dgm:cxn modelId="{4ABF916E-1217-4F80-AC05-2A5C699C2993}" type="presParOf" srcId="{B564B205-2DE4-4372-BD1F-E095B6A84EBC}" destId="{FDDFA582-8F64-428C-8B4E-3BB27891BC80}" srcOrd="2" destOrd="0" presId="urn:microsoft.com/office/officeart/2005/8/layout/hProcess11"/>
    <dgm:cxn modelId="{EB9CC66F-D832-4645-98BB-D699594A9D5C}" type="presParOf" srcId="{EF301BFB-0BDE-4C2A-B4B6-3EBAB1FACCC1}" destId="{63EECAAB-312F-48E0-A31E-D56A37677163}" srcOrd="7" destOrd="0" presId="urn:microsoft.com/office/officeart/2005/8/layout/hProcess11"/>
    <dgm:cxn modelId="{3A5D07A2-FD3D-425D-85A5-287E552E527A}" type="presParOf" srcId="{EF301BFB-0BDE-4C2A-B4B6-3EBAB1FACCC1}" destId="{318243DC-B2E8-455A-9A3E-A8B3094CDB59}" srcOrd="8" destOrd="0" presId="urn:microsoft.com/office/officeart/2005/8/layout/hProcess11"/>
    <dgm:cxn modelId="{EFC4528C-CCD6-4B2C-9F21-8643C23233FB}" type="presParOf" srcId="{318243DC-B2E8-455A-9A3E-A8B3094CDB59}" destId="{165071B2-5CCF-4299-956D-B24DC3E679B1}" srcOrd="0" destOrd="0" presId="urn:microsoft.com/office/officeart/2005/8/layout/hProcess11"/>
    <dgm:cxn modelId="{3B9A3F83-3616-4EBD-833F-B6D5589CD5C2}" type="presParOf" srcId="{318243DC-B2E8-455A-9A3E-A8B3094CDB59}" destId="{6FFC01ED-3732-429E-9E14-BC5EB790E71E}" srcOrd="1" destOrd="0" presId="urn:microsoft.com/office/officeart/2005/8/layout/hProcess11"/>
    <dgm:cxn modelId="{A03090E6-8F22-44CB-92C9-68D316E15F56}" type="presParOf" srcId="{318243DC-B2E8-455A-9A3E-A8B3094CDB59}" destId="{907D3443-DCC1-4782-93B2-EEE64508F8B0}" srcOrd="2" destOrd="0" presId="urn:microsoft.com/office/officeart/2005/8/layout/hProcess11"/>
    <dgm:cxn modelId="{EDC7116A-E8F4-4D77-A057-847F45AC6FEB}" type="presParOf" srcId="{EF301BFB-0BDE-4C2A-B4B6-3EBAB1FACCC1}" destId="{47CB0551-A2A7-4131-BBD4-E7827590FCF4}" srcOrd="9" destOrd="0" presId="urn:microsoft.com/office/officeart/2005/8/layout/hProcess11"/>
    <dgm:cxn modelId="{BDAACE51-C85B-44D8-8E02-436C9F85DF6A}" type="presParOf" srcId="{EF301BFB-0BDE-4C2A-B4B6-3EBAB1FACCC1}" destId="{17FEC9CD-6B5A-41FA-A0E3-9429FFC737D8}" srcOrd="10" destOrd="0" presId="urn:microsoft.com/office/officeart/2005/8/layout/hProcess11"/>
    <dgm:cxn modelId="{A56FB574-3B9C-4EF9-9976-23E4CBB4AE9B}" type="presParOf" srcId="{17FEC9CD-6B5A-41FA-A0E3-9429FFC737D8}" destId="{6BBA3513-5F25-402C-9242-3BEE5D540B2E}" srcOrd="0" destOrd="0" presId="urn:microsoft.com/office/officeart/2005/8/layout/hProcess11"/>
    <dgm:cxn modelId="{F6D9BD3E-9EAF-49D0-9D3B-AA5B42A78FC5}" type="presParOf" srcId="{17FEC9CD-6B5A-41FA-A0E3-9429FFC737D8}" destId="{AB80E811-1BAE-4B51-AA8C-6F184A7BA14F}" srcOrd="1" destOrd="0" presId="urn:microsoft.com/office/officeart/2005/8/layout/hProcess11"/>
    <dgm:cxn modelId="{A9B429E7-BCF6-4E34-A257-081F080D33D6}" type="presParOf" srcId="{17FEC9CD-6B5A-41FA-A0E3-9429FFC737D8}" destId="{DD157A80-5348-4404-AC69-39ECC57AD0FC}" srcOrd="2" destOrd="0" presId="urn:microsoft.com/office/officeart/2005/8/layout/hProcess11"/>
    <dgm:cxn modelId="{967AF260-568A-4969-BEED-8E0A5FA4BE89}" type="presParOf" srcId="{EF301BFB-0BDE-4C2A-B4B6-3EBAB1FACCC1}" destId="{A99AD2C1-2F9D-457D-AF26-32BC905575F6}" srcOrd="11" destOrd="0" presId="urn:microsoft.com/office/officeart/2005/8/layout/hProcess11"/>
    <dgm:cxn modelId="{D6D127D1-C232-4993-9837-2B3023AA7426}" type="presParOf" srcId="{EF301BFB-0BDE-4C2A-B4B6-3EBAB1FACCC1}" destId="{011B60E1-E0A2-49AB-A175-6B1DB9FDE181}" srcOrd="12" destOrd="0" presId="urn:microsoft.com/office/officeart/2005/8/layout/hProcess11"/>
    <dgm:cxn modelId="{D1ED8F2B-7209-47FF-84D4-CA2876868856}" type="presParOf" srcId="{011B60E1-E0A2-49AB-A175-6B1DB9FDE181}" destId="{5D37E693-DB1A-44FD-ADED-968E1D80EF7B}" srcOrd="0" destOrd="0" presId="urn:microsoft.com/office/officeart/2005/8/layout/hProcess11"/>
    <dgm:cxn modelId="{6FF3DFB3-E95D-4165-97C4-4D5E7A3424C7}" type="presParOf" srcId="{011B60E1-E0A2-49AB-A175-6B1DB9FDE181}" destId="{F129E604-AF00-41BF-B2E7-B029829024B8}" srcOrd="1" destOrd="0" presId="urn:microsoft.com/office/officeart/2005/8/layout/hProcess11"/>
    <dgm:cxn modelId="{7B832F25-AFDB-4E38-AB57-4551DF40A6F3}" type="presParOf" srcId="{011B60E1-E0A2-49AB-A175-6B1DB9FDE181}" destId="{039CCB18-5B0D-4E1C-8C7E-93B9665146C0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190519F-932A-47EB-9BF5-BDEF6BF17D39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/>
    </dgm:pt>
    <dgm:pt modelId="{B2881622-8BF4-4BC6-9B59-A9A040A6B75E}">
      <dgm:prSet/>
      <dgm:spPr/>
      <dgm:t>
        <a:bodyPr/>
        <a:lstStyle/>
        <a:p>
          <a:r>
            <a:rPr lang="en-US" dirty="0"/>
            <a:t>Investment raised €250,000</a:t>
          </a:r>
          <a:endParaRPr lang="en-IE" dirty="0"/>
        </a:p>
      </dgm:t>
    </dgm:pt>
    <dgm:pt modelId="{A0FE5E7D-94A5-4DB4-80B6-1C1705055FCD}" type="parTrans" cxnId="{A7AB2E26-5CD0-42BA-883F-88A85E46B23B}">
      <dgm:prSet/>
      <dgm:spPr/>
      <dgm:t>
        <a:bodyPr/>
        <a:lstStyle/>
        <a:p>
          <a:endParaRPr lang="en-IE"/>
        </a:p>
      </dgm:t>
    </dgm:pt>
    <dgm:pt modelId="{E87A0780-CD9C-423D-85ED-2EA3C507BDF7}" type="sibTrans" cxnId="{A7AB2E26-5CD0-42BA-883F-88A85E46B23B}">
      <dgm:prSet/>
      <dgm:spPr/>
      <dgm:t>
        <a:bodyPr/>
        <a:lstStyle/>
        <a:p>
          <a:endParaRPr lang="en-IE"/>
        </a:p>
      </dgm:t>
    </dgm:pt>
    <dgm:pt modelId="{FA97A0FA-C602-4B9B-8847-A7DA7970ADB0}">
      <dgm:prSet/>
      <dgm:spPr/>
      <dgm:t>
        <a:bodyPr/>
        <a:lstStyle/>
        <a:p>
          <a:r>
            <a:rPr lang="en-US" dirty="0"/>
            <a:t>Required to reach 2 units </a:t>
          </a:r>
          <a:r>
            <a:rPr lang="en-US"/>
            <a:t>€1.8m</a:t>
          </a:r>
          <a:endParaRPr lang="en-IE" dirty="0"/>
        </a:p>
      </dgm:t>
    </dgm:pt>
    <dgm:pt modelId="{A3C2FFF9-9513-4022-A75F-005D7B6628BB}" type="parTrans" cxnId="{0B60A353-1735-41A8-A126-B1632B788D50}">
      <dgm:prSet/>
      <dgm:spPr/>
      <dgm:t>
        <a:bodyPr/>
        <a:lstStyle/>
        <a:p>
          <a:endParaRPr lang="en-IE"/>
        </a:p>
      </dgm:t>
    </dgm:pt>
    <dgm:pt modelId="{57C39582-4A7D-47DA-BFDB-57A1FD8E818F}" type="sibTrans" cxnId="{0B60A353-1735-41A8-A126-B1632B788D50}">
      <dgm:prSet/>
      <dgm:spPr/>
      <dgm:t>
        <a:bodyPr/>
        <a:lstStyle/>
        <a:p>
          <a:endParaRPr lang="en-IE"/>
        </a:p>
      </dgm:t>
    </dgm:pt>
    <dgm:pt modelId="{3D0BB8B0-FBF9-4696-9C10-945ECB8C5B56}">
      <dgm:prSet/>
      <dgm:spPr/>
      <dgm:t>
        <a:bodyPr/>
        <a:lstStyle/>
        <a:p>
          <a:r>
            <a:rPr lang="en-US" dirty="0"/>
            <a:t>Profit forecast year 3</a:t>
          </a:r>
          <a:endParaRPr lang="en-IE" dirty="0"/>
        </a:p>
      </dgm:t>
    </dgm:pt>
    <dgm:pt modelId="{1F7031D3-D978-44C1-A7DC-3B16D2C06630}" type="parTrans" cxnId="{F23C3584-3ADA-4C48-907F-7CA6E0282B52}">
      <dgm:prSet/>
      <dgm:spPr/>
      <dgm:t>
        <a:bodyPr/>
        <a:lstStyle/>
        <a:p>
          <a:endParaRPr lang="en-IE"/>
        </a:p>
      </dgm:t>
    </dgm:pt>
    <dgm:pt modelId="{FBFB0A3B-4A2D-498C-9FC5-9545BF8C1546}" type="sibTrans" cxnId="{F23C3584-3ADA-4C48-907F-7CA6E0282B52}">
      <dgm:prSet/>
      <dgm:spPr/>
      <dgm:t>
        <a:bodyPr/>
        <a:lstStyle/>
        <a:p>
          <a:endParaRPr lang="en-IE"/>
        </a:p>
      </dgm:t>
    </dgm:pt>
    <dgm:pt modelId="{CD75572E-5A8D-423C-8FBF-203F1C0D5B1D}">
      <dgm:prSet/>
      <dgm:spPr/>
      <dgm:t>
        <a:bodyPr/>
        <a:lstStyle/>
        <a:p>
          <a:r>
            <a:rPr lang="en-US" dirty="0"/>
            <a:t>Return on investment year 5</a:t>
          </a:r>
          <a:endParaRPr lang="en-IE" dirty="0"/>
        </a:p>
      </dgm:t>
    </dgm:pt>
    <dgm:pt modelId="{D5DFA18C-F447-45EF-8AFF-74590528D0E7}" type="parTrans" cxnId="{2C78103E-4CAD-4D73-88A5-CF70FA6F34AB}">
      <dgm:prSet/>
      <dgm:spPr/>
      <dgm:t>
        <a:bodyPr/>
        <a:lstStyle/>
        <a:p>
          <a:endParaRPr lang="en-IE"/>
        </a:p>
      </dgm:t>
    </dgm:pt>
    <dgm:pt modelId="{CECAA70D-7614-4191-AD79-42663F7B748F}" type="sibTrans" cxnId="{2C78103E-4CAD-4D73-88A5-CF70FA6F34AB}">
      <dgm:prSet/>
      <dgm:spPr/>
      <dgm:t>
        <a:bodyPr/>
        <a:lstStyle/>
        <a:p>
          <a:endParaRPr lang="en-IE"/>
        </a:p>
      </dgm:t>
    </dgm:pt>
    <dgm:pt modelId="{4B2264F8-49F5-41FF-840C-036939B64002}" type="pres">
      <dgm:prSet presAssocID="{A190519F-932A-47EB-9BF5-BDEF6BF17D39}" presName="linear" presStyleCnt="0">
        <dgm:presLayoutVars>
          <dgm:animLvl val="lvl"/>
          <dgm:resizeHandles val="exact"/>
        </dgm:presLayoutVars>
      </dgm:prSet>
      <dgm:spPr/>
    </dgm:pt>
    <dgm:pt modelId="{F1E2911C-014B-4389-B818-5E7E9169BE2E}" type="pres">
      <dgm:prSet presAssocID="{B2881622-8BF4-4BC6-9B59-A9A040A6B75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0CA37F0-16C0-410D-900E-582C3B2FC212}" type="pres">
      <dgm:prSet presAssocID="{E87A0780-CD9C-423D-85ED-2EA3C507BDF7}" presName="spacer" presStyleCnt="0"/>
      <dgm:spPr/>
    </dgm:pt>
    <dgm:pt modelId="{10C2FD32-4D1B-466D-BC26-8BE14A57F38F}" type="pres">
      <dgm:prSet presAssocID="{FA97A0FA-C602-4B9B-8847-A7DA7970ADB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73463E1-E2C6-41CF-ADCD-BD76E5377D38}" type="pres">
      <dgm:prSet presAssocID="{57C39582-4A7D-47DA-BFDB-57A1FD8E818F}" presName="spacer" presStyleCnt="0"/>
      <dgm:spPr/>
    </dgm:pt>
    <dgm:pt modelId="{109787E7-5FBE-4768-80E5-10AB41FA9D78}" type="pres">
      <dgm:prSet presAssocID="{3D0BB8B0-FBF9-4696-9C10-945ECB8C5B5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FDDA22-492C-4CFC-9AF8-E128EE2780C9}" type="pres">
      <dgm:prSet presAssocID="{FBFB0A3B-4A2D-498C-9FC5-9545BF8C1546}" presName="spacer" presStyleCnt="0"/>
      <dgm:spPr/>
    </dgm:pt>
    <dgm:pt modelId="{84FAC148-A7EE-480E-AB74-5BD4126CFD4B}" type="pres">
      <dgm:prSet presAssocID="{CD75572E-5A8D-423C-8FBF-203F1C0D5B1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8C82819-8F84-4DC3-8E3E-80F1AFE0AE60}" type="presOf" srcId="{CD75572E-5A8D-423C-8FBF-203F1C0D5B1D}" destId="{84FAC148-A7EE-480E-AB74-5BD4126CFD4B}" srcOrd="0" destOrd="0" presId="urn:microsoft.com/office/officeart/2005/8/layout/vList2"/>
    <dgm:cxn modelId="{A7AB2E26-5CD0-42BA-883F-88A85E46B23B}" srcId="{A190519F-932A-47EB-9BF5-BDEF6BF17D39}" destId="{B2881622-8BF4-4BC6-9B59-A9A040A6B75E}" srcOrd="0" destOrd="0" parTransId="{A0FE5E7D-94A5-4DB4-80B6-1C1705055FCD}" sibTransId="{E87A0780-CD9C-423D-85ED-2EA3C507BDF7}"/>
    <dgm:cxn modelId="{7F03BA35-1B5B-4F8D-BDDF-621818CEFD02}" type="presOf" srcId="{3D0BB8B0-FBF9-4696-9C10-945ECB8C5B56}" destId="{109787E7-5FBE-4768-80E5-10AB41FA9D78}" srcOrd="0" destOrd="0" presId="urn:microsoft.com/office/officeart/2005/8/layout/vList2"/>
    <dgm:cxn modelId="{2C78103E-4CAD-4D73-88A5-CF70FA6F34AB}" srcId="{A190519F-932A-47EB-9BF5-BDEF6BF17D39}" destId="{CD75572E-5A8D-423C-8FBF-203F1C0D5B1D}" srcOrd="3" destOrd="0" parTransId="{D5DFA18C-F447-45EF-8AFF-74590528D0E7}" sibTransId="{CECAA70D-7614-4191-AD79-42663F7B748F}"/>
    <dgm:cxn modelId="{54968D51-48E6-46B0-B30B-4CC9ADBD5529}" type="presOf" srcId="{A190519F-932A-47EB-9BF5-BDEF6BF17D39}" destId="{4B2264F8-49F5-41FF-840C-036939B64002}" srcOrd="0" destOrd="0" presId="urn:microsoft.com/office/officeart/2005/8/layout/vList2"/>
    <dgm:cxn modelId="{0B60A353-1735-41A8-A126-B1632B788D50}" srcId="{A190519F-932A-47EB-9BF5-BDEF6BF17D39}" destId="{FA97A0FA-C602-4B9B-8847-A7DA7970ADB0}" srcOrd="1" destOrd="0" parTransId="{A3C2FFF9-9513-4022-A75F-005D7B6628BB}" sibTransId="{57C39582-4A7D-47DA-BFDB-57A1FD8E818F}"/>
    <dgm:cxn modelId="{F23C3584-3ADA-4C48-907F-7CA6E0282B52}" srcId="{A190519F-932A-47EB-9BF5-BDEF6BF17D39}" destId="{3D0BB8B0-FBF9-4696-9C10-945ECB8C5B56}" srcOrd="2" destOrd="0" parTransId="{1F7031D3-D978-44C1-A7DC-3B16D2C06630}" sibTransId="{FBFB0A3B-4A2D-498C-9FC5-9545BF8C1546}"/>
    <dgm:cxn modelId="{52A543AD-D34A-463C-963E-B7B7D144AD0B}" type="presOf" srcId="{B2881622-8BF4-4BC6-9B59-A9A040A6B75E}" destId="{F1E2911C-014B-4389-B818-5E7E9169BE2E}" srcOrd="0" destOrd="0" presId="urn:microsoft.com/office/officeart/2005/8/layout/vList2"/>
    <dgm:cxn modelId="{6E5D92CF-9266-4CEE-A8FC-CBD5F25BA9FB}" type="presOf" srcId="{FA97A0FA-C602-4B9B-8847-A7DA7970ADB0}" destId="{10C2FD32-4D1B-466D-BC26-8BE14A57F38F}" srcOrd="0" destOrd="0" presId="urn:microsoft.com/office/officeart/2005/8/layout/vList2"/>
    <dgm:cxn modelId="{B3DB716F-4BE4-4D93-ABAE-AC9866104D9C}" type="presParOf" srcId="{4B2264F8-49F5-41FF-840C-036939B64002}" destId="{F1E2911C-014B-4389-B818-5E7E9169BE2E}" srcOrd="0" destOrd="0" presId="urn:microsoft.com/office/officeart/2005/8/layout/vList2"/>
    <dgm:cxn modelId="{A1A03AF4-D2E0-46BE-BE5F-FDC312E83C57}" type="presParOf" srcId="{4B2264F8-49F5-41FF-840C-036939B64002}" destId="{30CA37F0-16C0-410D-900E-582C3B2FC212}" srcOrd="1" destOrd="0" presId="urn:microsoft.com/office/officeart/2005/8/layout/vList2"/>
    <dgm:cxn modelId="{72666363-691A-46AD-B790-47B67CADEA90}" type="presParOf" srcId="{4B2264F8-49F5-41FF-840C-036939B64002}" destId="{10C2FD32-4D1B-466D-BC26-8BE14A57F38F}" srcOrd="2" destOrd="0" presId="urn:microsoft.com/office/officeart/2005/8/layout/vList2"/>
    <dgm:cxn modelId="{7ABDDCBA-CF7C-4100-9985-BE4C8B8C11FF}" type="presParOf" srcId="{4B2264F8-49F5-41FF-840C-036939B64002}" destId="{073463E1-E2C6-41CF-ADCD-BD76E5377D38}" srcOrd="3" destOrd="0" presId="urn:microsoft.com/office/officeart/2005/8/layout/vList2"/>
    <dgm:cxn modelId="{269ADCC9-D4AA-43DB-B6B5-67AA1012A45B}" type="presParOf" srcId="{4B2264F8-49F5-41FF-840C-036939B64002}" destId="{109787E7-5FBE-4768-80E5-10AB41FA9D78}" srcOrd="4" destOrd="0" presId="urn:microsoft.com/office/officeart/2005/8/layout/vList2"/>
    <dgm:cxn modelId="{6CC5739F-9950-414F-93B8-68FF58707400}" type="presParOf" srcId="{4B2264F8-49F5-41FF-840C-036939B64002}" destId="{E1FDDA22-492C-4CFC-9AF8-E128EE2780C9}" srcOrd="5" destOrd="0" presId="urn:microsoft.com/office/officeart/2005/8/layout/vList2"/>
    <dgm:cxn modelId="{632F37CC-6BAF-4312-AF41-2FCFA4E2E2CB}" type="presParOf" srcId="{4B2264F8-49F5-41FF-840C-036939B64002}" destId="{84FAC148-A7EE-480E-AB74-5BD4126CFD4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885E8B-B541-44D4-98D5-BDD46712AB6D}">
      <dsp:nvSpPr>
        <dsp:cNvPr id="0" name=""/>
        <dsp:cNvSpPr/>
      </dsp:nvSpPr>
      <dsp:spPr>
        <a:xfrm>
          <a:off x="0" y="342114"/>
          <a:ext cx="6382656" cy="455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95000"/>
                  <a:lumOff val="5000"/>
                </a:schemeClr>
              </a:solidFill>
            </a:rPr>
            <a:t>Increasing demand means business as usual is unsustainable </a:t>
          </a:r>
        </a:p>
      </dsp:txBody>
      <dsp:txXfrm>
        <a:off x="22246" y="364360"/>
        <a:ext cx="6338164" cy="411223"/>
      </dsp:txXfrm>
    </dsp:sp>
    <dsp:sp modelId="{EE417C57-6BD7-4513-A730-A4EF00CB9209}">
      <dsp:nvSpPr>
        <dsp:cNvPr id="0" name=""/>
        <dsp:cNvSpPr/>
      </dsp:nvSpPr>
      <dsp:spPr>
        <a:xfrm>
          <a:off x="0" y="852549"/>
          <a:ext cx="6382656" cy="455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95000"/>
                  <a:lumOff val="5000"/>
                </a:schemeClr>
              </a:solidFill>
            </a:rPr>
            <a:t>Depleting wild stock</a:t>
          </a:r>
        </a:p>
      </dsp:txBody>
      <dsp:txXfrm>
        <a:off x="22246" y="874795"/>
        <a:ext cx="6338164" cy="411223"/>
      </dsp:txXfrm>
    </dsp:sp>
    <dsp:sp modelId="{15184487-2DED-4DC8-B9C7-4CF8F53D794D}">
      <dsp:nvSpPr>
        <dsp:cNvPr id="0" name=""/>
        <dsp:cNvSpPr/>
      </dsp:nvSpPr>
      <dsp:spPr>
        <a:xfrm>
          <a:off x="0" y="1362984"/>
          <a:ext cx="6382656" cy="455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95000"/>
                  <a:lumOff val="5000"/>
                </a:schemeClr>
              </a:solidFill>
            </a:rPr>
            <a:t>Lack  of resource management</a:t>
          </a:r>
          <a:endParaRPr lang="en-US" sz="1900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22246" y="1385230"/>
        <a:ext cx="6338164" cy="411223"/>
      </dsp:txXfrm>
    </dsp:sp>
    <dsp:sp modelId="{04BC25F8-28CB-472A-A2AA-CE2A0421945A}">
      <dsp:nvSpPr>
        <dsp:cNvPr id="0" name=""/>
        <dsp:cNvSpPr/>
      </dsp:nvSpPr>
      <dsp:spPr>
        <a:xfrm>
          <a:off x="0" y="1873419"/>
          <a:ext cx="6382656" cy="455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95000"/>
                  <a:lumOff val="5000"/>
                </a:schemeClr>
              </a:solidFill>
            </a:rPr>
            <a:t>Pressure</a:t>
          </a:r>
          <a:r>
            <a:rPr lang="en-US" sz="1900" kern="1200" dirty="0">
              <a:solidFill>
                <a:schemeClr val="bg1">
                  <a:lumMod val="95000"/>
                  <a:lumOff val="5000"/>
                </a:schemeClr>
              </a:solidFill>
            </a:rPr>
            <a:t> on aging Harvesters</a:t>
          </a:r>
        </a:p>
      </dsp:txBody>
      <dsp:txXfrm>
        <a:off x="22246" y="1895665"/>
        <a:ext cx="6338164" cy="411223"/>
      </dsp:txXfrm>
    </dsp:sp>
    <dsp:sp modelId="{53747402-B14A-4458-BC43-4E3EC26A6603}">
      <dsp:nvSpPr>
        <dsp:cNvPr id="0" name=""/>
        <dsp:cNvSpPr/>
      </dsp:nvSpPr>
      <dsp:spPr>
        <a:xfrm>
          <a:off x="0" y="2383854"/>
          <a:ext cx="6382656" cy="455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>
                  <a:lumMod val="95000"/>
                  <a:lumOff val="5000"/>
                </a:schemeClr>
              </a:solidFill>
            </a:rPr>
            <a:t>Over </a:t>
          </a:r>
          <a:r>
            <a:rPr lang="en-US" sz="1900" b="1" kern="1200" dirty="0">
              <a:solidFill>
                <a:schemeClr val="bg1">
                  <a:lumMod val="95000"/>
                  <a:lumOff val="5000"/>
                </a:schemeClr>
              </a:solidFill>
            </a:rPr>
            <a:t>90% </a:t>
          </a:r>
          <a:r>
            <a:rPr lang="en-US" sz="1900" kern="1200" dirty="0">
              <a:solidFill>
                <a:schemeClr val="bg1">
                  <a:lumMod val="95000"/>
                  <a:lumOff val="5000"/>
                </a:schemeClr>
              </a:solidFill>
            </a:rPr>
            <a:t>of Irish Seaweed sales is </a:t>
          </a:r>
          <a:r>
            <a:rPr lang="en-US" sz="1900" b="1" kern="1200" dirty="0">
              <a:solidFill>
                <a:schemeClr val="bg1">
                  <a:lumMod val="95000"/>
                  <a:lumOff val="5000"/>
                </a:schemeClr>
              </a:solidFill>
            </a:rPr>
            <a:t>wild harvest</a:t>
          </a:r>
          <a:endParaRPr lang="en-US" sz="1900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22246" y="2406100"/>
        <a:ext cx="6338164" cy="4112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ECAF39-E19F-448E-BB1C-3D35C2BC5428}">
      <dsp:nvSpPr>
        <dsp:cNvPr id="0" name=""/>
        <dsp:cNvSpPr/>
      </dsp:nvSpPr>
      <dsp:spPr>
        <a:xfrm>
          <a:off x="0" y="0"/>
          <a:ext cx="5106125" cy="69997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Seaweed decays within hours </a:t>
          </a:r>
        </a:p>
      </dsp:txBody>
      <dsp:txXfrm>
        <a:off x="20501" y="20501"/>
        <a:ext cx="4291656" cy="658968"/>
      </dsp:txXfrm>
    </dsp:sp>
    <dsp:sp modelId="{B88005F3-4643-4533-B1B7-6FD33CB977A3}">
      <dsp:nvSpPr>
        <dsp:cNvPr id="0" name=""/>
        <dsp:cNvSpPr/>
      </dsp:nvSpPr>
      <dsp:spPr>
        <a:xfrm>
          <a:off x="427638" y="827237"/>
          <a:ext cx="5106125" cy="69997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Todays production means 70 % loss of raw material</a:t>
          </a:r>
        </a:p>
      </dsp:txBody>
      <dsp:txXfrm>
        <a:off x="448139" y="847738"/>
        <a:ext cx="4182504" cy="658968"/>
      </dsp:txXfrm>
    </dsp:sp>
    <dsp:sp modelId="{FC67C6DA-F261-4101-99C0-76B083CFCFA6}">
      <dsp:nvSpPr>
        <dsp:cNvPr id="0" name=""/>
        <dsp:cNvSpPr/>
      </dsp:nvSpPr>
      <dsp:spPr>
        <a:xfrm>
          <a:off x="848893" y="1654475"/>
          <a:ext cx="5106125" cy="69997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Cultivation is expensive </a:t>
          </a:r>
        </a:p>
      </dsp:txBody>
      <dsp:txXfrm>
        <a:off x="869394" y="1674976"/>
        <a:ext cx="4188887" cy="658968"/>
      </dsp:txXfrm>
    </dsp:sp>
    <dsp:sp modelId="{60F943B7-9841-48AB-98C9-0FF56AE95260}">
      <dsp:nvSpPr>
        <dsp:cNvPr id="0" name=""/>
        <dsp:cNvSpPr/>
      </dsp:nvSpPr>
      <dsp:spPr>
        <a:xfrm>
          <a:off x="1276531" y="2481713"/>
          <a:ext cx="5106125" cy="69997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Processing Bottleneck </a:t>
          </a:r>
        </a:p>
      </dsp:txBody>
      <dsp:txXfrm>
        <a:off x="1297032" y="2502214"/>
        <a:ext cx="4182504" cy="658968"/>
      </dsp:txXfrm>
    </dsp:sp>
    <dsp:sp modelId="{19942B54-956B-46FC-87BD-374DE6142A16}">
      <dsp:nvSpPr>
        <dsp:cNvPr id="0" name=""/>
        <dsp:cNvSpPr/>
      </dsp:nvSpPr>
      <dsp:spPr>
        <a:xfrm>
          <a:off x="4651144" y="536113"/>
          <a:ext cx="454980" cy="454980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4753514" y="536113"/>
        <a:ext cx="250240" cy="342372"/>
      </dsp:txXfrm>
    </dsp:sp>
    <dsp:sp modelId="{FFB9BBBF-D416-411F-ACAA-F3522DB53934}">
      <dsp:nvSpPr>
        <dsp:cNvPr id="0" name=""/>
        <dsp:cNvSpPr/>
      </dsp:nvSpPr>
      <dsp:spPr>
        <a:xfrm>
          <a:off x="5078782" y="1363351"/>
          <a:ext cx="454980" cy="454980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181152" y="1363351"/>
        <a:ext cx="250240" cy="342372"/>
      </dsp:txXfrm>
    </dsp:sp>
    <dsp:sp modelId="{DDED7B71-3B69-4801-AEA3-EEE4F8436FDB}">
      <dsp:nvSpPr>
        <dsp:cNvPr id="0" name=""/>
        <dsp:cNvSpPr/>
      </dsp:nvSpPr>
      <dsp:spPr>
        <a:xfrm>
          <a:off x="5500038" y="2190589"/>
          <a:ext cx="454980" cy="454980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602408" y="2190589"/>
        <a:ext cx="250240" cy="3423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8D48-E896-4CE4-A8ED-7C051DD42EB7}">
      <dsp:nvSpPr>
        <dsp:cNvPr id="0" name=""/>
        <dsp:cNvSpPr/>
      </dsp:nvSpPr>
      <dsp:spPr>
        <a:xfrm>
          <a:off x="1060354" y="540568"/>
          <a:ext cx="802880" cy="8028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D2B40-BBC4-4AFF-A45E-540FFA539417}">
      <dsp:nvSpPr>
        <dsp:cNvPr id="0" name=""/>
        <dsp:cNvSpPr/>
      </dsp:nvSpPr>
      <dsp:spPr>
        <a:xfrm>
          <a:off x="569705" y="1654377"/>
          <a:ext cx="1784179" cy="713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Close to source </a:t>
          </a:r>
          <a:r>
            <a:rPr lang="en-US" sz="1500" kern="1200"/>
            <a:t>processing retains Minerals and nutrients  </a:t>
          </a:r>
        </a:p>
      </dsp:txBody>
      <dsp:txXfrm>
        <a:off x="569705" y="1654377"/>
        <a:ext cx="1784179" cy="713671"/>
      </dsp:txXfrm>
    </dsp:sp>
    <dsp:sp modelId="{E545C095-C376-4DD5-ACB4-9C93294D8764}">
      <dsp:nvSpPr>
        <dsp:cNvPr id="0" name=""/>
        <dsp:cNvSpPr/>
      </dsp:nvSpPr>
      <dsp:spPr>
        <a:xfrm>
          <a:off x="3156766" y="540568"/>
          <a:ext cx="802880" cy="8028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14101-03C9-45BA-A03B-00BDD4670F75}">
      <dsp:nvSpPr>
        <dsp:cNvPr id="0" name=""/>
        <dsp:cNvSpPr/>
      </dsp:nvSpPr>
      <dsp:spPr>
        <a:xfrm>
          <a:off x="2666116" y="1654377"/>
          <a:ext cx="1784179" cy="713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noProof="0"/>
            <a:t>100 % raw material output </a:t>
          </a:r>
          <a:r>
            <a:rPr lang="en-GB" sz="1500" b="1" kern="1200" noProof="0"/>
            <a:t>through new production</a:t>
          </a:r>
          <a:r>
            <a:rPr lang="en-GB" sz="1500" kern="1200" noProof="0"/>
            <a:t> method</a:t>
          </a:r>
        </a:p>
      </dsp:txBody>
      <dsp:txXfrm>
        <a:off x="2666116" y="1654377"/>
        <a:ext cx="1784179" cy="713671"/>
      </dsp:txXfrm>
    </dsp:sp>
    <dsp:sp modelId="{5595958E-FA8F-4110-A2A6-323AEDDCC0D4}">
      <dsp:nvSpPr>
        <dsp:cNvPr id="0" name=""/>
        <dsp:cNvSpPr/>
      </dsp:nvSpPr>
      <dsp:spPr>
        <a:xfrm>
          <a:off x="5253177" y="540568"/>
          <a:ext cx="802880" cy="8028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FCAE71-C75E-4A71-ADBF-81EDCC8619C9}">
      <dsp:nvSpPr>
        <dsp:cNvPr id="0" name=""/>
        <dsp:cNvSpPr/>
      </dsp:nvSpPr>
      <dsp:spPr>
        <a:xfrm>
          <a:off x="4762527" y="1654377"/>
          <a:ext cx="1784179" cy="713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Sustainable </a:t>
          </a:r>
          <a:r>
            <a:rPr lang="en-US" sz="1500" kern="1200"/>
            <a:t> harvesting </a:t>
          </a:r>
        </a:p>
      </dsp:txBody>
      <dsp:txXfrm>
        <a:off x="4762527" y="1654377"/>
        <a:ext cx="1784179" cy="713671"/>
      </dsp:txXfrm>
    </dsp:sp>
    <dsp:sp modelId="{55F55567-51EA-4227-B351-3653D1BEB032}">
      <dsp:nvSpPr>
        <dsp:cNvPr id="0" name=""/>
        <dsp:cNvSpPr/>
      </dsp:nvSpPr>
      <dsp:spPr>
        <a:xfrm>
          <a:off x="7349588" y="540568"/>
          <a:ext cx="802880" cy="8028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EDD93C-5DF7-49C1-B57A-39AE47FCC1DC}">
      <dsp:nvSpPr>
        <dsp:cNvPr id="0" name=""/>
        <dsp:cNvSpPr/>
      </dsp:nvSpPr>
      <dsp:spPr>
        <a:xfrm>
          <a:off x="6858938" y="1654377"/>
          <a:ext cx="1784179" cy="713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Producing mineral and nutrient rich </a:t>
          </a:r>
          <a:r>
            <a:rPr lang="en-US" sz="1500" b="1" kern="1200"/>
            <a:t>liquid and solid </a:t>
          </a:r>
          <a:endParaRPr lang="en-US" sz="1500" kern="1200"/>
        </a:p>
      </dsp:txBody>
      <dsp:txXfrm>
        <a:off x="6858938" y="1654377"/>
        <a:ext cx="1784179" cy="713671"/>
      </dsp:txXfrm>
    </dsp:sp>
    <dsp:sp modelId="{CA0EE292-2DB0-4B9E-9104-8D63C5E837B1}">
      <dsp:nvSpPr>
        <dsp:cNvPr id="0" name=""/>
        <dsp:cNvSpPr/>
      </dsp:nvSpPr>
      <dsp:spPr>
        <a:xfrm>
          <a:off x="3156766" y="2814094"/>
          <a:ext cx="802880" cy="8028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27CE8-2E4C-4EFF-B22F-776FB07A3604}">
      <dsp:nvSpPr>
        <dsp:cNvPr id="0" name=""/>
        <dsp:cNvSpPr/>
      </dsp:nvSpPr>
      <dsp:spPr>
        <a:xfrm>
          <a:off x="2666116" y="3927903"/>
          <a:ext cx="1784179" cy="713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Multiple extractions - </a:t>
          </a:r>
          <a:r>
            <a:rPr lang="en-US" sz="1500" b="1" kern="1200"/>
            <a:t>Circularity</a:t>
          </a:r>
        </a:p>
      </dsp:txBody>
      <dsp:txXfrm>
        <a:off x="2666116" y="3927903"/>
        <a:ext cx="1784179" cy="713671"/>
      </dsp:txXfrm>
    </dsp:sp>
    <dsp:sp modelId="{7CBE3298-5700-4718-9D1E-5264BBEEAB8E}">
      <dsp:nvSpPr>
        <dsp:cNvPr id="0" name=""/>
        <dsp:cNvSpPr/>
      </dsp:nvSpPr>
      <dsp:spPr>
        <a:xfrm>
          <a:off x="5253177" y="2814094"/>
          <a:ext cx="802880" cy="80288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0144E-1CD9-4B47-92F6-36464D04295F}">
      <dsp:nvSpPr>
        <dsp:cNvPr id="0" name=""/>
        <dsp:cNvSpPr/>
      </dsp:nvSpPr>
      <dsp:spPr>
        <a:xfrm>
          <a:off x="4762527" y="3927903"/>
          <a:ext cx="1784179" cy="713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Franchise model </a:t>
          </a:r>
          <a:r>
            <a:rPr lang="en-US" sz="1500" b="0" kern="1200"/>
            <a:t>offering </a:t>
          </a:r>
          <a:r>
            <a:rPr lang="en-US" sz="1500" b="1" kern="1200"/>
            <a:t>scalability </a:t>
          </a:r>
          <a:r>
            <a:rPr lang="en-US" sz="1500" kern="1200"/>
            <a:t>and </a:t>
          </a:r>
          <a:r>
            <a:rPr lang="en-US" sz="1500" b="1" kern="1200"/>
            <a:t>flexibility</a:t>
          </a:r>
          <a:endParaRPr lang="en-US" sz="1500" kern="1200"/>
        </a:p>
      </dsp:txBody>
      <dsp:txXfrm>
        <a:off x="4762527" y="3927903"/>
        <a:ext cx="1784179" cy="7136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EB93F1-F046-48B6-8500-A2A5CBD818EF}">
      <dsp:nvSpPr>
        <dsp:cNvPr id="0" name=""/>
        <dsp:cNvSpPr/>
      </dsp:nvSpPr>
      <dsp:spPr>
        <a:xfrm>
          <a:off x="4513" y="675183"/>
          <a:ext cx="1786203" cy="535860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164" tIns="66164" rIns="66164" bIns="66164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Liquid</a:t>
          </a:r>
          <a:endParaRPr lang="en-IE" sz="2500" kern="1200" dirty="0"/>
        </a:p>
      </dsp:txBody>
      <dsp:txXfrm>
        <a:off x="165271" y="675183"/>
        <a:ext cx="1464687" cy="535860"/>
      </dsp:txXfrm>
    </dsp:sp>
    <dsp:sp modelId="{5CCFF4E4-71CF-4DE1-B286-4BBB593721D6}">
      <dsp:nvSpPr>
        <dsp:cNvPr id="0" name=""/>
        <dsp:cNvSpPr/>
      </dsp:nvSpPr>
      <dsp:spPr>
        <a:xfrm>
          <a:off x="4513" y="1211044"/>
          <a:ext cx="1625444" cy="148969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446" tIns="128446" rIns="128446" bIns="256893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Fertiliser</a:t>
          </a:r>
          <a:endParaRPr lang="en-IE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Soil conditioner</a:t>
          </a:r>
          <a:endParaRPr lang="en-IE" sz="1900" kern="1200" dirty="0"/>
        </a:p>
      </dsp:txBody>
      <dsp:txXfrm>
        <a:off x="4513" y="1211044"/>
        <a:ext cx="1625444" cy="1489691"/>
      </dsp:txXfrm>
    </dsp:sp>
    <dsp:sp modelId="{DA6C96E4-744C-43F7-941B-60FB5BE9AFD5}">
      <dsp:nvSpPr>
        <dsp:cNvPr id="0" name=""/>
        <dsp:cNvSpPr/>
      </dsp:nvSpPr>
      <dsp:spPr>
        <a:xfrm>
          <a:off x="1764169" y="675183"/>
          <a:ext cx="1786203" cy="535860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164" tIns="66164" rIns="66164" bIns="66164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Solid</a:t>
          </a:r>
          <a:endParaRPr lang="en-IE" sz="2500" kern="1200" dirty="0"/>
        </a:p>
      </dsp:txBody>
      <dsp:txXfrm>
        <a:off x="1924927" y="675183"/>
        <a:ext cx="1464687" cy="535860"/>
      </dsp:txXfrm>
    </dsp:sp>
    <dsp:sp modelId="{600D775D-9A89-4F68-A272-CB4A63F22643}">
      <dsp:nvSpPr>
        <dsp:cNvPr id="0" name=""/>
        <dsp:cNvSpPr/>
      </dsp:nvSpPr>
      <dsp:spPr>
        <a:xfrm>
          <a:off x="1764169" y="1211044"/>
          <a:ext cx="1625444" cy="1489691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446" tIns="128446" rIns="128446" bIns="256893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Animal Feed</a:t>
          </a:r>
          <a:endParaRPr lang="en-IE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Food</a:t>
          </a:r>
          <a:endParaRPr lang="en-IE" sz="1900" kern="1200" dirty="0"/>
        </a:p>
      </dsp:txBody>
      <dsp:txXfrm>
        <a:off x="1764169" y="1211044"/>
        <a:ext cx="1625444" cy="1489691"/>
      </dsp:txXfrm>
    </dsp:sp>
    <dsp:sp modelId="{D9ECBAF3-7928-4EF8-81FB-7545D0DD0E58}">
      <dsp:nvSpPr>
        <dsp:cNvPr id="0" name=""/>
        <dsp:cNvSpPr/>
      </dsp:nvSpPr>
      <dsp:spPr>
        <a:xfrm>
          <a:off x="3523826" y="675183"/>
          <a:ext cx="1786203" cy="535860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164" tIns="66164" rIns="66164" bIns="66164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Low value</a:t>
          </a:r>
          <a:endParaRPr lang="en-IE" sz="2500" kern="1200" dirty="0"/>
        </a:p>
      </dsp:txBody>
      <dsp:txXfrm>
        <a:off x="3684584" y="675183"/>
        <a:ext cx="1464687" cy="535860"/>
      </dsp:txXfrm>
    </dsp:sp>
    <dsp:sp modelId="{AF37B12D-4E9A-4026-8463-F69F7435F1E3}">
      <dsp:nvSpPr>
        <dsp:cNvPr id="0" name=""/>
        <dsp:cNvSpPr/>
      </dsp:nvSpPr>
      <dsp:spPr>
        <a:xfrm>
          <a:off x="3523826" y="1211044"/>
          <a:ext cx="1625444" cy="1489691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446" tIns="128446" rIns="128446" bIns="256893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Biopolymer</a:t>
          </a:r>
          <a:endParaRPr lang="en-IE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Biofuel</a:t>
          </a:r>
          <a:endParaRPr lang="en-IE" sz="1900" kern="1200" dirty="0"/>
        </a:p>
      </dsp:txBody>
      <dsp:txXfrm>
        <a:off x="3523826" y="1211044"/>
        <a:ext cx="1625444" cy="14896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7AADCC-B2D9-4912-BE6D-348BF95F1D76}">
      <dsp:nvSpPr>
        <dsp:cNvPr id="0" name=""/>
        <dsp:cNvSpPr/>
      </dsp:nvSpPr>
      <dsp:spPr>
        <a:xfrm>
          <a:off x="0" y="1184486"/>
          <a:ext cx="11452062" cy="157931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A1F469-B891-4210-8AB4-0602307F849B}">
      <dsp:nvSpPr>
        <dsp:cNvPr id="0" name=""/>
        <dsp:cNvSpPr/>
      </dsp:nvSpPr>
      <dsp:spPr>
        <a:xfrm>
          <a:off x="880" y="0"/>
          <a:ext cx="1411656" cy="1579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latin typeface="Arial Black" panose="020B0A04020102020204" pitchFamily="34" charset="0"/>
            </a:rPr>
            <a:t>Seaweed aquaculture licenses</a:t>
          </a:r>
          <a:endParaRPr lang="en-IE" sz="1400" kern="1200">
            <a:latin typeface="Arial Black" panose="020B0A04020102020204" pitchFamily="34" charset="0"/>
          </a:endParaRPr>
        </a:p>
      </dsp:txBody>
      <dsp:txXfrm>
        <a:off x="880" y="0"/>
        <a:ext cx="1411656" cy="1579315"/>
      </dsp:txXfrm>
    </dsp:sp>
    <dsp:sp modelId="{4D199239-96F1-406C-9BBF-CFBF36FDE4E0}">
      <dsp:nvSpPr>
        <dsp:cNvPr id="0" name=""/>
        <dsp:cNvSpPr/>
      </dsp:nvSpPr>
      <dsp:spPr>
        <a:xfrm>
          <a:off x="509294" y="1776730"/>
          <a:ext cx="394828" cy="3948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5FB88-33B8-47C8-8D55-AF8D8C076C18}">
      <dsp:nvSpPr>
        <dsp:cNvPr id="0" name=""/>
        <dsp:cNvSpPr/>
      </dsp:nvSpPr>
      <dsp:spPr>
        <a:xfrm>
          <a:off x="1483120" y="2368973"/>
          <a:ext cx="1411656" cy="1579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latin typeface="Arial Black" panose="020B0A04020102020204" pitchFamily="34" charset="0"/>
            </a:rPr>
            <a:t>Seaweed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latin typeface="Arial Black" panose="020B0A04020102020204" pitchFamily="34" charset="0"/>
            </a:rPr>
            <a:t>Cultivation</a:t>
          </a:r>
          <a:endParaRPr lang="en-IE" sz="1400" kern="1200">
            <a:latin typeface="Arial Black" panose="020B0A04020102020204" pitchFamily="34" charset="0"/>
          </a:endParaRPr>
        </a:p>
      </dsp:txBody>
      <dsp:txXfrm>
        <a:off x="1483120" y="2368973"/>
        <a:ext cx="1411656" cy="1579315"/>
      </dsp:txXfrm>
    </dsp:sp>
    <dsp:sp modelId="{01D7B750-7E94-4D59-9D1D-DC9CF556692F}">
      <dsp:nvSpPr>
        <dsp:cNvPr id="0" name=""/>
        <dsp:cNvSpPr/>
      </dsp:nvSpPr>
      <dsp:spPr>
        <a:xfrm>
          <a:off x="1991534" y="1776730"/>
          <a:ext cx="394828" cy="3948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B1EAC-8F71-4FED-8508-725547321B41}">
      <dsp:nvSpPr>
        <dsp:cNvPr id="0" name=""/>
        <dsp:cNvSpPr/>
      </dsp:nvSpPr>
      <dsp:spPr>
        <a:xfrm>
          <a:off x="2965359" y="0"/>
          <a:ext cx="1411656" cy="1579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latin typeface="Arial Black" panose="020B0A04020102020204" pitchFamily="34" charset="0"/>
            </a:rPr>
            <a:t>Liquid Extraction Process</a:t>
          </a:r>
          <a:endParaRPr lang="en-IE" sz="1400" kern="1200">
            <a:latin typeface="Arial Black" panose="020B0A04020102020204" pitchFamily="34" charset="0"/>
          </a:endParaRPr>
        </a:p>
      </dsp:txBody>
      <dsp:txXfrm>
        <a:off x="2965359" y="0"/>
        <a:ext cx="1411656" cy="1579315"/>
      </dsp:txXfrm>
    </dsp:sp>
    <dsp:sp modelId="{8CC61999-BF9E-48EB-8C10-C92A37F35783}">
      <dsp:nvSpPr>
        <dsp:cNvPr id="0" name=""/>
        <dsp:cNvSpPr/>
      </dsp:nvSpPr>
      <dsp:spPr>
        <a:xfrm>
          <a:off x="3473773" y="1776730"/>
          <a:ext cx="394828" cy="3948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7A8993-2F48-480C-B20C-B1C7235F482C}">
      <dsp:nvSpPr>
        <dsp:cNvPr id="0" name=""/>
        <dsp:cNvSpPr/>
      </dsp:nvSpPr>
      <dsp:spPr>
        <a:xfrm>
          <a:off x="4447599" y="2368973"/>
          <a:ext cx="1411656" cy="1579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latin typeface="Arial Black" panose="020B0A04020102020204" pitchFamily="34" charset="0"/>
            </a:rPr>
            <a:t>Pilot unit </a:t>
          </a:r>
          <a:endParaRPr lang="en-IE" sz="1400" kern="1200">
            <a:latin typeface="Arial Black" panose="020B0A04020102020204" pitchFamily="34" charset="0"/>
          </a:endParaRPr>
        </a:p>
      </dsp:txBody>
      <dsp:txXfrm>
        <a:off x="4447599" y="2368973"/>
        <a:ext cx="1411656" cy="1579315"/>
      </dsp:txXfrm>
    </dsp:sp>
    <dsp:sp modelId="{3066C79C-9D64-4BD7-A960-33373101B974}">
      <dsp:nvSpPr>
        <dsp:cNvPr id="0" name=""/>
        <dsp:cNvSpPr/>
      </dsp:nvSpPr>
      <dsp:spPr>
        <a:xfrm>
          <a:off x="4956013" y="1776730"/>
          <a:ext cx="394828" cy="3948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071B2-5CCF-4299-956D-B24DC3E679B1}">
      <dsp:nvSpPr>
        <dsp:cNvPr id="0" name=""/>
        <dsp:cNvSpPr/>
      </dsp:nvSpPr>
      <dsp:spPr>
        <a:xfrm>
          <a:off x="5929839" y="0"/>
          <a:ext cx="1411656" cy="1579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latin typeface="Arial Black" panose="020B0A04020102020204" pitchFamily="34" charset="0"/>
            </a:rPr>
            <a:t>Two additional units</a:t>
          </a:r>
          <a:endParaRPr lang="en-IE" sz="1400" kern="1200">
            <a:latin typeface="Arial Black" panose="020B0A04020102020204" pitchFamily="34" charset="0"/>
          </a:endParaRPr>
        </a:p>
      </dsp:txBody>
      <dsp:txXfrm>
        <a:off x="5929839" y="0"/>
        <a:ext cx="1411656" cy="1579315"/>
      </dsp:txXfrm>
    </dsp:sp>
    <dsp:sp modelId="{6FFC01ED-3732-429E-9E14-BC5EB790E71E}">
      <dsp:nvSpPr>
        <dsp:cNvPr id="0" name=""/>
        <dsp:cNvSpPr/>
      </dsp:nvSpPr>
      <dsp:spPr>
        <a:xfrm>
          <a:off x="6438253" y="1776730"/>
          <a:ext cx="394828" cy="3948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BA3513-5F25-402C-9242-3BEE5D540B2E}">
      <dsp:nvSpPr>
        <dsp:cNvPr id="0" name=""/>
        <dsp:cNvSpPr/>
      </dsp:nvSpPr>
      <dsp:spPr>
        <a:xfrm>
          <a:off x="7412078" y="2368973"/>
          <a:ext cx="1411656" cy="1579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latin typeface="Arial Black" panose="020B0A04020102020204" pitchFamily="34" charset="0"/>
            </a:rPr>
            <a:t>Roll out of Franchise </a:t>
          </a:r>
          <a:endParaRPr lang="en-IE" sz="1400" kern="1200">
            <a:latin typeface="Arial Black" panose="020B0A04020102020204" pitchFamily="34" charset="0"/>
          </a:endParaRPr>
        </a:p>
      </dsp:txBody>
      <dsp:txXfrm>
        <a:off x="7412078" y="2368973"/>
        <a:ext cx="1411656" cy="1579315"/>
      </dsp:txXfrm>
    </dsp:sp>
    <dsp:sp modelId="{AB80E811-1BAE-4B51-AA8C-6F184A7BA14F}">
      <dsp:nvSpPr>
        <dsp:cNvPr id="0" name=""/>
        <dsp:cNvSpPr/>
      </dsp:nvSpPr>
      <dsp:spPr>
        <a:xfrm>
          <a:off x="7920492" y="1776730"/>
          <a:ext cx="394828" cy="3948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7E693-DB1A-44FD-ADED-968E1D80EF7B}">
      <dsp:nvSpPr>
        <dsp:cNvPr id="0" name=""/>
        <dsp:cNvSpPr/>
      </dsp:nvSpPr>
      <dsp:spPr>
        <a:xfrm>
          <a:off x="8894318" y="0"/>
          <a:ext cx="1411656" cy="1579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Arial Black" panose="020B0A04020102020204" pitchFamily="34" charset="0"/>
            </a:rPr>
            <a:t>30 units 2026</a:t>
          </a:r>
          <a:endParaRPr lang="en-IE" sz="1400" kern="1200" dirty="0">
            <a:latin typeface="Arial Black" panose="020B0A04020102020204" pitchFamily="34" charset="0"/>
          </a:endParaRPr>
        </a:p>
      </dsp:txBody>
      <dsp:txXfrm>
        <a:off x="8894318" y="0"/>
        <a:ext cx="1411656" cy="1579315"/>
      </dsp:txXfrm>
    </dsp:sp>
    <dsp:sp modelId="{F129E604-AF00-41BF-B2E7-B029829024B8}">
      <dsp:nvSpPr>
        <dsp:cNvPr id="0" name=""/>
        <dsp:cNvSpPr/>
      </dsp:nvSpPr>
      <dsp:spPr>
        <a:xfrm>
          <a:off x="9402732" y="1776730"/>
          <a:ext cx="394828" cy="3948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2911C-014B-4389-B818-5E7E9169BE2E}">
      <dsp:nvSpPr>
        <dsp:cNvPr id="0" name=""/>
        <dsp:cNvSpPr/>
      </dsp:nvSpPr>
      <dsp:spPr>
        <a:xfrm>
          <a:off x="0" y="617433"/>
          <a:ext cx="5707565" cy="7675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Investment raised €250,000</a:t>
          </a:r>
          <a:endParaRPr lang="en-IE" sz="3200" kern="1200" dirty="0"/>
        </a:p>
      </dsp:txBody>
      <dsp:txXfrm>
        <a:off x="37467" y="654900"/>
        <a:ext cx="5632631" cy="692586"/>
      </dsp:txXfrm>
    </dsp:sp>
    <dsp:sp modelId="{10C2FD32-4D1B-466D-BC26-8BE14A57F38F}">
      <dsp:nvSpPr>
        <dsp:cNvPr id="0" name=""/>
        <dsp:cNvSpPr/>
      </dsp:nvSpPr>
      <dsp:spPr>
        <a:xfrm>
          <a:off x="0" y="1477113"/>
          <a:ext cx="5707565" cy="7675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Required to reach 2 units </a:t>
          </a:r>
          <a:r>
            <a:rPr lang="en-US" sz="3200" kern="1200"/>
            <a:t>€1.8m</a:t>
          </a:r>
          <a:endParaRPr lang="en-IE" sz="3200" kern="1200" dirty="0"/>
        </a:p>
      </dsp:txBody>
      <dsp:txXfrm>
        <a:off x="37467" y="1514580"/>
        <a:ext cx="5632631" cy="692586"/>
      </dsp:txXfrm>
    </dsp:sp>
    <dsp:sp modelId="{109787E7-5FBE-4768-80E5-10AB41FA9D78}">
      <dsp:nvSpPr>
        <dsp:cNvPr id="0" name=""/>
        <dsp:cNvSpPr/>
      </dsp:nvSpPr>
      <dsp:spPr>
        <a:xfrm>
          <a:off x="0" y="2336793"/>
          <a:ext cx="5707565" cy="7675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Profit forecast year 3</a:t>
          </a:r>
          <a:endParaRPr lang="en-IE" sz="3200" kern="1200" dirty="0"/>
        </a:p>
      </dsp:txBody>
      <dsp:txXfrm>
        <a:off x="37467" y="2374260"/>
        <a:ext cx="5632631" cy="692586"/>
      </dsp:txXfrm>
    </dsp:sp>
    <dsp:sp modelId="{84FAC148-A7EE-480E-AB74-5BD4126CFD4B}">
      <dsp:nvSpPr>
        <dsp:cNvPr id="0" name=""/>
        <dsp:cNvSpPr/>
      </dsp:nvSpPr>
      <dsp:spPr>
        <a:xfrm>
          <a:off x="0" y="3196473"/>
          <a:ext cx="5707565" cy="7675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Return on investment year 5</a:t>
          </a:r>
          <a:endParaRPr lang="en-IE" sz="3200" kern="1200" dirty="0"/>
        </a:p>
      </dsp:txBody>
      <dsp:txXfrm>
        <a:off x="37467" y="3233940"/>
        <a:ext cx="5632631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3EDFE-7639-46DD-B8D3-6653872D2344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46C63-FA18-45CE-B33D-4A1873A9665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0730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6594" y="4749086"/>
            <a:ext cx="5492750" cy="4499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344" tIns="48159" rIns="96344" bIns="48159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18" name="Google Shape;2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013" y="749300"/>
            <a:ext cx="6665912" cy="3749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BC551-0137-4EAF-A69F-5CFE96495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65E50-D391-4757-A7B8-A44C8CBB9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3DDAF-18EF-4B6B-A443-55EADD72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E5DB-B844-42ED-B123-30865CCDBADF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A96B1-79F9-4C7C-A580-E721AF10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3988B-5C28-424E-AD5C-62AA6E042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C3CF3-5D33-4FEA-B3B1-E5CE3FB1F1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14430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E7BA5-86B8-4BA0-928D-0724160FA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080400-99E5-47ED-A6B9-8CDBFDB5C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E62C8-6DF5-4AFA-A278-D782AFB88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E5DB-B844-42ED-B123-30865CCDBADF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FB09D-67E1-4738-BF07-8ECF7DCF3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7BD04-0BA4-44A3-B956-D53A1630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C3CF3-5D33-4FEA-B3B1-E5CE3FB1F1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92377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839DA1-5E18-48A3-A1C5-84DEB463D6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FAFEB4-DFFD-4AE7-AD4E-833611C7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537E6-D606-435E-9FDA-A459A8076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E5DB-B844-42ED-B123-30865CCDBADF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0642C-4773-41FB-9957-5807630E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3253E-EAB8-4ED9-85A7-189ADC8AD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C3CF3-5D33-4FEA-B3B1-E5CE3FB1F1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66159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-Subtitle">
  <p:cSld name="Title-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8"/>
          <p:cNvSpPr txBox="1">
            <a:spLocks noGrp="1"/>
          </p:cNvSpPr>
          <p:nvPr>
            <p:ph type="body" idx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609585" marR="0" lvl="0" indent="-304792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Roboto"/>
              <a:buNone/>
              <a:defRPr sz="4267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451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1">
  <p:cSld name="HEADLINE 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title" hasCustomPrompt="1"/>
          </p:nvPr>
        </p:nvSpPr>
        <p:spPr>
          <a:xfrm>
            <a:off x="4324200" y="1751833"/>
            <a:ext cx="3145200" cy="215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0"/>
              <a:buFont typeface="Oswald"/>
              <a:buNone/>
              <a:defRPr sz="14666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swald Regular"/>
              <a:buNone/>
              <a:defRPr sz="12800">
                <a:solidFill>
                  <a:schemeClr val="accent4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swald Regular"/>
              <a:buNone/>
              <a:defRPr sz="12800">
                <a:solidFill>
                  <a:schemeClr val="accent4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swald Regular"/>
              <a:buNone/>
              <a:defRPr sz="12800">
                <a:solidFill>
                  <a:schemeClr val="accent4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swald Regular"/>
              <a:buNone/>
              <a:defRPr sz="12800">
                <a:solidFill>
                  <a:schemeClr val="accent4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swald Regular"/>
              <a:buNone/>
              <a:defRPr sz="12800">
                <a:solidFill>
                  <a:schemeClr val="accent4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swald Regular"/>
              <a:buNone/>
              <a:defRPr sz="12800">
                <a:solidFill>
                  <a:schemeClr val="accent4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swald Regular"/>
              <a:buNone/>
              <a:defRPr sz="12800">
                <a:solidFill>
                  <a:schemeClr val="accent4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600"/>
              <a:buFont typeface="Oswald Regular"/>
              <a:buNone/>
              <a:defRPr sz="12800">
                <a:solidFill>
                  <a:schemeClr val="accent4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r>
              <a:t>xx%</a:t>
            </a:r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 idx="2"/>
          </p:nvPr>
        </p:nvSpPr>
        <p:spPr>
          <a:xfrm>
            <a:off x="7545600" y="3056533"/>
            <a:ext cx="3744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Oswald"/>
              <a:buNone/>
              <a:defRPr sz="6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swald"/>
              <a:buNone/>
              <a:defRPr sz="2133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swald"/>
              <a:buNone/>
              <a:defRPr sz="2133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swald"/>
              <a:buNone/>
              <a:defRPr sz="2133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swald"/>
              <a:buNone/>
              <a:defRPr sz="2133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swald"/>
              <a:buNone/>
              <a:defRPr sz="2133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swald"/>
              <a:buNone/>
              <a:defRPr sz="2133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swald"/>
              <a:buNone/>
              <a:defRPr sz="2133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swald"/>
              <a:buNone/>
              <a:defRPr sz="2133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ubTitle" idx="1"/>
          </p:nvPr>
        </p:nvSpPr>
        <p:spPr>
          <a:xfrm>
            <a:off x="7609100" y="4241021"/>
            <a:ext cx="25420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Roboto"/>
              <a:buNone/>
              <a:defRPr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Roboto"/>
              <a:buNone/>
              <a:defRPr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Roboto"/>
              <a:buNone/>
              <a:defRPr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Roboto"/>
              <a:buNone/>
              <a:defRPr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Roboto"/>
              <a:buNone/>
              <a:defRPr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Roboto"/>
              <a:buNone/>
              <a:defRPr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Roboto"/>
              <a:buNone/>
              <a:defRPr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Roboto"/>
              <a:buNone/>
              <a:defRPr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2178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6FAEC-80DB-407B-8652-8EA8BAA9D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C79B1-EBE8-4B1F-857D-C25E93938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56712-3670-43A8-9E38-0176BBA9C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E5DB-B844-42ED-B123-30865CCDBADF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DF3F6-D01B-4D54-8C9B-B4DB0002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E98E7-C317-4153-8C46-3F701525F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C3CF3-5D33-4FEA-B3B1-E5CE3FB1F1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75055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EB421-008B-4073-8E50-11D739071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99F32-8CF2-48A5-B49E-A0A057F5A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83B12-17E8-4500-9451-75536946D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E5DB-B844-42ED-B123-30865CCDBADF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0ED96-666B-4FBF-ACB7-C884AE138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21135-FDE2-448D-9367-BB176C3FF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C3CF3-5D33-4FEA-B3B1-E5CE3FB1F1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17214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B2335-DF59-4F62-AC07-76D288293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800B3-CF1B-404F-97B5-77377A037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A06207-1E7A-403A-BBDE-CAD2D2F8A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077D2-89A9-41FD-8FCB-5BF484CF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E5DB-B844-42ED-B123-30865CCDBADF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79993C-E3EF-4511-82B4-F24DE60B1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34DF3-3625-4105-906D-F131C132A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C3CF3-5D33-4FEA-B3B1-E5CE3FB1F1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0130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664B-231F-4EE2-B256-288E2EAF5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B1C6-2488-4D1F-9B34-1ECD702D2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676435-30B5-44DC-B543-2ECF3E8FF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CC6205-FAF6-4800-91FD-63E53AA473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17461C-16BF-4E25-8ACE-FDFA572CF8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F891E0-2406-4877-91EE-045684EB7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E5DB-B844-42ED-B123-30865CCDBADF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EEEA47-1B01-48F2-A28B-56895471C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140CE-7F0A-4D73-8CCA-07117DA9C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C3CF3-5D33-4FEA-B3B1-E5CE3FB1F1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91298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4917C-8532-4D91-A035-AF8E7E06C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E5585-408B-49C2-B90E-DC80D0C2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E5DB-B844-42ED-B123-30865CCDBADF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7E47E-4FD9-437C-BE12-ED5D4D431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A473E3-E108-48D1-8F96-DC9579695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C3CF3-5D33-4FEA-B3B1-E5CE3FB1F1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3538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E60834-4302-4AEF-924F-88FA2933E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E5DB-B844-42ED-B123-30865CCDBADF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660457-DF7A-43F9-96AB-14ECBA4FD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F19E6-B8B1-4374-923B-BA1D990E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C3CF3-5D33-4FEA-B3B1-E5CE3FB1F1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6188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E174A-1CAE-4412-B46F-A3830CFC3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26862-18DE-43A3-8371-3EC50AD53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9BFFF-5EDE-4C6F-AC95-464435976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3586-85F7-4CFC-9260-FF617D1CE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E5DB-B844-42ED-B123-30865CCDBADF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0A7C0-E98B-4890-9F9F-48C002212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C07C7-695D-4A17-A70D-6D9F7589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C3CF3-5D33-4FEA-B3B1-E5CE3FB1F1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42976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87275-A13E-4A78-8A5D-22D03C781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363FE0-7F49-4021-9F86-EADBCC3951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24425-A11A-4315-9D48-4A87CDAD5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85858A-8F01-4EEB-9B57-D08D379E5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E5DB-B844-42ED-B123-30865CCDBADF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AAAAF-7FA4-499E-984F-9A58A7C3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5EFF9-9251-4471-A057-09EE83324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C3CF3-5D33-4FEA-B3B1-E5CE3FB1F1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3276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E2922-037E-4F2D-9093-3F1F57955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8BBED-6DC9-4234-A834-8A5109D5E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90683-F720-45B7-9A3F-78E37509D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2E5DB-B844-42ED-B123-30865CCDBADF}" type="datetimeFigureOut">
              <a:rPr lang="en-IE" smtClean="0"/>
              <a:t>17/11/2020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22AD9-57F3-4C19-BB34-91F791694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87A1D-8700-4310-A0FB-16448BCDD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C3CF3-5D33-4FEA-B3B1-E5CE3FB1F1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3604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n.wikipedia.org/wiki/Ascophyllu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scophyllu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.jp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hyperlink" Target="https://en.wikipedia.org/wiki/Ascophyllum" TargetMode="External"/><Relationship Id="rId9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hyperlink" Target="https://en.wikipedia.org/wiki/Ascophyllum" TargetMode="Externa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5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hyperlink" Target="https://en.wikipedia.org/wiki/Ascophyllum" TargetMode="Externa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54.jpeg"/><Relationship Id="rId7" Type="http://schemas.openxmlformats.org/officeDocument/2006/relationships/diagramData" Target="../diagrams/data6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11" Type="http://schemas.microsoft.com/office/2007/relationships/diagramDrawing" Target="../diagrams/drawing6.xml"/><Relationship Id="rId5" Type="http://schemas.openxmlformats.org/officeDocument/2006/relationships/hyperlink" Target="https://en.wikipedia.org/wiki/Ascophyllum" TargetMode="External"/><Relationship Id="rId10" Type="http://schemas.openxmlformats.org/officeDocument/2006/relationships/diagramColors" Target="../diagrams/colors6.xml"/><Relationship Id="rId4" Type="http://schemas.openxmlformats.org/officeDocument/2006/relationships/image" Target="../media/image2.jpg"/><Relationship Id="rId9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Ascophyllu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scophyllu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Ascophyllum" TargetMode="Externa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en.wikipedia.org/wiki/Ascophyllum" TargetMode="Externa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jp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hyperlink" Target="https://en.wikipedia.org/wiki/Ascophyllum" TargetMode="External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scophyllum" TargetMode="External"/><Relationship Id="rId3" Type="http://schemas.openxmlformats.org/officeDocument/2006/relationships/diagramLayout" Target="../diagrams/layout3.xml"/><Relationship Id="rId7" Type="http://schemas.openxmlformats.org/officeDocument/2006/relationships/image" Target="../media/image2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en.wikipedia.org/wiki/Twenty-foot_equivalent_unit" TargetMode="External"/><Relationship Id="rId7" Type="http://schemas.openxmlformats.org/officeDocument/2006/relationships/image" Target="../media/image2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hyperlink" Target="https://en.wikipedia.org/wiki/Ascophyllum" TargetMode="Externa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hyperlink" Target="https://en.wikipedia.org/wiki/Ascophyllu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scophyllu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ugh stormy water in motion">
            <a:extLst>
              <a:ext uri="{FF2B5EF4-FFF2-40B4-BE49-F238E27FC236}">
                <a16:creationId xmlns:a16="http://schemas.microsoft.com/office/drawing/2014/main" id="{FDA13497-4314-4D09-91CE-40DA7A7055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1939"/>
          <a:stretch/>
        </p:blipFill>
        <p:spPr>
          <a:xfrm>
            <a:off x="-1" y="-7"/>
            <a:ext cx="12192000" cy="6855958"/>
          </a:xfrm>
          <a:prstGeom prst="rect">
            <a:avLst/>
          </a:prstGeom>
          <a:effectLst>
            <a:glow rad="127000">
              <a:schemeClr val="accent1">
                <a:alpha val="79000"/>
              </a:schemeClr>
            </a:glo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DC4DCE-B54F-4CFC-82C5-6A45978F4B8D}"/>
              </a:ext>
            </a:extLst>
          </p:cNvPr>
          <p:cNvSpPr txBox="1"/>
          <p:nvPr/>
        </p:nvSpPr>
        <p:spPr>
          <a:xfrm>
            <a:off x="6072445" y="3794336"/>
            <a:ext cx="5319433" cy="1922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40D65D-BB48-483A-8013-61F451467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7632" y="4936884"/>
            <a:ext cx="6144538" cy="97218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40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Redrose</a:t>
            </a:r>
            <a:r>
              <a:rPr lang="en-US" sz="4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Developments Ltd</a:t>
            </a:r>
          </a:p>
          <a:p>
            <a:pPr algn="l"/>
            <a:endParaRPr lang="en-US" sz="40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sz="44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Sustainable, scalable supply chain to meet growing global demands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26D9126-4D1A-435C-92FD-2EFD34104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83466"/>
            <a:ext cx="5444264" cy="6374535"/>
          </a:xfrm>
          <a:custGeom>
            <a:avLst/>
            <a:gdLst>
              <a:gd name="connsiteX0" fmla="*/ 2098246 w 5444264"/>
              <a:gd name="connsiteY0" fmla="*/ 0 h 6374535"/>
              <a:gd name="connsiteX1" fmla="*/ 5444264 w 5444264"/>
              <a:gd name="connsiteY1" fmla="*/ 3346018 h 6374535"/>
              <a:gd name="connsiteX2" fmla="*/ 3693157 w 5444264"/>
              <a:gd name="connsiteY2" fmla="*/ 6288190 h 6374535"/>
              <a:gd name="connsiteX3" fmla="*/ 3513916 w 5444264"/>
              <a:gd name="connsiteY3" fmla="*/ 6374535 h 6374535"/>
              <a:gd name="connsiteX4" fmla="*/ 674773 w 5444264"/>
              <a:gd name="connsiteY4" fmla="*/ 6374535 h 6374535"/>
              <a:gd name="connsiteX5" fmla="*/ 432743 w 5444264"/>
              <a:gd name="connsiteY5" fmla="*/ 6248727 h 6374535"/>
              <a:gd name="connsiteX6" fmla="*/ 194223 w 5444264"/>
              <a:gd name="connsiteY6" fmla="*/ 6097845 h 6374535"/>
              <a:gd name="connsiteX7" fmla="*/ 0 w 5444264"/>
              <a:gd name="connsiteY7" fmla="*/ 5950784 h 6374535"/>
              <a:gd name="connsiteX8" fmla="*/ 0 w 5444264"/>
              <a:gd name="connsiteY8" fmla="*/ 741253 h 6374535"/>
              <a:gd name="connsiteX9" fmla="*/ 194222 w 5444264"/>
              <a:gd name="connsiteY9" fmla="*/ 594191 h 6374535"/>
              <a:gd name="connsiteX10" fmla="*/ 2098246 w 5444264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44264" h="6374535">
                <a:moveTo>
                  <a:pt x="2098246" y="0"/>
                </a:moveTo>
                <a:cubicBezTo>
                  <a:pt x="3946201" y="0"/>
                  <a:pt x="5444264" y="1498063"/>
                  <a:pt x="5444264" y="3346018"/>
                </a:cubicBezTo>
                <a:cubicBezTo>
                  <a:pt x="5444264" y="4616487"/>
                  <a:pt x="4736195" y="5721578"/>
                  <a:pt x="3693157" y="6288190"/>
                </a:cubicBezTo>
                <a:lnTo>
                  <a:pt x="3513916" y="6374535"/>
                </a:lnTo>
                <a:lnTo>
                  <a:pt x="674773" y="6374535"/>
                </a:lnTo>
                <a:lnTo>
                  <a:pt x="432743" y="6248727"/>
                </a:lnTo>
                <a:cubicBezTo>
                  <a:pt x="351001" y="6201724"/>
                  <a:pt x="271431" y="6151368"/>
                  <a:pt x="194223" y="6097845"/>
                </a:cubicBezTo>
                <a:lnTo>
                  <a:pt x="0" y="5950784"/>
                </a:lnTo>
                <a:lnTo>
                  <a:pt x="0" y="741253"/>
                </a:lnTo>
                <a:lnTo>
                  <a:pt x="194222" y="594191"/>
                </a:lnTo>
                <a:cubicBezTo>
                  <a:pt x="734681" y="219535"/>
                  <a:pt x="1390826" y="0"/>
                  <a:pt x="209824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outdoor, pile&#10;&#10;Description automatically generated">
            <a:extLst>
              <a:ext uri="{FF2B5EF4-FFF2-40B4-BE49-F238E27FC236}">
                <a16:creationId xmlns:a16="http://schemas.microsoft.com/office/drawing/2014/main" id="{629BD6CA-9323-4CC6-A1C3-4359C7A810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6466" r="2" b="18750"/>
          <a:stretch/>
        </p:blipFill>
        <p:spPr>
          <a:xfrm>
            <a:off x="20" y="647373"/>
            <a:ext cx="5280336" cy="6210629"/>
          </a:xfrm>
          <a:custGeom>
            <a:avLst/>
            <a:gdLst/>
            <a:ahLst/>
            <a:cxnLst/>
            <a:rect l="l" t="t" r="r" b="b"/>
            <a:pathLst>
              <a:path w="5280356" h="6210629">
                <a:moveTo>
                  <a:pt x="2098244" y="0"/>
                </a:moveTo>
                <a:cubicBezTo>
                  <a:pt x="3855676" y="0"/>
                  <a:pt x="5280356" y="1424680"/>
                  <a:pt x="5280356" y="3182112"/>
                </a:cubicBezTo>
                <a:cubicBezTo>
                  <a:pt x="5280356" y="4500186"/>
                  <a:pt x="4478974" y="5631087"/>
                  <a:pt x="3336866" y="6114158"/>
                </a:cubicBezTo>
                <a:lnTo>
                  <a:pt x="3073287" y="6210629"/>
                </a:lnTo>
                <a:lnTo>
                  <a:pt x="1128432" y="6210629"/>
                </a:lnTo>
                <a:lnTo>
                  <a:pt x="1004127" y="6171135"/>
                </a:lnTo>
                <a:cubicBezTo>
                  <a:pt x="662964" y="6046219"/>
                  <a:pt x="349154" y="5864559"/>
                  <a:pt x="74125" y="5637585"/>
                </a:cubicBezTo>
                <a:lnTo>
                  <a:pt x="0" y="5570216"/>
                </a:lnTo>
                <a:lnTo>
                  <a:pt x="0" y="794009"/>
                </a:lnTo>
                <a:lnTo>
                  <a:pt x="74125" y="726640"/>
                </a:lnTo>
                <a:cubicBezTo>
                  <a:pt x="624182" y="272693"/>
                  <a:pt x="1329368" y="0"/>
                  <a:pt x="209824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1832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outdoor, pile&#10;&#10;Description automatically generated">
            <a:extLst>
              <a:ext uri="{FF2B5EF4-FFF2-40B4-BE49-F238E27FC236}">
                <a16:creationId xmlns:a16="http://schemas.microsoft.com/office/drawing/2014/main" id="{0D630453-412D-4134-A6BF-11AA018A9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7205" r="1" b="36811"/>
          <a:stretch/>
        </p:blipFill>
        <p:spPr>
          <a:xfrm>
            <a:off x="5506424" y="8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6588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624"/>
    </mc:Choice>
    <mc:Fallback xmlns="">
      <p:transition spd="slow" advTm="1062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C13AA5-2803-45DC-B046-F17009F8AAD7}"/>
              </a:ext>
            </a:extLst>
          </p:cNvPr>
          <p:cNvSpPr txBox="1"/>
          <p:nvPr/>
        </p:nvSpPr>
        <p:spPr>
          <a:xfrm>
            <a:off x="2345928" y="165253"/>
            <a:ext cx="1719295" cy="1643831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Revenue Streams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Franchise fees &amp;</a:t>
            </a:r>
            <a:endParaRPr lang="en-US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Stock sales</a:t>
            </a:r>
          </a:p>
        </p:txBody>
      </p:sp>
      <p:pic>
        <p:nvPicPr>
          <p:cNvPr id="4" name="Content Placeholder 3" descr="A picture containing outdoor, pile&#10;&#10;Description automatically generated">
            <a:extLst>
              <a:ext uri="{FF2B5EF4-FFF2-40B4-BE49-F238E27FC236}">
                <a16:creationId xmlns:a16="http://schemas.microsoft.com/office/drawing/2014/main" id="{0443968A-ABA0-47BD-98B2-46A814446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" b="6142"/>
          <a:stretch/>
        </p:blipFill>
        <p:spPr>
          <a:xfrm>
            <a:off x="0" y="0"/>
            <a:ext cx="2256692" cy="6848162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89EFB08E-1D5B-F149-BF7D-7708CB9684EF}"/>
              </a:ext>
            </a:extLst>
          </p:cNvPr>
          <p:cNvSpPr txBox="1"/>
          <p:nvPr/>
        </p:nvSpPr>
        <p:spPr>
          <a:xfrm>
            <a:off x="4503920" y="535475"/>
            <a:ext cx="1278876" cy="20313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err="1"/>
              <a:t>Number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franchisees</a:t>
            </a:r>
            <a:endParaRPr lang="nb-NO" dirty="0"/>
          </a:p>
          <a:p>
            <a:r>
              <a:rPr lang="nb-NO" dirty="0"/>
              <a:t>Y1:     1</a:t>
            </a:r>
          </a:p>
          <a:p>
            <a:r>
              <a:rPr lang="nb-NO" dirty="0"/>
              <a:t>Y2:     3</a:t>
            </a:r>
          </a:p>
          <a:p>
            <a:r>
              <a:rPr lang="nb-NO" dirty="0"/>
              <a:t>Y3:     8</a:t>
            </a:r>
          </a:p>
          <a:p>
            <a:r>
              <a:rPr lang="nb-NO" dirty="0"/>
              <a:t>Y4:   12</a:t>
            </a:r>
          </a:p>
          <a:p>
            <a:r>
              <a:rPr lang="nb-NO" dirty="0"/>
              <a:t>Y5:   20</a:t>
            </a:r>
          </a:p>
        </p:txBody>
      </p:sp>
      <p:graphicFrame>
        <p:nvGraphicFramePr>
          <p:cNvPr id="7" name="Diagram 1">
            <a:extLst>
              <a:ext uri="{FF2B5EF4-FFF2-40B4-BE49-F238E27FC236}">
                <a16:creationId xmlns:a16="http://schemas.microsoft.com/office/drawing/2014/main" id="{9D543C38-76F5-B744-A588-34FE7DF145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7452"/>
              </p:ext>
            </p:extLst>
          </p:nvPr>
        </p:nvGraphicFramePr>
        <p:xfrm>
          <a:off x="6312451" y="267869"/>
          <a:ext cx="4532088" cy="3746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00716EE-BF8D-4EF5-88D1-E058BF5C5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124180"/>
              </p:ext>
            </p:extLst>
          </p:nvPr>
        </p:nvGraphicFramePr>
        <p:xfrm>
          <a:off x="3007536" y="4291199"/>
          <a:ext cx="7837003" cy="2031325"/>
        </p:xfrm>
        <a:graphic>
          <a:graphicData uri="http://schemas.openxmlformats.org/drawingml/2006/table">
            <a:tbl>
              <a:tblPr/>
              <a:tblGrid>
                <a:gridCol w="2935643">
                  <a:extLst>
                    <a:ext uri="{9D8B030D-6E8A-4147-A177-3AD203B41FA5}">
                      <a16:colId xmlns:a16="http://schemas.microsoft.com/office/drawing/2014/main" val="512281833"/>
                    </a:ext>
                  </a:extLst>
                </a:gridCol>
                <a:gridCol w="284512">
                  <a:extLst>
                    <a:ext uri="{9D8B030D-6E8A-4147-A177-3AD203B41FA5}">
                      <a16:colId xmlns:a16="http://schemas.microsoft.com/office/drawing/2014/main" val="4159739648"/>
                    </a:ext>
                  </a:extLst>
                </a:gridCol>
                <a:gridCol w="750076">
                  <a:extLst>
                    <a:ext uri="{9D8B030D-6E8A-4147-A177-3AD203B41FA5}">
                      <a16:colId xmlns:a16="http://schemas.microsoft.com/office/drawing/2014/main" val="1466708721"/>
                    </a:ext>
                  </a:extLst>
                </a:gridCol>
                <a:gridCol w="827670">
                  <a:extLst>
                    <a:ext uri="{9D8B030D-6E8A-4147-A177-3AD203B41FA5}">
                      <a16:colId xmlns:a16="http://schemas.microsoft.com/office/drawing/2014/main" val="2885175236"/>
                    </a:ext>
                  </a:extLst>
                </a:gridCol>
                <a:gridCol w="905264">
                  <a:extLst>
                    <a:ext uri="{9D8B030D-6E8A-4147-A177-3AD203B41FA5}">
                      <a16:colId xmlns:a16="http://schemas.microsoft.com/office/drawing/2014/main" val="514323507"/>
                    </a:ext>
                  </a:extLst>
                </a:gridCol>
                <a:gridCol w="1073385">
                  <a:extLst>
                    <a:ext uri="{9D8B030D-6E8A-4147-A177-3AD203B41FA5}">
                      <a16:colId xmlns:a16="http://schemas.microsoft.com/office/drawing/2014/main" val="983787662"/>
                    </a:ext>
                  </a:extLst>
                </a:gridCol>
                <a:gridCol w="1060453">
                  <a:extLst>
                    <a:ext uri="{9D8B030D-6E8A-4147-A177-3AD203B41FA5}">
                      <a16:colId xmlns:a16="http://schemas.microsoft.com/office/drawing/2014/main" val="2096721163"/>
                    </a:ext>
                  </a:extLst>
                </a:gridCol>
              </a:tblGrid>
              <a:tr h="406265"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Total capital expenses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310000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610,000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10,000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10,000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10,000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071018"/>
                  </a:ext>
                </a:extLst>
              </a:tr>
              <a:tr h="406265"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b="1" i="0" u="none" strike="noStrike">
                          <a:effectLst/>
                          <a:latin typeface="Arial" panose="020B0604020202020204" pitchFamily="34" charset="0"/>
                        </a:rPr>
                        <a:t>Total Operating Expenses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effectLst/>
                          <a:latin typeface="Arial" panose="020B0604020202020204" pitchFamily="34" charset="0"/>
                        </a:rPr>
                        <a:t>240,262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effectLst/>
                          <a:latin typeface="Arial" panose="020B0604020202020204" pitchFamily="34" charset="0"/>
                        </a:rPr>
                        <a:t>494,153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effectLst/>
                          <a:latin typeface="Arial" panose="020B0604020202020204" pitchFamily="34" charset="0"/>
                        </a:rPr>
                        <a:t>789,020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effectLst/>
                          <a:latin typeface="Arial" panose="020B0604020202020204" pitchFamily="34" charset="0"/>
                        </a:rPr>
                        <a:t>1,030,780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effectLst/>
                          <a:latin typeface="Arial" panose="020B0604020202020204" pitchFamily="34" charset="0"/>
                        </a:rPr>
                        <a:t>1,114,300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3341970"/>
                  </a:ext>
                </a:extLst>
              </a:tr>
              <a:tr h="406265"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271231"/>
                  </a:ext>
                </a:extLst>
              </a:tr>
              <a:tr h="406265"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Net Revenue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261,000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1,566,000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4,176,000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6,264,000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10,440,000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914630"/>
                  </a:ext>
                </a:extLst>
              </a:tr>
              <a:tr h="406265"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Net Earnings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effectLst/>
                          <a:latin typeface="Arial" panose="020B0604020202020204" pitchFamily="34" charset="0"/>
                        </a:rPr>
                        <a:t>-351,489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-202,595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323,089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>
                          <a:effectLst/>
                          <a:latin typeface="MS Sans Serif"/>
                        </a:rPr>
                        <a:t>660,553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b="1" i="0" u="none" strike="noStrike" dirty="0">
                          <a:effectLst/>
                          <a:latin typeface="MS Sans Serif"/>
                        </a:rPr>
                        <a:t>1,791,631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0011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819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8"/>
    </mc:Choice>
    <mc:Fallback xmlns="">
      <p:transition spd="slow" advTm="832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766F06-3D87-4083-9B3D-81411FD48C58}"/>
              </a:ext>
            </a:extLst>
          </p:cNvPr>
          <p:cNvSpPr txBox="1"/>
          <p:nvPr/>
        </p:nvSpPr>
        <p:spPr>
          <a:xfrm>
            <a:off x="3018693" y="803325"/>
            <a:ext cx="53145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Go to Market Strategy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39472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42C7A8-154E-4215-ADEB-670DA2BE8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64" r="2" b="2"/>
          <a:stretch/>
        </p:blipFill>
        <p:spPr>
          <a:xfrm>
            <a:off x="9006833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pic>
        <p:nvPicPr>
          <p:cNvPr id="4" name="Content Placeholder 3" descr="A picture containing outdoor, pile&#10;&#10;Description automatically generated">
            <a:extLst>
              <a:ext uri="{FF2B5EF4-FFF2-40B4-BE49-F238E27FC236}">
                <a16:creationId xmlns:a16="http://schemas.microsoft.com/office/drawing/2014/main" id="{A69CD21E-17ED-407A-A61B-FF0744F67B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" b="6142"/>
          <a:stretch/>
        </p:blipFill>
        <p:spPr>
          <a:xfrm>
            <a:off x="0" y="0"/>
            <a:ext cx="2256692" cy="6848162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AEEEF97-0F23-4540-A35A-4A4730EC67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6876691"/>
              </p:ext>
            </p:extLst>
          </p:nvPr>
        </p:nvGraphicFramePr>
        <p:xfrm>
          <a:off x="3018692" y="2279018"/>
          <a:ext cx="5314543" cy="337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37187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818241-9FAD-44C6-BC6F-9AF69F7C5B9B}"/>
              </a:ext>
            </a:extLst>
          </p:cNvPr>
          <p:cNvSpPr txBox="1"/>
          <p:nvPr/>
        </p:nvSpPr>
        <p:spPr>
          <a:xfrm>
            <a:off x="-1886596" y="-911667"/>
            <a:ext cx="6091312" cy="1205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The Client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F19F83-C2A0-4540-ACE9-9AB70822D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711" y="2494450"/>
            <a:ext cx="7739990" cy="356315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300" dirty="0"/>
          </a:p>
          <a:p>
            <a:endParaRPr lang="en-US" sz="1300" dirty="0"/>
          </a:p>
          <a:p>
            <a:endParaRPr lang="en-US" sz="1300" dirty="0"/>
          </a:p>
        </p:txBody>
      </p:sp>
      <p:pic>
        <p:nvPicPr>
          <p:cNvPr id="7" name="Content Placeholder 3" descr="A picture containing outdoor, pile&#10;&#10;Description automatically generated">
            <a:extLst>
              <a:ext uri="{FF2B5EF4-FFF2-40B4-BE49-F238E27FC236}">
                <a16:creationId xmlns:a16="http://schemas.microsoft.com/office/drawing/2014/main" id="{F75EAB9C-060A-4F5C-B432-516054DA8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" b="6142"/>
          <a:stretch/>
        </p:blipFill>
        <p:spPr>
          <a:xfrm>
            <a:off x="9520243" y="0"/>
            <a:ext cx="2652999" cy="6846672"/>
          </a:xfrm>
          <a:prstGeom prst="rect">
            <a:avLst/>
          </a:prstGeom>
        </p:spPr>
      </p:pic>
      <p:pic>
        <p:nvPicPr>
          <p:cNvPr id="1026" name="Picture 2" descr="Logo Kering">
            <a:extLst>
              <a:ext uri="{FF2B5EF4-FFF2-40B4-BE49-F238E27FC236}">
                <a16:creationId xmlns:a16="http://schemas.microsoft.com/office/drawing/2014/main" id="{309D9876-BFC0-4BCC-92DE-4B8D54854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4"/>
          <a:stretch/>
        </p:blipFill>
        <p:spPr bwMode="auto">
          <a:xfrm>
            <a:off x="3560082" y="2536175"/>
            <a:ext cx="1273150" cy="132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ppa Bioscience, Manufacturer and supplier of premium K2VITAL Vitamin K2  MK-7 produced by organic synthesis">
            <a:extLst>
              <a:ext uri="{FF2B5EF4-FFF2-40B4-BE49-F238E27FC236}">
                <a16:creationId xmlns:a16="http://schemas.microsoft.com/office/drawing/2014/main" id="{9D77BFA3-EF61-4E40-9CF6-0E0794C7C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13" y="180916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nnoils bulk oil &amp; oil powder manufacturer Big Bend, Wisconsin">
            <a:extLst>
              <a:ext uri="{FF2B5EF4-FFF2-40B4-BE49-F238E27FC236}">
                <a16:creationId xmlns:a16="http://schemas.microsoft.com/office/drawing/2014/main" id="{4C445ACC-DBD2-4CA6-8A01-A3E3F4C83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5" y="2791765"/>
            <a:ext cx="227647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quamin">
            <a:extLst>
              <a:ext uri="{FF2B5EF4-FFF2-40B4-BE49-F238E27FC236}">
                <a16:creationId xmlns:a16="http://schemas.microsoft.com/office/drawing/2014/main" id="{E7EA1EC8-8839-44A5-8D09-15BD18C85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829" y="2058225"/>
            <a:ext cx="1010258" cy="61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onteloeder">
            <a:extLst>
              <a:ext uri="{FF2B5EF4-FFF2-40B4-BE49-F238E27FC236}">
                <a16:creationId xmlns:a16="http://schemas.microsoft.com/office/drawing/2014/main" id="{DABA8F73-742C-4EF7-A5F4-D037A8CCF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4" y="1086485"/>
            <a:ext cx="149542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Home">
            <a:extLst>
              <a:ext uri="{FF2B5EF4-FFF2-40B4-BE49-F238E27FC236}">
                <a16:creationId xmlns:a16="http://schemas.microsoft.com/office/drawing/2014/main" id="{A1FA602C-6CB0-4D1B-B03A-27C04C84FA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042" name="Picture 18">
            <a:extLst>
              <a:ext uri="{FF2B5EF4-FFF2-40B4-BE49-F238E27FC236}">
                <a16:creationId xmlns:a16="http://schemas.microsoft.com/office/drawing/2014/main" id="{5D1A88E1-3D3B-4149-A1F7-2471B0392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02" y="1714558"/>
            <a:ext cx="11620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2A9E00DF-0DC4-4E7D-A52D-C4D172604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47" y="3342929"/>
            <a:ext cx="3837421" cy="53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DADF86-F177-4868-B77E-603D9F59AC94}"/>
              </a:ext>
            </a:extLst>
          </p:cNvPr>
          <p:cNvSpPr txBox="1"/>
          <p:nvPr/>
        </p:nvSpPr>
        <p:spPr>
          <a:xfrm>
            <a:off x="120071" y="31200"/>
            <a:ext cx="5541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Expressions of Interest </a:t>
            </a:r>
            <a:endParaRPr lang="en-IE" sz="3600" b="1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61C1E89-AD52-4465-AE41-923A18E33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03" y="5567383"/>
            <a:ext cx="1443272" cy="5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icewaterhouseCoopers - Wikipedia">
            <a:extLst>
              <a:ext uri="{FF2B5EF4-FFF2-40B4-BE49-F238E27FC236}">
                <a16:creationId xmlns:a16="http://schemas.microsoft.com/office/drawing/2014/main" id="{905DBAF8-BC4F-4918-8D02-F1D050207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94" y="5792200"/>
            <a:ext cx="870612" cy="66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>
            <a:extLst>
              <a:ext uri="{FF2B5EF4-FFF2-40B4-BE49-F238E27FC236}">
                <a16:creationId xmlns:a16="http://schemas.microsoft.com/office/drawing/2014/main" id="{33BA5392-09E3-4B48-9B63-0E3C73DEDA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399" y="3581399"/>
            <a:ext cx="911759" cy="91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716529AA-F582-4ABF-BB11-302636D1B5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944158" cy="94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DFCF94-D7DE-4436-9733-520A36C08D86}"/>
              </a:ext>
            </a:extLst>
          </p:cNvPr>
          <p:cNvSpPr txBox="1"/>
          <p:nvPr/>
        </p:nvSpPr>
        <p:spPr>
          <a:xfrm>
            <a:off x="3965008" y="5084032"/>
            <a:ext cx="285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Blue</a:t>
            </a:r>
            <a:r>
              <a:rPr lang="en-US" sz="2800" dirty="0" err="1">
                <a:latin typeface="Arial Black" panose="020B0A04020102020204" pitchFamily="34" charset="0"/>
              </a:rPr>
              <a:t>BioValue</a:t>
            </a:r>
            <a:endParaRPr lang="en-IE" sz="2800" dirty="0">
              <a:latin typeface="Arial Black" panose="020B0A04020102020204" pitchFamily="34" charset="0"/>
            </a:endParaRPr>
          </a:p>
        </p:txBody>
      </p:sp>
      <p:sp>
        <p:nvSpPr>
          <p:cNvPr id="14" name="AutoShape 12" descr="2019-mailing-header-356x1200-IH-0411-2">
            <a:extLst>
              <a:ext uri="{FF2B5EF4-FFF2-40B4-BE49-F238E27FC236}">
                <a16:creationId xmlns:a16="http://schemas.microsoft.com/office/drawing/2014/main" id="{227C0811-8E8D-4311-B817-4076150292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399" y="3581399"/>
            <a:ext cx="1703517" cy="170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5" name="AutoShape 14" descr="Page d'accueil du site Euroquity">
            <a:extLst>
              <a:ext uri="{FF2B5EF4-FFF2-40B4-BE49-F238E27FC236}">
                <a16:creationId xmlns:a16="http://schemas.microsoft.com/office/drawing/2014/main" id="{2426C80A-C060-4F07-85E6-5C1DCEA944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040" name="Picture 16" descr="Press-Release] - InvestHorizon Accelerator welcomes 56 startups in its  second instalment! | InvestHorizon - Fast Track to Series A Investment">
            <a:extLst>
              <a:ext uri="{FF2B5EF4-FFF2-40B4-BE49-F238E27FC236}">
                <a16:creationId xmlns:a16="http://schemas.microsoft.com/office/drawing/2014/main" id="{2D67344B-D89A-48EC-B3C6-DF8081191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828" y="5569103"/>
            <a:ext cx="2238854" cy="125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3D2E3ED-7CEF-40C0-866A-BB20F7CC7CFE}"/>
              </a:ext>
            </a:extLst>
          </p:cNvPr>
          <p:cNvCxnSpPr>
            <a:cxnSpLocks/>
          </p:cNvCxnSpPr>
          <p:nvPr/>
        </p:nvCxnSpPr>
        <p:spPr>
          <a:xfrm>
            <a:off x="629265" y="4149213"/>
            <a:ext cx="7748117" cy="66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1053062-5047-4085-9794-3E010FE05C2F}"/>
              </a:ext>
            </a:extLst>
          </p:cNvPr>
          <p:cNvSpPr txBox="1"/>
          <p:nvPr/>
        </p:nvSpPr>
        <p:spPr>
          <a:xfrm>
            <a:off x="90314" y="4343093"/>
            <a:ext cx="4742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Accelerator Programs </a:t>
            </a:r>
            <a:endParaRPr lang="en-IE" sz="3600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5F9BEDE-C795-439C-A549-0CCEB09E34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3400" y="853458"/>
            <a:ext cx="1654683" cy="171695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64A5C314-A13B-4CC5-90D7-CA8FC3A9E75F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828" y="1757357"/>
            <a:ext cx="2324100" cy="80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920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9"/>
    </mc:Choice>
    <mc:Fallback xmlns="">
      <p:transition spd="slow" advTm="1682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Google Shape;766;p29"/>
          <p:cNvPicPr preferRelativeResize="0"/>
          <p:nvPr/>
        </p:nvPicPr>
        <p:blipFill rotWithShape="1">
          <a:blip r:embed="rId3">
            <a:alphaModFix/>
          </a:blip>
          <a:srcRect l="25513" r="4814"/>
          <a:stretch/>
        </p:blipFill>
        <p:spPr>
          <a:xfrm>
            <a:off x="-25499" y="8500"/>
            <a:ext cx="716706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29"/>
          <p:cNvPicPr preferRelativeResize="0"/>
          <p:nvPr/>
        </p:nvPicPr>
        <p:blipFill rotWithShape="1">
          <a:blip r:embed="rId4">
            <a:alphaModFix/>
          </a:blip>
          <a:srcRect l="90034" t="19400"/>
          <a:stretch/>
        </p:blipFill>
        <p:spPr>
          <a:xfrm>
            <a:off x="11344031" y="0"/>
            <a:ext cx="8478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29"/>
          <p:cNvSpPr/>
          <p:nvPr/>
        </p:nvSpPr>
        <p:spPr>
          <a:xfrm>
            <a:off x="11344033" y="0"/>
            <a:ext cx="848000" cy="6858000"/>
          </a:xfrm>
          <a:prstGeom prst="rect">
            <a:avLst/>
          </a:prstGeom>
          <a:solidFill>
            <a:srgbClr val="325D79">
              <a:alpha val="24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67" name="Google Shape;767;p29"/>
          <p:cNvSpPr/>
          <p:nvPr/>
        </p:nvSpPr>
        <p:spPr>
          <a:xfrm>
            <a:off x="-47345" y="-8500"/>
            <a:ext cx="7167200" cy="6858000"/>
          </a:xfrm>
          <a:prstGeom prst="rect">
            <a:avLst/>
          </a:prstGeom>
          <a:solidFill>
            <a:srgbClr val="325D79">
              <a:alpha val="24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765" name="Google Shape;765;p29"/>
          <p:cNvSpPr/>
          <p:nvPr/>
        </p:nvSpPr>
        <p:spPr>
          <a:xfrm>
            <a:off x="-145546" y="-45960"/>
            <a:ext cx="7167200" cy="6858000"/>
          </a:xfrm>
          <a:prstGeom prst="rect">
            <a:avLst/>
          </a:prstGeom>
          <a:solidFill>
            <a:srgbClr val="325D79">
              <a:alpha val="24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68" name="Google Shape;768;p29"/>
          <p:cNvSpPr txBox="1">
            <a:spLocks noGrp="1"/>
          </p:cNvSpPr>
          <p:nvPr>
            <p:ph type="ctrTitle" idx="2"/>
          </p:nvPr>
        </p:nvSpPr>
        <p:spPr>
          <a:xfrm>
            <a:off x="7322862" y="146689"/>
            <a:ext cx="3839600" cy="770400"/>
          </a:xfrm>
          <a:prstGeom prst="rect">
            <a:avLst/>
          </a:prstGeom>
        </p:spPr>
        <p:txBody>
          <a:bodyPr spcFirstLastPara="1" vert="horz" wrap="square" lIns="120000" tIns="121900" rIns="121900" bIns="121900" rtlCol="0" anchor="b" anchorCtr="0">
            <a:noAutofit/>
          </a:bodyPr>
          <a:lstStyle/>
          <a:p>
            <a:r>
              <a:rPr lang="en-GB" sz="2800" dirty="0"/>
              <a:t>THE GLOBAL MARKET</a:t>
            </a:r>
            <a:endParaRPr sz="2800" dirty="0"/>
          </a:p>
        </p:txBody>
      </p:sp>
      <p:sp>
        <p:nvSpPr>
          <p:cNvPr id="770" name="Google Shape;770;p29"/>
          <p:cNvSpPr txBox="1">
            <a:spLocks noGrp="1"/>
          </p:cNvSpPr>
          <p:nvPr>
            <p:ph type="subTitle" idx="1"/>
          </p:nvPr>
        </p:nvSpPr>
        <p:spPr>
          <a:xfrm>
            <a:off x="7609100" y="4241021"/>
            <a:ext cx="2542000" cy="49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GB" dirty="0"/>
              <a:t>A</a:t>
            </a:r>
          </a:p>
        </p:txBody>
      </p:sp>
      <p:pic>
        <p:nvPicPr>
          <p:cNvPr id="772" name="Google Shape;772;p29"/>
          <p:cNvPicPr preferRelativeResize="0"/>
          <p:nvPr/>
        </p:nvPicPr>
        <p:blipFill rotWithShape="1">
          <a:blip r:embed="rId3">
            <a:alphaModFix/>
          </a:blip>
          <a:srcRect l="89753"/>
          <a:stretch/>
        </p:blipFill>
        <p:spPr>
          <a:xfrm>
            <a:off x="11344034" y="8500"/>
            <a:ext cx="10540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29"/>
          <p:cNvSpPr/>
          <p:nvPr/>
        </p:nvSpPr>
        <p:spPr>
          <a:xfrm>
            <a:off x="11344300" y="12733"/>
            <a:ext cx="1054000" cy="6858000"/>
          </a:xfrm>
          <a:prstGeom prst="rect">
            <a:avLst/>
          </a:prstGeom>
          <a:solidFill>
            <a:srgbClr val="325D79">
              <a:alpha val="24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68C745D-B41A-45B3-834B-FA897A1D1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600778"/>
              </p:ext>
            </p:extLst>
          </p:nvPr>
        </p:nvGraphicFramePr>
        <p:xfrm>
          <a:off x="815175" y="725045"/>
          <a:ext cx="10561650" cy="6126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2330">
                  <a:extLst>
                    <a:ext uri="{9D8B030D-6E8A-4147-A177-3AD203B41FA5}">
                      <a16:colId xmlns:a16="http://schemas.microsoft.com/office/drawing/2014/main" val="485607153"/>
                    </a:ext>
                  </a:extLst>
                </a:gridCol>
                <a:gridCol w="2112330">
                  <a:extLst>
                    <a:ext uri="{9D8B030D-6E8A-4147-A177-3AD203B41FA5}">
                      <a16:colId xmlns:a16="http://schemas.microsoft.com/office/drawing/2014/main" val="3506074678"/>
                    </a:ext>
                  </a:extLst>
                </a:gridCol>
                <a:gridCol w="2112330">
                  <a:extLst>
                    <a:ext uri="{9D8B030D-6E8A-4147-A177-3AD203B41FA5}">
                      <a16:colId xmlns:a16="http://schemas.microsoft.com/office/drawing/2014/main" val="3668557149"/>
                    </a:ext>
                  </a:extLst>
                </a:gridCol>
                <a:gridCol w="2112330">
                  <a:extLst>
                    <a:ext uri="{9D8B030D-6E8A-4147-A177-3AD203B41FA5}">
                      <a16:colId xmlns:a16="http://schemas.microsoft.com/office/drawing/2014/main" val="961376570"/>
                    </a:ext>
                  </a:extLst>
                </a:gridCol>
                <a:gridCol w="2112330">
                  <a:extLst>
                    <a:ext uri="{9D8B030D-6E8A-4147-A177-3AD203B41FA5}">
                      <a16:colId xmlns:a16="http://schemas.microsoft.com/office/drawing/2014/main" val="3958148774"/>
                    </a:ext>
                  </a:extLst>
                </a:gridCol>
              </a:tblGrid>
              <a:tr h="1066891">
                <a:tc>
                  <a:txBody>
                    <a:bodyPr/>
                    <a:lstStyle/>
                    <a:p>
                      <a:r>
                        <a:rPr lang="en-US" sz="2000" dirty="0"/>
                        <a:t>Company</a:t>
                      </a:r>
                      <a:endParaRPr lang="en-IE" sz="2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Sustainably processing wild stock </a:t>
                      </a:r>
                      <a:endParaRPr lang="en-IE" sz="2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Seaweed cultivation </a:t>
                      </a:r>
                      <a:endParaRPr lang="en-IE" sz="2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Creating multi products without harsh Chemicals</a:t>
                      </a:r>
                      <a:endParaRPr lang="en-IE" sz="2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Sustainable processing methods</a:t>
                      </a:r>
                      <a:endParaRPr lang="en-IE" sz="2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47202498"/>
                  </a:ext>
                </a:extLst>
              </a:tr>
              <a:tr h="625558">
                <a:tc>
                  <a:txBody>
                    <a:bodyPr/>
                    <a:lstStyle/>
                    <a:p>
                      <a:r>
                        <a:rPr lang="en-US" sz="2400" dirty="0"/>
                        <a:t>Cargill </a:t>
                      </a:r>
                      <a:endParaRPr lang="en-I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900" b="1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b="1" dirty="0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671602734"/>
                  </a:ext>
                </a:extLst>
              </a:tr>
              <a:tr h="625558">
                <a:tc>
                  <a:txBody>
                    <a:bodyPr/>
                    <a:lstStyle/>
                    <a:p>
                      <a:r>
                        <a:rPr lang="en-US" sz="2400" dirty="0"/>
                        <a:t>Dupont</a:t>
                      </a:r>
                      <a:endParaRPr lang="en-I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b="1" dirty="0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694493113"/>
                  </a:ext>
                </a:extLst>
              </a:tr>
              <a:tr h="625558">
                <a:tc>
                  <a:txBody>
                    <a:bodyPr/>
                    <a:lstStyle/>
                    <a:p>
                      <a:r>
                        <a:rPr lang="en-US" sz="2400" dirty="0" err="1"/>
                        <a:t>BioAtlantis</a:t>
                      </a:r>
                      <a:endParaRPr lang="en-I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114344784"/>
                  </a:ext>
                </a:extLst>
              </a:tr>
              <a:tr h="625558">
                <a:tc>
                  <a:txBody>
                    <a:bodyPr/>
                    <a:lstStyle/>
                    <a:p>
                      <a:r>
                        <a:rPr lang="en-US" sz="2400" dirty="0"/>
                        <a:t>Acadia Group </a:t>
                      </a:r>
                      <a:endParaRPr lang="en-I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b="1" dirty="0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12202095"/>
                  </a:ext>
                </a:extLst>
              </a:tr>
              <a:tr h="625558">
                <a:tc>
                  <a:txBody>
                    <a:bodyPr/>
                    <a:lstStyle/>
                    <a:p>
                      <a:r>
                        <a:rPr lang="en-US" sz="2400" dirty="0" err="1"/>
                        <a:t>Marigo</a:t>
                      </a:r>
                      <a:r>
                        <a:rPr lang="en-US" sz="2400" dirty="0"/>
                        <a:t> </a:t>
                      </a:r>
                      <a:endParaRPr lang="en-I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b="1" dirty="0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41997348"/>
                  </a:ext>
                </a:extLst>
              </a:tr>
              <a:tr h="625558">
                <a:tc>
                  <a:txBody>
                    <a:bodyPr/>
                    <a:lstStyle/>
                    <a:p>
                      <a:r>
                        <a:rPr lang="en-IE" sz="19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Leili</a:t>
                      </a:r>
                      <a:r>
                        <a:rPr lang="en-IE" sz="19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Group</a:t>
                      </a:r>
                      <a:endParaRPr lang="en-I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b="1" dirty="0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b="1" dirty="0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19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algn="ctr"/>
                      <a:endParaRPr lang="en-IE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897678394"/>
                  </a:ext>
                </a:extLst>
              </a:tr>
              <a:tr h="761549">
                <a:tc>
                  <a:txBody>
                    <a:bodyPr/>
                    <a:lstStyle/>
                    <a:p>
                      <a:r>
                        <a:rPr lang="en-US" sz="2400" dirty="0" err="1"/>
                        <a:t>Redrose</a:t>
                      </a:r>
                      <a:r>
                        <a:rPr lang="en-US" sz="2400" dirty="0"/>
                        <a:t> </a:t>
                      </a:r>
                      <a:endParaRPr lang="en-I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b="1" dirty="0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2400" b="1" dirty="0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  <a:p>
                      <a:pPr algn="ctr"/>
                      <a:endParaRPr lang="en-I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2400" b="1" dirty="0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  <a:p>
                      <a:pPr algn="ctr"/>
                      <a:endParaRPr lang="en-IE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E" sz="2400" b="1" dirty="0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  <a:p>
                      <a:pPr algn="ctr"/>
                      <a:endParaRPr lang="en-IE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712043386"/>
                  </a:ext>
                </a:extLst>
              </a:tr>
            </a:tbl>
          </a:graphicData>
        </a:graphic>
      </p:graphicFrame>
      <p:pic>
        <p:nvPicPr>
          <p:cNvPr id="14" name="Graphic 13" descr="Angel face outline">
            <a:extLst>
              <a:ext uri="{FF2B5EF4-FFF2-40B4-BE49-F238E27FC236}">
                <a16:creationId xmlns:a16="http://schemas.microsoft.com/office/drawing/2014/main" id="{DCF28647-01D9-4266-BED0-8DA777067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0102" y="2571013"/>
            <a:ext cx="509286" cy="509286"/>
          </a:xfrm>
          <a:prstGeom prst="rect">
            <a:avLst/>
          </a:prstGeom>
        </p:spPr>
      </p:pic>
      <p:pic>
        <p:nvPicPr>
          <p:cNvPr id="16" name="Graphic 15" descr="Angel face outline">
            <a:extLst>
              <a:ext uri="{FF2B5EF4-FFF2-40B4-BE49-F238E27FC236}">
                <a16:creationId xmlns:a16="http://schemas.microsoft.com/office/drawing/2014/main" id="{4255B0A5-AFB3-4CB7-B820-A9446A87D0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4600" y="3970684"/>
            <a:ext cx="509286" cy="509286"/>
          </a:xfrm>
          <a:prstGeom prst="rect">
            <a:avLst/>
          </a:prstGeom>
        </p:spPr>
      </p:pic>
      <p:pic>
        <p:nvPicPr>
          <p:cNvPr id="17" name="Graphic 16" descr="Angel face outline">
            <a:extLst>
              <a:ext uri="{FF2B5EF4-FFF2-40B4-BE49-F238E27FC236}">
                <a16:creationId xmlns:a16="http://schemas.microsoft.com/office/drawing/2014/main" id="{4C98847F-F138-477C-98EA-B794CB133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4600" y="4695729"/>
            <a:ext cx="509286" cy="509286"/>
          </a:xfrm>
          <a:prstGeom prst="rect">
            <a:avLst/>
          </a:prstGeom>
        </p:spPr>
      </p:pic>
      <p:pic>
        <p:nvPicPr>
          <p:cNvPr id="18" name="Graphic 17" descr="Angel face outline">
            <a:extLst>
              <a:ext uri="{FF2B5EF4-FFF2-40B4-BE49-F238E27FC236}">
                <a16:creationId xmlns:a16="http://schemas.microsoft.com/office/drawing/2014/main" id="{FE5E6839-1FD6-49A4-B6FD-6D2EE8035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4600" y="5416991"/>
            <a:ext cx="509286" cy="509286"/>
          </a:xfrm>
          <a:prstGeom prst="rect">
            <a:avLst/>
          </a:prstGeom>
        </p:spPr>
      </p:pic>
      <p:pic>
        <p:nvPicPr>
          <p:cNvPr id="19" name="Graphic 18" descr="Angel face outline">
            <a:extLst>
              <a:ext uri="{FF2B5EF4-FFF2-40B4-BE49-F238E27FC236}">
                <a16:creationId xmlns:a16="http://schemas.microsoft.com/office/drawing/2014/main" id="{AA3987E7-A6A0-4D62-9834-582B2E60C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41814" y="6132955"/>
            <a:ext cx="509286" cy="509286"/>
          </a:xfrm>
          <a:prstGeom prst="rect">
            <a:avLst/>
          </a:prstGeom>
        </p:spPr>
      </p:pic>
      <p:pic>
        <p:nvPicPr>
          <p:cNvPr id="20" name="Graphic 19" descr="Angel face outline">
            <a:extLst>
              <a:ext uri="{FF2B5EF4-FFF2-40B4-BE49-F238E27FC236}">
                <a16:creationId xmlns:a16="http://schemas.microsoft.com/office/drawing/2014/main" id="{E77BE13A-B7F7-4599-A770-008251E1A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94580" y="6097246"/>
            <a:ext cx="509286" cy="509286"/>
          </a:xfrm>
          <a:prstGeom prst="rect">
            <a:avLst/>
          </a:prstGeom>
        </p:spPr>
      </p:pic>
      <p:pic>
        <p:nvPicPr>
          <p:cNvPr id="21" name="Graphic 20" descr="Angel face outline">
            <a:extLst>
              <a:ext uri="{FF2B5EF4-FFF2-40B4-BE49-F238E27FC236}">
                <a16:creationId xmlns:a16="http://schemas.microsoft.com/office/drawing/2014/main" id="{9DB0D7D2-00C8-4DFE-A254-04DC48DF0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20148" y="5365405"/>
            <a:ext cx="509286" cy="509286"/>
          </a:xfrm>
          <a:prstGeom prst="rect">
            <a:avLst/>
          </a:prstGeom>
        </p:spPr>
      </p:pic>
      <p:pic>
        <p:nvPicPr>
          <p:cNvPr id="22" name="Graphic 21" descr="Angel face outline">
            <a:extLst>
              <a:ext uri="{FF2B5EF4-FFF2-40B4-BE49-F238E27FC236}">
                <a16:creationId xmlns:a16="http://schemas.microsoft.com/office/drawing/2014/main" id="{5BEE4404-6F3F-471F-9300-C1FC92491B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81612" y="6121301"/>
            <a:ext cx="509286" cy="509286"/>
          </a:xfrm>
          <a:prstGeom prst="rect">
            <a:avLst/>
          </a:prstGeom>
        </p:spPr>
      </p:pic>
      <p:pic>
        <p:nvPicPr>
          <p:cNvPr id="57" name="Graphic 56" descr="Angel face outline">
            <a:extLst>
              <a:ext uri="{FF2B5EF4-FFF2-40B4-BE49-F238E27FC236}">
                <a16:creationId xmlns:a16="http://schemas.microsoft.com/office/drawing/2014/main" id="{03F3D86C-867F-4C32-81A8-DD254725E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2264" y="6118789"/>
            <a:ext cx="509286" cy="509286"/>
          </a:xfrm>
          <a:prstGeom prst="rect">
            <a:avLst/>
          </a:prstGeom>
        </p:spPr>
      </p:pic>
      <p:pic>
        <p:nvPicPr>
          <p:cNvPr id="40" name="Graphic 39" descr="Angel face outline">
            <a:extLst>
              <a:ext uri="{FF2B5EF4-FFF2-40B4-BE49-F238E27FC236}">
                <a16:creationId xmlns:a16="http://schemas.microsoft.com/office/drawing/2014/main" id="{8B769616-4096-41C2-B18A-18A5BE83A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0102" y="1877762"/>
            <a:ext cx="509286" cy="50928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3EF83A-4CBB-4E33-B64C-598F6A6A4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Arial Black" panose="020B0A04020102020204" pitchFamily="34" charset="0"/>
              </a:rPr>
              <a:t>Key Milestones </a:t>
            </a:r>
            <a:endParaRPr lang="en-IE" sz="3200" dirty="0">
              <a:latin typeface="Arial Black" panose="020B0A0402010202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45966F4-C8A3-425E-B1F7-69787252E1C6}"/>
              </a:ext>
            </a:extLst>
          </p:cNvPr>
          <p:cNvGraphicFramePr/>
          <p:nvPr/>
        </p:nvGraphicFramePr>
        <p:xfrm>
          <a:off x="213756" y="1309511"/>
          <a:ext cx="11452062" cy="3948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822FB68-B825-4F10-9255-B3102C223E10}"/>
              </a:ext>
            </a:extLst>
          </p:cNvPr>
          <p:cNvSpPr txBox="1"/>
          <p:nvPr/>
        </p:nvSpPr>
        <p:spPr>
          <a:xfrm>
            <a:off x="3497137" y="4408907"/>
            <a:ext cx="98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2020</a:t>
            </a:r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4A18A-868D-41EA-B27B-634D1AE7DD55}"/>
              </a:ext>
            </a:extLst>
          </p:cNvPr>
          <p:cNvSpPr txBox="1"/>
          <p:nvPr/>
        </p:nvSpPr>
        <p:spPr>
          <a:xfrm>
            <a:off x="5053563" y="4408907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2021</a:t>
            </a:r>
            <a:endParaRPr lang="en-I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095625-0F44-46B3-BA3F-FB5E1C12E46E}"/>
              </a:ext>
            </a:extLst>
          </p:cNvPr>
          <p:cNvSpPr txBox="1"/>
          <p:nvPr/>
        </p:nvSpPr>
        <p:spPr>
          <a:xfrm>
            <a:off x="6539493" y="4397555"/>
            <a:ext cx="85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2022</a:t>
            </a:r>
            <a:endParaRPr lang="en-I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B607C6-1436-4F33-B66B-735E0193E1E4}"/>
              </a:ext>
            </a:extLst>
          </p:cNvPr>
          <p:cNvSpPr txBox="1"/>
          <p:nvPr/>
        </p:nvSpPr>
        <p:spPr>
          <a:xfrm>
            <a:off x="7971741" y="4403548"/>
            <a:ext cx="85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2023</a:t>
            </a:r>
            <a:endParaRPr lang="en-I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A31E4D-79EC-41E1-B8C6-2D8A0269A908}"/>
              </a:ext>
            </a:extLst>
          </p:cNvPr>
          <p:cNvSpPr txBox="1"/>
          <p:nvPr/>
        </p:nvSpPr>
        <p:spPr>
          <a:xfrm>
            <a:off x="9581849" y="4397555"/>
            <a:ext cx="72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2026</a:t>
            </a:r>
            <a:endParaRPr lang="en-IE"/>
          </a:p>
        </p:txBody>
      </p:sp>
      <p:sp>
        <p:nvSpPr>
          <p:cNvPr id="2" name="TextBox 1"/>
          <p:cNvSpPr txBox="1"/>
          <p:nvPr/>
        </p:nvSpPr>
        <p:spPr>
          <a:xfrm>
            <a:off x="96192" y="3751224"/>
            <a:ext cx="122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Arial Black" panose="020B0A04020102020204" pitchFamily="34" charset="0"/>
              </a:rPr>
              <a:t>Granted in 2018</a:t>
            </a:r>
          </a:p>
        </p:txBody>
      </p:sp>
      <p:pic>
        <p:nvPicPr>
          <p:cNvPr id="8" name="Picture 7" descr="http://www.seaweed.ie/_images/Sac_japonica_ropes_portrait_small.jpg">
            <a:extLst>
              <a:ext uri="{FF2B5EF4-FFF2-40B4-BE49-F238E27FC236}">
                <a16:creationId xmlns:a16="http://schemas.microsoft.com/office/drawing/2014/main" id="{E023D67F-FFA8-4EB2-AB19-C7D85E09C8C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008" y="4454945"/>
            <a:ext cx="1455246" cy="237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s://tse1.mm.bing.net/th?id=OIP.-sVK90DAdoWLpkYttXPc-wHaE8&amp;pid=Api&amp;P=0&amp;w=253&amp;h=169">
            <a:extLst>
              <a:ext uri="{FF2B5EF4-FFF2-40B4-BE49-F238E27FC236}">
                <a16:creationId xmlns:a16="http://schemas.microsoft.com/office/drawing/2014/main" id="{9C73EF65-B6C3-4207-AC82-8CDDDE9A99C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1901"/>
            <a:ext cx="2409825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Content Placeholder 3" descr="A picture containing outdoor, pile&#10;&#10;Description automatically generated">
            <a:extLst>
              <a:ext uri="{FF2B5EF4-FFF2-40B4-BE49-F238E27FC236}">
                <a16:creationId xmlns:a16="http://schemas.microsoft.com/office/drawing/2014/main" id="{2E6078EA-6188-45E0-ABE5-5532F3F85D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7714" b="19996"/>
          <a:stretch/>
        </p:blipFill>
        <p:spPr>
          <a:xfrm>
            <a:off x="20" y="10"/>
            <a:ext cx="2689914" cy="306225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095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69">
        <p:fade/>
      </p:transition>
    </mc:Choice>
    <mc:Fallback xmlns="">
      <p:transition spd="med" advTm="10969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1C26593-9A51-48FE-9FA2-A9052E57F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B9D473B1-934D-4F2D-AC4B-5BFB4BAC5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CDE3C03E-D949-4F50-AAFA-3278B2212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3EF83A-4CBB-4E33-B64C-598F6A6A4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sz="4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Financial  </a:t>
            </a:r>
          </a:p>
        </p:txBody>
      </p:sp>
      <p:pic>
        <p:nvPicPr>
          <p:cNvPr id="11" name="Picture 10" descr="https://ars.els-cdn.com/content/image/1-s2.0-S2211926418310373-ga1.jpg">
            <a:extLst>
              <a:ext uri="{FF2B5EF4-FFF2-40B4-BE49-F238E27FC236}">
                <a16:creationId xmlns:a16="http://schemas.microsoft.com/office/drawing/2014/main" id="{BD5E93D5-4972-4A8C-B85C-6B554F90D8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3856" y="349001"/>
            <a:ext cx="4336412" cy="1333446"/>
          </a:xfrm>
          <a:prstGeom prst="rect">
            <a:avLst/>
          </a:prstGeom>
          <a:noFill/>
        </p:spPr>
      </p:pic>
      <p:pic>
        <p:nvPicPr>
          <p:cNvPr id="12" name="Picture 11" descr="https://tse1.mm.bing.net/th?id=OIP.-sVK90DAdoWLpkYttXPc-wHaE8&amp;pid=Api&amp;P=0&amp;w=253&amp;h=169">
            <a:extLst>
              <a:ext uri="{FF2B5EF4-FFF2-40B4-BE49-F238E27FC236}">
                <a16:creationId xmlns:a16="http://schemas.microsoft.com/office/drawing/2014/main" id="{9C73EF65-B6C3-4207-AC82-8CDDDE9A99C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9102" y="1870584"/>
            <a:ext cx="2077912" cy="1388013"/>
          </a:xfrm>
          <a:prstGeom prst="rect">
            <a:avLst/>
          </a:prstGeom>
          <a:noFill/>
        </p:spPr>
      </p:pic>
      <p:pic>
        <p:nvPicPr>
          <p:cNvPr id="14" name="Content Placeholder 3" descr="A picture containing outdoor, pile&#10;&#10;Description automatically generated">
            <a:extLst>
              <a:ext uri="{FF2B5EF4-FFF2-40B4-BE49-F238E27FC236}">
                <a16:creationId xmlns:a16="http://schemas.microsoft.com/office/drawing/2014/main" id="{2E6078EA-6188-45E0-ABE5-5532F3F85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7714" b="19996"/>
          <a:stretch/>
        </p:blipFill>
        <p:spPr>
          <a:xfrm>
            <a:off x="9791405" y="3419454"/>
            <a:ext cx="1220849" cy="1388013"/>
          </a:xfrm>
          <a:prstGeom prst="rect">
            <a:avLst/>
          </a:prstGeom>
        </p:spPr>
      </p:pic>
      <p:pic>
        <p:nvPicPr>
          <p:cNvPr id="8" name="Picture 7" descr="http://www.seaweed.ie/_images/Sac_japonica_ropes_portrait_small.jpg">
            <a:extLst>
              <a:ext uri="{FF2B5EF4-FFF2-40B4-BE49-F238E27FC236}">
                <a16:creationId xmlns:a16="http://schemas.microsoft.com/office/drawing/2014/main" id="{E023D67F-FFA8-4EB2-AB19-C7D85E09C8C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32304" y="4968316"/>
            <a:ext cx="867502" cy="1388004"/>
          </a:xfrm>
          <a:prstGeom prst="rect">
            <a:avLst/>
          </a:prstGeom>
          <a:noFill/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45966F4-C8A3-425E-B1F7-69787252E1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7626734"/>
              </p:ext>
            </p:extLst>
          </p:nvPr>
        </p:nvGraphicFramePr>
        <p:xfrm>
          <a:off x="838200" y="1595535"/>
          <a:ext cx="5707565" cy="4581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95646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13516">
        <p:fade/>
      </p:transition>
    </mc:Choice>
    <mc:Fallback xmlns="">
      <p:transition spd="med" advTm="13516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Bilde 1">
            <a:extLst>
              <a:ext uri="{FF2B5EF4-FFF2-40B4-BE49-F238E27FC236}">
                <a16:creationId xmlns:a16="http://schemas.microsoft.com/office/drawing/2014/main" id="{B4E19FF9-882D-4704-9D9C-39F69D44B0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83947" y="1803940"/>
            <a:ext cx="6964586" cy="384960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 descr="A picture containing outdoor, pile&#10;&#10;Description automatically generated">
            <a:extLst>
              <a:ext uri="{FF2B5EF4-FFF2-40B4-BE49-F238E27FC236}">
                <a16:creationId xmlns:a16="http://schemas.microsoft.com/office/drawing/2014/main" id="{576AD9FC-46B2-4D9C-8DCE-EB00A7915F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" b="6142"/>
          <a:stretch/>
        </p:blipFill>
        <p:spPr>
          <a:xfrm>
            <a:off x="643467" y="643467"/>
            <a:ext cx="3774025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2BB4E9-95BB-41B0-AE96-648644CAFF16}"/>
              </a:ext>
            </a:extLst>
          </p:cNvPr>
          <p:cNvSpPr txBox="1"/>
          <p:nvPr/>
        </p:nvSpPr>
        <p:spPr>
          <a:xfrm>
            <a:off x="4965290" y="894882"/>
            <a:ext cx="683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€1.8m Spend over five years</a:t>
            </a:r>
            <a:endParaRPr lang="en-I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51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740D65D-BB48-483A-8013-61F451467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5518" y="4912465"/>
            <a:ext cx="6499875" cy="1729735"/>
          </a:xfrm>
        </p:spPr>
        <p:txBody>
          <a:bodyPr anchor="t">
            <a:noAutofit/>
          </a:bodyPr>
          <a:lstStyle/>
          <a:p>
            <a:endParaRPr lang="en-GB" sz="3600" b="1" dirty="0"/>
          </a:p>
          <a:p>
            <a:r>
              <a:rPr lang="en-GB" sz="3600" b="1" dirty="0"/>
              <a:t>annruddy.redrose@gmail.com</a:t>
            </a:r>
          </a:p>
          <a:p>
            <a:r>
              <a:rPr lang="en-GB" sz="3600" b="1" dirty="0"/>
              <a:t>www.redrosedevelopments.com</a:t>
            </a:r>
          </a:p>
        </p:txBody>
      </p:sp>
      <p:pic>
        <p:nvPicPr>
          <p:cNvPr id="5" name="Picture 4" descr="A picture containing outdoor, pile&#10;&#10;Description automatically generated">
            <a:extLst>
              <a:ext uri="{FF2B5EF4-FFF2-40B4-BE49-F238E27FC236}">
                <a16:creationId xmlns:a16="http://schemas.microsoft.com/office/drawing/2014/main" id="{629BD6CA-9323-4CC6-A1C3-4359C7A81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714" b="19996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Picture 6" descr="A picture containing outdoor, pile&#10;&#10;Description automatically generated">
            <a:extLst>
              <a:ext uri="{FF2B5EF4-FFF2-40B4-BE49-F238E27FC236}">
                <a16:creationId xmlns:a16="http://schemas.microsoft.com/office/drawing/2014/main" id="{0D630453-412D-4134-A6BF-11AA018A97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714" b="19996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AFEDD9-15CD-4B46-AE57-6A805BCC5FFD}"/>
              </a:ext>
            </a:extLst>
          </p:cNvPr>
          <p:cNvSpPr txBox="1"/>
          <p:nvPr/>
        </p:nvSpPr>
        <p:spPr>
          <a:xfrm>
            <a:off x="5842667" y="1670160"/>
            <a:ext cx="569683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Thank you</a:t>
            </a:r>
          </a:p>
          <a:p>
            <a:pPr algn="ctr"/>
            <a:endParaRPr lang="en-US" sz="5400" dirty="0"/>
          </a:p>
          <a:p>
            <a:pPr algn="ctr"/>
            <a:r>
              <a:rPr lang="en-US" sz="4800" dirty="0">
                <a:latin typeface="Arial Black" panose="020B0A04020102020204" pitchFamily="34" charset="0"/>
              </a:rPr>
              <a:t>Any questions? </a:t>
            </a:r>
          </a:p>
          <a:p>
            <a:pPr algn="ctr"/>
            <a:r>
              <a:rPr lang="en-US" sz="2800" b="1" dirty="0"/>
              <a:t> </a:t>
            </a:r>
            <a:endParaRPr lang="en-IE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D5DAC2-3BD8-4A7A-BCCF-24F2C5B0EB3B}"/>
              </a:ext>
            </a:extLst>
          </p:cNvPr>
          <p:cNvSpPr txBox="1"/>
          <p:nvPr/>
        </p:nvSpPr>
        <p:spPr>
          <a:xfrm>
            <a:off x="6167848" y="127823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/>
              <a:t>Sustainable, scalable supply chain to meet growing demands</a:t>
            </a:r>
          </a:p>
        </p:txBody>
      </p:sp>
    </p:spTree>
    <p:extLst>
      <p:ext uri="{BB962C8B-B14F-4D97-AF65-F5344CB8AC3E}">
        <p14:creationId xmlns:p14="http://schemas.microsoft.com/office/powerpoint/2010/main" val="163865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07"/>
    </mc:Choice>
    <mc:Fallback xmlns="">
      <p:transition spd="slow" advTm="1960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936D4A-B3F6-43F3-879F-58FF9DD73DE8}"/>
              </a:ext>
            </a:extLst>
          </p:cNvPr>
          <p:cNvSpPr txBox="1"/>
          <p:nvPr/>
        </p:nvSpPr>
        <p:spPr>
          <a:xfrm>
            <a:off x="7067539" y="4301697"/>
            <a:ext cx="2334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+10</a:t>
            </a:r>
            <a:r>
              <a:rPr lang="en-US" sz="1800" b="1" dirty="0"/>
              <a:t>% annual increase</a:t>
            </a:r>
            <a:endParaRPr lang="en-IE" sz="1800" b="1" dirty="0"/>
          </a:p>
        </p:txBody>
      </p:sp>
      <p:pic>
        <p:nvPicPr>
          <p:cNvPr id="9" name="Graphic 8" descr="Staafdiagram met stijgende lijn">
            <a:extLst>
              <a:ext uri="{FF2B5EF4-FFF2-40B4-BE49-F238E27FC236}">
                <a16:creationId xmlns:a16="http://schemas.microsoft.com/office/drawing/2014/main" id="{3B6DC4D5-0854-495B-8892-F8A447B51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74914" y="1859511"/>
            <a:ext cx="2626852" cy="26268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349F8C-CB71-4B5F-B91B-71AFE5EA5A6E}"/>
              </a:ext>
            </a:extLst>
          </p:cNvPr>
          <p:cNvSpPr txBox="1"/>
          <p:nvPr/>
        </p:nvSpPr>
        <p:spPr>
          <a:xfrm>
            <a:off x="4473677" y="274632"/>
            <a:ext cx="8264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Global demands for seaweed is increasing</a:t>
            </a:r>
          </a:p>
        </p:txBody>
      </p:sp>
      <p:pic>
        <p:nvPicPr>
          <p:cNvPr id="14" name="Content Placeholder 3" descr="A picture containing outdoor, pile&#10;&#10;Description automatically generated">
            <a:extLst>
              <a:ext uri="{FF2B5EF4-FFF2-40B4-BE49-F238E27FC236}">
                <a16:creationId xmlns:a16="http://schemas.microsoft.com/office/drawing/2014/main" id="{5576B51E-9DBA-44F3-8866-018533E131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2" b="6142"/>
          <a:stretch/>
        </p:blipFill>
        <p:spPr>
          <a:xfrm>
            <a:off x="1" y="0"/>
            <a:ext cx="4257206" cy="68466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1F26B4-875E-4201-B489-53DE63FAC2AE}"/>
              </a:ext>
            </a:extLst>
          </p:cNvPr>
          <p:cNvSpPr txBox="1"/>
          <p:nvPr/>
        </p:nvSpPr>
        <p:spPr>
          <a:xfrm>
            <a:off x="4473678" y="5791200"/>
            <a:ext cx="751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Food - Feed – </a:t>
            </a:r>
            <a:r>
              <a:rPr lang="en-US" sz="2000" b="1" dirty="0" err="1"/>
              <a:t>Fertilisers</a:t>
            </a:r>
            <a:r>
              <a:rPr lang="en-US" sz="2000" b="1" dirty="0"/>
              <a:t> - pharmaceutical – cosmetic -  nutraceutical </a:t>
            </a:r>
            <a:endParaRPr lang="en-IE" sz="2000" b="1" dirty="0"/>
          </a:p>
        </p:txBody>
      </p:sp>
    </p:spTree>
    <p:extLst>
      <p:ext uri="{BB962C8B-B14F-4D97-AF65-F5344CB8AC3E}">
        <p14:creationId xmlns:p14="http://schemas.microsoft.com/office/powerpoint/2010/main" val="178974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0"/>
    </mc:Choice>
    <mc:Fallback xmlns="">
      <p:transition spd="slow" advTm="798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oal 14 | Department of Economic and Social Affairs">
            <a:extLst>
              <a:ext uri="{FF2B5EF4-FFF2-40B4-BE49-F238E27FC236}">
                <a16:creationId xmlns:a16="http://schemas.microsoft.com/office/drawing/2014/main" id="{8F82B90E-B1A0-4D7E-A55E-DFB55B6D6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5" b="34412"/>
          <a:stretch/>
        </p:blipFill>
        <p:spPr bwMode="auto">
          <a:xfrm>
            <a:off x="-7" y="-8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F5A92F47-B18A-4721-BA08-C6C4D65C61DA}"/>
              </a:ext>
            </a:extLst>
          </p:cNvPr>
          <p:cNvSpPr/>
          <p:nvPr/>
        </p:nvSpPr>
        <p:spPr>
          <a:xfrm>
            <a:off x="801098" y="1396289"/>
            <a:ext cx="6387102" cy="1325563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Problem </a:t>
            </a:r>
          </a:p>
        </p:txBody>
      </p:sp>
      <p:sp>
        <p:nvSpPr>
          <p:cNvPr id="2056" name="Freeform: Shape 191">
            <a:extLst>
              <a:ext uri="{FF2B5EF4-FFF2-40B4-BE49-F238E27FC236}">
                <a16:creationId xmlns:a16="http://schemas.microsoft.com/office/drawing/2014/main" id="{86B8807B-7828-4E42-86D6-939A5397D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-2055"/>
            <a:ext cx="4666892" cy="3481643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4" descr="Goal 14 | Department of Economic and Social Affairs">
            <a:extLst>
              <a:ext uri="{FF2B5EF4-FFF2-40B4-BE49-F238E27FC236}">
                <a16:creationId xmlns:a16="http://schemas.microsoft.com/office/drawing/2014/main" id="{25E51A2A-180A-4360-84BA-68CA4A504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" r="-4" b="25690"/>
          <a:stretch/>
        </p:blipFill>
        <p:spPr bwMode="auto">
          <a:xfrm>
            <a:off x="7689829" y="-2055"/>
            <a:ext cx="4502173" cy="3316924"/>
          </a:xfrm>
          <a:custGeom>
            <a:avLst/>
            <a:gdLst/>
            <a:ahLst/>
            <a:cxnLst/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Freeform: Shape 192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3" descr="A picture containing outdoor, pile&#10;&#10;Description automatically generated">
            <a:extLst>
              <a:ext uri="{FF2B5EF4-FFF2-40B4-BE49-F238E27FC236}">
                <a16:creationId xmlns:a16="http://schemas.microsoft.com/office/drawing/2014/main" id="{1C85FEF3-A255-46FF-A9A0-15619FA75C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9417" r="1" b="29023"/>
          <a:stretch/>
        </p:blipFill>
        <p:spPr>
          <a:xfrm>
            <a:off x="8768834" y="4082148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graphicFrame>
        <p:nvGraphicFramePr>
          <p:cNvPr id="2054" name="Content Placeholder 8">
            <a:extLst>
              <a:ext uri="{FF2B5EF4-FFF2-40B4-BE49-F238E27FC236}">
                <a16:creationId xmlns:a16="http://schemas.microsoft.com/office/drawing/2014/main" id="{E95B9691-0E12-420E-9571-B9894A3CE7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4432480"/>
              </p:ext>
            </p:extLst>
          </p:nvPr>
        </p:nvGraphicFramePr>
        <p:xfrm>
          <a:off x="805542" y="2871982"/>
          <a:ext cx="6382657" cy="3181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85321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0033"/>
    </mc:Choice>
    <mc:Fallback xmlns="">
      <p:transition spd="slow" advTm="3003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oal 14 | Department of Economic and Social Affairs">
            <a:extLst>
              <a:ext uri="{FF2B5EF4-FFF2-40B4-BE49-F238E27FC236}">
                <a16:creationId xmlns:a16="http://schemas.microsoft.com/office/drawing/2014/main" id="{8F82B90E-B1A0-4D7E-A55E-DFB55B6D6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5" b="34412"/>
          <a:stretch/>
        </p:blipFill>
        <p:spPr bwMode="auto">
          <a:xfrm>
            <a:off x="-7" y="-8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F5A92F47-B18A-4721-BA08-C6C4D65C61DA}"/>
              </a:ext>
            </a:extLst>
          </p:cNvPr>
          <p:cNvSpPr/>
          <p:nvPr/>
        </p:nvSpPr>
        <p:spPr>
          <a:xfrm>
            <a:off x="801098" y="1396289"/>
            <a:ext cx="6387102" cy="1325563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Considerations</a:t>
            </a:r>
            <a:endParaRPr lang="en-US" sz="41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86B8807B-7828-4E42-86D6-939A5397D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-2055"/>
            <a:ext cx="4666892" cy="3481643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4" descr="Goal 14 | Department of Economic and Social Affairs">
            <a:extLst>
              <a:ext uri="{FF2B5EF4-FFF2-40B4-BE49-F238E27FC236}">
                <a16:creationId xmlns:a16="http://schemas.microsoft.com/office/drawing/2014/main" id="{25E51A2A-180A-4360-84BA-68CA4A504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" r="-4" b="25690"/>
          <a:stretch/>
        </p:blipFill>
        <p:spPr bwMode="auto">
          <a:xfrm>
            <a:off x="7689829" y="-2055"/>
            <a:ext cx="4502173" cy="3316924"/>
          </a:xfrm>
          <a:custGeom>
            <a:avLst/>
            <a:gdLst/>
            <a:ahLst/>
            <a:cxnLst/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3" descr="A picture containing outdoor, pile&#10;&#10;Description automatically generated">
            <a:extLst>
              <a:ext uri="{FF2B5EF4-FFF2-40B4-BE49-F238E27FC236}">
                <a16:creationId xmlns:a16="http://schemas.microsoft.com/office/drawing/2014/main" id="{1C85FEF3-A255-46FF-A9A0-15619FA75C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9417" r="1" b="29023"/>
          <a:stretch/>
        </p:blipFill>
        <p:spPr>
          <a:xfrm>
            <a:off x="8768834" y="4082148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graphicFrame>
        <p:nvGraphicFramePr>
          <p:cNvPr id="2054" name="Content Placeholder 8">
            <a:extLst>
              <a:ext uri="{FF2B5EF4-FFF2-40B4-BE49-F238E27FC236}">
                <a16:creationId xmlns:a16="http://schemas.microsoft.com/office/drawing/2014/main" id="{E95B9691-0E12-420E-9571-B9894A3CE7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249168"/>
              </p:ext>
            </p:extLst>
          </p:nvPr>
        </p:nvGraphicFramePr>
        <p:xfrm>
          <a:off x="805542" y="2871982"/>
          <a:ext cx="6382657" cy="3181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88704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0033"/>
    </mc:Choice>
    <mc:Fallback xmlns="">
      <p:transition spd="slow" advTm="3003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8">
            <a:extLst>
              <a:ext uri="{FF2B5EF4-FFF2-40B4-BE49-F238E27FC236}">
                <a16:creationId xmlns:a16="http://schemas.microsoft.com/office/drawing/2014/main" id="{7C397500-2CD6-42C8-A0AC-84D7B723F2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555188"/>
              </p:ext>
            </p:extLst>
          </p:nvPr>
        </p:nvGraphicFramePr>
        <p:xfrm>
          <a:off x="307419" y="1811265"/>
          <a:ext cx="9212824" cy="5182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D036991B-551E-4E97-9920-E8419559DAB7}"/>
              </a:ext>
            </a:extLst>
          </p:cNvPr>
          <p:cNvSpPr/>
          <p:nvPr/>
        </p:nvSpPr>
        <p:spPr>
          <a:xfrm>
            <a:off x="2516249" y="133780"/>
            <a:ext cx="4795164" cy="132556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3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Redrose</a:t>
            </a:r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Solution </a:t>
            </a:r>
          </a:p>
        </p:txBody>
      </p:sp>
      <p:pic>
        <p:nvPicPr>
          <p:cNvPr id="6" name="Content Placeholder 3" descr="A picture containing outdoor, pile&#10;&#10;Description automatically generated">
            <a:extLst>
              <a:ext uri="{FF2B5EF4-FFF2-40B4-BE49-F238E27FC236}">
                <a16:creationId xmlns:a16="http://schemas.microsoft.com/office/drawing/2014/main" id="{80ACE5D2-576D-48FE-83ED-9155A1BA08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r="2" b="6142"/>
          <a:stretch/>
        </p:blipFill>
        <p:spPr>
          <a:xfrm>
            <a:off x="9520243" y="0"/>
            <a:ext cx="2652999" cy="684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94"/>
    </mc:Choice>
    <mc:Fallback xmlns="">
      <p:transition spd="slow" advTm="3379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5A24D6-D578-4A17-BAB6-B1F514DC7B14}"/>
              </a:ext>
            </a:extLst>
          </p:cNvPr>
          <p:cNvSpPr txBox="1"/>
          <p:nvPr/>
        </p:nvSpPr>
        <p:spPr>
          <a:xfrm>
            <a:off x="4654295" y="4522156"/>
            <a:ext cx="5609222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Modulated processing systems 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1309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container, road, building, outdoor&#10;&#10;Description automatically generated">
            <a:extLst>
              <a:ext uri="{FF2B5EF4-FFF2-40B4-BE49-F238E27FC236}">
                <a16:creationId xmlns:a16="http://schemas.microsoft.com/office/drawing/2014/main" id="{FCAED16A-3CDA-41BB-B929-8F9295C1DB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62" r="-1" b="21082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2" name="Content Placeholder 3" descr="A picture containing outdoor, pile&#10;&#10;Description automatically generated">
            <a:extLst>
              <a:ext uri="{FF2B5EF4-FFF2-40B4-BE49-F238E27FC236}">
                <a16:creationId xmlns:a16="http://schemas.microsoft.com/office/drawing/2014/main" id="{C7D1B5CC-7789-46C1-B377-72D560EA45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4441" r="1" b="14048"/>
          <a:stretch/>
        </p:blipFill>
        <p:spPr>
          <a:xfrm>
            <a:off x="20" y="2279205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83" name="Oval 82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Separator and Standardization Unit GEA dairysmart for Milk, Whey and Cream  - EFPS - European Food Processing Systems Ltd.">
            <a:extLst>
              <a:ext uri="{FF2B5EF4-FFF2-40B4-BE49-F238E27FC236}">
                <a16:creationId xmlns:a16="http://schemas.microsoft.com/office/drawing/2014/main" id="{C3E951BB-6B98-4AB0-8186-9D32E3E04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9" r="22342" b="2"/>
          <a:stretch/>
        </p:blipFill>
        <p:spPr bwMode="auto"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2" name="Picture 6" descr="ONDA TOUCH UV-21 spectrophotometer, including cuvette holder and 4 glass  and 2 quartz cuvettes and calibration report - Products / Chromservis.eu">
            <a:extLst>
              <a:ext uri="{FF2B5EF4-FFF2-40B4-BE49-F238E27FC236}">
                <a16:creationId xmlns:a16="http://schemas.microsoft.com/office/drawing/2014/main" id="{B365ED5E-689D-455F-8BE3-A5D9B3765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3" r="18159" b="1"/>
          <a:stretch/>
        </p:blipFill>
        <p:spPr bwMode="auto"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18B825-B71E-421E-9D37-64197270B420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IE" sz="700">
                <a:solidFill>
                  <a:srgbClr val="FFFFFF"/>
                </a:solidFill>
                <a:hlinkClick r:id="rId3" tooltip="https://en.wikipedia.org/wiki/Twenty-foot_equivalent_uni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IE" sz="700">
                <a:solidFill>
                  <a:srgbClr val="FFFFFF"/>
                </a:solidFill>
              </a:rPr>
              <a:t> by Unknown Author is licensed under </a:t>
            </a:r>
            <a:r>
              <a:rPr lang="en-IE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IE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33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"/>
          <p:cNvSpPr txBox="1">
            <a:spLocks noGrp="1"/>
          </p:cNvSpPr>
          <p:nvPr>
            <p:ph type="title"/>
          </p:nvPr>
        </p:nvSpPr>
        <p:spPr>
          <a:xfrm>
            <a:off x="605895" y="302009"/>
            <a:ext cx="11157817" cy="6605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l"/>
            <a:r>
              <a:rPr lang="en-US" dirty="0"/>
              <a:t>Founding Team</a:t>
            </a:r>
            <a:endParaRPr dirty="0"/>
          </a:p>
        </p:txBody>
      </p:sp>
      <p:sp>
        <p:nvSpPr>
          <p:cNvPr id="222" name="Google Shape;222;p12"/>
          <p:cNvSpPr/>
          <p:nvPr/>
        </p:nvSpPr>
        <p:spPr>
          <a:xfrm>
            <a:off x="4391329" y="5738745"/>
            <a:ext cx="2798957" cy="12735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Rn</a:t>
            </a:r>
            <a:endParaRPr sz="24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p12"/>
          <p:cNvSpPr/>
          <p:nvPr/>
        </p:nvSpPr>
        <p:spPr>
          <a:xfrm>
            <a:off x="3647768" y="2675598"/>
            <a:ext cx="450317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2400" b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Ann Ruddy</a:t>
            </a:r>
            <a:br>
              <a:rPr lang="en-US" sz="1467" b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400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Founder &amp; CEO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1400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Knowledge and expertise of seaweed cultivation and processing </a:t>
            </a:r>
            <a:endParaRPr sz="1400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0" name="Google Shape;23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7679" y="424694"/>
            <a:ext cx="2565781" cy="202920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2"/>
          <p:cNvSpPr/>
          <p:nvPr/>
        </p:nvSpPr>
        <p:spPr>
          <a:xfrm>
            <a:off x="766352" y="4651072"/>
            <a:ext cx="2798800" cy="93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12"/>
          <p:cNvSpPr/>
          <p:nvPr/>
        </p:nvSpPr>
        <p:spPr>
          <a:xfrm>
            <a:off x="8626850" y="3509933"/>
            <a:ext cx="2341582" cy="605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lang="en-US" sz="1867" b="1" dirty="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US" sz="2400" b="1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Vincent </a:t>
            </a:r>
            <a:r>
              <a:rPr lang="en-US" sz="2400" b="1" dirty="0" err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Bijman</a:t>
            </a:r>
            <a:br>
              <a:rPr lang="en-US" sz="1467" b="1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400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Partner and Co-creator of Seaweed Fertilizer Product</a:t>
            </a:r>
          </a:p>
          <a:p>
            <a:pPr algn="ctr">
              <a:buClr>
                <a:srgbClr val="000000"/>
              </a:buClr>
              <a:buSzPts val="1400"/>
            </a:pPr>
            <a:endParaRPr sz="1333" dirty="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" name="Google Shape;240;p12"/>
          <p:cNvSpPr/>
          <p:nvPr/>
        </p:nvSpPr>
        <p:spPr>
          <a:xfrm>
            <a:off x="0" y="3487000"/>
            <a:ext cx="3834580" cy="325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lang="en-US" sz="2400" b="1" dirty="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-US" sz="2400" b="1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Sven </a:t>
            </a:r>
            <a:r>
              <a:rPr lang="en-US" sz="2400" b="1" dirty="0" err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Hars</a:t>
            </a:r>
            <a:br>
              <a:rPr lang="en-US" sz="1467" b="1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400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Partner CFO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1400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Franchise Expert, Branding and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1400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Marketing Expertise</a:t>
            </a:r>
          </a:p>
          <a:p>
            <a:pPr algn="ctr">
              <a:buClr>
                <a:srgbClr val="000000"/>
              </a:buClr>
              <a:buSzPts val="1400"/>
            </a:pPr>
            <a:endParaRPr sz="1333" dirty="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7" name="Google Shape;247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8261" y="1294120"/>
            <a:ext cx="1900649" cy="17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3202" y="1294120"/>
            <a:ext cx="2008660" cy="160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rofile photo of Ross Campbell">
            <a:extLst>
              <a:ext uri="{FF2B5EF4-FFF2-40B4-BE49-F238E27FC236}">
                <a16:creationId xmlns:a16="http://schemas.microsoft.com/office/drawing/2014/main" id="{92B59D93-39E8-4BDF-88AA-4075549FC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05" y="5011923"/>
            <a:ext cx="1333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29A7F8-CA0E-4311-AFF7-1F7FF5665CA1}"/>
              </a:ext>
            </a:extLst>
          </p:cNvPr>
          <p:cNvSpPr txBox="1"/>
          <p:nvPr/>
        </p:nvSpPr>
        <p:spPr>
          <a:xfrm>
            <a:off x="4680155" y="4296697"/>
            <a:ext cx="301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Expert Advisors </a:t>
            </a:r>
            <a:endParaRPr lang="en-IE" sz="3200" b="1" dirty="0">
              <a:solidFill>
                <a:schemeClr val="accent6"/>
              </a:solidFill>
            </a:endParaRPr>
          </a:p>
        </p:txBody>
      </p:sp>
      <p:pic>
        <p:nvPicPr>
          <p:cNvPr id="1028" name="Picture 4" descr="Profile photo of Karin Dubsky">
            <a:extLst>
              <a:ext uri="{FF2B5EF4-FFF2-40B4-BE49-F238E27FC236}">
                <a16:creationId xmlns:a16="http://schemas.microsoft.com/office/drawing/2014/main" id="{9BA9FFE1-CC1A-4E7A-8498-5CA59E48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68" y="5003836"/>
            <a:ext cx="1333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am Morrison">
            <a:extLst>
              <a:ext uri="{FF2B5EF4-FFF2-40B4-BE49-F238E27FC236}">
                <a16:creationId xmlns:a16="http://schemas.microsoft.com/office/drawing/2014/main" id="{E9B02783-D56E-4428-82D7-508FD9DF8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39" y="5084728"/>
            <a:ext cx="1187889" cy="118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drew Smith">
            <a:extLst>
              <a:ext uri="{FF2B5EF4-FFF2-40B4-BE49-F238E27FC236}">
                <a16:creationId xmlns:a16="http://schemas.microsoft.com/office/drawing/2014/main" id="{9DA62AA9-53B3-4B49-8E33-8EEB071FD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729" y="5082995"/>
            <a:ext cx="1175181" cy="117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C5D84-2D26-4E3A-95EB-504D29F708F6}"/>
              </a:ext>
            </a:extLst>
          </p:cNvPr>
          <p:cNvSpPr txBox="1"/>
          <p:nvPr/>
        </p:nvSpPr>
        <p:spPr>
          <a:xfrm>
            <a:off x="766352" y="6417491"/>
            <a:ext cx="2395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Ross Campbell - </a:t>
            </a:r>
            <a:r>
              <a:rPr lang="en-US" sz="1200" b="1" dirty="0" err="1"/>
              <a:t>Cybercolliods</a:t>
            </a:r>
            <a:endParaRPr lang="en-IE" sz="1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F3092A-4548-4B71-AEC7-019731A7F335}"/>
              </a:ext>
            </a:extLst>
          </p:cNvPr>
          <p:cNvSpPr txBox="1"/>
          <p:nvPr/>
        </p:nvSpPr>
        <p:spPr>
          <a:xfrm>
            <a:off x="3328556" y="6447913"/>
            <a:ext cx="1971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Karin </a:t>
            </a:r>
            <a:r>
              <a:rPr lang="en-US" sz="1200" b="1" dirty="0" err="1"/>
              <a:t>Dubsky</a:t>
            </a:r>
            <a:r>
              <a:rPr lang="en-US" sz="1200" b="1" dirty="0"/>
              <a:t> – </a:t>
            </a:r>
            <a:r>
              <a:rPr lang="en-US" sz="1200" b="1" dirty="0" err="1"/>
              <a:t>Trinty</a:t>
            </a:r>
            <a:r>
              <a:rPr lang="en-US" sz="1200" b="1" dirty="0"/>
              <a:t> </a:t>
            </a:r>
            <a:endParaRPr lang="en-IE" sz="1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AA7960-E5C8-413D-8369-A5E4B1967EAA}"/>
              </a:ext>
            </a:extLst>
          </p:cNvPr>
          <p:cNvSpPr txBox="1"/>
          <p:nvPr/>
        </p:nvSpPr>
        <p:spPr>
          <a:xfrm>
            <a:off x="5974472" y="6447913"/>
            <a:ext cx="1959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Liam Morrison - NUIG</a:t>
            </a:r>
            <a:endParaRPr lang="en-IE" sz="1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CB3202-D513-45F5-958F-61E3C85418C4}"/>
              </a:ext>
            </a:extLst>
          </p:cNvPr>
          <p:cNvSpPr txBox="1"/>
          <p:nvPr/>
        </p:nvSpPr>
        <p:spPr>
          <a:xfrm>
            <a:off x="8913412" y="6424847"/>
            <a:ext cx="2647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Andrew Smith - </a:t>
            </a:r>
            <a:r>
              <a:rPr lang="en-US" sz="1200" b="1" dirty="0" err="1"/>
              <a:t>Greenbackers</a:t>
            </a:r>
            <a:endParaRPr lang="en-IE" sz="1200" b="1" dirty="0"/>
          </a:p>
        </p:txBody>
      </p:sp>
    </p:spTree>
  </p:cSld>
  <p:clrMapOvr>
    <a:masterClrMapping/>
  </p:clrMapOvr>
  <p:transition spd="slow" advTm="16459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145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56692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Sustainable Development Goal 14 - Wikipedia">
            <a:extLst>
              <a:ext uri="{FF2B5EF4-FFF2-40B4-BE49-F238E27FC236}">
                <a16:creationId xmlns:a16="http://schemas.microsoft.com/office/drawing/2014/main" id="{8F541D07-91E9-476D-9342-3974E34DB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5" r="-2" b="36332"/>
          <a:stretch/>
        </p:blipFill>
        <p:spPr bwMode="auto">
          <a:xfrm>
            <a:off x="9638568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limate Change – United Nations Sustainable Development">
            <a:extLst>
              <a:ext uri="{FF2B5EF4-FFF2-40B4-BE49-F238E27FC236}">
                <a16:creationId xmlns:a16="http://schemas.microsoft.com/office/drawing/2014/main" id="{894493D0-03FA-4ECC-88BE-22F8E6E7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" b="9262"/>
          <a:stretch/>
        </p:blipFill>
        <p:spPr bwMode="auto">
          <a:xfrm>
            <a:off x="7631331" y="2663706"/>
            <a:ext cx="4626927" cy="4197911"/>
          </a:xfrm>
          <a:custGeom>
            <a:avLst/>
            <a:gdLst/>
            <a:ahLst/>
            <a:cxnLst/>
            <a:rect l="l" t="t" r="r" b="b"/>
            <a:pathLst>
              <a:path w="4626927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626927" y="0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256693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867B90-E3DE-471D-906C-026F570EE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492" y="3121896"/>
            <a:ext cx="5308979" cy="8529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Seeing the Big Picture </a:t>
            </a:r>
          </a:p>
        </p:txBody>
      </p:sp>
      <p:pic>
        <p:nvPicPr>
          <p:cNvPr id="4" name="Picture 6" descr="United Nations’ Sustainable Development Goal icon">
            <a:extLst>
              <a:ext uri="{FF2B5EF4-FFF2-40B4-BE49-F238E27FC236}">
                <a16:creationId xmlns:a16="http://schemas.microsoft.com/office/drawing/2014/main" id="{4125C691-1719-4617-BF36-E158DBDF0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"/>
          <a:stretch/>
        </p:blipFill>
        <p:spPr bwMode="auto">
          <a:xfrm>
            <a:off x="6932229" y="-1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blue sky thinking">
            <a:extLst>
              <a:ext uri="{FF2B5EF4-FFF2-40B4-BE49-F238E27FC236}">
                <a16:creationId xmlns:a16="http://schemas.microsoft.com/office/drawing/2014/main" id="{2B14DC34-29B8-4C58-9FBE-BA170AC35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4" b="2"/>
          <a:stretch/>
        </p:blipFill>
        <p:spPr bwMode="auto">
          <a:xfrm>
            <a:off x="4537426" y="2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stainable Development Goal 17 - Wikipedia">
            <a:extLst>
              <a:ext uri="{FF2B5EF4-FFF2-40B4-BE49-F238E27FC236}">
                <a16:creationId xmlns:a16="http://schemas.microsoft.com/office/drawing/2014/main" id="{96FBCE85-2195-4105-BE29-25BE51A4D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3" r="6" b="11528"/>
          <a:stretch/>
        </p:blipFill>
        <p:spPr bwMode="auto">
          <a:xfrm>
            <a:off x="2256695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A98749-665A-46EC-BCF1-55CFDD354F51}"/>
              </a:ext>
            </a:extLst>
          </p:cNvPr>
          <p:cNvSpPr txBox="1"/>
          <p:nvPr/>
        </p:nvSpPr>
        <p:spPr>
          <a:xfrm>
            <a:off x="2708492" y="4322657"/>
            <a:ext cx="4746863" cy="2130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</a:rPr>
              <a:t>Deep tech Industry 4.0 – supply chain for carbon neutral - compostable – 3D print friendly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b="1" dirty="0">
                <a:solidFill>
                  <a:srgbClr val="FFFFFF"/>
                </a:solidFill>
              </a:rPr>
              <a:t>Healthy – Organic – Sustainable – Profitable – Environmental –Social Responsibility –scalable – accessible-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FFFFFF"/>
              </a:solidFill>
            </a:endParaRPr>
          </a:p>
        </p:txBody>
      </p:sp>
      <p:pic>
        <p:nvPicPr>
          <p:cNvPr id="1030" name="Picture 6" descr="Ireland's Hub for Sustainable Development Goals - Sustainable Development Goal  8 Progress, Ireland">
            <a:extLst>
              <a:ext uri="{FF2B5EF4-FFF2-40B4-BE49-F238E27FC236}">
                <a16:creationId xmlns:a16="http://schemas.microsoft.com/office/drawing/2014/main" id="{E7E1CF4A-BFAE-4A24-94D6-E86E05F01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r="2173" b="2"/>
          <a:stretch/>
        </p:blipFill>
        <p:spPr bwMode="auto">
          <a:xfrm>
            <a:off x="10521654" y="2660089"/>
            <a:ext cx="3927039" cy="4197911"/>
          </a:xfrm>
          <a:custGeom>
            <a:avLst/>
            <a:gdLst/>
            <a:ahLst/>
            <a:cxnLst/>
            <a:rect l="l" t="t" r="r" b="b"/>
            <a:pathLst>
              <a:path w="3927039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3927039" y="0"/>
                </a:lnTo>
                <a:lnTo>
                  <a:pt x="3927039" y="4194293"/>
                </a:lnTo>
                <a:lnTo>
                  <a:pt x="2683462" y="4194293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3" descr="A picture containing outdoor, pile&#10;&#10;Description automatically generated">
            <a:extLst>
              <a:ext uri="{FF2B5EF4-FFF2-40B4-BE49-F238E27FC236}">
                <a16:creationId xmlns:a16="http://schemas.microsoft.com/office/drawing/2014/main" id="{825C721E-8B38-4439-80E6-BB86181907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r="2" b="6142"/>
          <a:stretch/>
        </p:blipFill>
        <p:spPr>
          <a:xfrm>
            <a:off x="0" y="0"/>
            <a:ext cx="2256692" cy="684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6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482"/>
    </mc:Choice>
    <mc:Fallback xmlns="">
      <p:transition spd="slow" advTm="1048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C13AA5-2803-45DC-B046-F17009F8AAD7}"/>
              </a:ext>
            </a:extLst>
          </p:cNvPr>
          <p:cNvSpPr txBox="1"/>
          <p:nvPr/>
        </p:nvSpPr>
        <p:spPr>
          <a:xfrm>
            <a:off x="2345928" y="165253"/>
            <a:ext cx="1719295" cy="1643831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Financial model for Franchisee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A picture containing outdoor, pile&#10;&#10;Description automatically generated">
            <a:extLst>
              <a:ext uri="{FF2B5EF4-FFF2-40B4-BE49-F238E27FC236}">
                <a16:creationId xmlns:a16="http://schemas.microsoft.com/office/drawing/2014/main" id="{0443968A-ABA0-47BD-98B2-46A814446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" b="6142"/>
          <a:stretch/>
        </p:blipFill>
        <p:spPr>
          <a:xfrm>
            <a:off x="0" y="0"/>
            <a:ext cx="2256692" cy="684816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85145EA-1D80-4A0F-9611-F0DBA9F80F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544923"/>
              </p:ext>
            </p:extLst>
          </p:nvPr>
        </p:nvGraphicFramePr>
        <p:xfrm>
          <a:off x="4365293" y="3839874"/>
          <a:ext cx="6379027" cy="25173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6660">
                  <a:extLst>
                    <a:ext uri="{9D8B030D-6E8A-4147-A177-3AD203B41FA5}">
                      <a16:colId xmlns:a16="http://schemas.microsoft.com/office/drawing/2014/main" val="911615"/>
                    </a:ext>
                  </a:extLst>
                </a:gridCol>
                <a:gridCol w="760950">
                  <a:extLst>
                    <a:ext uri="{9D8B030D-6E8A-4147-A177-3AD203B41FA5}">
                      <a16:colId xmlns:a16="http://schemas.microsoft.com/office/drawing/2014/main" val="2826410470"/>
                    </a:ext>
                  </a:extLst>
                </a:gridCol>
                <a:gridCol w="1117139">
                  <a:extLst>
                    <a:ext uri="{9D8B030D-6E8A-4147-A177-3AD203B41FA5}">
                      <a16:colId xmlns:a16="http://schemas.microsoft.com/office/drawing/2014/main" val="306946007"/>
                    </a:ext>
                  </a:extLst>
                </a:gridCol>
                <a:gridCol w="1117139">
                  <a:extLst>
                    <a:ext uri="{9D8B030D-6E8A-4147-A177-3AD203B41FA5}">
                      <a16:colId xmlns:a16="http://schemas.microsoft.com/office/drawing/2014/main" val="3651251042"/>
                    </a:ext>
                  </a:extLst>
                </a:gridCol>
                <a:gridCol w="1117139">
                  <a:extLst>
                    <a:ext uri="{9D8B030D-6E8A-4147-A177-3AD203B41FA5}">
                      <a16:colId xmlns:a16="http://schemas.microsoft.com/office/drawing/2014/main" val="3476773718"/>
                    </a:ext>
                  </a:extLst>
                </a:gridCol>
              </a:tblGrid>
              <a:tr h="394884">
                <a:tc>
                  <a:txBody>
                    <a:bodyPr/>
                    <a:lstStyle/>
                    <a:p>
                      <a:pPr algn="l" fontAlgn="b"/>
                      <a:r>
                        <a:rPr lang="en-IE" sz="1100" u="sng" strike="noStrike" dirty="0">
                          <a:effectLst/>
                        </a:rPr>
                        <a:t>FRANCHISEE   P &amp; L</a:t>
                      </a:r>
                      <a:endParaRPr lang="en-IE" sz="11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58282285"/>
                  </a:ext>
                </a:extLst>
              </a:tr>
              <a:tr h="394884"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16567779"/>
                  </a:ext>
                </a:extLst>
              </a:tr>
              <a:tr h="444244"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u="none" strike="noStrike">
                          <a:effectLst/>
                        </a:rPr>
                        <a:t>REVENUE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u="none" strike="noStrike" dirty="0">
                          <a:effectLst/>
                        </a:rPr>
                        <a:t>Euro</a:t>
                      </a:r>
                      <a:endParaRPr lang="en-IE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u="none" strike="noStrike">
                          <a:effectLst/>
                        </a:rPr>
                        <a:t>     364,500 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u="none" strike="noStrike">
                          <a:effectLst/>
                        </a:rPr>
                        <a:t>     455,625 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u="none" strike="noStrike">
                          <a:effectLst/>
                        </a:rPr>
                        <a:t>     506,250 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35132138"/>
                  </a:ext>
                </a:extLst>
              </a:tr>
              <a:tr h="855580"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u="none" strike="noStrike">
                          <a:effectLst/>
                        </a:rPr>
                        <a:t>Total operational costs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u="none" strike="noStrike" dirty="0">
                          <a:effectLst/>
                        </a:rPr>
                        <a:t>Euro</a:t>
                      </a:r>
                      <a:endParaRPr lang="en-IE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u="none" strike="noStrike">
                          <a:effectLst/>
                        </a:rPr>
                        <a:t>     364,500 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u="none" strike="noStrike">
                          <a:effectLst/>
                        </a:rPr>
                        <a:t>     455,625 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200" u="none" strike="noStrike">
                          <a:effectLst/>
                        </a:rPr>
                        <a:t>     506,250 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95712116"/>
                  </a:ext>
                </a:extLst>
              </a:tr>
              <a:tr h="427791"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u="none" strike="noStrike">
                          <a:effectLst/>
                        </a:rPr>
                        <a:t>Net income franchisee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u="none" strike="noStrike" dirty="0">
                          <a:effectLst/>
                        </a:rPr>
                        <a:t>Euro</a:t>
                      </a:r>
                      <a:endParaRPr lang="en-IE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u="none" strike="noStrike">
                          <a:effectLst/>
                        </a:rPr>
                        <a:t>       64,075 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u="none" strike="noStrike">
                          <a:effectLst/>
                        </a:rPr>
                        <a:t>     132,694 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200" u="none" strike="noStrike" dirty="0">
                          <a:effectLst/>
                        </a:rPr>
                        <a:t>     168,148 </a:t>
                      </a:r>
                      <a:endParaRPr lang="en-IE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60815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096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8"/>
    </mc:Choice>
    <mc:Fallback xmlns="">
      <p:transition spd="slow" advTm="8328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513</Words>
  <Application>Microsoft Office PowerPoint</Application>
  <PresentationFormat>Widescreen</PresentationFormat>
  <Paragraphs>193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Century Gothic</vt:lpstr>
      <vt:lpstr>MS Sans Serif</vt:lpstr>
      <vt:lpstr>Oswald</vt:lpstr>
      <vt:lpstr>Oswald Regular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Founding Team</vt:lpstr>
      <vt:lpstr>Seeing the Big Picture </vt:lpstr>
      <vt:lpstr>PowerPoint Presentation</vt:lpstr>
      <vt:lpstr>PowerPoint Presentation</vt:lpstr>
      <vt:lpstr>PowerPoint Presentation</vt:lpstr>
      <vt:lpstr>PowerPoint Presentation</vt:lpstr>
      <vt:lpstr>THE GLOBAL MARKET</vt:lpstr>
      <vt:lpstr>Key Milestones </vt:lpstr>
      <vt:lpstr>Financial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Ruddy</dc:creator>
  <cp:lastModifiedBy>Ann Ruddy</cp:lastModifiedBy>
  <cp:revision>2</cp:revision>
  <dcterms:created xsi:type="dcterms:W3CDTF">2020-11-16T19:09:38Z</dcterms:created>
  <dcterms:modified xsi:type="dcterms:W3CDTF">2020-11-17T06:35:31Z</dcterms:modified>
</cp:coreProperties>
</file>