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4" r:id="rId1"/>
  </p:sldMasterIdLst>
  <p:notesMasterIdLst>
    <p:notesMasterId r:id="rId15"/>
  </p:notesMasterIdLst>
  <p:sldIdLst>
    <p:sldId id="262" r:id="rId2"/>
    <p:sldId id="274" r:id="rId3"/>
    <p:sldId id="278" r:id="rId4"/>
    <p:sldId id="275" r:id="rId5"/>
    <p:sldId id="323" r:id="rId6"/>
    <p:sldId id="329" r:id="rId7"/>
    <p:sldId id="327" r:id="rId8"/>
    <p:sldId id="328" r:id="rId9"/>
    <p:sldId id="281" r:id="rId10"/>
    <p:sldId id="325" r:id="rId11"/>
    <p:sldId id="282" r:id="rId12"/>
    <p:sldId id="322" r:id="rId13"/>
    <p:sldId id="324" r:id="rId14"/>
  </p:sldIdLst>
  <p:sldSz cx="9144000" cy="5143500" type="screen16x9"/>
  <p:notesSz cx="6858000" cy="9144000"/>
  <p:embeddedFontLst>
    <p:embeddedFont>
      <p:font typeface="Catamaran Thin" panose="020F0502020204030204" pitchFamily="34" charset="0"/>
      <p:regular r:id="rId16"/>
      <p:bold r:id="rId17"/>
      <p:italic r:id="rId18"/>
      <p:boldItalic r:id="rId19"/>
    </p:embeddedFont>
    <p:embeddedFont>
      <p:font typeface="Livvic" panose="020F0502020204030204" pitchFamily="34" charset="0"/>
      <p:regular r:id="rId20"/>
      <p:bold r:id="rId21"/>
      <p:italic r:id="rId22"/>
      <p:boldItalic r:id="rId23"/>
    </p:embeddedFont>
    <p:embeddedFont>
      <p:font typeface="Saira" pitchFamily="2" charset="77"/>
      <p:regular r:id="rId24"/>
      <p:bold r:id="rId25"/>
    </p:embeddedFont>
    <p:embeddedFont>
      <p:font typeface="Saira SemiBold" pitchFamily="2" charset="77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90" autoAdjust="0"/>
    <p:restoredTop sz="94608"/>
  </p:normalViewPr>
  <p:slideViewPr>
    <p:cSldViewPr snapToGrid="0" snapToObjects="1">
      <p:cViewPr varScale="1">
        <p:scale>
          <a:sx n="131" d="100"/>
          <a:sy n="131" d="100"/>
        </p:scale>
        <p:origin x="19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2" d="100"/>
          <a:sy n="82" d="100"/>
        </p:scale>
        <p:origin x="3352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1938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49e8c5af6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" name="Google Shape;51;g49e8c5af6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201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 descr="nanolike-slide-IBC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84138" y="-530226"/>
            <a:ext cx="8510588" cy="567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 descr="Nanolike-graphic-corner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1848" y="0"/>
            <a:ext cx="390250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 txBox="1"/>
          <p:nvPr/>
        </p:nvSpPr>
        <p:spPr>
          <a:xfrm>
            <a:off x="6107113" y="4346575"/>
            <a:ext cx="2187575" cy="84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100" b="0" i="0" u="none" strike="noStrike" cap="none">
                <a:solidFill>
                  <a:srgbClr val="FFFFFF"/>
                </a:solidFill>
                <a:latin typeface="Saira"/>
                <a:ea typeface="Saira"/>
                <a:cs typeface="Saira"/>
                <a:sym typeface="Saira"/>
              </a:rPr>
              <a:t>www.nanolike.com</a:t>
            </a:r>
            <a:endParaRPr sz="1100" b="0" i="0" u="none" strike="noStrike" cap="none">
              <a:solidFill>
                <a:srgbClr val="FFFFFF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sp>
        <p:nvSpPr>
          <p:cNvPr id="62" name="Google Shape;62;p14"/>
          <p:cNvSpPr/>
          <p:nvPr/>
        </p:nvSpPr>
        <p:spPr>
          <a:xfrm rot="10800000" flipH="1">
            <a:off x="-84138" y="-1012825"/>
            <a:ext cx="4000501" cy="2117725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ctrTitle"/>
          </p:nvPr>
        </p:nvSpPr>
        <p:spPr>
          <a:xfrm>
            <a:off x="311700" y="1441550"/>
            <a:ext cx="69714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Font typeface="Saira SemiBold"/>
              <a:buNone/>
              <a:defRPr sz="3600">
                <a:latin typeface="Saira SemiBold"/>
                <a:ea typeface="Saira SemiBold"/>
                <a:cs typeface="Saira SemiBold"/>
                <a:sym typeface="Saira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/>
              <a:t>Modifiez le style du titre</a:t>
            </a:r>
            <a:endParaRPr dirty="0"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"/>
          </p:nvPr>
        </p:nvSpPr>
        <p:spPr>
          <a:xfrm>
            <a:off x="311700" y="2901050"/>
            <a:ext cx="7624500" cy="110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aira"/>
              <a:buNone/>
              <a:defRPr sz="2400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fr-FR"/>
              <a:t>Modifiez le style des sous-titres du masque</a:t>
            </a:r>
            <a:endParaRPr dirty="0"/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94" y="64723"/>
            <a:ext cx="2459411" cy="885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4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300" y="4241825"/>
            <a:ext cx="693675" cy="693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57960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204124" y="1125581"/>
            <a:ext cx="841282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lvl="0" indent="-342900" algn="l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Char char="■"/>
              <a:defRPr sz="2800" b="0" i="0">
                <a:solidFill>
                  <a:schemeClr val="tx1"/>
                </a:solidFill>
                <a:latin typeface="Saira" pitchFamily="2" charset="77"/>
              </a:defRPr>
            </a:lvl1pPr>
            <a:lvl2pPr marL="914400" lvl="1" indent="-317500" algn="l"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Saira" pitchFamily="2" charset="77"/>
              </a:defRPr>
            </a:lvl2pPr>
            <a:lvl3pPr marL="1371600" lvl="2" indent="-317500" algn="l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400">
                <a:solidFill>
                  <a:schemeClr val="bg2"/>
                </a:solidFill>
                <a:latin typeface="Saira" pitchFamily="2" charset="77"/>
              </a:defRPr>
            </a:lvl3pPr>
            <a:lvl4pPr marL="1828800" lvl="3" indent="-317500" algn="l"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</a:defRPr>
            </a:lvl4pPr>
            <a:lvl5pPr marL="2286000" lvl="4" indent="-317500" algn="l"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</a:defRPr>
            </a:lvl5pPr>
            <a:lvl6pPr marL="2743200" lvl="5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5000"/>
              <a:buFont typeface="Wingdings" pitchFamily="2" charset="2"/>
              <a:buChar char="§"/>
              <a:defRPr>
                <a:latin typeface="Saira" pitchFamily="2" charset="77"/>
              </a:defRPr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dirty="0"/>
          </a:p>
        </p:txBody>
      </p:sp>
      <p:sp>
        <p:nvSpPr>
          <p:cNvPr id="70" name="Google Shape;70;p15"/>
          <p:cNvSpPr txBox="1">
            <a:spLocks noGrp="1"/>
          </p:cNvSpPr>
          <p:nvPr>
            <p:ph type="sldNum" idx="12"/>
          </p:nvPr>
        </p:nvSpPr>
        <p:spPr>
          <a:xfrm>
            <a:off x="8616950" y="4662488"/>
            <a:ext cx="5270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V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616950" y="4662488"/>
            <a:ext cx="5270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1pPr>
            <a:lvl2pPr marL="0" lvl="1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2pPr>
            <a:lvl3pPr marL="0" lvl="2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3pPr>
            <a:lvl4pPr marL="0" lvl="3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4pPr>
            <a:lvl5pPr marL="0" lvl="4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5pPr>
            <a:lvl6pPr marL="0" lvl="5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6pPr>
            <a:lvl7pPr marL="0" lvl="6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7pPr>
            <a:lvl8pPr marL="0" lvl="7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8pPr>
            <a:lvl9pPr marL="0" lvl="8" indent="0" algn="ctr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 rot="10800000" flipH="1">
            <a:off x="-7938" y="-1049275"/>
            <a:ext cx="7475400" cy="22653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-101250" y="-861912"/>
            <a:ext cx="9522300" cy="6237300"/>
          </a:xfrm>
          <a:prstGeom prst="rect">
            <a:avLst/>
          </a:prstGeom>
          <a:solidFill>
            <a:srgbClr val="140A7D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flipH="1">
            <a:off x="-7950" y="4094450"/>
            <a:ext cx="9429000" cy="41118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" name="Google Shape;31;p4"/>
          <p:cNvPicPr preferRelativeResize="0"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1654" y="4227500"/>
            <a:ext cx="2667883" cy="960438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4"/>
          <p:cNvSpPr txBox="1"/>
          <p:nvPr/>
        </p:nvSpPr>
        <p:spPr>
          <a:xfrm>
            <a:off x="6156223" y="-57075"/>
            <a:ext cx="2145600" cy="47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www.nanolike.com</a:t>
            </a:r>
            <a:endParaRPr sz="10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373850" y="1104200"/>
            <a:ext cx="6971400" cy="14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ra SemiBold"/>
              <a:buNone/>
              <a:defRPr sz="3600">
                <a:solidFill>
                  <a:schemeClr val="lt1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" name="Google Shape;35;p4"/>
          <p:cNvSpPr/>
          <p:nvPr/>
        </p:nvSpPr>
        <p:spPr>
          <a:xfrm rot="10800000">
            <a:off x="6063900" y="-818175"/>
            <a:ext cx="3207900" cy="1237200"/>
          </a:xfrm>
          <a:prstGeom prst="snip1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 txBox="1"/>
          <p:nvPr/>
        </p:nvSpPr>
        <p:spPr>
          <a:xfrm>
            <a:off x="6561788" y="-189925"/>
            <a:ext cx="2187600" cy="8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err="1">
                <a:solidFill>
                  <a:srgbClr val="140A7D"/>
                </a:solidFill>
                <a:latin typeface="Saira"/>
                <a:ea typeface="Saira"/>
                <a:cs typeface="Saira"/>
                <a:sym typeface="Saira"/>
              </a:rPr>
              <a:t>www.nanolike.com</a:t>
            </a:r>
            <a:endParaRPr sz="1100" b="0" i="0" u="none" strike="noStrike" cap="none" dirty="0">
              <a:solidFill>
                <a:srgbClr val="140A7D"/>
              </a:solidFill>
              <a:latin typeface="Saira"/>
              <a:ea typeface="Saira"/>
              <a:cs typeface="Saira"/>
              <a:sym typeface="Saira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C21D2DF-17CE-4742-AB70-A334921A17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8144" y="4462924"/>
            <a:ext cx="3313254" cy="52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967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 rot="10800000">
            <a:off x="6792913" y="1808163"/>
            <a:ext cx="2436812" cy="3406775"/>
          </a:xfrm>
          <a:prstGeom prst="halfFrame">
            <a:avLst>
              <a:gd name="adj1" fmla="val 22214"/>
              <a:gd name="adj2" fmla="val 21790"/>
            </a:avLst>
          </a:prstGeom>
          <a:solidFill>
            <a:srgbClr val="140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13"/>
          <p:cNvSpPr/>
          <p:nvPr/>
        </p:nvSpPr>
        <p:spPr>
          <a:xfrm rot="10800000" flipH="1">
            <a:off x="-160338" y="-1201738"/>
            <a:ext cx="7475538" cy="2265363"/>
          </a:xfrm>
          <a:prstGeom prst="snip1Rect">
            <a:avLst>
              <a:gd name="adj" fmla="val 50000"/>
            </a:avLst>
          </a:prstGeom>
          <a:solidFill>
            <a:srgbClr val="140A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/>
          </p:nvPr>
        </p:nvSpPr>
        <p:spPr>
          <a:xfrm>
            <a:off x="311150" y="0"/>
            <a:ext cx="5795963" cy="996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aira"/>
              <a:buNone/>
              <a:defRPr sz="2400" i="0" u="none" strike="noStrike" cap="none">
                <a:solidFill>
                  <a:schemeClr val="lt1"/>
                </a:solidFill>
                <a:latin typeface="Saira"/>
                <a:ea typeface="Saira"/>
                <a:cs typeface="Saira"/>
                <a:sym typeface="Sair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6950" y="4662488"/>
            <a:ext cx="527050" cy="52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5pPr>
            <a:lvl6pPr marL="0" marR="0" lvl="5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6pPr>
            <a:lvl7pPr marL="0" marR="0" lvl="6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7pPr>
            <a:lvl8pPr marL="0" marR="0" lvl="7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8pPr>
            <a:lvl9pPr marL="0" marR="0" lvl="8" indent="0" algn="ctr" rtl="0">
              <a:spcBef>
                <a:spcPts val="0"/>
              </a:spcBef>
              <a:spcAft>
                <a:spcPts val="0"/>
              </a:spcAft>
              <a:buNone/>
              <a:defRPr sz="1000" b="0" i="0" u="none" strike="noStrike" cap="none">
                <a:solidFill>
                  <a:srgbClr val="FFFFFF"/>
                </a:solidFill>
                <a:latin typeface="Saira SemiBold"/>
                <a:ea typeface="Saira SemiBold"/>
                <a:cs typeface="Saira SemiBold"/>
                <a:sym typeface="Saira SemiBol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6107113" y="4672013"/>
            <a:ext cx="2509837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 b="0" i="0" u="none" strike="noStrike" cap="none" dirty="0" err="1">
                <a:solidFill>
                  <a:srgbClr val="FFFFFF"/>
                </a:solidFill>
                <a:latin typeface="Saira" pitchFamily="2" charset="77"/>
                <a:ea typeface="Arial"/>
                <a:cs typeface="Arial"/>
                <a:sym typeface="Arial"/>
              </a:rPr>
              <a:t>www.nanolike.com</a:t>
            </a:r>
            <a:endParaRPr sz="1000" b="0" i="0" u="none" strike="noStrike" cap="none" dirty="0">
              <a:solidFill>
                <a:srgbClr val="FFFFFF"/>
              </a:solidFill>
              <a:latin typeface="Saira" pitchFamily="2" charset="77"/>
              <a:ea typeface="Arial"/>
              <a:cs typeface="Arial"/>
              <a:sym typeface="Arial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449" y="4568826"/>
            <a:ext cx="440525" cy="4405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56;p13">
            <a:extLst>
              <a:ext uri="{FF2B5EF4-FFF2-40B4-BE49-F238E27FC236}">
                <a16:creationId xmlns:a16="http://schemas.microsoft.com/office/drawing/2014/main" id="{4FDEF88E-EEFE-6B43-AEF1-507943A9F76F}"/>
              </a:ext>
            </a:extLst>
          </p:cNvPr>
          <p:cNvSpPr txBox="1"/>
          <p:nvPr userDrawn="1"/>
        </p:nvSpPr>
        <p:spPr>
          <a:xfrm>
            <a:off x="744719" y="4672013"/>
            <a:ext cx="5962469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0" i="0" u="none" strike="noStrike" cap="none" dirty="0">
                <a:solidFill>
                  <a:schemeClr val="tx1"/>
                </a:solidFill>
                <a:latin typeface="Saira" pitchFamily="2" charset="77"/>
                <a:ea typeface="Arial"/>
                <a:cs typeface="Arial"/>
                <a:sym typeface="Arial"/>
              </a:rPr>
              <a:t>VC Pitch @ BPI France – 23/09/2020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5" r:id="rId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Saira" pitchFamily="2" charset="77"/>
          <a:ea typeface="Saira" pitchFamily="2" charset="77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jjbois/" TargetMode="External"/><Relationship Id="rId11" Type="http://schemas.openxmlformats.org/officeDocument/2006/relationships/hyperlink" Target="https://www.linkedin.com/in/gilbert-gagnaire-75617a25/" TargetMode="External"/><Relationship Id="rId5" Type="http://schemas.openxmlformats.org/officeDocument/2006/relationships/image" Target="../media/image28.jpeg"/><Relationship Id="rId10" Type="http://schemas.openxmlformats.org/officeDocument/2006/relationships/hyperlink" Target="https://www.linkedin.com/in/benoit-perrin-a7917a2/" TargetMode="External"/><Relationship Id="rId4" Type="http://schemas.openxmlformats.org/officeDocument/2006/relationships/image" Target="../media/image27.jpeg"/><Relationship Id="rId9" Type="http://schemas.openxmlformats.org/officeDocument/2006/relationships/hyperlink" Target="https://www.linkedin.com/in/samuel-behar-39169313b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hyperlink" Target="https://www.usine-digitale.fr/article/les-capteurs-de-nanolike-vont-surveiller-le-taux-de-remplissage-des-silos-de-la-cooperl.N95532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reif.com/about-greif/news/news/article/gcube-connect-offers-real-time-tracking-for-ibcs" TargetMode="External"/><Relationship Id="rId5" Type="http://schemas.openxmlformats.org/officeDocument/2006/relationships/image" Target="../media/image22.png"/><Relationship Id="rId4" Type="http://schemas.openxmlformats.org/officeDocument/2006/relationships/hyperlink" Target="https://www.versino.cz/cs-cz/ke-stazeni/donauchem_iot_ibc-containers.aspx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4125206A-183C-3749-81DD-DD26505514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Nanolike</a:t>
            </a:r>
          </a:p>
        </p:txBody>
      </p:sp>
      <p:sp>
        <p:nvSpPr>
          <p:cNvPr id="5" name="Sous-titre 4">
            <a:extLst>
              <a:ext uri="{FF2B5EF4-FFF2-40B4-BE49-F238E27FC236}">
                <a16:creationId xmlns:a16="http://schemas.microsoft.com/office/drawing/2014/main" id="{CB700B0F-040D-6749-A85A-23F1431741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VC Pitch @ BPI France </a:t>
            </a:r>
          </a:p>
        </p:txBody>
      </p:sp>
    </p:spTree>
    <p:extLst>
      <p:ext uri="{BB962C8B-B14F-4D97-AF65-F5344CB8AC3E}">
        <p14:creationId xmlns:p14="http://schemas.microsoft.com/office/powerpoint/2010/main" val="3233006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AEAAE-D581-1049-B68A-6E8FAC70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figures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AC0F27F-0DA9-4243-88F1-FB54F11F99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August 2018 : Company creation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(by assets acquisition of a liquidated company also called “Nanolike” – brand name was also acquired)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2019 : 53k€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- 200 devices </a:t>
            </a:r>
            <a:r>
              <a:rPr lang="en-US" sz="21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(12 employees)</a:t>
            </a:r>
            <a:endParaRPr lang="en-US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2020 :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500k€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- 2 000 devices : 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600</a:t>
            </a:r>
            <a:r>
              <a:rPr lang="en-US" sz="29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900" dirty="0">
                <a:latin typeface="Arial" panose="020B0604020202020204" pitchFamily="34" charset="0"/>
                <a:cs typeface="Arial" panose="020B0604020202020204" pitchFamily="34" charset="0"/>
              </a:rPr>
              <a:t> k€ of orders to date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5 years </a:t>
            </a:r>
            <a:r>
              <a:rPr lang="en-US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fr-FR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  <a:endParaRPr lang="en-US" sz="2100" i="1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50% recurring revenues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EBITDA = 40%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A953418-87D2-514B-9191-07CDF96AA37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19A612-210E-D641-9526-087CF60D7948}"/>
              </a:ext>
            </a:extLst>
          </p:cNvPr>
          <p:cNvSpPr/>
          <p:nvPr/>
        </p:nvSpPr>
        <p:spPr>
          <a:xfrm>
            <a:off x="1780458" y="3403866"/>
            <a:ext cx="349005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15</a:t>
            </a:r>
            <a:r>
              <a:rPr lang="en-US" sz="1500" b="1" baseline="300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+</a:t>
            </a:r>
            <a:r>
              <a:rPr lang="en-AU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m€</a:t>
            </a:r>
            <a:r>
              <a:rPr lang="en-US" sz="15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- 200 000 devices </a:t>
            </a:r>
            <a:r>
              <a:rPr lang="en-US" sz="1200" i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(30 employees)</a:t>
            </a:r>
          </a:p>
        </p:txBody>
      </p:sp>
    </p:spTree>
    <p:extLst>
      <p:ext uri="{BB962C8B-B14F-4D97-AF65-F5344CB8AC3E}">
        <p14:creationId xmlns:p14="http://schemas.microsoft.com/office/powerpoint/2010/main" val="274819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415EF-19A8-BE4F-A34D-C01264C1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Team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C03ADD-932B-7441-B01F-007818C1A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35959172-076A-EB4B-9213-1A4D8F5A02B4}"/>
              </a:ext>
            </a:extLst>
          </p:cNvPr>
          <p:cNvSpPr txBox="1">
            <a:spLocks/>
          </p:cNvSpPr>
          <p:nvPr/>
        </p:nvSpPr>
        <p:spPr>
          <a:xfrm>
            <a:off x="4798915" y="1051403"/>
            <a:ext cx="3504311" cy="3475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■"/>
              <a:defRPr sz="2800" b="0" i="0" u="none" strike="noStrike" cap="none">
                <a:solidFill>
                  <a:schemeClr val="tx1"/>
                </a:solidFill>
                <a:latin typeface="Saira" pitchFamily="2" charset="77"/>
                <a:ea typeface="Saira" pitchFamily="2" charset="77"/>
                <a:cs typeface="Arial"/>
                <a:sym typeface="Arial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600" b="0" i="0" u="none" strike="noStrike" cap="none">
                <a:solidFill>
                  <a:schemeClr val="tx1"/>
                </a:solidFill>
                <a:latin typeface="Saira" pitchFamily="2" charset="77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400" b="0" i="0" u="none" strike="noStrike" cap="none">
                <a:solidFill>
                  <a:schemeClr val="bg2"/>
                </a:solidFill>
                <a:latin typeface="Saira" pitchFamily="2" charset="77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Saira" pitchFamily="2" charset="77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solidFill>
                  <a:schemeClr val="accent6"/>
                </a:solidFill>
              </a:rPr>
              <a:t>13 employees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2 co-founders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/>
              <a:t>3 sales &amp; marketing </a:t>
            </a:r>
            <a:endParaRPr lang="en-GB" sz="1800" dirty="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6 engineers</a:t>
            </a:r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/>
              <a:t>2 PhD (R&amp;D)</a:t>
            </a: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/>
          </a:p>
        </p:txBody>
      </p:sp>
      <p:grpSp>
        <p:nvGrpSpPr>
          <p:cNvPr id="19" name="Groupe 18">
            <a:extLst>
              <a:ext uri="{FF2B5EF4-FFF2-40B4-BE49-F238E27FC236}">
                <a16:creationId xmlns:a16="http://schemas.microsoft.com/office/drawing/2014/main" id="{47FBB475-C5BD-5D4B-AA33-BD8C414DCB84}"/>
              </a:ext>
            </a:extLst>
          </p:cNvPr>
          <p:cNvGrpSpPr/>
          <p:nvPr/>
        </p:nvGrpSpPr>
        <p:grpSpPr>
          <a:xfrm>
            <a:off x="85060" y="981310"/>
            <a:ext cx="4645572" cy="3648300"/>
            <a:chOff x="750126" y="1097124"/>
            <a:chExt cx="4645572" cy="3648300"/>
          </a:xfrm>
        </p:grpSpPr>
        <p:grpSp>
          <p:nvGrpSpPr>
            <p:cNvPr id="5" name="Group 17">
              <a:extLst>
                <a:ext uri="{FF2B5EF4-FFF2-40B4-BE49-F238E27FC236}">
                  <a16:creationId xmlns:a16="http://schemas.microsoft.com/office/drawing/2014/main" id="{E79010B8-3450-FB4C-8D02-D8CC6426E19C}"/>
                </a:ext>
              </a:extLst>
            </p:cNvPr>
            <p:cNvGrpSpPr/>
            <p:nvPr/>
          </p:nvGrpSpPr>
          <p:grpSpPr>
            <a:xfrm>
              <a:off x="913180" y="1303944"/>
              <a:ext cx="477183" cy="3279231"/>
              <a:chOff x="175367" y="1218766"/>
              <a:chExt cx="477183" cy="3279231"/>
            </a:xfrm>
          </p:grpSpPr>
          <p:pic>
            <p:nvPicPr>
              <p:cNvPr id="6" name="Picture 5" descr="A person wearing a suit and tie&#10;&#10;Description automatically generated">
                <a:extLst>
                  <a:ext uri="{FF2B5EF4-FFF2-40B4-BE49-F238E27FC236}">
                    <a16:creationId xmlns:a16="http://schemas.microsoft.com/office/drawing/2014/main" id="{8EA5AD39-AE87-C743-9F04-9F6E9A082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367" y="3983392"/>
                <a:ext cx="468000" cy="514605"/>
              </a:xfrm>
              <a:prstGeom prst="rect">
                <a:avLst/>
              </a:prstGeom>
            </p:spPr>
          </p:pic>
          <p:pic>
            <p:nvPicPr>
              <p:cNvPr id="7" name="Picture 7" descr="A person wearing glasses posing for the camera&#10;&#10;Description automatically generated">
                <a:extLst>
                  <a:ext uri="{FF2B5EF4-FFF2-40B4-BE49-F238E27FC236}">
                    <a16:creationId xmlns:a16="http://schemas.microsoft.com/office/drawing/2014/main" id="{9C97725E-8E87-FC49-B804-37E8791466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550" y="2960623"/>
                <a:ext cx="468000" cy="514605"/>
              </a:xfrm>
              <a:prstGeom prst="rect">
                <a:avLst/>
              </a:prstGeom>
            </p:spPr>
          </p:pic>
          <p:pic>
            <p:nvPicPr>
              <p:cNvPr id="8" name="Picture 11" descr="A person wearing a suit and glasses&#10;&#10;Description automatically generated">
                <a:extLst>
                  <a:ext uri="{FF2B5EF4-FFF2-40B4-BE49-F238E27FC236}">
                    <a16:creationId xmlns:a16="http://schemas.microsoft.com/office/drawing/2014/main" id="{EC101FB4-BC12-0441-8C55-1239AE6AE1D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367" y="2073973"/>
                <a:ext cx="468000" cy="468000"/>
              </a:xfrm>
              <a:prstGeom prst="rect">
                <a:avLst/>
              </a:prstGeom>
            </p:spPr>
          </p:pic>
          <p:pic>
            <p:nvPicPr>
              <p:cNvPr id="9" name="Picture 13" descr="A person wearing a suit and tie smiling at the camera&#10;&#10;Description automatically generated">
                <a:extLst>
                  <a:ext uri="{FF2B5EF4-FFF2-40B4-BE49-F238E27FC236}">
                    <a16:creationId xmlns:a16="http://schemas.microsoft.com/office/drawing/2014/main" id="{2BA3F636-763A-6942-A1E7-0D997BEB94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4550" y="1218766"/>
                <a:ext cx="468000" cy="468000"/>
              </a:xfrm>
              <a:prstGeom prst="rect">
                <a:avLst/>
              </a:prstGeom>
            </p:spPr>
          </p:pic>
        </p:grpSp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id="{4FC43CC7-F64D-044D-9837-4D4AE69C0266}"/>
                </a:ext>
              </a:extLst>
            </p:cNvPr>
            <p:cNvGrpSpPr/>
            <p:nvPr/>
          </p:nvGrpSpPr>
          <p:grpSpPr>
            <a:xfrm>
              <a:off x="1442872" y="1097124"/>
              <a:ext cx="3952826" cy="3648300"/>
              <a:chOff x="754256" y="1073857"/>
              <a:chExt cx="3952826" cy="3648300"/>
            </a:xfrm>
          </p:grpSpPr>
          <p:sp>
            <p:nvSpPr>
              <p:cNvPr id="10" name="Text Placeholder 2">
                <a:extLst>
                  <a:ext uri="{FF2B5EF4-FFF2-40B4-BE49-F238E27FC236}">
                    <a16:creationId xmlns:a16="http://schemas.microsoft.com/office/drawing/2014/main" id="{32DA92F4-4846-5543-A03E-5C4A3D9C475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54256" y="1073857"/>
                <a:ext cx="3952826" cy="3648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L="0" marR="0" lvl="0" indent="-342900" algn="l" rtl="0" eaLnBrk="1" hangingPunct="1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chemeClr val="tx1"/>
                  </a:buClr>
                  <a:buSzPct val="100000"/>
                  <a:buFont typeface="Arial"/>
                  <a:buChar char="■"/>
                  <a:defRPr sz="2800" b="0" i="0" u="none" strike="noStrike" cap="none">
                    <a:solidFill>
                      <a:schemeClr val="tx1"/>
                    </a:solidFill>
                    <a:latin typeface="Saira" pitchFamily="2" charset="77"/>
                    <a:ea typeface="Saira" pitchFamily="2" charset="77"/>
                    <a:cs typeface="Arial"/>
                    <a:sym typeface="Arial"/>
                  </a:defRPr>
                </a:lvl1pPr>
                <a:lvl2pPr marL="914400" marR="0" lvl="1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tx1"/>
                  </a:buClr>
                  <a:buSzPct val="85000"/>
                  <a:buFont typeface="Wingdings" pitchFamily="2" charset="2"/>
                  <a:buChar char="§"/>
                  <a:defRPr sz="2600" b="0" i="0" u="none" strike="noStrike" cap="none">
                    <a:solidFill>
                      <a:schemeClr val="tx1"/>
                    </a:solidFill>
                    <a:latin typeface="Saira" pitchFamily="2" charset="77"/>
                    <a:ea typeface="Arial"/>
                    <a:cs typeface="Arial"/>
                    <a:sym typeface="Arial"/>
                  </a:defRPr>
                </a:lvl2pPr>
                <a:lvl3pPr marL="1371600" marR="0" lvl="2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bg2"/>
                  </a:buClr>
                  <a:buSzPct val="75000"/>
                  <a:buFont typeface="Wingdings" pitchFamily="2" charset="2"/>
                  <a:buChar char="§"/>
                  <a:defRPr sz="2400" b="0" i="0" u="none" strike="noStrike" cap="none">
                    <a:solidFill>
                      <a:schemeClr val="bg2"/>
                    </a:solidFill>
                    <a:latin typeface="Saira" pitchFamily="2" charset="77"/>
                    <a:ea typeface="Arial"/>
                    <a:cs typeface="Arial"/>
                    <a:sym typeface="Arial"/>
                  </a:defRPr>
                </a:lvl3pPr>
                <a:lvl4pPr marL="1828800" marR="0" lvl="3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bg2">
                      <a:lumMod val="60000"/>
                      <a:lumOff val="40000"/>
                    </a:schemeClr>
                  </a:buClr>
                  <a:buSzPct val="60000"/>
                  <a:buFont typeface="Wingdings" pitchFamily="2" charset="2"/>
                  <a:buChar char="§"/>
                  <a:defRPr sz="2000" b="0" i="0" u="none" strike="noStrike" cap="none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Saira" pitchFamily="2" charset="77"/>
                    <a:ea typeface="Arial"/>
                    <a:cs typeface="Arial"/>
                    <a:sym typeface="Arial"/>
                  </a:defRPr>
                </a:lvl4pPr>
                <a:lvl5pPr marL="2286000" marR="0" lvl="4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300"/>
                  </a:spcAft>
                  <a:buClr>
                    <a:schemeClr val="bg2">
                      <a:lumMod val="60000"/>
                      <a:lumOff val="40000"/>
                    </a:schemeClr>
                  </a:buClr>
                  <a:buSzPct val="60000"/>
                  <a:buFont typeface="Wingdings" pitchFamily="2" charset="2"/>
                  <a:buChar char="§"/>
                  <a:defRPr sz="2000" b="0" i="0" u="none" strike="noStrike" cap="none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Saira" pitchFamily="2" charset="77"/>
                    <a:ea typeface="Arial"/>
                    <a:cs typeface="Arial"/>
                    <a:sym typeface="Arial"/>
                  </a:defRPr>
                </a:lvl5pPr>
                <a:lvl6pPr marL="2743200" marR="0" lvl="5" indent="-317500" algn="l" rtl="0" ea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ct val="75000"/>
                  <a:buFont typeface="Wingdings" pitchFamily="2" charset="2"/>
                  <a:buChar char="§"/>
                  <a:defRPr sz="1400" b="0" i="0" u="none" strike="noStrike" cap="none">
                    <a:solidFill>
                      <a:srgbClr val="000000"/>
                    </a:solidFill>
                    <a:latin typeface="Saira" pitchFamily="2" charset="77"/>
                    <a:ea typeface="Arial"/>
                    <a:cs typeface="Arial"/>
                    <a:sym typeface="Arial"/>
                  </a:defRPr>
                </a:lvl6pPr>
                <a:lvl7pPr marL="3200400" marR="0" lvl="6" indent="-317500" algn="l" rtl="0" eaLnBrk="1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●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L="3657600" marR="0" lvl="7" indent="-317500" algn="l" rtl="0" eaLnBrk="1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Char char="○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L="4114800" marR="0" lvl="8" indent="-317500" algn="l" rtl="0" eaLnBrk="1" hangingPunct="1">
                  <a:lnSpc>
                    <a:spcPct val="100000"/>
                  </a:lnSpc>
                  <a:spcBef>
                    <a:spcPts val="1600"/>
                  </a:spcBef>
                  <a:spcAft>
                    <a:spcPts val="1600"/>
                  </a:spcAft>
                  <a:buClr>
                    <a:srgbClr val="000000"/>
                  </a:buClr>
                  <a:buSzPts val="1400"/>
                  <a:buFont typeface="Arial"/>
                  <a:buChar char="■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indent="0">
                  <a:buNone/>
                </a:pPr>
                <a:r>
                  <a:rPr lang="en-GB" sz="1800" dirty="0"/>
                  <a:t>Jean-Jacques </a:t>
                </a:r>
                <a:r>
                  <a:rPr lang="en-GB" sz="1800" dirty="0" err="1"/>
                  <a:t>Bois</a:t>
                </a:r>
                <a:r>
                  <a:rPr lang="en-GB" sz="1800" dirty="0"/>
                  <a:t> </a:t>
                </a:r>
                <a:br>
                  <a:rPr lang="en-GB" sz="1800" dirty="0"/>
                </a:br>
                <a:r>
                  <a:rPr lang="en-GB" sz="1400" dirty="0"/>
                  <a:t>COO and Co Founder </a:t>
                </a:r>
              </a:p>
              <a:p>
                <a:pPr indent="0">
                  <a:buNone/>
                </a:pPr>
                <a:r>
                  <a:rPr lang="en-GB" sz="300" dirty="0"/>
                  <a:t>  </a:t>
                </a:r>
              </a:p>
              <a:p>
                <a:pPr indent="0">
                  <a:buNone/>
                </a:pPr>
                <a:r>
                  <a:rPr lang="en-GB" sz="1800" dirty="0"/>
                  <a:t>Samuel Behar </a:t>
                </a:r>
                <a:br>
                  <a:rPr lang="en-GB" sz="1800" dirty="0"/>
                </a:br>
                <a:r>
                  <a:rPr lang="en-GB" sz="1400" dirty="0"/>
                  <a:t>CTO and Co Founder</a:t>
                </a:r>
              </a:p>
              <a:p>
                <a:pPr indent="0">
                  <a:buNone/>
                </a:pPr>
                <a:endParaRPr lang="en-GB" sz="300" dirty="0"/>
              </a:p>
              <a:p>
                <a:pPr indent="0">
                  <a:buNone/>
                </a:pPr>
                <a:r>
                  <a:rPr lang="en-GB" sz="1800" dirty="0"/>
                  <a:t>Benoit Perrin</a:t>
                </a:r>
                <a:br>
                  <a:rPr lang="en-GB" sz="1800" dirty="0"/>
                </a:br>
                <a:r>
                  <a:rPr lang="en-GB" sz="1400" dirty="0"/>
                  <a:t>Chairman and President </a:t>
                </a:r>
                <a:r>
                  <a:rPr lang="en-GB" sz="1050" i="1" dirty="0"/>
                  <a:t>(non exec.)</a:t>
                </a:r>
                <a:br>
                  <a:rPr lang="en-GB" sz="1400" dirty="0"/>
                </a:br>
                <a:r>
                  <a:rPr lang="en-GB" sz="1400" i="1" dirty="0">
                    <a:solidFill>
                      <a:schemeClr val="bg2"/>
                    </a:solidFill>
                  </a:rPr>
                  <a:t>Former VP marketing at Alstom</a:t>
                </a:r>
              </a:p>
              <a:p>
                <a:pPr indent="0">
                  <a:buNone/>
                </a:pPr>
                <a:r>
                  <a:rPr lang="en-GB" sz="300" dirty="0"/>
                  <a:t> </a:t>
                </a:r>
              </a:p>
              <a:p>
                <a:pPr indent="0">
                  <a:buNone/>
                </a:pPr>
                <a:r>
                  <a:rPr lang="en-GB" sz="1800" dirty="0"/>
                  <a:t>Gilbert </a:t>
                </a:r>
                <a:r>
                  <a:rPr lang="en-GB" sz="1800" dirty="0" err="1"/>
                  <a:t>Gagnaire</a:t>
                </a:r>
                <a:r>
                  <a:rPr lang="en-GB" sz="1800" dirty="0"/>
                  <a:t> </a:t>
                </a:r>
                <a:br>
                  <a:rPr lang="en-GB" sz="1800" dirty="0"/>
                </a:br>
                <a:r>
                  <a:rPr lang="en-GB" sz="1400" dirty="0"/>
                  <a:t>Main Investor, Co-Founder of </a:t>
                </a:r>
                <a:r>
                  <a:rPr lang="en-GB" sz="1400" dirty="0" err="1"/>
                  <a:t>Easymile</a:t>
                </a:r>
                <a:br>
                  <a:rPr lang="en-GB" sz="1400" dirty="0"/>
                </a:br>
                <a:r>
                  <a:rPr lang="en-GB" sz="1400" i="1" dirty="0">
                    <a:solidFill>
                      <a:schemeClr val="bg2"/>
                    </a:solidFill>
                  </a:rPr>
                  <a:t>Successful serial entrepreneur</a:t>
                </a:r>
              </a:p>
            </p:txBody>
          </p:sp>
          <p:pic>
            <p:nvPicPr>
              <p:cNvPr id="11" name="Graphique 10">
                <a:hlinkClick r:id="rId6"/>
                <a:extLst>
                  <a:ext uri="{FF2B5EF4-FFF2-40B4-BE49-F238E27FC236}">
                    <a16:creationId xmlns:a16="http://schemas.microsoft.com/office/drawing/2014/main" id="{5B8AB992-9DB4-FB45-9953-8D3AAE1FD7C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863167" y="1204477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2" name="Graphique 11">
                <a:hlinkClick r:id="rId9"/>
                <a:extLst>
                  <a:ext uri="{FF2B5EF4-FFF2-40B4-BE49-F238E27FC236}">
                    <a16:creationId xmlns:a16="http://schemas.microsoft.com/office/drawing/2014/main" id="{B32738EF-4BAE-034D-ACBB-4468AD7B1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393262" y="2073973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3" name="Graphique 12">
                <a:hlinkClick r:id="rId10"/>
                <a:extLst>
                  <a:ext uri="{FF2B5EF4-FFF2-40B4-BE49-F238E27FC236}">
                    <a16:creationId xmlns:a16="http://schemas.microsoft.com/office/drawing/2014/main" id="{90C85508-CFB6-5F47-81EA-29ADC1713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274910" y="2881898"/>
                <a:ext cx="152400" cy="152400"/>
              </a:xfrm>
              <a:prstGeom prst="rect">
                <a:avLst/>
              </a:prstGeom>
            </p:spPr>
          </p:pic>
          <p:pic>
            <p:nvPicPr>
              <p:cNvPr id="14" name="Graphique 13">
                <a:hlinkClick r:id="rId11"/>
                <a:extLst>
                  <a:ext uri="{FF2B5EF4-FFF2-40B4-BE49-F238E27FC236}">
                    <a16:creationId xmlns:a16="http://schemas.microsoft.com/office/drawing/2014/main" id="{C01B9C62-0781-9847-A53F-F7A6D7FB0D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2574695" y="3907192"/>
                <a:ext cx="152400" cy="152400"/>
              </a:xfrm>
              <a:prstGeom prst="rect">
                <a:avLst/>
              </a:prstGeom>
            </p:spPr>
          </p:pic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854BD03-4EF5-AD40-A095-F1CA79EF2476}"/>
                </a:ext>
              </a:extLst>
            </p:cNvPr>
            <p:cNvSpPr/>
            <p:nvPr/>
          </p:nvSpPr>
          <p:spPr>
            <a:xfrm>
              <a:off x="750126" y="1204346"/>
              <a:ext cx="4118522" cy="3475895"/>
            </a:xfrm>
            <a:prstGeom prst="rect">
              <a:avLst/>
            </a:prstGeom>
            <a:noFill/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87884E51-1793-3B4F-8008-10B6199CD672}"/>
                </a:ext>
              </a:extLst>
            </p:cNvPr>
            <p:cNvSpPr txBox="1"/>
            <p:nvPr/>
          </p:nvSpPr>
          <p:spPr>
            <a:xfrm>
              <a:off x="4044383" y="1233559"/>
              <a:ext cx="8242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accent6"/>
                  </a:solidFill>
                  <a:latin typeface="Saira" pitchFamily="2" charset="77"/>
                </a:rPr>
                <a:t>BOARD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0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CE23F48-68B7-0A4B-9B4B-9888DEA20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Key investment highlights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81D570-F386-E34B-B799-EC50B0EFFB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213" y="1127862"/>
            <a:ext cx="5106414" cy="337524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SzPct val="70000"/>
            </a:pPr>
            <a:r>
              <a:rPr lang="en-AU" sz="1600" b="1" dirty="0"/>
              <a:t>Product-market fit validated </a:t>
            </a:r>
            <a:r>
              <a:rPr lang="en-AU" sz="1600" dirty="0"/>
              <a:t>on 12 customers in 5 countries</a:t>
            </a:r>
            <a:br>
              <a:rPr lang="en-AU" sz="1600" dirty="0"/>
            </a:br>
            <a:endParaRPr lang="en-AU" sz="1600" dirty="0"/>
          </a:p>
          <a:p>
            <a:pPr>
              <a:lnSpc>
                <a:spcPct val="150000"/>
              </a:lnSpc>
              <a:buSzPct val="70000"/>
            </a:pPr>
            <a:r>
              <a:rPr lang="en-AU" sz="1600" dirty="0"/>
              <a:t>Strong and </a:t>
            </a:r>
            <a:r>
              <a:rPr lang="en-AU" sz="1600" b="1" dirty="0"/>
              <a:t>experienced management team </a:t>
            </a:r>
            <a:br>
              <a:rPr lang="en-AU" sz="1600" b="1" dirty="0"/>
            </a:br>
            <a:endParaRPr lang="en-AU" sz="1600" b="1" dirty="0"/>
          </a:p>
          <a:p>
            <a:pPr>
              <a:lnSpc>
                <a:spcPct val="150000"/>
              </a:lnSpc>
              <a:buSzPct val="70000"/>
            </a:pPr>
            <a:r>
              <a:rPr lang="en-AU" sz="1600" b="1" dirty="0"/>
              <a:t>Highly profitable business model </a:t>
            </a:r>
            <a:r>
              <a:rPr lang="en-AU" sz="1600" dirty="0"/>
              <a:t>: 50% of recurring revenues + 40% EBITDA</a:t>
            </a:r>
          </a:p>
          <a:p>
            <a:pPr>
              <a:lnSpc>
                <a:spcPct val="150000"/>
              </a:lnSpc>
              <a:buSzPct val="70000"/>
            </a:pPr>
            <a:endParaRPr lang="en-AU" sz="1600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54EB101-6BF5-7E40-BCA4-78833BC1CF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12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3CD5C30-F9D8-4142-A7D5-BDAC4853D4E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55017" y="1736521"/>
            <a:ext cx="3168415" cy="2199082"/>
          </a:xfrm>
          <a:prstGeom prst="rect">
            <a:avLst/>
          </a:prstGeom>
        </p:spPr>
      </p:pic>
      <p:sp>
        <p:nvSpPr>
          <p:cNvPr id="10" name="Google Shape;361;p39">
            <a:extLst>
              <a:ext uri="{FF2B5EF4-FFF2-40B4-BE49-F238E27FC236}">
                <a16:creationId xmlns:a16="http://schemas.microsoft.com/office/drawing/2014/main" id="{77B82E40-CD82-A241-AB24-6E6D55D534FB}"/>
              </a:ext>
            </a:extLst>
          </p:cNvPr>
          <p:cNvSpPr/>
          <p:nvPr/>
        </p:nvSpPr>
        <p:spPr>
          <a:xfrm>
            <a:off x="5212246" y="1736522"/>
            <a:ext cx="142771" cy="21990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6387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ctrTitle"/>
          </p:nvPr>
        </p:nvSpPr>
        <p:spPr>
          <a:xfrm>
            <a:off x="373850" y="1104200"/>
            <a:ext cx="6971400" cy="145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fr-FR" dirty="0"/>
              <a:t>Nanolike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7D7F664-D4FC-7C4E-83B2-A7F1ED7F0D9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04125B79-E73D-BD4D-809B-CF516506646A}"/>
              </a:ext>
            </a:extLst>
          </p:cNvPr>
          <p:cNvGrpSpPr/>
          <p:nvPr/>
        </p:nvGrpSpPr>
        <p:grpSpPr>
          <a:xfrm>
            <a:off x="6655823" y="1012642"/>
            <a:ext cx="2224652" cy="2292263"/>
            <a:chOff x="3576180" y="945715"/>
            <a:chExt cx="2224652" cy="2292263"/>
          </a:xfrm>
        </p:grpSpPr>
        <p:sp>
          <p:nvSpPr>
            <p:cNvPr id="5" name="Rectangle : avec coin rogné 4">
              <a:extLst>
                <a:ext uri="{FF2B5EF4-FFF2-40B4-BE49-F238E27FC236}">
                  <a16:creationId xmlns:a16="http://schemas.microsoft.com/office/drawing/2014/main" id="{213B87E0-ED49-5B49-9347-AE4AD0BE64DD}"/>
                </a:ext>
              </a:extLst>
            </p:cNvPr>
            <p:cNvSpPr/>
            <p:nvPr/>
          </p:nvSpPr>
          <p:spPr>
            <a:xfrm rot="10800000">
              <a:off x="3576180" y="945715"/>
              <a:ext cx="2224652" cy="2292263"/>
            </a:xfrm>
            <a:prstGeom prst="snip1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A8411F5-C515-5E42-899B-AF4A8048DBE6}"/>
                </a:ext>
              </a:extLst>
            </p:cNvPr>
            <p:cNvSpPr/>
            <p:nvPr/>
          </p:nvSpPr>
          <p:spPr>
            <a:xfrm>
              <a:off x="3638811" y="2013595"/>
              <a:ext cx="1997654" cy="7848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900" dirty="0" err="1">
                  <a:solidFill>
                    <a:srgbClr val="002060"/>
                  </a:solidFill>
                  <a:latin typeface="Saira" panose="00000500000000000000" pitchFamily="2" charset="0"/>
                </a:rPr>
                <a:t>jj.bois@nanolike.com</a:t>
              </a:r>
              <a:endParaRPr lang="en-US" sz="900" dirty="0">
                <a:solidFill>
                  <a:srgbClr val="002060"/>
                </a:solidFill>
                <a:latin typeface="Saira" panose="00000500000000000000" pitchFamily="2" charset="0"/>
              </a:endParaRPr>
            </a:p>
            <a:p>
              <a:pPr algn="just"/>
              <a:endParaRPr lang="en-US" sz="900" dirty="0">
                <a:solidFill>
                  <a:srgbClr val="002060"/>
                </a:solidFill>
                <a:latin typeface="Saira" panose="00000500000000000000" pitchFamily="2" charset="0"/>
              </a:endParaRPr>
            </a:p>
            <a:p>
              <a:pPr algn="just"/>
              <a:r>
                <a:rPr lang="en-US" sz="900" dirty="0">
                  <a:solidFill>
                    <a:srgbClr val="002060"/>
                  </a:solidFill>
                  <a:latin typeface="Saira" panose="00000500000000000000" pitchFamily="2" charset="0"/>
                </a:rPr>
                <a:t>+33 649 17 58 86</a:t>
              </a:r>
            </a:p>
            <a:p>
              <a:pPr algn="just"/>
              <a:endParaRPr lang="en-US" sz="900" dirty="0">
                <a:solidFill>
                  <a:srgbClr val="002060"/>
                </a:solidFill>
                <a:latin typeface="Saira" panose="00000500000000000000" pitchFamily="2" charset="0"/>
              </a:endParaRPr>
            </a:p>
            <a:p>
              <a:pPr algn="just"/>
              <a:r>
                <a:rPr lang="en-US" sz="900" dirty="0" err="1">
                  <a:solidFill>
                    <a:srgbClr val="002060"/>
                  </a:solidFill>
                  <a:latin typeface="Saira" panose="00000500000000000000" pitchFamily="2" charset="0"/>
                </a:rPr>
                <a:t>Labège</a:t>
              </a:r>
              <a:r>
                <a:rPr lang="en-US" sz="900" dirty="0">
                  <a:solidFill>
                    <a:srgbClr val="002060"/>
                  </a:solidFill>
                  <a:latin typeface="Saira" panose="00000500000000000000" pitchFamily="2" charset="0"/>
                </a:rPr>
                <a:t>, France</a:t>
              </a:r>
            </a:p>
          </p:txBody>
        </p:sp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2FE31B25-1B84-A040-BA19-41CB3BE9BE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16465" y="1075199"/>
              <a:ext cx="720000" cy="72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CD1709-07C2-4E4C-B59C-DDC7FCFE4C5B}"/>
                </a:ext>
              </a:extLst>
            </p:cNvPr>
            <p:cNvSpPr/>
            <p:nvPr/>
          </p:nvSpPr>
          <p:spPr>
            <a:xfrm>
              <a:off x="3613758" y="1182498"/>
              <a:ext cx="147807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000" b="1" dirty="0">
                  <a:solidFill>
                    <a:srgbClr val="002060"/>
                  </a:solidFill>
                  <a:latin typeface="Saira" panose="00000500000000000000" pitchFamily="2" charset="0"/>
                </a:rPr>
                <a:t>Jean-Jacques BOIS</a:t>
              </a:r>
            </a:p>
            <a:p>
              <a:pPr algn="just"/>
              <a:endParaRPr lang="en-US" sz="1000" b="1" dirty="0">
                <a:solidFill>
                  <a:srgbClr val="002060"/>
                </a:solidFill>
                <a:latin typeface="Saira" panose="00000500000000000000" pitchFamily="2" charset="0"/>
              </a:endParaRPr>
            </a:p>
            <a:p>
              <a:pPr algn="just"/>
              <a:r>
                <a:rPr lang="en-US" sz="1000" b="1" dirty="0">
                  <a:solidFill>
                    <a:srgbClr val="002060"/>
                  </a:solidFill>
                  <a:latin typeface="Saira" panose="00000500000000000000" pitchFamily="2" charset="0"/>
                </a:rPr>
                <a:t>C.O.O. &amp; Founder</a:t>
              </a: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E2FEE662-4D7D-5F48-899C-229BCB1288CA}"/>
              </a:ext>
            </a:extLst>
          </p:cNvPr>
          <p:cNvSpPr/>
          <p:nvPr/>
        </p:nvSpPr>
        <p:spPr>
          <a:xfrm>
            <a:off x="2928652" y="1249425"/>
            <a:ext cx="2999188" cy="16913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C390A81-E5C1-824E-B873-D05E1259D3EC}"/>
              </a:ext>
            </a:extLst>
          </p:cNvPr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0183" y="2091360"/>
            <a:ext cx="1036125" cy="69222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8D09D70-DF09-3144-8ED6-F8EC9760A58C}"/>
              </a:ext>
            </a:extLst>
          </p:cNvPr>
          <p:cNvSpPr/>
          <p:nvPr/>
        </p:nvSpPr>
        <p:spPr>
          <a:xfrm>
            <a:off x="2997492" y="1350155"/>
            <a:ext cx="28988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000" dirty="0">
                <a:solidFill>
                  <a:srgbClr val="002060"/>
                </a:solidFill>
                <a:latin typeface="Saira" panose="00000500000000000000" pitchFamily="2" charset="0"/>
              </a:rPr>
              <a:t>This project has received a funding of 2m€ from the European Union’s Horizon 2020 research and innovation </a:t>
            </a:r>
            <a:r>
              <a:rPr lang="en-US" sz="1000" dirty="0" err="1">
                <a:solidFill>
                  <a:srgbClr val="002060"/>
                </a:solidFill>
                <a:latin typeface="Saira" panose="00000500000000000000" pitchFamily="2" charset="0"/>
              </a:rPr>
              <a:t>programme</a:t>
            </a:r>
            <a:r>
              <a:rPr lang="en-US" sz="1000" dirty="0">
                <a:solidFill>
                  <a:srgbClr val="002060"/>
                </a:solidFill>
                <a:latin typeface="Saira" panose="00000500000000000000" pitchFamily="2" charset="0"/>
              </a:rPr>
              <a:t> under grant agreement N°945010. </a:t>
            </a:r>
          </a:p>
        </p:txBody>
      </p:sp>
    </p:spTree>
    <p:extLst>
      <p:ext uri="{BB962C8B-B14F-4D97-AF65-F5344CB8AC3E}">
        <p14:creationId xmlns:p14="http://schemas.microsoft.com/office/powerpoint/2010/main" val="1224667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5D172-9A74-DA47-A705-0784F08C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ambition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144F06-D374-3748-B759-6671279FD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24" y="1125581"/>
            <a:ext cx="8412826" cy="114163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fr-FR" dirty="0"/>
              <a:t>To </a:t>
            </a:r>
            <a:r>
              <a:rPr lang="fr-FR" dirty="0" err="1"/>
              <a:t>become</a:t>
            </a:r>
            <a:r>
              <a:rPr lang="fr-FR" dirty="0"/>
              <a:t> a </a:t>
            </a:r>
            <a:r>
              <a:rPr lang="fr-FR" b="1" dirty="0" err="1"/>
              <a:t>digitalization</a:t>
            </a:r>
            <a:r>
              <a:rPr lang="fr-FR" b="1" dirty="0"/>
              <a:t> leader </a:t>
            </a:r>
            <a:r>
              <a:rPr lang="fr-FR" dirty="0"/>
              <a:t>for the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of </a:t>
            </a:r>
            <a:r>
              <a:rPr lang="fr-FR" b="1" dirty="0"/>
              <a:t>agriculture and </a:t>
            </a:r>
            <a:r>
              <a:rPr lang="fr-FR" b="1" dirty="0" err="1"/>
              <a:t>chemical</a:t>
            </a:r>
            <a:r>
              <a:rPr lang="fr-FR" b="1" dirty="0"/>
              <a:t> </a:t>
            </a:r>
            <a:r>
              <a:rPr lang="fr-FR" b="1" dirty="0" err="1"/>
              <a:t>industry</a:t>
            </a:r>
            <a:endParaRPr lang="fr-FR" b="1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5E5683-0BCC-4542-BB41-E9A6AC9A60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2</a:t>
            </a:fld>
            <a:endParaRPr lang="fr-FR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4664AE28-948F-4C4D-AFDA-1982256083D9}"/>
              </a:ext>
            </a:extLst>
          </p:cNvPr>
          <p:cNvGrpSpPr/>
          <p:nvPr/>
        </p:nvGrpSpPr>
        <p:grpSpPr>
          <a:xfrm>
            <a:off x="2313246" y="2318519"/>
            <a:ext cx="3568009" cy="2283715"/>
            <a:chOff x="2313246" y="2318519"/>
            <a:chExt cx="3568009" cy="2283715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E360BE0E-E40B-A848-BD0C-60B101238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2254" y="2318519"/>
              <a:ext cx="3429001" cy="2283715"/>
            </a:xfrm>
            <a:prstGeom prst="rect">
              <a:avLst/>
            </a:prstGeom>
          </p:spPr>
        </p:pic>
        <p:sp>
          <p:nvSpPr>
            <p:cNvPr id="6" name="Google Shape;361;p39">
              <a:extLst>
                <a:ext uri="{FF2B5EF4-FFF2-40B4-BE49-F238E27FC236}">
                  <a16:creationId xmlns:a16="http://schemas.microsoft.com/office/drawing/2014/main" id="{4ADDF02B-2B96-9B4B-863C-A4E669563DD9}"/>
                </a:ext>
              </a:extLst>
            </p:cNvPr>
            <p:cNvSpPr/>
            <p:nvPr/>
          </p:nvSpPr>
          <p:spPr>
            <a:xfrm>
              <a:off x="2313246" y="2318519"/>
              <a:ext cx="142771" cy="228371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238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2CF7F7-FAB4-344D-BC50-C83C9C16D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Context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5150B26-B083-E341-AE19-251E8ECDFC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24" y="1125582"/>
            <a:ext cx="8412826" cy="1191592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fr-FR" dirty="0"/>
              <a:t>Agriculture and </a:t>
            </a:r>
            <a:r>
              <a:rPr lang="fr-FR" dirty="0" err="1"/>
              <a:t>chemical</a:t>
            </a:r>
            <a:r>
              <a:rPr lang="fr-FR" dirty="0"/>
              <a:t> </a:t>
            </a:r>
            <a:r>
              <a:rPr lang="fr-FR" dirty="0" err="1"/>
              <a:t>supply</a:t>
            </a:r>
            <a:r>
              <a:rPr lang="fr-FR" dirty="0"/>
              <a:t> </a:t>
            </a:r>
            <a:r>
              <a:rPr lang="fr-FR" dirty="0" err="1"/>
              <a:t>chain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about </a:t>
            </a:r>
            <a:r>
              <a:rPr lang="fr-FR" b="1" dirty="0"/>
              <a:t>shipping </a:t>
            </a:r>
            <a:r>
              <a:rPr lang="fr-FR" b="1" dirty="0" err="1"/>
              <a:t>raw</a:t>
            </a:r>
            <a:r>
              <a:rPr lang="fr-FR" b="1" dirty="0"/>
              <a:t> </a:t>
            </a:r>
            <a:r>
              <a:rPr lang="fr-FR" b="1" dirty="0" err="1"/>
              <a:t>products</a:t>
            </a:r>
            <a:r>
              <a:rPr lang="fr-FR" b="1" dirty="0"/>
              <a:t> </a:t>
            </a:r>
            <a:r>
              <a:rPr lang="fr-FR" dirty="0" err="1"/>
              <a:t>mostly</a:t>
            </a:r>
            <a:r>
              <a:rPr lang="fr-FR" dirty="0"/>
              <a:t> by truck to </a:t>
            </a:r>
            <a:r>
              <a:rPr lang="fr-FR" b="1" dirty="0" err="1"/>
              <a:t>fill</a:t>
            </a:r>
            <a:r>
              <a:rPr lang="fr-FR" b="1" dirty="0"/>
              <a:t> </a:t>
            </a:r>
            <a:r>
              <a:rPr lang="fr-FR" b="1" dirty="0" err="1"/>
              <a:t>smaller</a:t>
            </a:r>
            <a:r>
              <a:rPr lang="fr-FR" b="1" dirty="0"/>
              <a:t> containers </a:t>
            </a:r>
            <a:r>
              <a:rPr lang="fr-FR" b="1" dirty="0" err="1"/>
              <a:t>from</a:t>
            </a:r>
            <a:r>
              <a:rPr lang="fr-FR" b="1" dirty="0"/>
              <a:t> </a:t>
            </a:r>
            <a:r>
              <a:rPr lang="fr-FR" b="1" dirty="0" err="1"/>
              <a:t>larger</a:t>
            </a:r>
            <a:r>
              <a:rPr lang="fr-FR" b="1" dirty="0"/>
              <a:t> </a:t>
            </a:r>
            <a:r>
              <a:rPr lang="fr-FR" b="1" dirty="0" err="1"/>
              <a:t>ones</a:t>
            </a:r>
            <a:r>
              <a:rPr lang="fr-FR" dirty="0"/>
              <a:t>… : TANKS, SILO, IBC, BARRELS…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BA9C01-1322-B144-95A5-8E4C1000E8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3</a:t>
            </a:fld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BC7F3AA1-D067-2745-8678-CF6363E4ACF8}"/>
              </a:ext>
            </a:extLst>
          </p:cNvPr>
          <p:cNvGrpSpPr/>
          <p:nvPr/>
        </p:nvGrpSpPr>
        <p:grpSpPr>
          <a:xfrm>
            <a:off x="2736776" y="2421080"/>
            <a:ext cx="3205144" cy="2074232"/>
            <a:chOff x="2736776" y="2421080"/>
            <a:chExt cx="3205144" cy="2074232"/>
          </a:xfrm>
        </p:grpSpPr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0231750A-795A-324C-B3B8-8FCC211403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36776" y="2421080"/>
              <a:ext cx="3205144" cy="1766455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0481F67D-97BA-8B4B-817E-15B370FF0989}"/>
                </a:ext>
              </a:extLst>
            </p:cNvPr>
            <p:cNvSpPr txBox="1"/>
            <p:nvPr/>
          </p:nvSpPr>
          <p:spPr>
            <a:xfrm>
              <a:off x="3885538" y="4187535"/>
              <a:ext cx="79220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>
                <a:defRPr>
                  <a:solidFill>
                    <a:schemeClr val="tx1"/>
                  </a:solidFill>
                  <a:latin typeface="Saira" pitchFamily="2" charset="77"/>
                </a:defRPr>
              </a:lvl1pPr>
            </a:lstStyle>
            <a:p>
              <a:r>
                <a:rPr lang="en-US" dirty="0"/>
                <a:t>1 000 L</a:t>
              </a:r>
            </a:p>
          </p:txBody>
        </p:sp>
      </p:grpSp>
      <p:grpSp>
        <p:nvGrpSpPr>
          <p:cNvPr id="9" name="Groupe 8">
            <a:extLst>
              <a:ext uri="{FF2B5EF4-FFF2-40B4-BE49-F238E27FC236}">
                <a16:creationId xmlns:a16="http://schemas.microsoft.com/office/drawing/2014/main" id="{3DB88665-13C8-2546-979D-58914A051631}"/>
              </a:ext>
            </a:extLst>
          </p:cNvPr>
          <p:cNvGrpSpPr/>
          <p:nvPr/>
        </p:nvGrpSpPr>
        <p:grpSpPr>
          <a:xfrm>
            <a:off x="5930022" y="2425986"/>
            <a:ext cx="2637050" cy="2069325"/>
            <a:chOff x="5930022" y="2425986"/>
            <a:chExt cx="2637050" cy="2069325"/>
          </a:xfrm>
        </p:grpSpPr>
        <p:pic>
          <p:nvPicPr>
            <p:cNvPr id="1028" name="Picture 4" descr="The Benefits of Plastic Barrels – Container Exchanger">
              <a:extLst>
                <a:ext uri="{FF2B5EF4-FFF2-40B4-BE49-F238E27FC236}">
                  <a16:creationId xmlns:a16="http://schemas.microsoft.com/office/drawing/2014/main" id="{C3B203C2-A94B-2C45-93D1-AE644B906F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0022" y="2425986"/>
              <a:ext cx="2637050" cy="1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C1BFD7C7-0D8E-0C4D-813A-90EDF483C2F8}"/>
                </a:ext>
              </a:extLst>
            </p:cNvPr>
            <p:cNvSpPr txBox="1"/>
            <p:nvPr/>
          </p:nvSpPr>
          <p:spPr>
            <a:xfrm>
              <a:off x="6794520" y="4187534"/>
              <a:ext cx="10599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Saira" pitchFamily="2" charset="77"/>
                </a:rPr>
                <a:t>20 – 250 L</a:t>
              </a:r>
            </a:p>
          </p:txBody>
        </p:sp>
      </p:grpSp>
      <p:grpSp>
        <p:nvGrpSpPr>
          <p:cNvPr id="5" name="Groupe 4">
            <a:extLst>
              <a:ext uri="{FF2B5EF4-FFF2-40B4-BE49-F238E27FC236}">
                <a16:creationId xmlns:a16="http://schemas.microsoft.com/office/drawing/2014/main" id="{85FD06D9-F768-2C4D-A2C4-88D5F0BA22AB}"/>
              </a:ext>
            </a:extLst>
          </p:cNvPr>
          <p:cNvGrpSpPr/>
          <p:nvPr/>
        </p:nvGrpSpPr>
        <p:grpSpPr>
          <a:xfrm>
            <a:off x="177728" y="2421080"/>
            <a:ext cx="3021463" cy="2074232"/>
            <a:chOff x="177728" y="2421080"/>
            <a:chExt cx="3021463" cy="2074232"/>
          </a:xfrm>
        </p:grpSpPr>
        <p:pic>
          <p:nvPicPr>
            <p:cNvPr id="1026" name="Picture 2" descr="4 Types of Stainless Steel Chemical Storage Tanks">
              <a:extLst>
                <a:ext uri="{FF2B5EF4-FFF2-40B4-BE49-F238E27FC236}">
                  <a16:creationId xmlns:a16="http://schemas.microsoft.com/office/drawing/2014/main" id="{9C3EDF4E-1C70-9E46-B983-9F92DF5959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16" y="2421081"/>
              <a:ext cx="2900475" cy="17664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3B67942-DEC9-7F4A-9440-8906E948361F}"/>
                </a:ext>
              </a:extLst>
            </p:cNvPr>
            <p:cNvSpPr txBox="1"/>
            <p:nvPr/>
          </p:nvSpPr>
          <p:spPr>
            <a:xfrm>
              <a:off x="566618" y="4187535"/>
              <a:ext cx="183575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  <a:latin typeface="Saira" pitchFamily="2" charset="77"/>
                </a:rPr>
                <a:t>10 000 - 100 000</a:t>
              </a:r>
              <a:r>
                <a:rPr lang="en-US" baseline="30000" dirty="0">
                  <a:solidFill>
                    <a:schemeClr val="tx1"/>
                  </a:solidFill>
                  <a:latin typeface="Saira" pitchFamily="2" charset="77"/>
                </a:rPr>
                <a:t>+</a:t>
              </a:r>
              <a:r>
                <a:rPr lang="en-US" dirty="0">
                  <a:solidFill>
                    <a:schemeClr val="tx1"/>
                  </a:solidFill>
                  <a:latin typeface="Saira" pitchFamily="2" charset="77"/>
                </a:rPr>
                <a:t> L</a:t>
              </a:r>
            </a:p>
          </p:txBody>
        </p:sp>
        <p:sp>
          <p:nvSpPr>
            <p:cNvPr id="12" name="Google Shape;361;p39">
              <a:extLst>
                <a:ext uri="{FF2B5EF4-FFF2-40B4-BE49-F238E27FC236}">
                  <a16:creationId xmlns:a16="http://schemas.microsoft.com/office/drawing/2014/main" id="{E2AE3BDF-AFC4-1941-9701-09583B756112}"/>
                </a:ext>
              </a:extLst>
            </p:cNvPr>
            <p:cNvSpPr/>
            <p:nvPr/>
          </p:nvSpPr>
          <p:spPr>
            <a:xfrm>
              <a:off x="177728" y="2421080"/>
              <a:ext cx="142771" cy="17664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68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05D172-9A74-DA47-A705-0784F08C6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Problem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144F06-D374-3748-B759-6671279FD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24" y="1125581"/>
            <a:ext cx="3874895" cy="2961390"/>
          </a:xfrm>
        </p:spPr>
        <p:txBody>
          <a:bodyPr>
            <a:normAutofit fontScale="47500" lnSpcReduction="20000"/>
          </a:bodyPr>
          <a:lstStyle/>
          <a:p>
            <a:r>
              <a:rPr lang="fr-FR" b="1" dirty="0"/>
              <a:t>Truck </a:t>
            </a:r>
            <a:r>
              <a:rPr lang="fr-FR" b="1" dirty="0" err="1"/>
              <a:t>deliveries</a:t>
            </a:r>
            <a:r>
              <a:rPr lang="fr-FR" b="1" dirty="0"/>
              <a:t> </a:t>
            </a:r>
            <a:r>
              <a:rPr lang="fr-FR" dirty="0"/>
              <a:t>are </a:t>
            </a:r>
            <a:r>
              <a:rPr lang="fr-FR" dirty="0" err="1"/>
              <a:t>expensives</a:t>
            </a:r>
            <a:r>
              <a:rPr lang="fr-FR" dirty="0"/>
              <a:t> and </a:t>
            </a:r>
            <a:r>
              <a:rPr lang="fr-FR" dirty="0" err="1"/>
              <a:t>polluting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Running out of stock </a:t>
            </a:r>
            <a:r>
              <a:rPr lang="fr-FR" dirty="0"/>
              <a:t>of </a:t>
            </a:r>
            <a:r>
              <a:rPr lang="fr-FR" dirty="0" err="1"/>
              <a:t>raw</a:t>
            </a:r>
            <a:r>
              <a:rPr lang="fr-FR" dirty="0"/>
              <a:t> </a:t>
            </a:r>
            <a:r>
              <a:rPr lang="fr-FR" dirty="0" err="1"/>
              <a:t>materials</a:t>
            </a:r>
            <a:r>
              <a:rPr lang="fr-FR" dirty="0"/>
              <a:t> </a:t>
            </a:r>
            <a:r>
              <a:rPr lang="fr-FR" dirty="0" err="1"/>
              <a:t>means</a:t>
            </a:r>
            <a:r>
              <a:rPr lang="fr-FR" dirty="0"/>
              <a:t> money </a:t>
            </a:r>
            <a:r>
              <a:rPr lang="fr-FR" dirty="0" err="1"/>
              <a:t>loss</a:t>
            </a:r>
            <a:r>
              <a:rPr lang="fr-FR" dirty="0"/>
              <a:t> and production troubles</a:t>
            </a:r>
          </a:p>
          <a:p>
            <a:endParaRPr lang="fr-FR" dirty="0"/>
          </a:p>
          <a:p>
            <a:r>
              <a:rPr lang="fr-FR" b="1" dirty="0" err="1"/>
              <a:t>Human</a:t>
            </a:r>
            <a:r>
              <a:rPr lang="fr-FR" b="1" dirty="0"/>
              <a:t> check </a:t>
            </a:r>
            <a:r>
              <a:rPr lang="fr-FR" dirty="0"/>
              <a:t>of </a:t>
            </a:r>
            <a:r>
              <a:rPr lang="fr-FR" dirty="0" err="1"/>
              <a:t>materials</a:t>
            </a:r>
            <a:r>
              <a:rPr lang="fr-FR" dirty="0"/>
              <a:t> stocks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costly</a:t>
            </a:r>
            <a:endParaRPr lang="fr-FR" dirty="0"/>
          </a:p>
          <a:p>
            <a:endParaRPr lang="fr-FR" dirty="0"/>
          </a:p>
          <a:p>
            <a:r>
              <a:rPr lang="fr-FR" b="1" dirty="0"/>
              <a:t>Plastic containers </a:t>
            </a:r>
            <a:r>
              <a:rPr lang="fr-FR" b="1" dirty="0" err="1"/>
              <a:t>waste</a:t>
            </a:r>
            <a:r>
              <a:rPr lang="fr-FR" b="1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dangerous</a:t>
            </a:r>
            <a:r>
              <a:rPr lang="fr-FR" dirty="0"/>
              <a:t> for the </a:t>
            </a:r>
            <a:r>
              <a:rPr lang="fr-FR" dirty="0" err="1"/>
              <a:t>planet</a:t>
            </a: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45E5683-0BCC-4542-BB41-E9A6AC9A60E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4</a:t>
            </a:fld>
            <a:endParaRPr lang="fr-FR"/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82E28149-3C27-7F42-B652-CD6FD4D365ED}"/>
              </a:ext>
            </a:extLst>
          </p:cNvPr>
          <p:cNvSpPr txBox="1">
            <a:spLocks/>
          </p:cNvSpPr>
          <p:nvPr/>
        </p:nvSpPr>
        <p:spPr>
          <a:xfrm>
            <a:off x="4572000" y="1132027"/>
            <a:ext cx="3874895" cy="2954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-342900" algn="l" rtl="0" eaLnBrk="1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Char char="■"/>
              <a:defRPr sz="2800" b="0" i="0" u="none" strike="noStrike" cap="none">
                <a:solidFill>
                  <a:schemeClr val="tx1"/>
                </a:solidFill>
                <a:latin typeface="Saira" pitchFamily="2" charset="77"/>
                <a:ea typeface="Saira" pitchFamily="2" charset="77"/>
                <a:cs typeface="Arial"/>
                <a:sym typeface="Arial"/>
              </a:defRPr>
            </a:lvl1pPr>
            <a:lvl2pPr marL="914400" marR="0" lvl="1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600" b="0" i="0" u="none" strike="noStrike" cap="none">
                <a:solidFill>
                  <a:schemeClr val="tx1"/>
                </a:solidFill>
                <a:latin typeface="Saira" pitchFamily="2" charset="77"/>
                <a:ea typeface="Arial"/>
                <a:cs typeface="Arial"/>
                <a:sym typeface="Arial"/>
              </a:defRPr>
            </a:lvl2pPr>
            <a:lvl3pPr marL="1371600" marR="0" lvl="2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  <a:defRPr sz="2400" b="0" i="0" u="none" strike="noStrike" cap="none">
                <a:solidFill>
                  <a:schemeClr val="bg2"/>
                </a:solidFill>
                <a:latin typeface="Saira" pitchFamily="2" charset="77"/>
                <a:ea typeface="Arial"/>
                <a:cs typeface="Arial"/>
                <a:sym typeface="Arial"/>
              </a:defRPr>
            </a:lvl3pPr>
            <a:lvl4pPr marL="1828800" marR="0" lvl="3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  <a:ea typeface="Arial"/>
                <a:cs typeface="Arial"/>
                <a:sym typeface="Arial"/>
              </a:defRPr>
            </a:lvl4pPr>
            <a:lvl5pPr marL="2286000" marR="0" lvl="4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bg2">
                  <a:lumMod val="60000"/>
                  <a:lumOff val="40000"/>
                </a:schemeClr>
              </a:buClr>
              <a:buSzPct val="60000"/>
              <a:buFont typeface="Wingdings" pitchFamily="2" charset="2"/>
              <a:buChar char="§"/>
              <a:defRPr sz="2000" b="0" i="0" u="none" strike="noStrike" cap="none">
                <a:solidFill>
                  <a:schemeClr val="bg2">
                    <a:lumMod val="60000"/>
                    <a:lumOff val="40000"/>
                  </a:schemeClr>
                </a:solidFill>
                <a:latin typeface="Saira" pitchFamily="2" charset="77"/>
                <a:ea typeface="Arial"/>
                <a:cs typeface="Arial"/>
                <a:sym typeface="Arial"/>
              </a:defRPr>
            </a:lvl5pPr>
            <a:lvl6pPr marL="2743200" marR="0" lvl="5" indent="-31750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itchFamily="2" charset="2"/>
              <a:buChar char="§"/>
              <a:defRPr sz="1400" b="0" i="0" u="none" strike="noStrike" cap="none">
                <a:solidFill>
                  <a:srgbClr val="000000"/>
                </a:solidFill>
                <a:latin typeface="Saira" pitchFamily="2" charset="77"/>
                <a:ea typeface="Arial"/>
                <a:cs typeface="Arial"/>
                <a:sym typeface="Arial"/>
              </a:defRPr>
            </a:lvl6pPr>
            <a:lvl7pPr marL="3200400" marR="0" lvl="6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 eaLnBrk="1" hangingPunct="1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dirty="0">
                <a:solidFill>
                  <a:schemeClr val="bg2"/>
                </a:solidFill>
              </a:rPr>
              <a:t>Chemical </a:t>
            </a:r>
            <a:r>
              <a:rPr lang="fr-FR" dirty="0" err="1">
                <a:solidFill>
                  <a:schemeClr val="bg2"/>
                </a:solidFill>
              </a:rPr>
              <a:t>companies</a:t>
            </a:r>
            <a:r>
              <a:rPr lang="fr-FR" dirty="0">
                <a:solidFill>
                  <a:schemeClr val="bg2"/>
                </a:solidFill>
              </a:rPr>
              <a:t> trucks are in </a:t>
            </a:r>
            <a:r>
              <a:rPr lang="fr-FR" dirty="0" err="1">
                <a:solidFill>
                  <a:schemeClr val="bg2"/>
                </a:solidFill>
              </a:rPr>
              <a:t>average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loaded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with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less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than</a:t>
            </a:r>
            <a:r>
              <a:rPr lang="fr-FR" dirty="0">
                <a:solidFill>
                  <a:schemeClr val="bg2"/>
                </a:solidFill>
              </a:rPr>
              <a:t> 80%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Out of </a:t>
            </a:r>
            <a:r>
              <a:rPr lang="fr-FR" dirty="0" err="1">
                <a:solidFill>
                  <a:schemeClr val="bg2"/>
                </a:solidFill>
              </a:rPr>
              <a:t>raw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materials</a:t>
            </a:r>
            <a:r>
              <a:rPr lang="fr-FR" dirty="0">
                <a:solidFill>
                  <a:schemeClr val="bg2"/>
                </a:solidFill>
              </a:rPr>
              <a:t> stock </a:t>
            </a:r>
            <a:r>
              <a:rPr lang="fr-FR" dirty="0" err="1">
                <a:solidFill>
                  <a:schemeClr val="bg2"/>
                </a:solidFill>
              </a:rPr>
              <a:t>occurs</a:t>
            </a:r>
            <a:r>
              <a:rPr lang="fr-FR" dirty="0">
                <a:solidFill>
                  <a:schemeClr val="bg2"/>
                </a:solidFill>
              </a:rPr>
              <a:t> 1 to 10 times a </a:t>
            </a:r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in production </a:t>
            </a:r>
            <a:r>
              <a:rPr lang="fr-FR" dirty="0" err="1">
                <a:solidFill>
                  <a:schemeClr val="bg2"/>
                </a:solidFill>
              </a:rPr>
              <a:t>companies</a:t>
            </a:r>
            <a:endParaRPr lang="fr-FR" dirty="0">
              <a:solidFill>
                <a:schemeClr val="bg2"/>
              </a:solidFill>
            </a:endParaRP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Up to 10% of </a:t>
            </a:r>
            <a:r>
              <a:rPr lang="fr-FR" dirty="0" err="1">
                <a:solidFill>
                  <a:schemeClr val="bg2"/>
                </a:solidFill>
              </a:rPr>
              <a:t>human</a:t>
            </a:r>
            <a:r>
              <a:rPr lang="fr-FR" dirty="0">
                <a:solidFill>
                  <a:schemeClr val="bg2"/>
                </a:solidFill>
              </a:rPr>
              <a:t> time </a:t>
            </a:r>
            <a:r>
              <a:rPr lang="fr-FR" dirty="0" err="1">
                <a:solidFill>
                  <a:schemeClr val="bg2"/>
                </a:solidFill>
              </a:rPr>
              <a:t>can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be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lost</a:t>
            </a:r>
            <a:r>
              <a:rPr lang="fr-FR" dirty="0">
                <a:solidFill>
                  <a:schemeClr val="bg2"/>
                </a:solidFill>
              </a:rPr>
              <a:t> in check</a:t>
            </a:r>
          </a:p>
          <a:p>
            <a:endParaRPr lang="fr-FR" dirty="0">
              <a:solidFill>
                <a:schemeClr val="bg2"/>
              </a:solidFill>
            </a:endParaRPr>
          </a:p>
          <a:p>
            <a:r>
              <a:rPr lang="fr-FR" dirty="0">
                <a:solidFill>
                  <a:schemeClr val="bg2"/>
                </a:solidFill>
              </a:rPr>
              <a:t>697 500 000 kg of of plastic </a:t>
            </a:r>
            <a:r>
              <a:rPr lang="fr-FR" dirty="0" err="1">
                <a:solidFill>
                  <a:schemeClr val="bg2"/>
                </a:solidFill>
              </a:rPr>
              <a:t>waste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every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year</a:t>
            </a:r>
            <a:r>
              <a:rPr lang="fr-FR" dirty="0">
                <a:solidFill>
                  <a:schemeClr val="bg2"/>
                </a:solidFill>
              </a:rPr>
              <a:t> as </a:t>
            </a:r>
            <a:r>
              <a:rPr lang="fr-FR" dirty="0" err="1">
                <a:solidFill>
                  <a:schemeClr val="bg2"/>
                </a:solidFill>
              </a:rPr>
              <a:t>less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than</a:t>
            </a:r>
            <a:r>
              <a:rPr lang="fr-FR" dirty="0">
                <a:solidFill>
                  <a:schemeClr val="bg2"/>
                </a:solidFill>
              </a:rPr>
              <a:t> 7% of IBC production </a:t>
            </a:r>
            <a:r>
              <a:rPr lang="fr-FR" dirty="0" err="1">
                <a:solidFill>
                  <a:schemeClr val="bg2"/>
                </a:solidFill>
              </a:rPr>
              <a:t>is</a:t>
            </a:r>
            <a:r>
              <a:rPr lang="fr-FR" dirty="0">
                <a:solidFill>
                  <a:schemeClr val="bg2"/>
                </a:solidFill>
              </a:rPr>
              <a:t> </a:t>
            </a:r>
            <a:r>
              <a:rPr lang="fr-FR" dirty="0" err="1">
                <a:solidFill>
                  <a:schemeClr val="bg2"/>
                </a:solidFill>
              </a:rPr>
              <a:t>recycled</a:t>
            </a:r>
            <a:endParaRPr lang="fr-FR" dirty="0">
              <a:solidFill>
                <a:schemeClr val="bg2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D1A8F9FE-6915-764D-9A33-6564BCAD6CAA}"/>
              </a:ext>
            </a:extLst>
          </p:cNvPr>
          <p:cNvSpPr txBox="1"/>
          <p:nvPr/>
        </p:nvSpPr>
        <p:spPr>
          <a:xfrm>
            <a:off x="2037434" y="4221499"/>
            <a:ext cx="3826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6"/>
                </a:solidFill>
                <a:latin typeface="Saira" pitchFamily="2" charset="77"/>
              </a:rPr>
              <a:t>TOO MUCH COST + TOO MUCH POLLUTION !</a:t>
            </a:r>
          </a:p>
        </p:txBody>
      </p:sp>
    </p:spTree>
    <p:extLst>
      <p:ext uri="{BB962C8B-B14F-4D97-AF65-F5344CB8AC3E}">
        <p14:creationId xmlns:p14="http://schemas.microsoft.com/office/powerpoint/2010/main" val="142748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uiExpand="1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9F8B02-CE01-8D4E-AD26-881EA45D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Our solution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3DDE45-03CA-4A46-A80E-12D13DB28E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5</a:t>
            </a:fld>
            <a:endParaRPr lang="fr-FR"/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E1AD1D1-E620-2A48-B66C-37572A2D9943}"/>
              </a:ext>
            </a:extLst>
          </p:cNvPr>
          <p:cNvGrpSpPr/>
          <p:nvPr/>
        </p:nvGrpSpPr>
        <p:grpSpPr>
          <a:xfrm>
            <a:off x="231733" y="1254648"/>
            <a:ext cx="3685948" cy="1402736"/>
            <a:chOff x="200154" y="1254648"/>
            <a:chExt cx="3383517" cy="1402736"/>
          </a:xfrm>
        </p:grpSpPr>
        <p:sp>
          <p:nvSpPr>
            <p:cNvPr id="20" name="Google Shape;357;p39">
              <a:extLst>
                <a:ext uri="{FF2B5EF4-FFF2-40B4-BE49-F238E27FC236}">
                  <a16:creationId xmlns:a16="http://schemas.microsoft.com/office/drawing/2014/main" id="{3E457AC7-2590-124B-9D93-D064C6068D3D}"/>
                </a:ext>
              </a:extLst>
            </p:cNvPr>
            <p:cNvSpPr txBox="1">
              <a:spLocks/>
            </p:cNvSpPr>
            <p:nvPr/>
          </p:nvSpPr>
          <p:spPr>
            <a:xfrm>
              <a:off x="200154" y="1544984"/>
              <a:ext cx="3383517" cy="11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9pPr>
            </a:lstStyle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Catamaran Thin"/>
                <a:buNone/>
                <a:tabLst/>
                <a:defRPr/>
              </a:pP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A </a:t>
              </a:r>
              <a:r>
                <a:rPr kumimoji="0" lang="en-US" sz="1400" b="1" u="none" strike="noStrike" kern="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unique, patented and non-intrusive</a:t>
              </a: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 </a:t>
              </a: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smart device </a:t>
              </a:r>
              <a:r>
                <a:rPr kumimoji="0" lang="en-US" sz="1400" b="1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cheapest than any other existing solution </a:t>
              </a: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on the market.</a:t>
              </a:r>
            </a:p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Catamaran Thin"/>
                <a:buNone/>
                <a:tabLst/>
                <a:defRPr/>
              </a:pPr>
              <a:endParaRPr lang="en-US" sz="1400" dirty="0">
                <a:solidFill>
                  <a:schemeClr val="tx1"/>
                </a:solidFill>
                <a:latin typeface="Saira" pitchFamily="2" charset="77"/>
              </a:endParaRPr>
            </a:p>
            <a:p>
              <a:pPr marL="0" lvl="0" indent="0" algn="just">
                <a:buClr>
                  <a:srgbClr val="434343"/>
                </a:buClr>
                <a:defRPr/>
              </a:pPr>
              <a:r>
                <a:rPr lang="en-US" sz="1400" dirty="0">
                  <a:solidFill>
                    <a:schemeClr val="tx1"/>
                  </a:solidFill>
                  <a:latin typeface="Saira" pitchFamily="2" charset="77"/>
                </a:rPr>
                <a:t>It provides </a:t>
              </a:r>
              <a:r>
                <a:rPr lang="en-US" sz="1400" b="1" dirty="0">
                  <a:solidFill>
                    <a:schemeClr val="tx1"/>
                  </a:solidFill>
                  <a:latin typeface="Saira" pitchFamily="2" charset="77"/>
                </a:rPr>
                <a:t>temperature, geolocation and fill level </a:t>
              </a:r>
              <a:r>
                <a:rPr lang="en-US" sz="1200" i="1" dirty="0">
                  <a:solidFill>
                    <a:schemeClr val="tx1"/>
                  </a:solidFill>
                  <a:latin typeface="Saira" pitchFamily="2" charset="77"/>
                </a:rPr>
                <a:t>(based on a deformation sensor)</a:t>
              </a:r>
              <a:endParaRPr kumimoji="0" lang="en-US" sz="1400" b="1" u="none" strike="noStrike" kern="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ira" pitchFamily="2" charset="77"/>
                <a:sym typeface="Catamaran Thin"/>
              </a:endParaRPr>
            </a:p>
          </p:txBody>
        </p:sp>
        <p:sp>
          <p:nvSpPr>
            <p:cNvPr id="22" name="Google Shape;359;p39">
              <a:extLst>
                <a:ext uri="{FF2B5EF4-FFF2-40B4-BE49-F238E27FC236}">
                  <a16:creationId xmlns:a16="http://schemas.microsoft.com/office/drawing/2014/main" id="{0C0927C6-C16E-114C-BBE9-459DF41A5918}"/>
                </a:ext>
              </a:extLst>
            </p:cNvPr>
            <p:cNvSpPr txBox="1">
              <a:spLocks/>
            </p:cNvSpPr>
            <p:nvPr/>
          </p:nvSpPr>
          <p:spPr>
            <a:xfrm>
              <a:off x="310053" y="1254648"/>
              <a:ext cx="2619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Livvic"/>
                <a:buNone/>
                <a:tabLst/>
                <a:defRPr/>
              </a:pPr>
              <a:r>
                <a:rPr kumimoji="0" lang="fr-FR" sz="180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Livvic"/>
                </a:rPr>
                <a:t>OUR SENSOR 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9CB27358-2CB0-BE4C-B218-F89861C351D8}"/>
              </a:ext>
            </a:extLst>
          </p:cNvPr>
          <p:cNvGrpSpPr/>
          <p:nvPr/>
        </p:nvGrpSpPr>
        <p:grpSpPr>
          <a:xfrm>
            <a:off x="837508" y="2983025"/>
            <a:ext cx="2660064" cy="1589413"/>
            <a:chOff x="310053" y="2666497"/>
            <a:chExt cx="2968019" cy="1773419"/>
          </a:xfrm>
        </p:grpSpPr>
        <p:sp>
          <p:nvSpPr>
            <p:cNvPr id="24" name="Google Shape;361;p39">
              <a:extLst>
                <a:ext uri="{FF2B5EF4-FFF2-40B4-BE49-F238E27FC236}">
                  <a16:creationId xmlns:a16="http://schemas.microsoft.com/office/drawing/2014/main" id="{0CAEF263-1085-4B43-925D-91C736E4F47A}"/>
                </a:ext>
              </a:extLst>
            </p:cNvPr>
            <p:cNvSpPr/>
            <p:nvPr/>
          </p:nvSpPr>
          <p:spPr>
            <a:xfrm>
              <a:off x="310053" y="2666497"/>
              <a:ext cx="159300" cy="177341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26" name="Image 25" descr="Une image contenant intérieur, table, paire, alimentation&#10;&#10;Description générée automatiquement">
              <a:extLst>
                <a:ext uri="{FF2B5EF4-FFF2-40B4-BE49-F238E27FC236}">
                  <a16:creationId xmlns:a16="http://schemas.microsoft.com/office/drawing/2014/main" id="{5F509A22-D042-224C-97F9-9C94617C0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353" y="2666497"/>
              <a:ext cx="2808719" cy="1773418"/>
            </a:xfrm>
            <a:prstGeom prst="rect">
              <a:avLst/>
            </a:prstGeom>
          </p:spPr>
        </p:pic>
      </p:grp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521C0B7A-9AB9-834C-B00D-5ACB3020091D}"/>
              </a:ext>
            </a:extLst>
          </p:cNvPr>
          <p:cNvGrpSpPr/>
          <p:nvPr/>
        </p:nvGrpSpPr>
        <p:grpSpPr>
          <a:xfrm>
            <a:off x="4572000" y="1254648"/>
            <a:ext cx="3989540" cy="1402736"/>
            <a:chOff x="4260739" y="1254648"/>
            <a:chExt cx="3672517" cy="1402736"/>
          </a:xfrm>
        </p:grpSpPr>
        <p:sp>
          <p:nvSpPr>
            <p:cNvPr id="23" name="Google Shape;360;p39">
              <a:extLst>
                <a:ext uri="{FF2B5EF4-FFF2-40B4-BE49-F238E27FC236}">
                  <a16:creationId xmlns:a16="http://schemas.microsoft.com/office/drawing/2014/main" id="{E0892648-532D-B54C-9AEB-BFE11B93A650}"/>
                </a:ext>
              </a:extLst>
            </p:cNvPr>
            <p:cNvSpPr txBox="1">
              <a:spLocks/>
            </p:cNvSpPr>
            <p:nvPr/>
          </p:nvSpPr>
          <p:spPr>
            <a:xfrm>
              <a:off x="4260740" y="1254648"/>
              <a:ext cx="2619300" cy="384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Livvic"/>
                <a:buNone/>
                <a:defRPr sz="1800" b="1" i="0" u="none" strike="noStrike" cap="none">
                  <a:solidFill>
                    <a:schemeClr val="dk1"/>
                  </a:solidFill>
                  <a:latin typeface="Livvic"/>
                  <a:ea typeface="Livvic"/>
                  <a:cs typeface="Livvic"/>
                  <a:sym typeface="Livvic"/>
                </a:defRPr>
              </a:lvl9pPr>
            </a:lstStyle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800"/>
                <a:buFont typeface="Livvic"/>
                <a:buNone/>
                <a:tabLst/>
                <a:defRPr/>
              </a:pPr>
              <a:r>
                <a:rPr kumimoji="0" lang="fr-FR" sz="1800" u="none" strike="noStrike" kern="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Livvic"/>
                </a:rPr>
                <a:t>OUR SOFTWARE</a:t>
              </a:r>
            </a:p>
          </p:txBody>
        </p:sp>
        <p:sp>
          <p:nvSpPr>
            <p:cNvPr id="31" name="Google Shape;357;p39">
              <a:extLst>
                <a:ext uri="{FF2B5EF4-FFF2-40B4-BE49-F238E27FC236}">
                  <a16:creationId xmlns:a16="http://schemas.microsoft.com/office/drawing/2014/main" id="{9FB8E1AB-027E-634E-A1C5-9ED04629A4A6}"/>
                </a:ext>
              </a:extLst>
            </p:cNvPr>
            <p:cNvSpPr txBox="1">
              <a:spLocks/>
            </p:cNvSpPr>
            <p:nvPr/>
          </p:nvSpPr>
          <p:spPr>
            <a:xfrm>
              <a:off x="4260739" y="1544984"/>
              <a:ext cx="3672517" cy="1112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L="457200" marR="0" lvl="0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1pPr>
              <a:lvl2pPr marL="914400" marR="0" lvl="1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2pPr>
              <a:lvl3pPr marL="1371600" marR="0" lvl="2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3pPr>
              <a:lvl4pPr marL="1828800" marR="0" lvl="3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4pPr>
              <a:lvl5pPr marL="2286000" marR="0" lvl="4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5pPr>
              <a:lvl6pPr marL="2743200" marR="0" lvl="5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6pPr>
              <a:lvl7pPr marL="3200400" marR="0" lvl="6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7pPr>
              <a:lvl8pPr marL="3657600" marR="0" lvl="7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8pPr>
              <a:lvl9pPr marL="4114800" marR="0" lvl="8" indent="-3048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Catamaran Thin"/>
                <a:buNone/>
                <a:defRPr sz="1000" b="0" i="0" u="none" strike="noStrike" cap="none">
                  <a:solidFill>
                    <a:schemeClr val="dk1"/>
                  </a:solidFill>
                  <a:latin typeface="Catamaran Thin"/>
                  <a:ea typeface="Catamaran Thin"/>
                  <a:cs typeface="Catamaran Thin"/>
                  <a:sym typeface="Catamaran Thin"/>
                </a:defRPr>
              </a:lvl9pPr>
            </a:lstStyle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Catamaran Thin"/>
                <a:buNone/>
                <a:tabLst/>
                <a:defRPr/>
              </a:pPr>
              <a:r>
                <a:rPr lang="en-US" sz="1400" dirty="0">
                  <a:solidFill>
                    <a:schemeClr val="tx1"/>
                  </a:solidFill>
                  <a:latin typeface="Saira" pitchFamily="2" charset="77"/>
                </a:rPr>
                <a:t>Raw data is </a:t>
              </a:r>
              <a:r>
                <a:rPr lang="en-US" sz="1400" b="1" dirty="0">
                  <a:solidFill>
                    <a:schemeClr val="tx1"/>
                  </a:solidFill>
                  <a:latin typeface="Saira" pitchFamily="2" charset="77"/>
                </a:rPr>
                <a:t>processed by </a:t>
              </a:r>
              <a:r>
                <a:rPr lang="en-US" sz="1400" b="1" dirty="0">
                  <a:solidFill>
                    <a:schemeClr val="accent6"/>
                  </a:solidFill>
                  <a:latin typeface="Saira" pitchFamily="2" charset="77"/>
                </a:rPr>
                <a:t>IA algorithms </a:t>
              </a:r>
              <a:r>
                <a:rPr lang="en-US" sz="1400" dirty="0">
                  <a:solidFill>
                    <a:schemeClr val="tx1"/>
                  </a:solidFill>
                  <a:latin typeface="Saira" pitchFamily="2" charset="77"/>
                </a:rPr>
                <a:t>to provide more added value features (alerts, forecasts, delivery optimization…)</a:t>
              </a: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Catamaran Thin"/>
                <a:buNone/>
                <a:tabLst/>
                <a:defRPr/>
              </a:pPr>
              <a:endParaRPr lang="en-US" sz="1400" dirty="0">
                <a:solidFill>
                  <a:schemeClr val="tx1"/>
                </a:solidFill>
                <a:latin typeface="Saira" pitchFamily="2" charset="77"/>
              </a:endParaRPr>
            </a:p>
            <a:p>
              <a:pPr marL="0" marR="0" lvl="0" indent="0" algn="just" defTabSz="9144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1000"/>
                <a:buFont typeface="Catamaran Thin"/>
                <a:buNone/>
                <a:tabLst/>
                <a:defRPr/>
              </a:pPr>
              <a:r>
                <a:rPr lang="en-US" sz="1400" dirty="0">
                  <a:solidFill>
                    <a:schemeClr val="tx1"/>
                  </a:solidFill>
                  <a:latin typeface="Saira" pitchFamily="2" charset="77"/>
                </a:rPr>
                <a:t>Data is available on</a:t>
              </a: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 </a:t>
              </a:r>
              <a:r>
                <a:rPr kumimoji="0" lang="en-US" sz="1400" b="1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web/mobile platform </a:t>
              </a:r>
              <a:r>
                <a:rPr kumimoji="0" lang="en-US" sz="1400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or via API for </a:t>
              </a:r>
              <a:r>
                <a:rPr kumimoji="0" lang="en-US" sz="1400" b="1" u="none" strike="noStrike" kern="0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Saira" pitchFamily="2" charset="77"/>
                  <a:sym typeface="Catamaran Thin"/>
                </a:rPr>
                <a:t>direct IT integration</a:t>
              </a:r>
            </a:p>
          </p:txBody>
        </p:sp>
      </p:grpSp>
      <p:grpSp>
        <p:nvGrpSpPr>
          <p:cNvPr id="6" name="Groupe 5">
            <a:extLst>
              <a:ext uri="{FF2B5EF4-FFF2-40B4-BE49-F238E27FC236}">
                <a16:creationId xmlns:a16="http://schemas.microsoft.com/office/drawing/2014/main" id="{C3CFCC1C-81F8-1B49-BC53-F9FC321274DF}"/>
              </a:ext>
            </a:extLst>
          </p:cNvPr>
          <p:cNvGrpSpPr/>
          <p:nvPr/>
        </p:nvGrpSpPr>
        <p:grpSpPr>
          <a:xfrm>
            <a:off x="4686291" y="2947720"/>
            <a:ext cx="3289258" cy="1624718"/>
            <a:chOff x="4686291" y="2947720"/>
            <a:chExt cx="3289258" cy="1624718"/>
          </a:xfrm>
        </p:grpSpPr>
        <p:grpSp>
          <p:nvGrpSpPr>
            <p:cNvPr id="32" name="Groupe 31">
              <a:extLst>
                <a:ext uri="{FF2B5EF4-FFF2-40B4-BE49-F238E27FC236}">
                  <a16:creationId xmlns:a16="http://schemas.microsoft.com/office/drawing/2014/main" id="{1A6F746D-B743-1344-AC2B-000314CE592E}"/>
                </a:ext>
              </a:extLst>
            </p:cNvPr>
            <p:cNvGrpSpPr/>
            <p:nvPr/>
          </p:nvGrpSpPr>
          <p:grpSpPr>
            <a:xfrm>
              <a:off x="4686291" y="2947720"/>
              <a:ext cx="3289258" cy="1624718"/>
              <a:chOff x="4260740" y="2657385"/>
              <a:chExt cx="3608754" cy="1782532"/>
            </a:xfrm>
          </p:grpSpPr>
          <p:sp>
            <p:nvSpPr>
              <p:cNvPr id="27" name="Google Shape;361;p39">
                <a:extLst>
                  <a:ext uri="{FF2B5EF4-FFF2-40B4-BE49-F238E27FC236}">
                    <a16:creationId xmlns:a16="http://schemas.microsoft.com/office/drawing/2014/main" id="{96043961-BAE2-F540-A7BA-6015287C3C6F}"/>
                  </a:ext>
                </a:extLst>
              </p:cNvPr>
              <p:cNvSpPr/>
              <p:nvPr/>
            </p:nvSpPr>
            <p:spPr>
              <a:xfrm>
                <a:off x="4260740" y="2657385"/>
                <a:ext cx="159300" cy="178253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29" name="Image 28" descr="Une image contenant capture d’écran&#10;&#10;Description générée automatiquement">
                <a:extLst>
                  <a:ext uri="{FF2B5EF4-FFF2-40B4-BE49-F238E27FC236}">
                    <a16:creationId xmlns:a16="http://schemas.microsoft.com/office/drawing/2014/main" id="{1E219012-4892-F24B-8BEC-F40CC02288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08165" y="2657385"/>
                <a:ext cx="3461329" cy="1782532"/>
              </a:xfrm>
              <a:prstGeom prst="rect">
                <a:avLst/>
              </a:prstGeom>
            </p:spPr>
          </p:pic>
        </p:grpSp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4BED058-724C-7744-80F9-C4AAB52F8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5861" y="3262193"/>
              <a:ext cx="671500" cy="13102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55580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9025CBBA-558C-6745-A525-03DE24675258}"/>
              </a:ext>
            </a:extLst>
          </p:cNvPr>
          <p:cNvSpPr txBox="1"/>
          <p:nvPr/>
        </p:nvSpPr>
        <p:spPr>
          <a:xfrm>
            <a:off x="2954845" y="1960937"/>
            <a:ext cx="2528166" cy="2504963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wrap="square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 b="1"/>
            </a:lvl1pPr>
          </a:lstStyle>
          <a:p>
            <a:r>
              <a:rPr lang="en-GB" dirty="0"/>
              <a:t> </a:t>
            </a:r>
            <a:r>
              <a:rPr lang="en-GB" dirty="0">
                <a:solidFill>
                  <a:schemeClr val="accent5"/>
                </a:solidFill>
              </a:rPr>
              <a:t>Fab 4.0 / Metrology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 </a:t>
            </a:r>
          </a:p>
        </p:txBody>
      </p:sp>
      <p:pic>
        <p:nvPicPr>
          <p:cNvPr id="1026" name="Picture 2" descr="MyOmega Systems GmbH - Publications | Facebook">
            <a:extLst>
              <a:ext uri="{FF2B5EF4-FFF2-40B4-BE49-F238E27FC236}">
                <a16:creationId xmlns:a16="http://schemas.microsoft.com/office/drawing/2014/main" id="{C2C272D8-035E-7241-A43B-1CFBB383F05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111" b="33981"/>
          <a:stretch/>
        </p:blipFill>
        <p:spPr bwMode="auto">
          <a:xfrm>
            <a:off x="3108568" y="2737133"/>
            <a:ext cx="1518761" cy="5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F86CA8-E1F6-FC45-806E-8550DFDC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699" y="0"/>
            <a:ext cx="6057927" cy="997500"/>
          </a:xfrm>
        </p:spPr>
        <p:txBody>
          <a:bodyPr/>
          <a:lstStyle/>
          <a:p>
            <a:r>
              <a:rPr lang="en-CA" dirty="0"/>
              <a:t>Positioning: </a:t>
            </a:r>
            <a:r>
              <a:rPr lang="en-CA"/>
              <a:t>to disrupt </a:t>
            </a:r>
            <a:r>
              <a:rPr lang="en-CA" dirty="0"/>
              <a:t>existing solutions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3352B0-BA3F-274A-83E6-AC84A4EC5D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 smtClean="0"/>
              <a:t>6</a:t>
            </a:fld>
            <a:endParaRPr lang="f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AB0CBC-9195-E347-8AFF-25ED0CB260CB}"/>
              </a:ext>
            </a:extLst>
          </p:cNvPr>
          <p:cNvSpPr txBox="1"/>
          <p:nvPr/>
        </p:nvSpPr>
        <p:spPr>
          <a:xfrm>
            <a:off x="-71420" y="1149106"/>
            <a:ext cx="19594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DE" b="1">
                <a:solidFill>
                  <a:schemeClr val="accent2"/>
                </a:solidFill>
                <a:latin typeface="Saira" pitchFamily="2" charset="77"/>
              </a:rPr>
              <a:t>T</a:t>
            </a:r>
            <a:r>
              <a:rPr lang="fr-FR" b="1" dirty="0">
                <a:solidFill>
                  <a:schemeClr val="accent2"/>
                </a:solidFill>
                <a:latin typeface="Saira" pitchFamily="2" charset="77"/>
              </a:rPr>
              <a:t>.</a:t>
            </a:r>
            <a:r>
              <a:rPr lang="en-DE" b="1">
                <a:solidFill>
                  <a:schemeClr val="accent2"/>
                </a:solidFill>
                <a:latin typeface="Saira" pitchFamily="2" charset="77"/>
              </a:rPr>
              <a:t>C</a:t>
            </a:r>
            <a:r>
              <a:rPr lang="fr-FR" b="1" dirty="0">
                <a:solidFill>
                  <a:schemeClr val="accent2"/>
                </a:solidFill>
                <a:latin typeface="Saira" pitchFamily="2" charset="77"/>
              </a:rPr>
              <a:t>.</a:t>
            </a:r>
            <a:r>
              <a:rPr lang="en-DE" b="1">
                <a:solidFill>
                  <a:schemeClr val="accent2"/>
                </a:solidFill>
                <a:latin typeface="Saira" pitchFamily="2" charset="77"/>
              </a:rPr>
              <a:t>O</a:t>
            </a:r>
            <a:r>
              <a:rPr lang="fr-FR" b="1" dirty="0">
                <a:solidFill>
                  <a:schemeClr val="accent2"/>
                </a:solidFill>
                <a:latin typeface="Saira" pitchFamily="2" charset="77"/>
              </a:rPr>
              <a:t>.</a:t>
            </a:r>
            <a:endParaRPr lang="en-DE" b="1" dirty="0">
              <a:solidFill>
                <a:schemeClr val="accent2"/>
              </a:solidFill>
              <a:latin typeface="Saira" pitchFamily="2" charset="77"/>
            </a:endParaRPr>
          </a:p>
          <a:p>
            <a:pPr algn="ctr"/>
            <a:r>
              <a:rPr lang="fr-FR" sz="1050" i="1" dirty="0">
                <a:solidFill>
                  <a:schemeClr val="bg2"/>
                </a:solidFill>
                <a:latin typeface="Saira" pitchFamily="2" charset="77"/>
              </a:rPr>
              <a:t>incl. Installation, calibration and maintenance</a:t>
            </a:r>
            <a:endParaRPr lang="en-DE" sz="1050" i="1" dirty="0">
              <a:solidFill>
                <a:schemeClr val="bg2"/>
              </a:solidFill>
              <a:latin typeface="Saira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EABCCEC-E2A5-634F-82B9-A8B7A0171D88}"/>
              </a:ext>
            </a:extLst>
          </p:cNvPr>
          <p:cNvSpPr txBox="1"/>
          <p:nvPr/>
        </p:nvSpPr>
        <p:spPr>
          <a:xfrm>
            <a:off x="742951" y="1953428"/>
            <a:ext cx="2189089" cy="252018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defRPr b="1"/>
            </a:lvl1pPr>
          </a:lstStyle>
          <a:p>
            <a:r>
              <a:rPr lang="de-DE" dirty="0" err="1">
                <a:solidFill>
                  <a:schemeClr val="accent6"/>
                </a:solidFill>
              </a:rPr>
              <a:t>Logistics</a:t>
            </a:r>
            <a:endParaRPr lang="de-DE" dirty="0">
              <a:solidFill>
                <a:schemeClr val="accent6"/>
              </a:solidFill>
            </a:endParaRPr>
          </a:p>
          <a:p>
            <a:r>
              <a:rPr lang="de-DE" dirty="0" err="1">
                <a:solidFill>
                  <a:schemeClr val="accent6"/>
                </a:solidFill>
              </a:rPr>
              <a:t>Optimisation</a:t>
            </a:r>
            <a:endParaRPr lang="de-DE" dirty="0">
              <a:solidFill>
                <a:schemeClr val="accent6"/>
              </a:solidFill>
            </a:endParaRPr>
          </a:p>
          <a:p>
            <a:endParaRPr lang="de-DE" dirty="0">
              <a:solidFill>
                <a:schemeClr val="accent6"/>
              </a:solidFill>
            </a:endParaRP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941AD6-1E45-D246-99A5-BF3190D5C42D}"/>
              </a:ext>
            </a:extLst>
          </p:cNvPr>
          <p:cNvCxnSpPr>
            <a:cxnSpLocks/>
          </p:cNvCxnSpPr>
          <p:nvPr/>
        </p:nvCxnSpPr>
        <p:spPr>
          <a:xfrm flipV="1">
            <a:off x="705601" y="1770163"/>
            <a:ext cx="0" cy="2754494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2">
            <a:extLst>
              <a:ext uri="{FF2B5EF4-FFF2-40B4-BE49-F238E27FC236}">
                <a16:creationId xmlns:a16="http://schemas.microsoft.com/office/drawing/2014/main" id="{48812BE5-571F-3E45-9F0F-D85F1BA4B866}"/>
              </a:ext>
            </a:extLst>
          </p:cNvPr>
          <p:cNvSpPr txBox="1"/>
          <p:nvPr/>
        </p:nvSpPr>
        <p:spPr>
          <a:xfrm>
            <a:off x="5629061" y="4312011"/>
            <a:ext cx="1905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accent2"/>
                </a:solidFill>
                <a:latin typeface="Saira" pitchFamily="2" charset="77"/>
              </a:rPr>
              <a:t>Sensor</a:t>
            </a:r>
            <a:r>
              <a:rPr lang="fr-FR" b="1" dirty="0">
                <a:solidFill>
                  <a:schemeClr val="accent2"/>
                </a:solidFill>
                <a:latin typeface="Saira" pitchFamily="2" charset="77"/>
              </a:rPr>
              <a:t> </a:t>
            </a:r>
            <a:r>
              <a:rPr lang="fr-FR" b="1" dirty="0" err="1">
                <a:solidFill>
                  <a:schemeClr val="accent2"/>
                </a:solidFill>
                <a:latin typeface="Saira" pitchFamily="2" charset="77"/>
              </a:rPr>
              <a:t>precision</a:t>
            </a:r>
            <a:r>
              <a:rPr lang="fr-FR" b="1" dirty="0">
                <a:solidFill>
                  <a:schemeClr val="accent2"/>
                </a:solidFill>
                <a:latin typeface="Saira" pitchFamily="2" charset="77"/>
              </a:rPr>
              <a:t> </a:t>
            </a:r>
            <a:endParaRPr lang="en-DE" b="1" dirty="0">
              <a:solidFill>
                <a:schemeClr val="accent2"/>
              </a:solidFill>
              <a:latin typeface="Saira" pitchFamily="2" charset="77"/>
            </a:endParaRPr>
          </a:p>
        </p:txBody>
      </p:sp>
      <p:sp>
        <p:nvSpPr>
          <p:cNvPr id="19" name="Google Shape;360;p39">
            <a:extLst>
              <a:ext uri="{FF2B5EF4-FFF2-40B4-BE49-F238E27FC236}">
                <a16:creationId xmlns:a16="http://schemas.microsoft.com/office/drawing/2014/main" id="{579FCBCD-3FDC-E242-AD6F-2F2306667850}"/>
              </a:ext>
            </a:extLst>
          </p:cNvPr>
          <p:cNvSpPr txBox="1">
            <a:spLocks/>
          </p:cNvSpPr>
          <p:nvPr/>
        </p:nvSpPr>
        <p:spPr>
          <a:xfrm>
            <a:off x="5624218" y="1388966"/>
            <a:ext cx="3081588" cy="17272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en-AU" sz="1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ira" pitchFamily="2" charset="77"/>
                <a:sym typeface="Livvic"/>
              </a:rPr>
              <a:t>Our unique positioning: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endParaRPr kumimoji="0" lang="en-AU" sz="180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aira" pitchFamily="2" charset="77"/>
              <a:sym typeface="Livv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en-AU" sz="180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Saira" pitchFamily="2" charset="77"/>
                <a:sym typeface="Livvic"/>
              </a:rPr>
              <a:t>LOW  TCO</a:t>
            </a:r>
            <a:r>
              <a:rPr lang="en-AU" dirty="0">
                <a:solidFill>
                  <a:schemeClr val="accent6"/>
                </a:solidFill>
                <a:latin typeface="Saira" pitchFamily="2" charset="77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lang="en-AU" dirty="0">
                <a:solidFill>
                  <a:schemeClr val="accent6"/>
                </a:solidFill>
                <a:latin typeface="Saira" pitchFamily="2" charset="77"/>
              </a:rPr>
              <a:t>&amp;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lang="en-AU" dirty="0">
                <a:solidFill>
                  <a:schemeClr val="accent6"/>
                </a:solidFill>
                <a:latin typeface="Saira" pitchFamily="2" charset="77"/>
              </a:rPr>
              <a:t>LOW PRECISION</a:t>
            </a:r>
            <a:endParaRPr kumimoji="0" lang="en-AU" sz="180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Saira" pitchFamily="2" charset="77"/>
              <a:sym typeface="Livvic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A63527AB-BA91-0D49-A0CC-8F7F545646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1940"/>
          <a:stretch/>
        </p:blipFill>
        <p:spPr>
          <a:xfrm>
            <a:off x="4295547" y="2273854"/>
            <a:ext cx="1123181" cy="59344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9922AFC6-AE82-A848-A8E8-A36155AEF4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909" y="3830893"/>
            <a:ext cx="1455051" cy="523818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03BF1-4370-794D-BD4E-CA1B7A6A4A5B}"/>
              </a:ext>
            </a:extLst>
          </p:cNvPr>
          <p:cNvCxnSpPr>
            <a:cxnSpLocks/>
          </p:cNvCxnSpPr>
          <p:nvPr/>
        </p:nvCxnSpPr>
        <p:spPr>
          <a:xfrm flipV="1">
            <a:off x="690582" y="4473614"/>
            <a:ext cx="5002649" cy="34988"/>
          </a:xfrm>
          <a:prstGeom prst="straightConnector1">
            <a:avLst/>
          </a:prstGeom>
          <a:ln w="444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otecna intègre le Groupe SKIOLD - Skiold">
            <a:extLst>
              <a:ext uri="{FF2B5EF4-FFF2-40B4-BE49-F238E27FC236}">
                <a16:creationId xmlns:a16="http://schemas.microsoft.com/office/drawing/2014/main" id="{A7F710B7-8450-4C44-B3DD-2C836ADAC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8277" y="3197193"/>
            <a:ext cx="1131031" cy="53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809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359;p39">
            <a:extLst>
              <a:ext uri="{FF2B5EF4-FFF2-40B4-BE49-F238E27FC236}">
                <a16:creationId xmlns:a16="http://schemas.microsoft.com/office/drawing/2014/main" id="{ED63EE75-7180-EA42-8F30-8C138D06E439}"/>
              </a:ext>
            </a:extLst>
          </p:cNvPr>
          <p:cNvSpPr txBox="1">
            <a:spLocks/>
          </p:cNvSpPr>
          <p:nvPr/>
        </p:nvSpPr>
        <p:spPr>
          <a:xfrm>
            <a:off x="4572000" y="1154277"/>
            <a:ext cx="3550480" cy="377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fr-FR" sz="1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ira" pitchFamily="2" charset="77"/>
                <a:sym typeface="Livvic"/>
              </a:rPr>
              <a:t>IBC</a:t>
            </a: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algn="ctr">
              <a:buClr>
                <a:srgbClr val="434343"/>
              </a:buClr>
              <a:buSzPts val="1000"/>
              <a:defRPr/>
            </a:pPr>
            <a:r>
              <a:rPr lang="en-US" sz="140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89€ + 49€/year</a:t>
            </a:r>
          </a:p>
          <a:p>
            <a:pPr lvl="0">
              <a:buClr>
                <a:srgbClr val="434343"/>
              </a:buClr>
              <a:buSzPts val="1000"/>
              <a:defRPr/>
            </a:pPr>
            <a:endParaRPr kumimoji="0" lang="en-US" sz="1400" b="0" u="none" strike="noStrike" kern="0" cap="none" spc="0" normalizeH="0" baseline="0" noProof="0" dirty="0">
              <a:ln>
                <a:noFill/>
              </a:ln>
              <a:solidFill>
                <a:srgbClr val="14097C"/>
              </a:solidFill>
              <a:effectLst/>
              <a:uLnTx/>
              <a:uFillTx/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rgbClr val="14097C"/>
                </a:solidFill>
                <a:effectLst/>
                <a:uLnTx/>
                <a:uFillTx/>
                <a:latin typeface="Saira" pitchFamily="2" charset="77"/>
                <a:cs typeface="Arial"/>
                <a:sym typeface="Arial"/>
              </a:rPr>
              <a:t>WW: 25 000 000 IBC </a:t>
            </a:r>
            <a:r>
              <a:rPr kumimoji="0" lang="en-US" sz="1400" u="none" strike="noStrike" kern="0" cap="none" spc="0" normalizeH="0" baseline="0" noProof="0" dirty="0">
                <a:ln>
                  <a:noFill/>
                </a:ln>
                <a:solidFill>
                  <a:srgbClr val="14097C"/>
                </a:solidFill>
                <a:effectLst/>
                <a:uLnTx/>
                <a:uFillTx/>
                <a:latin typeface="Saira" pitchFamily="2" charset="77"/>
                <a:cs typeface="Arial"/>
                <a:sym typeface="Arial"/>
              </a:rPr>
              <a:t>every year</a:t>
            </a:r>
          </a:p>
          <a:p>
            <a:pPr lvl="0">
              <a:buClr>
                <a:srgbClr val="434343"/>
              </a:buClr>
              <a:buSzPts val="1000"/>
              <a:defRPr/>
            </a:pPr>
            <a:r>
              <a:rPr lang="en-US" sz="1400" b="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Total park size : 100</a:t>
            </a:r>
            <a:r>
              <a:rPr lang="en-US" sz="1400" baseline="3000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+</a:t>
            </a:r>
            <a:r>
              <a:rPr lang="en-US" sz="1400" b="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 millions</a:t>
            </a:r>
          </a:p>
          <a:p>
            <a:pPr lvl="0">
              <a:buClr>
                <a:srgbClr val="434343"/>
              </a:buClr>
              <a:buSzPts val="1000"/>
              <a:defRPr/>
            </a:pP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ira" pitchFamily="2" charset="77"/>
                <a:cs typeface="Arial"/>
                <a:sym typeface="Arial"/>
              </a:rPr>
              <a:t>CAGR : 6.8%</a:t>
            </a:r>
            <a:endParaRPr lang="en-US" sz="1400" b="0" dirty="0">
              <a:solidFill>
                <a:schemeClr val="bg1">
                  <a:lumMod val="50000"/>
                </a:schemeClr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 algn="ctr">
              <a:buClr>
                <a:srgbClr val="434343"/>
              </a:buClr>
              <a:buSzPts val="1000"/>
              <a:defRPr/>
            </a:pPr>
            <a:r>
              <a:rPr lang="en-US" sz="1400" dirty="0">
                <a:solidFill>
                  <a:schemeClr val="accent6"/>
                </a:solidFill>
                <a:latin typeface="Saira" pitchFamily="2" charset="77"/>
                <a:cs typeface="Arial"/>
                <a:sym typeface="Arial"/>
              </a:rPr>
              <a:t>TAM (5%) : 445m€ + 245m€ YRR</a:t>
            </a: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C9F8B02-CE01-8D4E-AD26-881EA45D5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Market</a:t>
            </a:r>
            <a:r>
              <a:rPr lang="fr-FR" dirty="0"/>
              <a:t> &amp; business model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23DDE45-03CA-4A46-A80E-12D13DB28E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7</a:t>
            </a:fld>
            <a:endParaRPr lang="fr-FR"/>
          </a:p>
        </p:txBody>
      </p:sp>
      <p:sp>
        <p:nvSpPr>
          <p:cNvPr id="22" name="Google Shape;359;p39">
            <a:extLst>
              <a:ext uri="{FF2B5EF4-FFF2-40B4-BE49-F238E27FC236}">
                <a16:creationId xmlns:a16="http://schemas.microsoft.com/office/drawing/2014/main" id="{0C0927C6-C16E-114C-BBE9-459DF41A5918}"/>
              </a:ext>
            </a:extLst>
          </p:cNvPr>
          <p:cNvSpPr txBox="1">
            <a:spLocks/>
          </p:cNvSpPr>
          <p:nvPr/>
        </p:nvSpPr>
        <p:spPr>
          <a:xfrm>
            <a:off x="221419" y="1154277"/>
            <a:ext cx="3550480" cy="3770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fr-FR" sz="180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aira" pitchFamily="2" charset="77"/>
                <a:sym typeface="Livvic"/>
              </a:rPr>
              <a:t>SILO</a:t>
            </a: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algn="ctr">
              <a:buClr>
                <a:srgbClr val="434343"/>
              </a:buClr>
              <a:buSzPts val="1000"/>
              <a:defRPr/>
            </a:pPr>
            <a:r>
              <a:rPr lang="en-US" sz="140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499€ + 49€/year</a:t>
            </a:r>
          </a:p>
          <a:p>
            <a:pPr lvl="0">
              <a:buClr>
                <a:srgbClr val="434343"/>
              </a:buClr>
              <a:buSzPts val="1000"/>
              <a:defRPr/>
            </a:pPr>
            <a:endParaRPr kumimoji="0" lang="en-US" sz="1400" b="0" u="none" strike="noStrike" kern="0" cap="none" spc="0" normalizeH="0" baseline="0" noProof="0" dirty="0">
              <a:ln>
                <a:noFill/>
              </a:ln>
              <a:solidFill>
                <a:srgbClr val="14097C"/>
              </a:solidFill>
              <a:effectLst/>
              <a:uLnTx/>
              <a:uFillTx/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rgbClr val="14097C"/>
                </a:solidFill>
                <a:effectLst/>
                <a:uLnTx/>
                <a:uFillTx/>
                <a:latin typeface="Saira" pitchFamily="2" charset="77"/>
                <a:cs typeface="Arial"/>
                <a:sym typeface="Arial"/>
              </a:rPr>
              <a:t>FR: 300 000 tanks</a:t>
            </a:r>
          </a:p>
          <a:p>
            <a:pPr lvl="0">
              <a:buClr>
                <a:srgbClr val="434343"/>
              </a:buClr>
              <a:buSzPts val="1000"/>
              <a:defRPr/>
            </a:pPr>
            <a:r>
              <a:rPr lang="en-US" sz="1400" b="0" dirty="0">
                <a:solidFill>
                  <a:srgbClr val="14097C"/>
                </a:solidFill>
                <a:latin typeface="Saira" pitchFamily="2" charset="77"/>
                <a:cs typeface="Arial"/>
                <a:sym typeface="Arial"/>
              </a:rPr>
              <a:t>EU : 3 000 000 tanks</a:t>
            </a:r>
          </a:p>
          <a:p>
            <a:pPr lvl="0">
              <a:buClr>
                <a:srgbClr val="434343"/>
              </a:buClr>
              <a:buSzPts val="1000"/>
              <a:defRPr/>
            </a:pP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Saira" pitchFamily="2" charset="77"/>
                <a:cs typeface="Arial"/>
                <a:sym typeface="Arial"/>
              </a:rPr>
              <a:t>CAGR : 5.5%</a:t>
            </a:r>
            <a:endParaRPr lang="en-US" sz="1400" b="0" dirty="0">
              <a:solidFill>
                <a:schemeClr val="bg1">
                  <a:lumMod val="50000"/>
                </a:schemeClr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 algn="ctr">
              <a:buClr>
                <a:srgbClr val="434343"/>
              </a:buClr>
              <a:buSzPts val="1000"/>
              <a:defRPr/>
            </a:pPr>
            <a:r>
              <a:rPr lang="en-US" sz="1400" dirty="0">
                <a:solidFill>
                  <a:schemeClr val="accent6"/>
                </a:solidFill>
                <a:latin typeface="Saira" pitchFamily="2" charset="77"/>
                <a:cs typeface="Arial"/>
                <a:sym typeface="Arial"/>
              </a:rPr>
              <a:t>TAM (15%) : 225m€ + 22m€ YRR</a:t>
            </a: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  <a:p>
            <a:pPr lvl="0">
              <a:buClr>
                <a:srgbClr val="434343"/>
              </a:buClr>
              <a:buSzPts val="1000"/>
              <a:defRPr/>
            </a:pPr>
            <a:endParaRPr lang="en-US" sz="1400" b="0" dirty="0">
              <a:solidFill>
                <a:srgbClr val="14097C"/>
              </a:solidFill>
              <a:latin typeface="Saira" pitchFamily="2" charset="77"/>
              <a:cs typeface="Arial"/>
              <a:sym typeface="Arial"/>
            </a:endParaRP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97A57D1C-71D9-1D40-BF46-BC6E54E3A7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659" y="1644726"/>
            <a:ext cx="1800000" cy="1200136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BBF94C94-91E9-CF4B-BFB7-0A48356C2B4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240" y="1644726"/>
            <a:ext cx="1800000" cy="1198800"/>
          </a:xfrm>
          <a:prstGeom prst="rect">
            <a:avLst/>
          </a:prstGeom>
          <a:ln>
            <a:noFill/>
          </a:ln>
        </p:spPr>
      </p:pic>
      <p:sp>
        <p:nvSpPr>
          <p:cNvPr id="28" name="Google Shape;361;p39">
            <a:extLst>
              <a:ext uri="{FF2B5EF4-FFF2-40B4-BE49-F238E27FC236}">
                <a16:creationId xmlns:a16="http://schemas.microsoft.com/office/drawing/2014/main" id="{1C20E449-F89F-5248-81D7-2A8253B9D2C2}"/>
              </a:ext>
            </a:extLst>
          </p:cNvPr>
          <p:cNvSpPr/>
          <p:nvPr/>
        </p:nvSpPr>
        <p:spPr>
          <a:xfrm>
            <a:off x="953888" y="1643390"/>
            <a:ext cx="142771" cy="1200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0" name="Google Shape;361;p39">
            <a:extLst>
              <a:ext uri="{FF2B5EF4-FFF2-40B4-BE49-F238E27FC236}">
                <a16:creationId xmlns:a16="http://schemas.microsoft.com/office/drawing/2014/main" id="{F20B16A9-475E-2041-B12F-AB291FCE8CE1}"/>
              </a:ext>
            </a:extLst>
          </p:cNvPr>
          <p:cNvSpPr/>
          <p:nvPr/>
        </p:nvSpPr>
        <p:spPr>
          <a:xfrm>
            <a:off x="5304469" y="1643390"/>
            <a:ext cx="142771" cy="12001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20FFBAE-6AA8-A247-8D53-D1BB42D67319}"/>
              </a:ext>
            </a:extLst>
          </p:cNvPr>
          <p:cNvSpPr txBox="1"/>
          <p:nvPr/>
        </p:nvSpPr>
        <p:spPr>
          <a:xfrm>
            <a:off x="627623" y="4662488"/>
            <a:ext cx="57196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>
                <a:solidFill>
                  <a:schemeClr val="bg2"/>
                </a:solidFill>
              </a:rPr>
              <a:t>Sources: </a:t>
            </a:r>
          </a:p>
          <a:p>
            <a:r>
              <a:rPr lang="en-US" sz="600" i="1" dirty="0">
                <a:solidFill>
                  <a:schemeClr val="bg2"/>
                </a:solidFill>
              </a:rPr>
              <a:t>- </a:t>
            </a:r>
            <a:r>
              <a:rPr lang="fr-FR" sz="600" i="1" dirty="0">
                <a:solidFill>
                  <a:schemeClr val="bg2"/>
                </a:solidFill>
              </a:rPr>
              <a:t>Global Plastic </a:t>
            </a:r>
            <a:r>
              <a:rPr lang="fr-FR" sz="600" i="1" dirty="0" err="1">
                <a:solidFill>
                  <a:schemeClr val="bg2"/>
                </a:solidFill>
              </a:rPr>
              <a:t>Rigid</a:t>
            </a:r>
            <a:r>
              <a:rPr lang="fr-FR" sz="600" i="1" dirty="0">
                <a:solidFill>
                  <a:schemeClr val="bg2"/>
                </a:solidFill>
              </a:rPr>
              <a:t> IBC </a:t>
            </a:r>
            <a:r>
              <a:rPr lang="fr-FR" sz="600" i="1" dirty="0" err="1">
                <a:solidFill>
                  <a:schemeClr val="bg2"/>
                </a:solidFill>
              </a:rPr>
              <a:t>Market</a:t>
            </a:r>
            <a:r>
              <a:rPr lang="fr-FR" sz="600" i="1" dirty="0">
                <a:solidFill>
                  <a:schemeClr val="bg2"/>
                </a:solidFill>
              </a:rPr>
              <a:t> 2018</a:t>
            </a:r>
            <a:r>
              <a:rPr lang="en-US" sz="600" i="1" dirty="0">
                <a:solidFill>
                  <a:schemeClr val="bg2"/>
                </a:solidFill>
              </a:rPr>
              <a:t>, </a:t>
            </a:r>
            <a:r>
              <a:rPr lang="fr-FR" sz="600" i="1" dirty="0" err="1">
                <a:solidFill>
                  <a:schemeClr val="bg2"/>
                </a:solidFill>
              </a:rPr>
              <a:t>QYResearch</a:t>
            </a:r>
            <a:r>
              <a:rPr lang="fr-FR" sz="600" i="1" dirty="0">
                <a:solidFill>
                  <a:schemeClr val="bg2"/>
                </a:solidFill>
              </a:rPr>
              <a:t>, July 2018</a:t>
            </a:r>
          </a:p>
          <a:p>
            <a:r>
              <a:rPr lang="fr-FR" sz="600" i="1" dirty="0">
                <a:solidFill>
                  <a:schemeClr val="bg2"/>
                </a:solidFill>
              </a:rPr>
              <a:t>- The Global </a:t>
            </a:r>
            <a:r>
              <a:rPr lang="fr-FR" sz="600" i="1" dirty="0" err="1">
                <a:solidFill>
                  <a:schemeClr val="bg2"/>
                </a:solidFill>
              </a:rPr>
              <a:t>Remote</a:t>
            </a:r>
            <a:r>
              <a:rPr lang="fr-FR" sz="600" i="1" dirty="0">
                <a:solidFill>
                  <a:schemeClr val="bg2"/>
                </a:solidFill>
              </a:rPr>
              <a:t> Tank Monitoring </a:t>
            </a:r>
            <a:r>
              <a:rPr lang="fr-FR" sz="600" i="1" dirty="0" err="1">
                <a:solidFill>
                  <a:schemeClr val="bg2"/>
                </a:solidFill>
              </a:rPr>
              <a:t>Market</a:t>
            </a:r>
            <a:r>
              <a:rPr lang="fr-FR" sz="600" i="1" dirty="0">
                <a:solidFill>
                  <a:schemeClr val="bg2"/>
                </a:solidFill>
              </a:rPr>
              <a:t>, Berg Insight, Second Edition, 2019</a:t>
            </a:r>
          </a:p>
          <a:p>
            <a:endParaRPr lang="fr-FR" sz="6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74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E9BAB57-6FA4-BB45-8A7A-8397BEA4B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achievements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8924538-71DC-104E-9E2B-62C749DA0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02" y="1125580"/>
            <a:ext cx="4714236" cy="3416400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Business model &amp; technology validated by the market</a:t>
            </a:r>
          </a:p>
          <a:p>
            <a:endParaRPr lang="en-US" b="1" dirty="0">
              <a:solidFill>
                <a:schemeClr val="accent6"/>
              </a:solidFill>
            </a:endParaRPr>
          </a:p>
          <a:p>
            <a:pPr lvl="1"/>
            <a:r>
              <a:rPr lang="en-US" b="1" dirty="0"/>
              <a:t>3 top players in rollout phases</a:t>
            </a:r>
            <a:r>
              <a:rPr lang="en-US" dirty="0"/>
              <a:t>: </a:t>
            </a:r>
            <a:r>
              <a:rPr lang="en-US" dirty="0" err="1"/>
              <a:t>Gaches</a:t>
            </a:r>
            <a:r>
              <a:rPr lang="en-US" dirty="0"/>
              <a:t> (IBC), </a:t>
            </a:r>
            <a:r>
              <a:rPr lang="en-US" dirty="0" err="1"/>
              <a:t>Cooperl</a:t>
            </a:r>
            <a:r>
              <a:rPr lang="en-US" dirty="0"/>
              <a:t> (silos), Even (silos)…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6 pilots in Europe</a:t>
            </a:r>
            <a:r>
              <a:rPr lang="en-US" dirty="0"/>
              <a:t>: Haffner (DE), </a:t>
            </a:r>
            <a:r>
              <a:rPr lang="en-US" dirty="0" err="1"/>
              <a:t>Alicoop</a:t>
            </a:r>
            <a:r>
              <a:rPr lang="en-US" dirty="0"/>
              <a:t> (FR), Linde (DE), </a:t>
            </a:r>
            <a:r>
              <a:rPr lang="en-US" dirty="0" err="1"/>
              <a:t>Ventum</a:t>
            </a:r>
            <a:r>
              <a:rPr lang="en-US" dirty="0"/>
              <a:t> (ES), </a:t>
            </a:r>
            <a:r>
              <a:rPr lang="en-US" dirty="0" err="1"/>
              <a:t>Arterris</a:t>
            </a:r>
            <a:r>
              <a:rPr lang="en-US" dirty="0"/>
              <a:t> (FR), </a:t>
            </a:r>
            <a:r>
              <a:rPr lang="en-US" dirty="0" err="1"/>
              <a:t>Donauchem</a:t>
            </a:r>
            <a:r>
              <a:rPr lang="en-US" dirty="0"/>
              <a:t> (CZ)…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Key agreements with top IBC manufacturer </a:t>
            </a:r>
            <a:br>
              <a:rPr lang="en-US" b="1" dirty="0"/>
            </a:br>
            <a:r>
              <a:rPr lang="en-US" dirty="0"/>
              <a:t>to sell Nanolike as an OEM product: </a:t>
            </a:r>
          </a:p>
          <a:p>
            <a:pPr marL="1371600" indent="-320040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SzPct val="75000"/>
              <a:buFont typeface="Wingdings" pitchFamily="2" charset="2"/>
              <a:buChar char="§"/>
            </a:pPr>
            <a:r>
              <a:rPr lang="en-US" b="1" dirty="0">
                <a:solidFill>
                  <a:srgbClr val="B50041"/>
                </a:solidFill>
                <a:ea typeface="Arial" panose="020B0604020202020204" pitchFamily="34" charset="0"/>
                <a:cs typeface="Arial" panose="020B0604020202020204" pitchFamily="34" charset="0"/>
              </a:rPr>
              <a:t>Greif </a:t>
            </a:r>
            <a:r>
              <a:rPr lang="en-US" b="1" dirty="0" err="1">
                <a:solidFill>
                  <a:srgbClr val="B50041"/>
                </a:solidFill>
                <a:ea typeface="Arial" panose="020B0604020202020204" pitchFamily="34" charset="0"/>
                <a:cs typeface="Arial" panose="020B0604020202020204" pitchFamily="34" charset="0"/>
              </a:rPr>
              <a:t>Gcube</a:t>
            </a:r>
            <a:r>
              <a:rPr lang="en-US" b="1" dirty="0">
                <a:solidFill>
                  <a:srgbClr val="B50041"/>
                </a:solidFill>
                <a:ea typeface="Arial" panose="020B0604020202020204" pitchFamily="34" charset="0"/>
                <a:cs typeface="Arial" panose="020B0604020202020204" pitchFamily="34" charset="0"/>
              </a:rPr>
              <a:t> Connect (Global n°3 player)</a:t>
            </a:r>
            <a:endParaRPr lang="fr-FR" dirty="0"/>
          </a:p>
          <a:p>
            <a:pPr lvl="2"/>
            <a:r>
              <a:rPr lang="en-US" dirty="0"/>
              <a:t>Schoeller </a:t>
            </a:r>
            <a:r>
              <a:rPr lang="en-US" dirty="0" err="1"/>
              <a:t>Allibert</a:t>
            </a:r>
            <a:r>
              <a:rPr lang="en-US" dirty="0"/>
              <a:t>: </a:t>
            </a:r>
            <a:r>
              <a:rPr lang="en-US" dirty="0" err="1"/>
              <a:t>ChemiFlow</a:t>
            </a:r>
            <a:endParaRPr lang="en-US" dirty="0"/>
          </a:p>
          <a:p>
            <a:pPr lvl="2"/>
            <a:r>
              <a:rPr lang="en-US" dirty="0" err="1"/>
              <a:t>Sotralentz</a:t>
            </a:r>
            <a:r>
              <a:rPr lang="en-US" dirty="0"/>
              <a:t>: Multiway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4DE193-247F-9E42-A164-206CDF86DBC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mtClean="0"/>
              <a:t>8</a:t>
            </a:fld>
            <a:endParaRPr lang="fr-FR"/>
          </a:p>
        </p:txBody>
      </p:sp>
      <p:pic>
        <p:nvPicPr>
          <p:cNvPr id="5" name="Image 4">
            <a:hlinkClick r:id="rId2"/>
            <a:extLst>
              <a:ext uri="{FF2B5EF4-FFF2-40B4-BE49-F238E27FC236}">
                <a16:creationId xmlns:a16="http://schemas.microsoft.com/office/drawing/2014/main" id="{C59A0639-BD77-194B-BF61-A3E4B15687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804" y="429857"/>
            <a:ext cx="1962477" cy="1167812"/>
          </a:xfrm>
          <a:prstGeom prst="rect">
            <a:avLst/>
          </a:prstGeom>
        </p:spPr>
      </p:pic>
      <p:pic>
        <p:nvPicPr>
          <p:cNvPr id="7" name="Image 6">
            <a:hlinkClick r:id="rId4"/>
            <a:extLst>
              <a:ext uri="{FF2B5EF4-FFF2-40B4-BE49-F238E27FC236}">
                <a16:creationId xmlns:a16="http://schemas.microsoft.com/office/drawing/2014/main" id="{73FE4F14-8057-EA47-B404-12B71B5EEA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2074" y="1687066"/>
            <a:ext cx="3282502" cy="1160271"/>
          </a:xfrm>
          <a:prstGeom prst="rect">
            <a:avLst/>
          </a:prstGeom>
        </p:spPr>
      </p:pic>
      <p:pic>
        <p:nvPicPr>
          <p:cNvPr id="8" name="Image 7">
            <a:hlinkClick r:id="rId6"/>
            <a:extLst>
              <a:ext uri="{FF2B5EF4-FFF2-40B4-BE49-F238E27FC236}">
                <a16:creationId xmlns:a16="http://schemas.microsoft.com/office/drawing/2014/main" id="{581445F5-F15A-B044-B01A-CA982FB05BE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7182" y="2989953"/>
            <a:ext cx="1609593" cy="177975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F43ED134-D863-0F4E-AE7F-05FE51F5487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5925" y="2890171"/>
            <a:ext cx="1979885" cy="1772317"/>
          </a:xfrm>
          <a:prstGeom prst="rect">
            <a:avLst/>
          </a:prstGeom>
        </p:spPr>
      </p:pic>
      <p:sp>
        <p:nvSpPr>
          <p:cNvPr id="12" name="Google Shape;361;p39">
            <a:extLst>
              <a:ext uri="{FF2B5EF4-FFF2-40B4-BE49-F238E27FC236}">
                <a16:creationId xmlns:a16="http://schemas.microsoft.com/office/drawing/2014/main" id="{73C7A7B5-23A1-4249-A730-C1148B5F5E8F}"/>
              </a:ext>
            </a:extLst>
          </p:cNvPr>
          <p:cNvSpPr/>
          <p:nvPr/>
        </p:nvSpPr>
        <p:spPr>
          <a:xfrm>
            <a:off x="6891607" y="429857"/>
            <a:ext cx="145197" cy="11906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Google Shape;361;p39">
            <a:extLst>
              <a:ext uri="{FF2B5EF4-FFF2-40B4-BE49-F238E27FC236}">
                <a16:creationId xmlns:a16="http://schemas.microsoft.com/office/drawing/2014/main" id="{F4486C1D-F615-0646-94E9-BA8F071DFC8A}"/>
              </a:ext>
            </a:extLst>
          </p:cNvPr>
          <p:cNvSpPr/>
          <p:nvPr/>
        </p:nvSpPr>
        <p:spPr>
          <a:xfrm>
            <a:off x="4856876" y="1687065"/>
            <a:ext cx="145197" cy="11444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Google Shape;361;p39">
            <a:extLst>
              <a:ext uri="{FF2B5EF4-FFF2-40B4-BE49-F238E27FC236}">
                <a16:creationId xmlns:a16="http://schemas.microsoft.com/office/drawing/2014/main" id="{C4A31B16-5217-2944-8D2C-2D1BCB657A34}"/>
              </a:ext>
            </a:extLst>
          </p:cNvPr>
          <p:cNvSpPr/>
          <p:nvPr/>
        </p:nvSpPr>
        <p:spPr>
          <a:xfrm>
            <a:off x="4671985" y="2989953"/>
            <a:ext cx="145197" cy="177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Google Shape;361;p39">
            <a:extLst>
              <a:ext uri="{FF2B5EF4-FFF2-40B4-BE49-F238E27FC236}">
                <a16:creationId xmlns:a16="http://schemas.microsoft.com/office/drawing/2014/main" id="{4712F704-8E32-1749-8D2F-DDAFABCF6E84}"/>
              </a:ext>
            </a:extLst>
          </p:cNvPr>
          <p:cNvSpPr/>
          <p:nvPr/>
        </p:nvSpPr>
        <p:spPr>
          <a:xfrm>
            <a:off x="6643325" y="2888791"/>
            <a:ext cx="145197" cy="177975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3004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FC415EF-19A8-BE4F-A34D-C01264C17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Go to market strategy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EFC1329-23BB-754F-8CE3-166613855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4125" y="1125581"/>
            <a:ext cx="6107466" cy="3416400"/>
          </a:xfrm>
        </p:spPr>
        <p:txBody>
          <a:bodyPr>
            <a:normAutofit fontScale="62500" lnSpcReduction="20000"/>
          </a:bodyPr>
          <a:lstStyle/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Sales</a:t>
            </a:r>
          </a:p>
          <a:p>
            <a:pPr lvl="1"/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silos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market by replication</a:t>
            </a:r>
          </a:p>
          <a:p>
            <a:pPr lvl="1"/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massively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IBC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with IBC manufacturers</a:t>
            </a:r>
          </a:p>
          <a:p>
            <a:pPr indent="0">
              <a:buNone/>
            </a:pPr>
            <a:r>
              <a:rPr lang="en-AU" sz="23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</a:t>
            </a:r>
          </a:p>
          <a:p>
            <a:pPr indent="0">
              <a:buNone/>
            </a:pPr>
            <a:r>
              <a:rPr lang="en-AU" sz="2300" b="1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</a:t>
            </a:r>
          </a:p>
          <a:p>
            <a:pPr indent="0">
              <a:buNone/>
            </a:pPr>
            <a:r>
              <a:rPr lang="en-AU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</a:p>
          <a:p>
            <a:pPr lvl="1"/>
            <a:r>
              <a:rPr lang="en-AU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platform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AU" dirty="0" err="1">
                <a:latin typeface="Arial" panose="020B0604020202020204" pitchFamily="34" charset="0"/>
                <a:cs typeface="Arial" panose="020B0604020202020204" pitchFamily="34" charset="0"/>
              </a:rPr>
              <a:t>backoffice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 management)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Develop new IA-based features</a:t>
            </a:r>
          </a:p>
          <a:p>
            <a:pPr lvl="1"/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Open diversification segments</a:t>
            </a:r>
          </a:p>
          <a:p>
            <a:pPr lvl="0" indent="0">
              <a:buClr>
                <a:srgbClr val="14097C"/>
              </a:buClr>
              <a:buNone/>
            </a:pPr>
            <a:r>
              <a:rPr lang="en-AU" sz="2300" b="1" dirty="0">
                <a:solidFill>
                  <a:srgbClr val="14097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 </a:t>
            </a:r>
            <a:endParaRPr lang="en-AU" sz="2300" dirty="0">
              <a:solidFill>
                <a:srgbClr val="14097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1C03ADD-932B-7441-B01F-007818C1A1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AU" smtClean="0"/>
              <a:t>9</a:t>
            </a:fld>
            <a:endParaRPr lang="en-AU" dirty="0"/>
          </a:p>
        </p:txBody>
      </p:sp>
      <p:sp>
        <p:nvSpPr>
          <p:cNvPr id="5" name="Accolade fermante 4">
            <a:extLst>
              <a:ext uri="{FF2B5EF4-FFF2-40B4-BE49-F238E27FC236}">
                <a16:creationId xmlns:a16="http://schemas.microsoft.com/office/drawing/2014/main" id="{8438E61B-D3E3-EB4C-8963-39D863561144}"/>
              </a:ext>
            </a:extLst>
          </p:cNvPr>
          <p:cNvSpPr/>
          <p:nvPr/>
        </p:nvSpPr>
        <p:spPr>
          <a:xfrm>
            <a:off x="6111419" y="1204332"/>
            <a:ext cx="301083" cy="3192304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6" name="Google Shape;359;p39">
            <a:extLst>
              <a:ext uri="{FF2B5EF4-FFF2-40B4-BE49-F238E27FC236}">
                <a16:creationId xmlns:a16="http://schemas.microsoft.com/office/drawing/2014/main" id="{C3773039-5030-DF42-BD4D-7FC632D00314}"/>
              </a:ext>
            </a:extLst>
          </p:cNvPr>
          <p:cNvSpPr txBox="1">
            <a:spLocks/>
          </p:cNvSpPr>
          <p:nvPr/>
        </p:nvSpPr>
        <p:spPr>
          <a:xfrm>
            <a:off x="6311591" y="2131906"/>
            <a:ext cx="2429021" cy="1738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ivvic"/>
              <a:buNone/>
              <a:defRPr sz="1800" b="1" i="0" u="none" strike="noStrike" cap="none">
                <a:solidFill>
                  <a:schemeClr val="dk1"/>
                </a:solidFill>
                <a:latin typeface="Livvic"/>
                <a:ea typeface="Livvic"/>
                <a:cs typeface="Livvic"/>
                <a:sym typeface="Livvic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en-AU" sz="160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ivvic"/>
              </a:rPr>
              <a:t>Looking for: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endParaRPr lang="en-AU" sz="16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kumimoji="0" lang="en-AU" sz="160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Livvic"/>
              </a:rPr>
              <a:t>2.5 m€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endParaRPr kumimoji="0" lang="en-AU" sz="160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Livv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Livvic"/>
              <a:buNone/>
              <a:tabLst/>
              <a:defRPr/>
            </a:pPr>
            <a:r>
              <a:rPr lang="en-AU" sz="1600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VC for growth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63FC286-DD2E-7D4E-8717-11BC38178848}"/>
              </a:ext>
            </a:extLst>
          </p:cNvPr>
          <p:cNvSpPr/>
          <p:nvPr/>
        </p:nvSpPr>
        <p:spPr>
          <a:xfrm>
            <a:off x="497903" y="2019633"/>
            <a:ext cx="55126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buNone/>
            </a:pPr>
            <a:r>
              <a:rPr lang="en-A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1.5 m€ to b</a:t>
            </a:r>
            <a:r>
              <a:rPr lang="en-A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uild a sales network in Europe: </a:t>
            </a:r>
            <a:r>
              <a:rPr lang="en-AU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sales in Germany, Spain, Italy, Northern EU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B75F0C9-DD49-7742-ABF4-E6881C185968}"/>
              </a:ext>
            </a:extLst>
          </p:cNvPr>
          <p:cNvSpPr/>
          <p:nvPr/>
        </p:nvSpPr>
        <p:spPr>
          <a:xfrm>
            <a:off x="507827" y="3933470"/>
            <a:ext cx="55126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1 m€ to secure high scalability of the technology</a:t>
            </a:r>
            <a:endParaRPr lang="en-A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184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Thème Nanolike 2018">
  <a:themeElements>
    <a:clrScheme name="Nanolike 1">
      <a:dk1>
        <a:srgbClr val="14097C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14097C"/>
      </a:accent2>
      <a:accent3>
        <a:srgbClr val="78909C"/>
      </a:accent3>
      <a:accent4>
        <a:srgbClr val="FFAB40"/>
      </a:accent4>
      <a:accent5>
        <a:srgbClr val="0097A7"/>
      </a:accent5>
      <a:accent6>
        <a:srgbClr val="B500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Nanolike" id="{1316B482-6C80-432D-A8B3-110FF5C9112C}" vid="{4BC69E20-CB9D-4A4A-9A90-8DC74A5C2D1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F5DEC9C875BF4086076600602537EA" ma:contentTypeVersion="12" ma:contentTypeDescription="Crée un document." ma:contentTypeScope="" ma:versionID="34e154177dec8d05a345db727566ed18">
  <xsd:schema xmlns:xsd="http://www.w3.org/2001/XMLSchema" xmlns:xs="http://www.w3.org/2001/XMLSchema" xmlns:p="http://schemas.microsoft.com/office/2006/metadata/properties" xmlns:ns2="2d3b65dc-485f-4ff1-b23f-590199eda3e7" xmlns:ns3="1a02ec43-0af5-4d32-a3fa-65b64c657225" targetNamespace="http://schemas.microsoft.com/office/2006/metadata/properties" ma:root="true" ma:fieldsID="71bf2b412ff00703b21f8aa22f8c3db9" ns2:_="" ns3:_="">
    <xsd:import namespace="2d3b65dc-485f-4ff1-b23f-590199eda3e7"/>
    <xsd:import namespace="1a02ec43-0af5-4d32-a3fa-65b64c65722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65dc-485f-4ff1-b23f-590199eda3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2ec43-0af5-4d32-a3fa-65b64c657225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05B8DF8-24B8-4991-AE06-B8590BE8D01D}"/>
</file>

<file path=customXml/itemProps2.xml><?xml version="1.0" encoding="utf-8"?>
<ds:datastoreItem xmlns:ds="http://schemas.openxmlformats.org/officeDocument/2006/customXml" ds:itemID="{FB6E7661-07E1-4817-94FD-998455835457}"/>
</file>

<file path=customXml/itemProps3.xml><?xml version="1.0" encoding="utf-8"?>
<ds:datastoreItem xmlns:ds="http://schemas.openxmlformats.org/officeDocument/2006/customXml" ds:itemID="{B8203B6F-DA0E-4473-A78D-56519A5DB908}"/>
</file>

<file path=docProps/app.xml><?xml version="1.0" encoding="utf-8"?>
<Properties xmlns="http://schemas.openxmlformats.org/officeDocument/2006/extended-properties" xmlns:vt="http://schemas.openxmlformats.org/officeDocument/2006/docPropsVTypes">
  <Template>Thème Nanolike 2018</Template>
  <TotalTime>12872</TotalTime>
  <Words>794</Words>
  <Application>Microsoft Macintosh PowerPoint</Application>
  <PresentationFormat>Affichage à l'écran (16:9)</PresentationFormat>
  <Paragraphs>175</Paragraphs>
  <Slides>13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0" baseType="lpstr">
      <vt:lpstr>Arial</vt:lpstr>
      <vt:lpstr>Wingdings</vt:lpstr>
      <vt:lpstr>Livvic</vt:lpstr>
      <vt:lpstr>Saira SemiBold</vt:lpstr>
      <vt:lpstr>Catamaran Thin</vt:lpstr>
      <vt:lpstr>Saira</vt:lpstr>
      <vt:lpstr>Thème Nanolike 2018</vt:lpstr>
      <vt:lpstr>Nanolike</vt:lpstr>
      <vt:lpstr>Our ambition</vt:lpstr>
      <vt:lpstr>Context</vt:lpstr>
      <vt:lpstr>Problem</vt:lpstr>
      <vt:lpstr>Our solution</vt:lpstr>
      <vt:lpstr>Positioning: to disrupt existing solutions</vt:lpstr>
      <vt:lpstr>Market &amp; business model</vt:lpstr>
      <vt:lpstr>Key achievements</vt:lpstr>
      <vt:lpstr>Go to market strategy</vt:lpstr>
      <vt:lpstr>Key figures</vt:lpstr>
      <vt:lpstr>Team</vt:lpstr>
      <vt:lpstr>Key investment highlights</vt:lpstr>
      <vt:lpstr>Nanolike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 présentation</dc:title>
  <dc:creator>Jean-Jacques BOIS</dc:creator>
  <cp:lastModifiedBy>Jean-Jacques BOIS</cp:lastModifiedBy>
  <cp:revision>161</cp:revision>
  <cp:lastPrinted>2018-12-13T20:44:29Z</cp:lastPrinted>
  <dcterms:created xsi:type="dcterms:W3CDTF">2020-05-26T08:26:13Z</dcterms:created>
  <dcterms:modified xsi:type="dcterms:W3CDTF">2020-09-22T07:22:17Z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0x0101004BF5DEC9C875BF4086076600602537EA</vt:lpwstr>
  </property>
</Properties>
</file>