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4"/>
    <p:sldMasterId id="2147483694" r:id="rId5"/>
  </p:sldMasterIdLst>
  <p:notesMasterIdLst>
    <p:notesMasterId r:id="rId22"/>
  </p:notesMasterIdLst>
  <p:sldIdLst>
    <p:sldId id="417" r:id="rId6"/>
    <p:sldId id="435" r:id="rId7"/>
    <p:sldId id="448" r:id="rId8"/>
    <p:sldId id="439" r:id="rId9"/>
    <p:sldId id="449" r:id="rId10"/>
    <p:sldId id="446" r:id="rId11"/>
    <p:sldId id="445" r:id="rId12"/>
    <p:sldId id="444" r:id="rId13"/>
    <p:sldId id="437" r:id="rId14"/>
    <p:sldId id="447" r:id="rId15"/>
    <p:sldId id="426" r:id="rId16"/>
    <p:sldId id="438" r:id="rId17"/>
    <p:sldId id="451" r:id="rId18"/>
    <p:sldId id="442" r:id="rId19"/>
    <p:sldId id="450" r:id="rId20"/>
    <p:sldId id="429" r:id="rId21"/>
  </p:sldIdLst>
  <p:sldSz cx="9144000" cy="5143500" type="screen16x9"/>
  <p:notesSz cx="7315200" cy="96012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il Ivey" initials="NI" lastIdx="2" clrIdx="0">
    <p:extLst>
      <p:ext uri="{19B8F6BF-5375-455C-9EA6-DF929625EA0E}">
        <p15:presenceInfo xmlns:p15="http://schemas.microsoft.com/office/powerpoint/2012/main" userId="Neil Ivey" providerId="None"/>
      </p:ext>
    </p:extLst>
  </p:cmAuthor>
  <p:cmAuthor id="2" name="Neil" initials="N" lastIdx="4" clrIdx="1">
    <p:extLst>
      <p:ext uri="{19B8F6BF-5375-455C-9EA6-DF929625EA0E}">
        <p15:presenceInfo xmlns:p15="http://schemas.microsoft.com/office/powerpoint/2012/main" userId="Neil" providerId="None"/>
      </p:ext>
    </p:extLst>
  </p:cmAuthor>
  <p:cmAuthor id="3" name="Matthew Harte" initials="MH" lastIdx="2" clrIdx="2">
    <p:extLst>
      <p:ext uri="{19B8F6BF-5375-455C-9EA6-DF929625EA0E}">
        <p15:presenceInfo xmlns:p15="http://schemas.microsoft.com/office/powerpoint/2012/main" userId="S::matthew@eluceda.com::62bb07c6-17bc-46fd-9522-4e83b46b3d4c" providerId="AD"/>
      </p:ext>
    </p:extLst>
  </p:cmAuthor>
  <p:cmAuthor id="4" name="Matthew Harte" initials="MH [2]" lastIdx="5" clrIdx="3">
    <p:extLst>
      <p:ext uri="{19B8F6BF-5375-455C-9EA6-DF929625EA0E}">
        <p15:presenceInfo xmlns:p15="http://schemas.microsoft.com/office/powerpoint/2012/main" userId="426c5974b863f2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a:srgbClr val="4AAEC9"/>
    <a:srgbClr val="C69900"/>
    <a:srgbClr val="E7B200"/>
    <a:srgbClr val="C99B00"/>
    <a:srgbClr val="FCC400"/>
    <a:srgbClr val="FBC200"/>
    <a:srgbClr val="FAC100"/>
    <a:srgbClr val="C42F1A"/>
    <a:srgbClr val="54A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B7AC2-A9EE-AC47-AB70-C31FAEB9D3F4}" v="186" dt="2020-06-22T08:59:18.286"/>
  </p1510:revLst>
</p1510:revInfo>
</file>

<file path=ppt/tableStyles.xml><?xml version="1.0" encoding="utf-8"?>
<a:tblStyleLst xmlns:a="http://schemas.openxmlformats.org/drawingml/2006/main" def="{B63B9131-92BF-483A-937C-E7B1CE801D1D}">
  <a:tblStyle styleId="{B63B9131-92BF-483A-937C-E7B1CE801D1D}"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37" autoAdjust="0"/>
    <p:restoredTop sz="89864" autoAdjust="0"/>
  </p:normalViewPr>
  <p:slideViewPr>
    <p:cSldViewPr snapToGrid="0">
      <p:cViewPr varScale="1">
        <p:scale>
          <a:sx n="153" d="100"/>
          <a:sy n="153" d="100"/>
        </p:scale>
        <p:origin x="200"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8" d="100"/>
          <a:sy n="88" d="100"/>
        </p:scale>
        <p:origin x="43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Harte" userId="62bb07c6-17bc-46fd-9522-4e83b46b3d4c" providerId="ADAL" clId="{151B7AC2-A9EE-AC47-AB70-C31FAEB9D3F4}"/>
    <pc:docChg chg="undo redo custSel addSld delSld modSld sldOrd">
      <pc:chgData name="Matthew Harte" userId="62bb07c6-17bc-46fd-9522-4e83b46b3d4c" providerId="ADAL" clId="{151B7AC2-A9EE-AC47-AB70-C31FAEB9D3F4}" dt="2020-06-22T09:26:24.362" v="865" actId="20577"/>
      <pc:docMkLst>
        <pc:docMk/>
      </pc:docMkLst>
      <pc:sldChg chg="addSp delSp modSp add del">
        <pc:chgData name="Matthew Harte" userId="62bb07c6-17bc-46fd-9522-4e83b46b3d4c" providerId="ADAL" clId="{151B7AC2-A9EE-AC47-AB70-C31FAEB9D3F4}" dt="2020-06-19T14:21:39.799" v="261" actId="2696"/>
        <pc:sldMkLst>
          <pc:docMk/>
          <pc:sldMk cId="867069197" sldId="427"/>
        </pc:sldMkLst>
        <pc:spChg chg="mod">
          <ac:chgData name="Matthew Harte" userId="62bb07c6-17bc-46fd-9522-4e83b46b3d4c" providerId="ADAL" clId="{151B7AC2-A9EE-AC47-AB70-C31FAEB9D3F4}" dt="2020-06-19T14:17:51.022" v="181" actId="20577"/>
          <ac:spMkLst>
            <pc:docMk/>
            <pc:sldMk cId="867069197" sldId="427"/>
            <ac:spMk id="2" creationId="{C8BA1605-355B-4949-9D9E-4048D9EE3EF3}"/>
          </ac:spMkLst>
        </pc:spChg>
        <pc:spChg chg="del">
          <ac:chgData name="Matthew Harte" userId="62bb07c6-17bc-46fd-9522-4e83b46b3d4c" providerId="ADAL" clId="{151B7AC2-A9EE-AC47-AB70-C31FAEB9D3F4}" dt="2020-06-19T14:18:01.774" v="182" actId="478"/>
          <ac:spMkLst>
            <pc:docMk/>
            <pc:sldMk cId="867069197" sldId="427"/>
            <ac:spMk id="3" creationId="{5A43C01F-4FD9-4274-A74B-8B3FC9BCB31E}"/>
          </ac:spMkLst>
        </pc:spChg>
        <pc:spChg chg="mod">
          <ac:chgData name="Matthew Harte" userId="62bb07c6-17bc-46fd-9522-4e83b46b3d4c" providerId="ADAL" clId="{151B7AC2-A9EE-AC47-AB70-C31FAEB9D3F4}" dt="2020-06-19T14:19:10.567" v="217" actId="1076"/>
          <ac:spMkLst>
            <pc:docMk/>
            <pc:sldMk cId="867069197" sldId="427"/>
            <ac:spMk id="10" creationId="{C74B0632-B803-4600-B2D4-B6A5EFFDBE0E}"/>
          </ac:spMkLst>
        </pc:spChg>
        <pc:spChg chg="add del mod">
          <ac:chgData name="Matthew Harte" userId="62bb07c6-17bc-46fd-9522-4e83b46b3d4c" providerId="ADAL" clId="{151B7AC2-A9EE-AC47-AB70-C31FAEB9D3F4}" dt="2020-06-19T14:18:08.317" v="185" actId="478"/>
          <ac:spMkLst>
            <pc:docMk/>
            <pc:sldMk cId="867069197" sldId="427"/>
            <ac:spMk id="12" creationId="{D3D8C725-7E6B-0A4F-86E1-A099F0D26675}"/>
          </ac:spMkLst>
        </pc:spChg>
        <pc:spChg chg="del">
          <ac:chgData name="Matthew Harte" userId="62bb07c6-17bc-46fd-9522-4e83b46b3d4c" providerId="ADAL" clId="{151B7AC2-A9EE-AC47-AB70-C31FAEB9D3F4}" dt="2020-06-19T14:19:00.491" v="215" actId="478"/>
          <ac:spMkLst>
            <pc:docMk/>
            <pc:sldMk cId="867069197" sldId="427"/>
            <ac:spMk id="14" creationId="{8ECC86EE-3DA3-492C-B361-0679700DD6C2}"/>
          </ac:spMkLst>
        </pc:spChg>
        <pc:spChg chg="mod">
          <ac:chgData name="Matthew Harte" userId="62bb07c6-17bc-46fd-9522-4e83b46b3d4c" providerId="ADAL" clId="{151B7AC2-A9EE-AC47-AB70-C31FAEB9D3F4}" dt="2020-06-19T14:19:13.920" v="218" actId="1076"/>
          <ac:spMkLst>
            <pc:docMk/>
            <pc:sldMk cId="867069197" sldId="427"/>
            <ac:spMk id="26" creationId="{C2E06EA6-BEFE-4E42-AC52-D3629883B09D}"/>
          </ac:spMkLst>
        </pc:spChg>
        <pc:grpChg chg="del">
          <ac:chgData name="Matthew Harte" userId="62bb07c6-17bc-46fd-9522-4e83b46b3d4c" providerId="ADAL" clId="{151B7AC2-A9EE-AC47-AB70-C31FAEB9D3F4}" dt="2020-06-19T14:18:01.774" v="182" actId="478"/>
          <ac:grpSpMkLst>
            <pc:docMk/>
            <pc:sldMk cId="867069197" sldId="427"/>
            <ac:grpSpMk id="4" creationId="{4AE9337E-8ADF-4C68-AD38-594A38F2DA35}"/>
          </ac:grpSpMkLst>
        </pc:grpChg>
        <pc:grpChg chg="mod">
          <ac:chgData name="Matthew Harte" userId="62bb07c6-17bc-46fd-9522-4e83b46b3d4c" providerId="ADAL" clId="{151B7AC2-A9EE-AC47-AB70-C31FAEB9D3F4}" dt="2020-06-19T14:18:57.793" v="214" actId="1076"/>
          <ac:grpSpMkLst>
            <pc:docMk/>
            <pc:sldMk cId="867069197" sldId="427"/>
            <ac:grpSpMk id="7" creationId="{449F866D-9F2E-4409-A686-422061B2658C}"/>
          </ac:grpSpMkLst>
        </pc:grpChg>
        <pc:grpChg chg="del">
          <ac:chgData name="Matthew Harte" userId="62bb07c6-17bc-46fd-9522-4e83b46b3d4c" providerId="ADAL" clId="{151B7AC2-A9EE-AC47-AB70-C31FAEB9D3F4}" dt="2020-06-19T14:19:00.491" v="215" actId="478"/>
          <ac:grpSpMkLst>
            <pc:docMk/>
            <pc:sldMk cId="867069197" sldId="427"/>
            <ac:grpSpMk id="19" creationId="{25F49FEA-1C5A-8D4B-B2DA-D6168CDE3E54}"/>
          </ac:grpSpMkLst>
        </pc:grpChg>
        <pc:grpChg chg="mod">
          <ac:chgData name="Matthew Harte" userId="62bb07c6-17bc-46fd-9522-4e83b46b3d4c" providerId="ADAL" clId="{151B7AC2-A9EE-AC47-AB70-C31FAEB9D3F4}" dt="2020-06-19T14:18:57.793" v="214" actId="1076"/>
          <ac:grpSpMkLst>
            <pc:docMk/>
            <pc:sldMk cId="867069197" sldId="427"/>
            <ac:grpSpMk id="23" creationId="{FE77BDA8-A257-FE48-BE28-A5079BD48BBA}"/>
          </ac:grpSpMkLst>
        </pc:grpChg>
        <pc:picChg chg="mod">
          <ac:chgData name="Matthew Harte" userId="62bb07c6-17bc-46fd-9522-4e83b46b3d4c" providerId="ADAL" clId="{151B7AC2-A9EE-AC47-AB70-C31FAEB9D3F4}" dt="2020-06-19T14:18:57.793" v="214" actId="1076"/>
          <ac:picMkLst>
            <pc:docMk/>
            <pc:sldMk cId="867069197" sldId="427"/>
            <ac:picMk id="17" creationId="{B9AB0A13-0B0D-A248-97B2-338F8E847B33}"/>
          </ac:picMkLst>
        </pc:picChg>
        <pc:picChg chg="del">
          <ac:chgData name="Matthew Harte" userId="62bb07c6-17bc-46fd-9522-4e83b46b3d4c" providerId="ADAL" clId="{151B7AC2-A9EE-AC47-AB70-C31FAEB9D3F4}" dt="2020-06-19T14:19:01.564" v="216" actId="478"/>
          <ac:picMkLst>
            <pc:docMk/>
            <pc:sldMk cId="867069197" sldId="427"/>
            <ac:picMk id="29" creationId="{B9980056-F971-164D-AE0A-25F5110B52FF}"/>
          </ac:picMkLst>
        </pc:picChg>
        <pc:picChg chg="del">
          <ac:chgData name="Matthew Harte" userId="62bb07c6-17bc-46fd-9522-4e83b46b3d4c" providerId="ADAL" clId="{151B7AC2-A9EE-AC47-AB70-C31FAEB9D3F4}" dt="2020-06-19T14:18:03.777" v="183" actId="478"/>
          <ac:picMkLst>
            <pc:docMk/>
            <pc:sldMk cId="867069197" sldId="427"/>
            <ac:picMk id="31" creationId="{62F8ADD6-8D0E-DE41-8614-A0E0993BE8F3}"/>
          </ac:picMkLst>
        </pc:picChg>
        <pc:picChg chg="mod">
          <ac:chgData name="Matthew Harte" userId="62bb07c6-17bc-46fd-9522-4e83b46b3d4c" providerId="ADAL" clId="{151B7AC2-A9EE-AC47-AB70-C31FAEB9D3F4}" dt="2020-06-19T14:18:57.793" v="214" actId="1076"/>
          <ac:picMkLst>
            <pc:docMk/>
            <pc:sldMk cId="867069197" sldId="427"/>
            <ac:picMk id="32" creationId="{3949639B-5101-D849-9789-DA223462C72F}"/>
          </ac:picMkLst>
        </pc:picChg>
        <pc:cxnChg chg="del">
          <ac:chgData name="Matthew Harte" userId="62bb07c6-17bc-46fd-9522-4e83b46b3d4c" providerId="ADAL" clId="{151B7AC2-A9EE-AC47-AB70-C31FAEB9D3F4}" dt="2020-06-19T14:18:01.774" v="182" actId="478"/>
          <ac:cxnSpMkLst>
            <pc:docMk/>
            <pc:sldMk cId="867069197" sldId="427"/>
            <ac:cxnSpMk id="15" creationId="{CC7A538E-7ECA-41A4-9A65-A71FF2A95FEF}"/>
          </ac:cxnSpMkLst>
        </pc:cxnChg>
        <pc:cxnChg chg="mod">
          <ac:chgData name="Matthew Harte" userId="62bb07c6-17bc-46fd-9522-4e83b46b3d4c" providerId="ADAL" clId="{151B7AC2-A9EE-AC47-AB70-C31FAEB9D3F4}" dt="2020-06-19T14:18:57.793" v="214" actId="1076"/>
          <ac:cxnSpMkLst>
            <pc:docMk/>
            <pc:sldMk cId="867069197" sldId="427"/>
            <ac:cxnSpMk id="20" creationId="{DF7F3066-75D5-4114-8BC0-0CBE8B0A9A0B}"/>
          </ac:cxnSpMkLst>
        </pc:cxnChg>
        <pc:cxnChg chg="mod">
          <ac:chgData name="Matthew Harte" userId="62bb07c6-17bc-46fd-9522-4e83b46b3d4c" providerId="ADAL" clId="{151B7AC2-A9EE-AC47-AB70-C31FAEB9D3F4}" dt="2020-06-19T14:18:57.793" v="214" actId="1076"/>
          <ac:cxnSpMkLst>
            <pc:docMk/>
            <pc:sldMk cId="867069197" sldId="427"/>
            <ac:cxnSpMk id="27" creationId="{C3E3A548-155A-8743-96BE-0C5970E701B3}"/>
          </ac:cxnSpMkLst>
        </pc:cxnChg>
      </pc:sldChg>
      <pc:sldChg chg="modSp">
        <pc:chgData name="Matthew Harte" userId="62bb07c6-17bc-46fd-9522-4e83b46b3d4c" providerId="ADAL" clId="{151B7AC2-A9EE-AC47-AB70-C31FAEB9D3F4}" dt="2020-06-22T09:26:24.362" v="865" actId="20577"/>
        <pc:sldMkLst>
          <pc:docMk/>
          <pc:sldMk cId="712248341" sldId="435"/>
        </pc:sldMkLst>
        <pc:spChg chg="mod">
          <ac:chgData name="Matthew Harte" userId="62bb07c6-17bc-46fd-9522-4e83b46b3d4c" providerId="ADAL" clId="{151B7AC2-A9EE-AC47-AB70-C31FAEB9D3F4}" dt="2020-06-22T09:26:24.362" v="865" actId="20577"/>
          <ac:spMkLst>
            <pc:docMk/>
            <pc:sldMk cId="712248341" sldId="435"/>
            <ac:spMk id="10" creationId="{E5AF3D5F-5C6C-CB4C-A6D5-B293AF34B2F2}"/>
          </ac:spMkLst>
        </pc:spChg>
      </pc:sldChg>
      <pc:sldChg chg="modSp">
        <pc:chgData name="Matthew Harte" userId="62bb07c6-17bc-46fd-9522-4e83b46b3d4c" providerId="ADAL" clId="{151B7AC2-A9EE-AC47-AB70-C31FAEB9D3F4}" dt="2020-06-22T08:59:18.286" v="863" actId="20577"/>
        <pc:sldMkLst>
          <pc:docMk/>
          <pc:sldMk cId="3715955459" sldId="437"/>
        </pc:sldMkLst>
        <pc:spChg chg="mod">
          <ac:chgData name="Matthew Harte" userId="62bb07c6-17bc-46fd-9522-4e83b46b3d4c" providerId="ADAL" clId="{151B7AC2-A9EE-AC47-AB70-C31FAEB9D3F4}" dt="2020-06-19T14:21:12.286" v="260" actId="20577"/>
          <ac:spMkLst>
            <pc:docMk/>
            <pc:sldMk cId="3715955459" sldId="437"/>
            <ac:spMk id="2" creationId="{60819CD0-FA43-D944-8A8F-7EA3C642D54A}"/>
          </ac:spMkLst>
        </pc:spChg>
        <pc:graphicFrameChg chg="mod">
          <ac:chgData name="Matthew Harte" userId="62bb07c6-17bc-46fd-9522-4e83b46b3d4c" providerId="ADAL" clId="{151B7AC2-A9EE-AC47-AB70-C31FAEB9D3F4}" dt="2020-06-22T08:59:18.286" v="863" actId="20577"/>
          <ac:graphicFrameMkLst>
            <pc:docMk/>
            <pc:sldMk cId="3715955459" sldId="437"/>
            <ac:graphicFrameMk id="3" creationId="{6D0F643A-847F-4341-8576-4176E0467076}"/>
          </ac:graphicFrameMkLst>
        </pc:graphicFrameChg>
      </pc:sldChg>
      <pc:sldChg chg="modSp">
        <pc:chgData name="Matthew Harte" userId="62bb07c6-17bc-46fd-9522-4e83b46b3d4c" providerId="ADAL" clId="{151B7AC2-A9EE-AC47-AB70-C31FAEB9D3F4}" dt="2020-06-22T08:49:20.665" v="509" actId="20577"/>
        <pc:sldMkLst>
          <pc:docMk/>
          <pc:sldMk cId="1443312943" sldId="439"/>
        </pc:sldMkLst>
        <pc:spChg chg="mod">
          <ac:chgData name="Matthew Harte" userId="62bb07c6-17bc-46fd-9522-4e83b46b3d4c" providerId="ADAL" clId="{151B7AC2-A9EE-AC47-AB70-C31FAEB9D3F4}" dt="2020-06-22T08:49:20.665" v="509" actId="20577"/>
          <ac:spMkLst>
            <pc:docMk/>
            <pc:sldMk cId="1443312943" sldId="439"/>
            <ac:spMk id="2" creationId="{AD426E71-8087-4892-8DDF-50ED2B189759}"/>
          </ac:spMkLst>
        </pc:spChg>
      </pc:sldChg>
      <pc:sldChg chg="addSp delSp modSp">
        <pc:chgData name="Matthew Harte" userId="62bb07c6-17bc-46fd-9522-4e83b46b3d4c" providerId="ADAL" clId="{151B7AC2-A9EE-AC47-AB70-C31FAEB9D3F4}" dt="2020-06-22T08:50:49.332" v="535" actId="1076"/>
        <pc:sldMkLst>
          <pc:docMk/>
          <pc:sldMk cId="4134260401" sldId="447"/>
        </pc:sldMkLst>
        <pc:spChg chg="mod">
          <ac:chgData name="Matthew Harte" userId="62bb07c6-17bc-46fd-9522-4e83b46b3d4c" providerId="ADAL" clId="{151B7AC2-A9EE-AC47-AB70-C31FAEB9D3F4}" dt="2020-06-19T14:14:10.111" v="139" actId="1076"/>
          <ac:spMkLst>
            <pc:docMk/>
            <pc:sldMk cId="4134260401" sldId="447"/>
            <ac:spMk id="2" creationId="{C8BA1605-355B-4949-9D9E-4048D9EE3EF3}"/>
          </ac:spMkLst>
        </pc:spChg>
        <pc:spChg chg="mod">
          <ac:chgData name="Matthew Harte" userId="62bb07c6-17bc-46fd-9522-4e83b46b3d4c" providerId="ADAL" clId="{151B7AC2-A9EE-AC47-AB70-C31FAEB9D3F4}" dt="2020-06-19T14:22:39.521" v="349" actId="1076"/>
          <ac:spMkLst>
            <pc:docMk/>
            <pc:sldMk cId="4134260401" sldId="447"/>
            <ac:spMk id="10" creationId="{C828F9C2-19AE-4D26-BF5B-237779A4A7C4}"/>
          </ac:spMkLst>
        </pc:spChg>
        <pc:spChg chg="mod">
          <ac:chgData name="Matthew Harte" userId="62bb07c6-17bc-46fd-9522-4e83b46b3d4c" providerId="ADAL" clId="{151B7AC2-A9EE-AC47-AB70-C31FAEB9D3F4}" dt="2020-06-19T14:15:36.226" v="148" actId="1076"/>
          <ac:spMkLst>
            <pc:docMk/>
            <pc:sldMk cId="4134260401" sldId="447"/>
            <ac:spMk id="11" creationId="{70D42924-E210-4EC4-8CA9-9127F334E662}"/>
          </ac:spMkLst>
        </pc:spChg>
        <pc:spChg chg="mod">
          <ac:chgData name="Matthew Harte" userId="62bb07c6-17bc-46fd-9522-4e83b46b3d4c" providerId="ADAL" clId="{151B7AC2-A9EE-AC47-AB70-C31FAEB9D3F4}" dt="2020-06-19T14:15:37.195" v="149" actId="1076"/>
          <ac:spMkLst>
            <pc:docMk/>
            <pc:sldMk cId="4134260401" sldId="447"/>
            <ac:spMk id="12" creationId="{5C8C511C-3268-498B-8871-3F86C67D9476}"/>
          </ac:spMkLst>
        </pc:spChg>
        <pc:spChg chg="mod">
          <ac:chgData name="Matthew Harte" userId="62bb07c6-17bc-46fd-9522-4e83b46b3d4c" providerId="ADAL" clId="{151B7AC2-A9EE-AC47-AB70-C31FAEB9D3F4}" dt="2020-06-19T14:22:37.332" v="347" actId="20577"/>
          <ac:spMkLst>
            <pc:docMk/>
            <pc:sldMk cId="4134260401" sldId="447"/>
            <ac:spMk id="13" creationId="{0279D27B-C597-41DC-83AC-12EE494D4FB2}"/>
          </ac:spMkLst>
        </pc:spChg>
        <pc:spChg chg="mod">
          <ac:chgData name="Matthew Harte" userId="62bb07c6-17bc-46fd-9522-4e83b46b3d4c" providerId="ADAL" clId="{151B7AC2-A9EE-AC47-AB70-C31FAEB9D3F4}" dt="2020-06-19T14:24:32.335" v="353"/>
          <ac:spMkLst>
            <pc:docMk/>
            <pc:sldMk cId="4134260401" sldId="447"/>
            <ac:spMk id="16" creationId="{A8CCFB9F-2A7E-0F44-AA57-4CEC46E2FA4B}"/>
          </ac:spMkLst>
        </pc:spChg>
        <pc:spChg chg="mod">
          <ac:chgData name="Matthew Harte" userId="62bb07c6-17bc-46fd-9522-4e83b46b3d4c" providerId="ADAL" clId="{151B7AC2-A9EE-AC47-AB70-C31FAEB9D3F4}" dt="2020-06-19T14:24:48.181" v="361" actId="404"/>
          <ac:spMkLst>
            <pc:docMk/>
            <pc:sldMk cId="4134260401" sldId="447"/>
            <ac:spMk id="17" creationId="{BF0405C0-2DFD-F944-82D2-B958C28AA44A}"/>
          </ac:spMkLst>
        </pc:spChg>
        <pc:spChg chg="add mod">
          <ac:chgData name="Matthew Harte" userId="62bb07c6-17bc-46fd-9522-4e83b46b3d4c" providerId="ADAL" clId="{151B7AC2-A9EE-AC47-AB70-C31FAEB9D3F4}" dt="2020-06-22T08:50:42.332" v="533" actId="20577"/>
          <ac:spMkLst>
            <pc:docMk/>
            <pc:sldMk cId="4134260401" sldId="447"/>
            <ac:spMk id="18" creationId="{0599F5C8-4B67-224C-AD7E-1C98562DC262}"/>
          </ac:spMkLst>
        </pc:spChg>
        <pc:spChg chg="mod">
          <ac:chgData name="Matthew Harte" userId="62bb07c6-17bc-46fd-9522-4e83b46b3d4c" providerId="ADAL" clId="{151B7AC2-A9EE-AC47-AB70-C31FAEB9D3F4}" dt="2020-06-19T14:24:32.335" v="353"/>
          <ac:spMkLst>
            <pc:docMk/>
            <pc:sldMk cId="4134260401" sldId="447"/>
            <ac:spMk id="22" creationId="{5E25D6AD-9E1C-B443-A60B-0F338094E50C}"/>
          </ac:spMkLst>
        </pc:spChg>
        <pc:spChg chg="mod">
          <ac:chgData name="Matthew Harte" userId="62bb07c6-17bc-46fd-9522-4e83b46b3d4c" providerId="ADAL" clId="{151B7AC2-A9EE-AC47-AB70-C31FAEB9D3F4}" dt="2020-06-19T14:24:48.181" v="361" actId="404"/>
          <ac:spMkLst>
            <pc:docMk/>
            <pc:sldMk cId="4134260401" sldId="447"/>
            <ac:spMk id="23" creationId="{B2523222-2BBA-AC44-A3DD-4AFD0852318B}"/>
          </ac:spMkLst>
        </pc:spChg>
        <pc:spChg chg="add mod">
          <ac:chgData name="Matthew Harte" userId="62bb07c6-17bc-46fd-9522-4e83b46b3d4c" providerId="ADAL" clId="{151B7AC2-A9EE-AC47-AB70-C31FAEB9D3F4}" dt="2020-06-22T08:50:49.332" v="535" actId="1076"/>
          <ac:spMkLst>
            <pc:docMk/>
            <pc:sldMk cId="4134260401" sldId="447"/>
            <ac:spMk id="24" creationId="{EEEEE268-8E64-2649-B3B5-03E896864D6F}"/>
          </ac:spMkLst>
        </pc:spChg>
        <pc:grpChg chg="add mod">
          <ac:chgData name="Matthew Harte" userId="62bb07c6-17bc-46fd-9522-4e83b46b3d4c" providerId="ADAL" clId="{151B7AC2-A9EE-AC47-AB70-C31FAEB9D3F4}" dt="2020-06-19T14:25:08.548" v="364" actId="1076"/>
          <ac:grpSpMkLst>
            <pc:docMk/>
            <pc:sldMk cId="4134260401" sldId="447"/>
            <ac:grpSpMk id="15" creationId="{5428C214-B335-734B-A386-8869BDD014D7}"/>
          </ac:grpSpMkLst>
        </pc:grpChg>
        <pc:grpChg chg="add mod">
          <ac:chgData name="Matthew Harte" userId="62bb07c6-17bc-46fd-9522-4e83b46b3d4c" providerId="ADAL" clId="{151B7AC2-A9EE-AC47-AB70-C31FAEB9D3F4}" dt="2020-06-19T14:25:12.827" v="365" actId="1076"/>
          <ac:grpSpMkLst>
            <pc:docMk/>
            <pc:sldMk cId="4134260401" sldId="447"/>
            <ac:grpSpMk id="21" creationId="{4891E6A6-DED8-9F4B-98C6-E7BECAE87E78}"/>
          </ac:grpSpMkLst>
        </pc:grpChg>
        <pc:graphicFrameChg chg="mod">
          <ac:chgData name="Matthew Harte" userId="62bb07c6-17bc-46fd-9522-4e83b46b3d4c" providerId="ADAL" clId="{151B7AC2-A9EE-AC47-AB70-C31FAEB9D3F4}" dt="2020-06-19T14:15:37.718" v="150" actId="1076"/>
          <ac:graphicFrameMkLst>
            <pc:docMk/>
            <pc:sldMk cId="4134260401" sldId="447"/>
            <ac:graphicFrameMk id="5" creationId="{6BA03B25-F457-42B3-8BB0-709608868FA8}"/>
          </ac:graphicFrameMkLst>
        </pc:graphicFrameChg>
        <pc:graphicFrameChg chg="mod">
          <ac:chgData name="Matthew Harte" userId="62bb07c6-17bc-46fd-9522-4e83b46b3d4c" providerId="ADAL" clId="{151B7AC2-A9EE-AC47-AB70-C31FAEB9D3F4}" dt="2020-06-19T14:24:06.817" v="352" actId="1076"/>
          <ac:graphicFrameMkLst>
            <pc:docMk/>
            <pc:sldMk cId="4134260401" sldId="447"/>
            <ac:graphicFrameMk id="14" creationId="{3E978FD8-131B-4FB1-959E-8AD443133D11}"/>
          </ac:graphicFrameMkLst>
        </pc:graphicFrameChg>
        <pc:picChg chg="add mod">
          <ac:chgData name="Matthew Harte" userId="62bb07c6-17bc-46fd-9522-4e83b46b3d4c" providerId="ADAL" clId="{151B7AC2-A9EE-AC47-AB70-C31FAEB9D3F4}" dt="2020-06-19T14:26:00.887" v="386" actId="1076"/>
          <ac:picMkLst>
            <pc:docMk/>
            <pc:sldMk cId="4134260401" sldId="447"/>
            <ac:picMk id="9" creationId="{46AAE4ED-3528-A745-9117-BA1A8B13BBC8}"/>
          </ac:picMkLst>
        </pc:picChg>
        <pc:picChg chg="add mod">
          <ac:chgData name="Matthew Harte" userId="62bb07c6-17bc-46fd-9522-4e83b46b3d4c" providerId="ADAL" clId="{151B7AC2-A9EE-AC47-AB70-C31FAEB9D3F4}" dt="2020-06-19T14:25:42.788" v="376" actId="1076"/>
          <ac:picMkLst>
            <pc:docMk/>
            <pc:sldMk cId="4134260401" sldId="447"/>
            <ac:picMk id="26" creationId="{9AAD4541-1C41-454E-82F1-B956E90E5BE6}"/>
          </ac:picMkLst>
        </pc:picChg>
        <pc:cxnChg chg="add del mod">
          <ac:chgData name="Matthew Harte" userId="62bb07c6-17bc-46fd-9522-4e83b46b3d4c" providerId="ADAL" clId="{151B7AC2-A9EE-AC47-AB70-C31FAEB9D3F4}" dt="2020-06-19T14:25:16.070" v="366" actId="478"/>
          <ac:cxnSpMkLst>
            <pc:docMk/>
            <pc:sldMk cId="4134260401" sldId="447"/>
            <ac:cxnSpMk id="19" creationId="{2A31A4EE-4AB7-AA4B-9DC3-C9916DB65114}"/>
          </ac:cxnSpMkLst>
        </pc:cxnChg>
        <pc:cxnChg chg="add del mod">
          <ac:chgData name="Matthew Harte" userId="62bb07c6-17bc-46fd-9522-4e83b46b3d4c" providerId="ADAL" clId="{151B7AC2-A9EE-AC47-AB70-C31FAEB9D3F4}" dt="2020-06-19T14:25:17.271" v="367" actId="478"/>
          <ac:cxnSpMkLst>
            <pc:docMk/>
            <pc:sldMk cId="4134260401" sldId="447"/>
            <ac:cxnSpMk id="20" creationId="{334E8129-ADCB-6541-A389-BFD415D23D0B}"/>
          </ac:cxnSpMkLst>
        </pc:cxnChg>
        <pc:cxnChg chg="add del mod">
          <ac:chgData name="Matthew Harte" userId="62bb07c6-17bc-46fd-9522-4e83b46b3d4c" providerId="ADAL" clId="{151B7AC2-A9EE-AC47-AB70-C31FAEB9D3F4}" dt="2020-06-19T14:25:18.348" v="368" actId="478"/>
          <ac:cxnSpMkLst>
            <pc:docMk/>
            <pc:sldMk cId="4134260401" sldId="447"/>
            <ac:cxnSpMk id="25" creationId="{15DE5921-3DD3-BE45-9D46-249619CCFFD1}"/>
          </ac:cxnSpMkLst>
        </pc:cxnChg>
      </pc:sldChg>
      <pc:sldChg chg="addSp delSp modSp">
        <pc:chgData name="Matthew Harte" userId="62bb07c6-17bc-46fd-9522-4e83b46b3d4c" providerId="ADAL" clId="{151B7AC2-A9EE-AC47-AB70-C31FAEB9D3F4}" dt="2020-06-19T14:12:06.200" v="128" actId="6549"/>
        <pc:sldMkLst>
          <pc:docMk/>
          <pc:sldMk cId="1351913613" sldId="448"/>
        </pc:sldMkLst>
        <pc:spChg chg="add mod">
          <ac:chgData name="Matthew Harte" userId="62bb07c6-17bc-46fd-9522-4e83b46b3d4c" providerId="ADAL" clId="{151B7AC2-A9EE-AC47-AB70-C31FAEB9D3F4}" dt="2020-06-19T14:12:06.200" v="128" actId="6549"/>
          <ac:spMkLst>
            <pc:docMk/>
            <pc:sldMk cId="1351913613" sldId="448"/>
            <ac:spMk id="3" creationId="{A797FAF6-2FE2-664D-80EB-61243F1E73A4}"/>
          </ac:spMkLst>
        </pc:spChg>
        <pc:graphicFrameChg chg="add del mod">
          <ac:chgData name="Matthew Harte" userId="62bb07c6-17bc-46fd-9522-4e83b46b3d4c" providerId="ADAL" clId="{151B7AC2-A9EE-AC47-AB70-C31FAEB9D3F4}" dt="2020-06-19T14:08:43.577" v="27"/>
          <ac:graphicFrameMkLst>
            <pc:docMk/>
            <pc:sldMk cId="1351913613" sldId="448"/>
            <ac:graphicFrameMk id="4" creationId="{017B73BD-4912-F14D-8E3A-D4CBBDD29E65}"/>
          </ac:graphicFrameMkLst>
        </pc:graphicFrameChg>
        <pc:graphicFrameChg chg="add del mod">
          <ac:chgData name="Matthew Harte" userId="62bb07c6-17bc-46fd-9522-4e83b46b3d4c" providerId="ADAL" clId="{151B7AC2-A9EE-AC47-AB70-C31FAEB9D3F4}" dt="2020-06-19T14:09:00.192" v="31" actId="478"/>
          <ac:graphicFrameMkLst>
            <pc:docMk/>
            <pc:sldMk cId="1351913613" sldId="448"/>
            <ac:graphicFrameMk id="5" creationId="{4D4E7ACD-F739-8A46-BC32-62E52B7FD02F}"/>
          </ac:graphicFrameMkLst>
        </pc:graphicFrameChg>
      </pc:sldChg>
      <pc:sldChg chg="addSp modSp add ord">
        <pc:chgData name="Matthew Harte" userId="62bb07c6-17bc-46fd-9522-4e83b46b3d4c" providerId="ADAL" clId="{151B7AC2-A9EE-AC47-AB70-C31FAEB9D3F4}" dt="2020-06-22T08:51:51.581" v="537" actId="1076"/>
        <pc:sldMkLst>
          <pc:docMk/>
          <pc:sldMk cId="2072906548" sldId="449"/>
        </pc:sldMkLst>
        <pc:spChg chg="add mod">
          <ac:chgData name="Matthew Harte" userId="62bb07c6-17bc-46fd-9522-4e83b46b3d4c" providerId="ADAL" clId="{151B7AC2-A9EE-AC47-AB70-C31FAEB9D3F4}" dt="2020-06-22T08:51:51.581" v="537" actId="1076"/>
          <ac:spMkLst>
            <pc:docMk/>
            <pc:sldMk cId="2072906548" sldId="449"/>
            <ac:spMk id="3" creationId="{3231B75C-DB4A-F64F-85C1-FB484F3D8404}"/>
          </ac:spMkLst>
        </pc:spChg>
        <pc:spChg chg="mod">
          <ac:chgData name="Matthew Harte" userId="62bb07c6-17bc-46fd-9522-4e83b46b3d4c" providerId="ADAL" clId="{151B7AC2-A9EE-AC47-AB70-C31FAEB9D3F4}" dt="2020-06-19T14:28:03.744" v="389" actId="1076"/>
          <ac:spMkLst>
            <pc:docMk/>
            <pc:sldMk cId="2072906548" sldId="449"/>
            <ac:spMk id="21" creationId="{89291323-A747-4F22-AEA2-893D2070D289}"/>
          </ac:spMkLst>
        </pc:spChg>
        <pc:spChg chg="mod">
          <ac:chgData name="Matthew Harte" userId="62bb07c6-17bc-46fd-9522-4e83b46b3d4c" providerId="ADAL" clId="{151B7AC2-A9EE-AC47-AB70-C31FAEB9D3F4}" dt="2020-06-19T14:28:11.657" v="390" actId="1076"/>
          <ac:spMkLst>
            <pc:docMk/>
            <pc:sldMk cId="2072906548" sldId="449"/>
            <ac:spMk id="24" creationId="{DB629C5B-52B9-447B-9868-6D31ED8A5D8C}"/>
          </ac:spMkLst>
        </pc:spChg>
        <pc:spChg chg="mod">
          <ac:chgData name="Matthew Harte" userId="62bb07c6-17bc-46fd-9522-4e83b46b3d4c" providerId="ADAL" clId="{151B7AC2-A9EE-AC47-AB70-C31FAEB9D3F4}" dt="2020-06-19T14:28:20.498" v="391" actId="1076"/>
          <ac:spMkLst>
            <pc:docMk/>
            <pc:sldMk cId="2072906548" sldId="449"/>
            <ac:spMk id="26" creationId="{3B6E059D-11AF-4C79-8006-2D3B4F688203}"/>
          </ac:spMkLst>
        </pc:spChg>
        <pc:spChg chg="mod">
          <ac:chgData name="Matthew Harte" userId="62bb07c6-17bc-46fd-9522-4e83b46b3d4c" providerId="ADAL" clId="{151B7AC2-A9EE-AC47-AB70-C31FAEB9D3F4}" dt="2020-06-19T14:28:28.561" v="392" actId="1076"/>
          <ac:spMkLst>
            <pc:docMk/>
            <pc:sldMk cId="2072906548" sldId="449"/>
            <ac:spMk id="29" creationId="{D96EF81E-75AC-4F15-B752-9A87B4771324}"/>
          </ac:spMkLst>
        </pc:spChg>
        <pc:spChg chg="mod">
          <ac:chgData name="Matthew Harte" userId="62bb07c6-17bc-46fd-9522-4e83b46b3d4c" providerId="ADAL" clId="{151B7AC2-A9EE-AC47-AB70-C31FAEB9D3F4}" dt="2020-06-19T14:28:36.107" v="393" actId="1076"/>
          <ac:spMkLst>
            <pc:docMk/>
            <pc:sldMk cId="2072906548" sldId="449"/>
            <ac:spMk id="32" creationId="{A9B00C3B-AB79-46D0-8CB1-CD1B7EA2273B}"/>
          </ac:spMkLst>
        </pc:spChg>
        <pc:spChg chg="mod">
          <ac:chgData name="Matthew Harte" userId="62bb07c6-17bc-46fd-9522-4e83b46b3d4c" providerId="ADAL" clId="{151B7AC2-A9EE-AC47-AB70-C31FAEB9D3F4}" dt="2020-06-19T14:28:41.953" v="394" actId="1076"/>
          <ac:spMkLst>
            <pc:docMk/>
            <pc:sldMk cId="2072906548" sldId="449"/>
            <ac:spMk id="35" creationId="{21F3D487-E01F-4A51-B887-34D816802BC5}"/>
          </ac:spMkLst>
        </pc:spChg>
        <pc:grpChg chg="mod">
          <ac:chgData name="Matthew Harte" userId="62bb07c6-17bc-46fd-9522-4e83b46b3d4c" providerId="ADAL" clId="{151B7AC2-A9EE-AC47-AB70-C31FAEB9D3F4}" dt="2020-06-19T14:28:03.744" v="389" actId="1076"/>
          <ac:grpSpMkLst>
            <pc:docMk/>
            <pc:sldMk cId="2072906548" sldId="449"/>
            <ac:grpSpMk id="17" creationId="{95146E75-0E93-4EBC-B42C-EBE697C32409}"/>
          </ac:grpSpMkLst>
        </pc:grpChg>
        <pc:picChg chg="mod">
          <ac:chgData name="Matthew Harte" userId="62bb07c6-17bc-46fd-9522-4e83b46b3d4c" providerId="ADAL" clId="{151B7AC2-A9EE-AC47-AB70-C31FAEB9D3F4}" dt="2020-06-19T14:27:48.816" v="388" actId="1076"/>
          <ac:picMkLst>
            <pc:docMk/>
            <pc:sldMk cId="2072906548" sldId="449"/>
            <ac:picMk id="10" creationId="{38E67ED3-3A6B-4CF2-9A77-0EED05916A9F}"/>
          </ac:picMkLst>
        </pc:picChg>
        <pc:picChg chg="mod">
          <ac:chgData name="Matthew Harte" userId="62bb07c6-17bc-46fd-9522-4e83b46b3d4c" providerId="ADAL" clId="{151B7AC2-A9EE-AC47-AB70-C31FAEB9D3F4}" dt="2020-06-19T14:28:11.657" v="390" actId="1076"/>
          <ac:picMkLst>
            <pc:docMk/>
            <pc:sldMk cId="2072906548" sldId="449"/>
            <ac:picMk id="20" creationId="{CB52457A-6465-4C68-B1E1-6F47ED177D44}"/>
          </ac:picMkLst>
        </pc:picChg>
        <pc:picChg chg="mod">
          <ac:chgData name="Matthew Harte" userId="62bb07c6-17bc-46fd-9522-4e83b46b3d4c" providerId="ADAL" clId="{151B7AC2-A9EE-AC47-AB70-C31FAEB9D3F4}" dt="2020-06-19T14:28:20.498" v="391" actId="1076"/>
          <ac:picMkLst>
            <pc:docMk/>
            <pc:sldMk cId="2072906548" sldId="449"/>
            <ac:picMk id="22" creationId="{A1E6893B-4034-4CB2-9F2D-2FE689DEEA24}"/>
          </ac:picMkLst>
        </pc:picChg>
        <pc:picChg chg="mod">
          <ac:chgData name="Matthew Harte" userId="62bb07c6-17bc-46fd-9522-4e83b46b3d4c" providerId="ADAL" clId="{151B7AC2-A9EE-AC47-AB70-C31FAEB9D3F4}" dt="2020-06-19T14:28:28.561" v="392" actId="1076"/>
          <ac:picMkLst>
            <pc:docMk/>
            <pc:sldMk cId="2072906548" sldId="449"/>
            <ac:picMk id="28" creationId="{5E0C93BC-97D7-4FE2-924B-9DF2F0895E7B}"/>
          </ac:picMkLst>
        </pc:picChg>
        <pc:picChg chg="mod">
          <ac:chgData name="Matthew Harte" userId="62bb07c6-17bc-46fd-9522-4e83b46b3d4c" providerId="ADAL" clId="{151B7AC2-A9EE-AC47-AB70-C31FAEB9D3F4}" dt="2020-06-19T14:28:36.107" v="393" actId="1076"/>
          <ac:picMkLst>
            <pc:docMk/>
            <pc:sldMk cId="2072906548" sldId="449"/>
            <ac:picMk id="31" creationId="{7FD2CBD3-A595-4EDA-82D0-BBD260C75CE6}"/>
          </ac:picMkLst>
        </pc:picChg>
        <pc:picChg chg="mod">
          <ac:chgData name="Matthew Harte" userId="62bb07c6-17bc-46fd-9522-4e83b46b3d4c" providerId="ADAL" clId="{151B7AC2-A9EE-AC47-AB70-C31FAEB9D3F4}" dt="2020-06-19T14:28:41.953" v="394" actId="1076"/>
          <ac:picMkLst>
            <pc:docMk/>
            <pc:sldMk cId="2072906548" sldId="449"/>
            <ac:picMk id="34" creationId="{4AD738A5-5F07-44AD-AD47-77B4DE4621B7}"/>
          </ac:picMkLst>
        </pc:picChg>
      </pc:sldChg>
      <pc:sldChg chg="delSp modSp del mod modShow">
        <pc:chgData name="Matthew Harte" userId="62bb07c6-17bc-46fd-9522-4e83b46b3d4c" providerId="ADAL" clId="{151B7AC2-A9EE-AC47-AB70-C31FAEB9D3F4}" dt="2020-06-19T14:13:11.962" v="134" actId="2696"/>
        <pc:sldMkLst>
          <pc:docMk/>
          <pc:sldMk cId="3768003094" sldId="449"/>
        </pc:sldMkLst>
        <pc:spChg chg="mod">
          <ac:chgData name="Matthew Harte" userId="62bb07c6-17bc-46fd-9522-4e83b46b3d4c" providerId="ADAL" clId="{151B7AC2-A9EE-AC47-AB70-C31FAEB9D3F4}" dt="2020-06-19T14:12:55.870" v="133" actId="1076"/>
          <ac:spMkLst>
            <pc:docMk/>
            <pc:sldMk cId="3768003094" sldId="449"/>
            <ac:spMk id="29" creationId="{D96EF81E-75AC-4F15-B752-9A87B4771324}"/>
          </ac:spMkLst>
        </pc:spChg>
        <pc:spChg chg="mod">
          <ac:chgData name="Matthew Harte" userId="62bb07c6-17bc-46fd-9522-4e83b46b3d4c" providerId="ADAL" clId="{151B7AC2-A9EE-AC47-AB70-C31FAEB9D3F4}" dt="2020-06-19T14:12:55.870" v="133" actId="1076"/>
          <ac:spMkLst>
            <pc:docMk/>
            <pc:sldMk cId="3768003094" sldId="449"/>
            <ac:spMk id="32" creationId="{A9B00C3B-AB79-46D0-8CB1-CD1B7EA2273B}"/>
          </ac:spMkLst>
        </pc:spChg>
        <pc:spChg chg="mod">
          <ac:chgData name="Matthew Harte" userId="62bb07c6-17bc-46fd-9522-4e83b46b3d4c" providerId="ADAL" clId="{151B7AC2-A9EE-AC47-AB70-C31FAEB9D3F4}" dt="2020-06-19T14:12:55.870" v="133" actId="1076"/>
          <ac:spMkLst>
            <pc:docMk/>
            <pc:sldMk cId="3768003094" sldId="449"/>
            <ac:spMk id="35" creationId="{21F3D487-E01F-4A51-B887-34D816802BC5}"/>
          </ac:spMkLst>
        </pc:spChg>
        <pc:spChg chg="del mod">
          <ac:chgData name="Matthew Harte" userId="62bb07c6-17bc-46fd-9522-4e83b46b3d4c" providerId="ADAL" clId="{151B7AC2-A9EE-AC47-AB70-C31FAEB9D3F4}" dt="2020-06-19T14:12:38.954" v="131" actId="478"/>
          <ac:spMkLst>
            <pc:docMk/>
            <pc:sldMk cId="3768003094" sldId="449"/>
            <ac:spMk id="38" creationId="{EBB76677-7F76-41B3-932A-95B3F1DE5877}"/>
          </ac:spMkLst>
        </pc:spChg>
        <pc:picChg chg="mod">
          <ac:chgData name="Matthew Harte" userId="62bb07c6-17bc-46fd-9522-4e83b46b3d4c" providerId="ADAL" clId="{151B7AC2-A9EE-AC47-AB70-C31FAEB9D3F4}" dt="2020-06-19T14:12:55.870" v="133" actId="1076"/>
          <ac:picMkLst>
            <pc:docMk/>
            <pc:sldMk cId="3768003094" sldId="449"/>
            <ac:picMk id="28" creationId="{5E0C93BC-97D7-4FE2-924B-9DF2F0895E7B}"/>
          </ac:picMkLst>
        </pc:picChg>
        <pc:picChg chg="mod">
          <ac:chgData name="Matthew Harte" userId="62bb07c6-17bc-46fd-9522-4e83b46b3d4c" providerId="ADAL" clId="{151B7AC2-A9EE-AC47-AB70-C31FAEB9D3F4}" dt="2020-06-19T14:12:55.870" v="133" actId="1076"/>
          <ac:picMkLst>
            <pc:docMk/>
            <pc:sldMk cId="3768003094" sldId="449"/>
            <ac:picMk id="31" creationId="{7FD2CBD3-A595-4EDA-82D0-BBD260C75CE6}"/>
          </ac:picMkLst>
        </pc:picChg>
        <pc:picChg chg="mod">
          <ac:chgData name="Matthew Harte" userId="62bb07c6-17bc-46fd-9522-4e83b46b3d4c" providerId="ADAL" clId="{151B7AC2-A9EE-AC47-AB70-C31FAEB9D3F4}" dt="2020-06-19T14:12:55.870" v="133" actId="1076"/>
          <ac:picMkLst>
            <pc:docMk/>
            <pc:sldMk cId="3768003094" sldId="449"/>
            <ac:picMk id="34" creationId="{4AD738A5-5F07-44AD-AD47-77B4DE4621B7}"/>
          </ac:picMkLst>
        </pc:picChg>
        <pc:picChg chg="del">
          <ac:chgData name="Matthew Harte" userId="62bb07c6-17bc-46fd-9522-4e83b46b3d4c" providerId="ADAL" clId="{151B7AC2-A9EE-AC47-AB70-C31FAEB9D3F4}" dt="2020-06-19T14:12:36.787" v="129" actId="478"/>
          <ac:picMkLst>
            <pc:docMk/>
            <pc:sldMk cId="3768003094" sldId="449"/>
            <ac:picMk id="37" creationId="{C27883D5-A289-4E7A-A32B-3C45C2278CF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56031fdeabf7c0ef/Documents/Eluceda/Deal%20Pitch/Eluceda%20Projected%20Revenu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56031fdeabf7c0ef/Documents/Eluceda/Deal%20Pitch/Eluceda%20Projected%20Revenu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GB"/>
              <a:t>Business Growth</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'[Eluceda Projected Revenues.xlsx]Sheet1'!$A$2</c:f>
              <c:strCache>
                <c:ptCount val="1"/>
                <c:pt idx="0">
                  <c:v>Security</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'[Eluceda Projected Revenues.xlsx]Sheet1'!$B$1:$D$1</c:f>
              <c:strCache>
                <c:ptCount val="3"/>
                <c:pt idx="0">
                  <c:v>2018 (£160K)</c:v>
                </c:pt>
                <c:pt idx="1">
                  <c:v>2019 (£644K)</c:v>
                </c:pt>
                <c:pt idx="2">
                  <c:v>2020 (£1.25m)</c:v>
                </c:pt>
              </c:strCache>
            </c:strRef>
          </c:cat>
          <c:val>
            <c:numRef>
              <c:f>'[Eluceda Projected Revenues.xlsx]Sheet1'!$B$2:$D$2</c:f>
              <c:numCache>
                <c:formatCode>General</c:formatCode>
                <c:ptCount val="3"/>
                <c:pt idx="0">
                  <c:v>159000</c:v>
                </c:pt>
                <c:pt idx="1">
                  <c:v>444069</c:v>
                </c:pt>
                <c:pt idx="2">
                  <c:v>800000</c:v>
                </c:pt>
              </c:numCache>
            </c:numRef>
          </c:val>
          <c:extLst>
            <c:ext xmlns:c16="http://schemas.microsoft.com/office/drawing/2014/chart" uri="{C3380CC4-5D6E-409C-BE32-E72D297353CC}">
              <c16:uniqueId val="{00000000-6A57-4934-ADC7-5D7645DAE057}"/>
            </c:ext>
          </c:extLst>
        </c:ser>
        <c:ser>
          <c:idx val="1"/>
          <c:order val="1"/>
          <c:tx>
            <c:strRef>
              <c:f>'[Eluceda Projected Revenues.xlsx]Sheet1'!$A$3</c:f>
              <c:strCache>
                <c:ptCount val="1"/>
                <c:pt idx="0">
                  <c:v>Healthcare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'[Eluceda Projected Revenues.xlsx]Sheet1'!$B$1:$D$1</c:f>
              <c:strCache>
                <c:ptCount val="3"/>
                <c:pt idx="0">
                  <c:v>2018 (£160K)</c:v>
                </c:pt>
                <c:pt idx="1">
                  <c:v>2019 (£644K)</c:v>
                </c:pt>
                <c:pt idx="2">
                  <c:v>2020 (£1.25m)</c:v>
                </c:pt>
              </c:strCache>
            </c:strRef>
          </c:cat>
          <c:val>
            <c:numRef>
              <c:f>'[Eluceda Projected Revenues.xlsx]Sheet1'!$B$3:$D$3</c:f>
              <c:numCache>
                <c:formatCode>General</c:formatCode>
                <c:ptCount val="3"/>
                <c:pt idx="0">
                  <c:v>0</c:v>
                </c:pt>
                <c:pt idx="1">
                  <c:v>200000</c:v>
                </c:pt>
                <c:pt idx="2">
                  <c:v>425000</c:v>
                </c:pt>
              </c:numCache>
            </c:numRef>
          </c:val>
          <c:extLst>
            <c:ext xmlns:c16="http://schemas.microsoft.com/office/drawing/2014/chart" uri="{C3380CC4-5D6E-409C-BE32-E72D297353CC}">
              <c16:uniqueId val="{00000001-6A57-4934-ADC7-5D7645DAE057}"/>
            </c:ext>
          </c:extLst>
        </c:ser>
        <c:dLbls>
          <c:showLegendKey val="0"/>
          <c:showVal val="0"/>
          <c:showCatName val="0"/>
          <c:showSerName val="0"/>
          <c:showPercent val="0"/>
          <c:showBubbleSize val="0"/>
        </c:dLbls>
        <c:gapWidth val="150"/>
        <c:overlap val="100"/>
        <c:axId val="600371960"/>
        <c:axId val="600367160"/>
      </c:barChart>
      <c:catAx>
        <c:axId val="60037196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367160"/>
        <c:crosses val="autoZero"/>
        <c:auto val="1"/>
        <c:lblAlgn val="ctr"/>
        <c:lblOffset val="100"/>
        <c:noMultiLvlLbl val="0"/>
      </c:catAx>
      <c:valAx>
        <c:axId val="600367160"/>
        <c:scaling>
          <c:orientation val="minMax"/>
        </c:scaling>
        <c:delete val="1"/>
        <c:axPos val="l"/>
        <c:majorGridlines>
          <c:spPr>
            <a:ln>
              <a:solidFill>
                <a:schemeClr val="tx1">
                  <a:lumMod val="15000"/>
                  <a:lumOff val="85000"/>
                </a:schemeClr>
              </a:solidFill>
            </a:ln>
            <a:effectLst/>
          </c:spPr>
        </c:majorGridlines>
        <c:numFmt formatCode="General" sourceLinked="1"/>
        <c:majorTickMark val="none"/>
        <c:minorTickMark val="none"/>
        <c:tickLblPos val="nextTo"/>
        <c:crossAx val="6003719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'[Eluceda Projected Revenues.xlsx]Sheet2'!$A$5</c:f>
              <c:strCache>
                <c:ptCount val="1"/>
                <c:pt idx="0">
                  <c:v>Anti-Counterfeit</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'[Eluceda Projected Revenues.xlsx]Sheet2'!$B$2:$Z$2</c:f>
              <c:strCache>
                <c:ptCount val="24"/>
                <c:pt idx="1">
                  <c:v>May 20</c:v>
                </c:pt>
                <c:pt idx="2">
                  <c:v>Jun-20</c:v>
                </c:pt>
                <c:pt idx="3">
                  <c:v>May 21</c:v>
                </c:pt>
                <c:pt idx="4">
                  <c:v>Jul-20</c:v>
                </c:pt>
                <c:pt idx="5">
                  <c:v>May 22</c:v>
                </c:pt>
                <c:pt idx="6">
                  <c:v>Aug-20</c:v>
                </c:pt>
                <c:pt idx="7">
                  <c:v>May 23</c:v>
                </c:pt>
                <c:pt idx="8">
                  <c:v>Sep-20</c:v>
                </c:pt>
                <c:pt idx="9">
                  <c:v>May 24</c:v>
                </c:pt>
                <c:pt idx="10">
                  <c:v>Oct-20</c:v>
                </c:pt>
                <c:pt idx="11">
                  <c:v>May 25</c:v>
                </c:pt>
                <c:pt idx="12">
                  <c:v>Nov-20</c:v>
                </c:pt>
                <c:pt idx="13">
                  <c:v>May 26</c:v>
                </c:pt>
                <c:pt idx="14">
                  <c:v>Dec-20</c:v>
                </c:pt>
                <c:pt idx="15">
                  <c:v>May 27</c:v>
                </c:pt>
                <c:pt idx="16">
                  <c:v>Jan-21</c:v>
                </c:pt>
                <c:pt idx="17">
                  <c:v>May 28</c:v>
                </c:pt>
                <c:pt idx="18">
                  <c:v>Feb-21</c:v>
                </c:pt>
                <c:pt idx="19">
                  <c:v>May 29</c:v>
                </c:pt>
                <c:pt idx="20">
                  <c:v>Mar-21</c:v>
                </c:pt>
                <c:pt idx="21">
                  <c:v>May 30</c:v>
                </c:pt>
                <c:pt idx="22">
                  <c:v>Apr-21</c:v>
                </c:pt>
                <c:pt idx="23">
                  <c:v>May 31</c:v>
                </c:pt>
              </c:strCache>
            </c:strRef>
          </c:cat>
          <c:val>
            <c:numRef>
              <c:f>'[Eluceda Projected Revenues.xlsx]Sheet2'!$B$5:$Z$5</c:f>
              <c:numCache>
                <c:formatCode>#,##0</c:formatCode>
                <c:ptCount val="25"/>
                <c:pt idx="1">
                  <c:v>96731</c:v>
                </c:pt>
                <c:pt idx="2">
                  <c:v>35000</c:v>
                </c:pt>
                <c:pt idx="3">
                  <c:v>26987</c:v>
                </c:pt>
                <c:pt idx="4">
                  <c:v>33372</c:v>
                </c:pt>
                <c:pt idx="5">
                  <c:v>26987</c:v>
                </c:pt>
                <c:pt idx="6">
                  <c:v>67051</c:v>
                </c:pt>
                <c:pt idx="7">
                  <c:v>67051</c:v>
                </c:pt>
                <c:pt idx="8">
                  <c:v>68590</c:v>
                </c:pt>
                <c:pt idx="9">
                  <c:v>104500</c:v>
                </c:pt>
                <c:pt idx="10">
                  <c:v>104500</c:v>
                </c:pt>
                <c:pt idx="11">
                  <c:v>104500</c:v>
                </c:pt>
                <c:pt idx="12">
                  <c:v>127833</c:v>
                </c:pt>
                <c:pt idx="13">
                  <c:v>127833</c:v>
                </c:pt>
                <c:pt idx="14">
                  <c:v>127833</c:v>
                </c:pt>
                <c:pt idx="15">
                  <c:v>161667</c:v>
                </c:pt>
                <c:pt idx="16">
                  <c:v>161667</c:v>
                </c:pt>
                <c:pt idx="17">
                  <c:v>161667</c:v>
                </c:pt>
                <c:pt idx="18">
                  <c:v>185000</c:v>
                </c:pt>
                <c:pt idx="19">
                  <c:v>195500</c:v>
                </c:pt>
                <c:pt idx="20">
                  <c:v>195500</c:v>
                </c:pt>
                <c:pt idx="21">
                  <c:v>229333</c:v>
                </c:pt>
                <c:pt idx="22">
                  <c:v>229333</c:v>
                </c:pt>
                <c:pt idx="23">
                  <c:v>252667</c:v>
                </c:pt>
              </c:numCache>
            </c:numRef>
          </c:val>
          <c:extLst>
            <c:ext xmlns:c16="http://schemas.microsoft.com/office/drawing/2014/chart" uri="{C3380CC4-5D6E-409C-BE32-E72D297353CC}">
              <c16:uniqueId val="{00000000-CF4B-49DC-9DD9-59CA36E85009}"/>
            </c:ext>
          </c:extLst>
        </c:ser>
        <c:ser>
          <c:idx val="1"/>
          <c:order val="1"/>
          <c:tx>
            <c:strRef>
              <c:f>'[Eluceda Projected Revenues.xlsx]Sheet2'!$A$6</c:f>
              <c:strCache>
                <c:ptCount val="1"/>
                <c:pt idx="0">
                  <c:v>Bacterial Detection</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'[Eluceda Projected Revenues.xlsx]Sheet2'!$B$2:$Z$2</c:f>
              <c:strCache>
                <c:ptCount val="24"/>
                <c:pt idx="1">
                  <c:v>May 20</c:v>
                </c:pt>
                <c:pt idx="2">
                  <c:v>Jun-20</c:v>
                </c:pt>
                <c:pt idx="3">
                  <c:v>May 21</c:v>
                </c:pt>
                <c:pt idx="4">
                  <c:v>Jul-20</c:v>
                </c:pt>
                <c:pt idx="5">
                  <c:v>May 22</c:v>
                </c:pt>
                <c:pt idx="6">
                  <c:v>Aug-20</c:v>
                </c:pt>
                <c:pt idx="7">
                  <c:v>May 23</c:v>
                </c:pt>
                <c:pt idx="8">
                  <c:v>Sep-20</c:v>
                </c:pt>
                <c:pt idx="9">
                  <c:v>May 24</c:v>
                </c:pt>
                <c:pt idx="10">
                  <c:v>Oct-20</c:v>
                </c:pt>
                <c:pt idx="11">
                  <c:v>May 25</c:v>
                </c:pt>
                <c:pt idx="12">
                  <c:v>Nov-20</c:v>
                </c:pt>
                <c:pt idx="13">
                  <c:v>May 26</c:v>
                </c:pt>
                <c:pt idx="14">
                  <c:v>Dec-20</c:v>
                </c:pt>
                <c:pt idx="15">
                  <c:v>May 27</c:v>
                </c:pt>
                <c:pt idx="16">
                  <c:v>Jan-21</c:v>
                </c:pt>
                <c:pt idx="17">
                  <c:v>May 28</c:v>
                </c:pt>
                <c:pt idx="18">
                  <c:v>Feb-21</c:v>
                </c:pt>
                <c:pt idx="19">
                  <c:v>May 29</c:v>
                </c:pt>
                <c:pt idx="20">
                  <c:v>Mar-21</c:v>
                </c:pt>
                <c:pt idx="21">
                  <c:v>May 30</c:v>
                </c:pt>
                <c:pt idx="22">
                  <c:v>Apr-21</c:v>
                </c:pt>
                <c:pt idx="23">
                  <c:v>May 31</c:v>
                </c:pt>
              </c:strCache>
            </c:strRef>
          </c:cat>
          <c:val>
            <c:numRef>
              <c:f>'[Eluceda Projected Revenues.xlsx]Sheet2'!$B$6:$Z$6</c:f>
              <c:numCache>
                <c:formatCode>General</c:formatCode>
                <c:ptCount val="25"/>
                <c:pt idx="1">
                  <c:v>0</c:v>
                </c:pt>
                <c:pt idx="2">
                  <c:v>0</c:v>
                </c:pt>
                <c:pt idx="3" formatCode="#,##0">
                  <c:v>68517</c:v>
                </c:pt>
                <c:pt idx="4" formatCode="#,##0">
                  <c:v>27667</c:v>
                </c:pt>
                <c:pt idx="5" formatCode="#,##0">
                  <c:v>7667</c:v>
                </c:pt>
                <c:pt idx="6" formatCode="#,##0">
                  <c:v>65508</c:v>
                </c:pt>
                <c:pt idx="7" formatCode="#,##0">
                  <c:v>7667</c:v>
                </c:pt>
                <c:pt idx="8" formatCode="#,##0">
                  <c:v>7667</c:v>
                </c:pt>
                <c:pt idx="9" formatCode="#,##0">
                  <c:v>66547</c:v>
                </c:pt>
                <c:pt idx="10" formatCode="#,##0">
                  <c:v>40000</c:v>
                </c:pt>
                <c:pt idx="11" formatCode="#,##0">
                  <c:v>20000</c:v>
                </c:pt>
                <c:pt idx="12" formatCode="#,##0">
                  <c:v>60845</c:v>
                </c:pt>
                <c:pt idx="13" formatCode="#,##0">
                  <c:v>50000</c:v>
                </c:pt>
                <c:pt idx="14" formatCode="#,##0">
                  <c:v>50000</c:v>
                </c:pt>
                <c:pt idx="15" formatCode="#,##0">
                  <c:v>60000</c:v>
                </c:pt>
                <c:pt idx="16" formatCode="#,##0">
                  <c:v>70000</c:v>
                </c:pt>
                <c:pt idx="17" formatCode="#,##0">
                  <c:v>80000</c:v>
                </c:pt>
                <c:pt idx="18" formatCode="#,##0">
                  <c:v>100000</c:v>
                </c:pt>
                <c:pt idx="19" formatCode="#,##0">
                  <c:v>100000</c:v>
                </c:pt>
                <c:pt idx="20" formatCode="#,##0">
                  <c:v>100000</c:v>
                </c:pt>
                <c:pt idx="21" formatCode="#,##0">
                  <c:v>120000</c:v>
                </c:pt>
                <c:pt idx="22" formatCode="#,##0">
                  <c:v>120000</c:v>
                </c:pt>
                <c:pt idx="23" formatCode="#,##0">
                  <c:v>120000</c:v>
                </c:pt>
              </c:numCache>
            </c:numRef>
          </c:val>
          <c:extLst>
            <c:ext xmlns:c16="http://schemas.microsoft.com/office/drawing/2014/chart" uri="{C3380CC4-5D6E-409C-BE32-E72D297353CC}">
              <c16:uniqueId val="{00000001-CF4B-49DC-9DD9-59CA36E85009}"/>
            </c:ext>
          </c:extLst>
        </c:ser>
        <c:ser>
          <c:idx val="2"/>
          <c:order val="2"/>
          <c:tx>
            <c:strRef>
              <c:f>'[Eluceda Projected Revenues.xlsx]Sheet2'!$A$7</c:f>
              <c:strCache>
                <c:ptCount val="1"/>
                <c:pt idx="0">
                  <c:v>Covid-19</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'[Eluceda Projected Revenues.xlsx]Sheet2'!$B$2:$Z$2</c:f>
              <c:strCache>
                <c:ptCount val="24"/>
                <c:pt idx="1">
                  <c:v>May 20</c:v>
                </c:pt>
                <c:pt idx="2">
                  <c:v>Jun-20</c:v>
                </c:pt>
                <c:pt idx="3">
                  <c:v>May 21</c:v>
                </c:pt>
                <c:pt idx="4">
                  <c:v>Jul-20</c:v>
                </c:pt>
                <c:pt idx="5">
                  <c:v>May 22</c:v>
                </c:pt>
                <c:pt idx="6">
                  <c:v>Aug-20</c:v>
                </c:pt>
                <c:pt idx="7">
                  <c:v>May 23</c:v>
                </c:pt>
                <c:pt idx="8">
                  <c:v>Sep-20</c:v>
                </c:pt>
                <c:pt idx="9">
                  <c:v>May 24</c:v>
                </c:pt>
                <c:pt idx="10">
                  <c:v>Oct-20</c:v>
                </c:pt>
                <c:pt idx="11">
                  <c:v>May 25</c:v>
                </c:pt>
                <c:pt idx="12">
                  <c:v>Nov-20</c:v>
                </c:pt>
                <c:pt idx="13">
                  <c:v>May 26</c:v>
                </c:pt>
                <c:pt idx="14">
                  <c:v>Dec-20</c:v>
                </c:pt>
                <c:pt idx="15">
                  <c:v>May 27</c:v>
                </c:pt>
                <c:pt idx="16">
                  <c:v>Jan-21</c:v>
                </c:pt>
                <c:pt idx="17">
                  <c:v>May 28</c:v>
                </c:pt>
                <c:pt idx="18">
                  <c:v>Feb-21</c:v>
                </c:pt>
                <c:pt idx="19">
                  <c:v>May 29</c:v>
                </c:pt>
                <c:pt idx="20">
                  <c:v>Mar-21</c:v>
                </c:pt>
                <c:pt idx="21">
                  <c:v>May 30</c:v>
                </c:pt>
                <c:pt idx="22">
                  <c:v>Apr-21</c:v>
                </c:pt>
                <c:pt idx="23">
                  <c:v>May 31</c:v>
                </c:pt>
              </c:strCache>
            </c:strRef>
          </c:cat>
          <c:val>
            <c:numRef>
              <c:f>'[Eluceda Projected Revenues.xlsx]Sheet2'!$B$7:$Z$7</c:f>
              <c:numCache>
                <c:formatCode>#,##0</c:formatCode>
                <c:ptCount val="25"/>
                <c:pt idx="1">
                  <c:v>2300</c:v>
                </c:pt>
                <c:pt idx="2">
                  <c:v>2300</c:v>
                </c:pt>
                <c:pt idx="3">
                  <c:v>2300</c:v>
                </c:pt>
                <c:pt idx="4">
                  <c:v>2300</c:v>
                </c:pt>
                <c:pt idx="5">
                  <c:v>47300</c:v>
                </c:pt>
                <c:pt idx="6">
                  <c:v>144992</c:v>
                </c:pt>
                <c:pt idx="7">
                  <c:v>362300</c:v>
                </c:pt>
                <c:pt idx="8">
                  <c:v>542300</c:v>
                </c:pt>
                <c:pt idx="9">
                  <c:v>723800</c:v>
                </c:pt>
                <c:pt idx="10">
                  <c:v>903800</c:v>
                </c:pt>
                <c:pt idx="11">
                  <c:v>1083800</c:v>
                </c:pt>
                <c:pt idx="12">
                  <c:v>1263800</c:v>
                </c:pt>
                <c:pt idx="13">
                  <c:v>1443800</c:v>
                </c:pt>
                <c:pt idx="14">
                  <c:v>1623800</c:v>
                </c:pt>
                <c:pt idx="15">
                  <c:v>1803800</c:v>
                </c:pt>
                <c:pt idx="16">
                  <c:v>1983800</c:v>
                </c:pt>
                <c:pt idx="17">
                  <c:v>2163800</c:v>
                </c:pt>
                <c:pt idx="18">
                  <c:v>2343800</c:v>
                </c:pt>
                <c:pt idx="19">
                  <c:v>2523800</c:v>
                </c:pt>
                <c:pt idx="20">
                  <c:v>2703800</c:v>
                </c:pt>
                <c:pt idx="21">
                  <c:v>2884800</c:v>
                </c:pt>
                <c:pt idx="22">
                  <c:v>3064800</c:v>
                </c:pt>
                <c:pt idx="23">
                  <c:v>3244800</c:v>
                </c:pt>
              </c:numCache>
            </c:numRef>
          </c:val>
          <c:extLst>
            <c:ext xmlns:c16="http://schemas.microsoft.com/office/drawing/2014/chart" uri="{C3380CC4-5D6E-409C-BE32-E72D297353CC}">
              <c16:uniqueId val="{00000002-CF4B-49DC-9DD9-59CA36E85009}"/>
            </c:ext>
          </c:extLst>
        </c:ser>
        <c:dLbls>
          <c:showLegendKey val="0"/>
          <c:showVal val="0"/>
          <c:showCatName val="0"/>
          <c:showSerName val="0"/>
          <c:showPercent val="0"/>
          <c:showBubbleSize val="0"/>
        </c:dLbls>
        <c:gapWidth val="150"/>
        <c:overlap val="100"/>
        <c:axId val="1305486776"/>
        <c:axId val="1305489336"/>
      </c:barChart>
      <c:catAx>
        <c:axId val="1305486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489336"/>
        <c:crosses val="autoZero"/>
        <c:auto val="1"/>
        <c:lblAlgn val="ctr"/>
        <c:lblOffset val="100"/>
        <c:noMultiLvlLbl val="0"/>
      </c:catAx>
      <c:valAx>
        <c:axId val="1305489336"/>
        <c:scaling>
          <c:orientation val="minMax"/>
        </c:scaling>
        <c:delete val="0"/>
        <c:axPos val="l"/>
        <c:majorGridlines>
          <c:spPr>
            <a:ln>
              <a:solidFill>
                <a:schemeClr val="tx1">
                  <a:lumMod val="15000"/>
                  <a:lumOff val="85000"/>
                </a:schemeClr>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486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diagrams/_rels/data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20.jpg"/><Relationship Id="rId4" Type="http://schemas.openxmlformats.org/officeDocument/2006/relationships/image" Target="../media/image3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20.jpg"/><Relationship Id="rId4" Type="http://schemas.openxmlformats.org/officeDocument/2006/relationships/image" Target="../media/image3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D07D2-45EA-9744-9D60-617632522FE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27B68089-4345-F544-8528-C89487757FC5}">
      <dgm:prSet phldrT="[Text]" custT="1"/>
      <dgm:spPr/>
      <dgm:t>
        <a:bodyPr/>
        <a:lstStyle/>
        <a:p>
          <a:r>
            <a:rPr lang="en-GB" sz="1600" dirty="0"/>
            <a:t>Anti-Counterfeit</a:t>
          </a:r>
        </a:p>
      </dgm:t>
    </dgm:pt>
    <dgm:pt modelId="{9A39C2EB-E4C0-8F46-B179-8301EE5A24F9}" type="parTrans" cxnId="{05660757-F76F-1040-8588-BEE25AA17EB0}">
      <dgm:prSet/>
      <dgm:spPr/>
      <dgm:t>
        <a:bodyPr/>
        <a:lstStyle/>
        <a:p>
          <a:endParaRPr lang="en-GB"/>
        </a:p>
      </dgm:t>
    </dgm:pt>
    <dgm:pt modelId="{094217D8-82FE-B449-81A0-D00CF3833003}" type="sibTrans" cxnId="{05660757-F76F-1040-8588-BEE25AA17EB0}">
      <dgm:prSet/>
      <dgm:spPr/>
      <dgm:t>
        <a:bodyPr/>
        <a:lstStyle/>
        <a:p>
          <a:endParaRPr lang="en-GB"/>
        </a:p>
      </dgm:t>
    </dgm:pt>
    <dgm:pt modelId="{A5D22F6A-9B78-2146-B7A6-0879A9CBDEF3}">
      <dgm:prSet phldrT="[Text]" custT="1"/>
      <dgm:spPr/>
      <dgm:t>
        <a:bodyPr/>
        <a:lstStyle/>
        <a:p>
          <a:r>
            <a:rPr lang="en-GB" sz="1400" dirty="0"/>
            <a:t>Small Molecule/DNA detection</a:t>
          </a:r>
        </a:p>
      </dgm:t>
    </dgm:pt>
    <dgm:pt modelId="{50E95C35-5AC3-A341-BCE9-9B111D73F5A3}" type="parTrans" cxnId="{809E33C1-94E2-7441-95CC-CE3A912DDA0D}">
      <dgm:prSet/>
      <dgm:spPr/>
      <dgm:t>
        <a:bodyPr/>
        <a:lstStyle/>
        <a:p>
          <a:endParaRPr lang="en-GB"/>
        </a:p>
      </dgm:t>
    </dgm:pt>
    <dgm:pt modelId="{EBF8A2FB-5FB1-0740-A4B8-51546CB40A39}" type="sibTrans" cxnId="{809E33C1-94E2-7441-95CC-CE3A912DDA0D}">
      <dgm:prSet/>
      <dgm:spPr/>
      <dgm:t>
        <a:bodyPr/>
        <a:lstStyle/>
        <a:p>
          <a:endParaRPr lang="en-GB"/>
        </a:p>
      </dgm:t>
    </dgm:pt>
    <dgm:pt modelId="{FE12858A-0762-864B-A6CA-6EA1F672D768}">
      <dgm:prSet phldrT="[Text]" custT="1"/>
      <dgm:spPr/>
      <dgm:t>
        <a:bodyPr/>
        <a:lstStyle/>
        <a:p>
          <a:r>
            <a:rPr lang="en-GB" sz="1400" dirty="0"/>
            <a:t>Covert Security Taggants </a:t>
          </a:r>
        </a:p>
      </dgm:t>
    </dgm:pt>
    <dgm:pt modelId="{05DCA4E5-4D73-E04A-94DF-8CEA233B71D6}" type="parTrans" cxnId="{A50897AE-1C76-314F-A395-F488E457DC61}">
      <dgm:prSet/>
      <dgm:spPr/>
      <dgm:t>
        <a:bodyPr/>
        <a:lstStyle/>
        <a:p>
          <a:endParaRPr lang="en-GB"/>
        </a:p>
      </dgm:t>
    </dgm:pt>
    <dgm:pt modelId="{1B47531D-ACF6-5F4C-9365-4DE5B9C9FE86}" type="sibTrans" cxnId="{A50897AE-1C76-314F-A395-F488E457DC61}">
      <dgm:prSet/>
      <dgm:spPr/>
      <dgm:t>
        <a:bodyPr/>
        <a:lstStyle/>
        <a:p>
          <a:endParaRPr lang="en-GB"/>
        </a:p>
      </dgm:t>
    </dgm:pt>
    <dgm:pt modelId="{88BFC2FE-3130-124A-B17B-E76EDA9719D7}">
      <dgm:prSet phldrT="[Text]" custT="1"/>
      <dgm:spPr/>
      <dgm:t>
        <a:bodyPr/>
        <a:lstStyle/>
        <a:p>
          <a:r>
            <a:rPr lang="en-GB" sz="1600" dirty="0"/>
            <a:t>Bacterial Detection</a:t>
          </a:r>
        </a:p>
      </dgm:t>
    </dgm:pt>
    <dgm:pt modelId="{44C7F5B9-0C49-4C4D-B3BB-2B42C3E0A2B5}" type="parTrans" cxnId="{68231A59-75EA-1D49-8B87-CD7BAF69212B}">
      <dgm:prSet/>
      <dgm:spPr/>
      <dgm:t>
        <a:bodyPr/>
        <a:lstStyle/>
        <a:p>
          <a:endParaRPr lang="en-GB"/>
        </a:p>
      </dgm:t>
    </dgm:pt>
    <dgm:pt modelId="{D39794B1-82BC-504E-89D7-0E34AA8B2080}" type="sibTrans" cxnId="{68231A59-75EA-1D49-8B87-CD7BAF69212B}">
      <dgm:prSet/>
      <dgm:spPr/>
      <dgm:t>
        <a:bodyPr/>
        <a:lstStyle/>
        <a:p>
          <a:endParaRPr lang="en-GB"/>
        </a:p>
      </dgm:t>
    </dgm:pt>
    <dgm:pt modelId="{D51F009D-594E-ED49-93A0-8439F4A89B2E}">
      <dgm:prSet phldrT="[Text]" custT="1"/>
      <dgm:spPr/>
      <dgm:t>
        <a:bodyPr/>
        <a:lstStyle/>
        <a:p>
          <a:r>
            <a:rPr lang="en-GB" sz="1400" dirty="0"/>
            <a:t>DNA/RNA detection</a:t>
          </a:r>
        </a:p>
      </dgm:t>
    </dgm:pt>
    <dgm:pt modelId="{6A0996C7-53BA-8E42-BE59-25C5145A0F40}" type="parTrans" cxnId="{1AA41260-F084-C647-99B6-38B048A535A9}">
      <dgm:prSet/>
      <dgm:spPr/>
      <dgm:t>
        <a:bodyPr/>
        <a:lstStyle/>
        <a:p>
          <a:endParaRPr lang="en-GB"/>
        </a:p>
      </dgm:t>
    </dgm:pt>
    <dgm:pt modelId="{161BB95A-E439-6141-ABB7-A697EE3C3AC4}" type="sibTrans" cxnId="{1AA41260-F084-C647-99B6-38B048A535A9}">
      <dgm:prSet/>
      <dgm:spPr/>
      <dgm:t>
        <a:bodyPr/>
        <a:lstStyle/>
        <a:p>
          <a:endParaRPr lang="en-GB"/>
        </a:p>
      </dgm:t>
    </dgm:pt>
    <dgm:pt modelId="{60F1B48E-D211-F84F-91F1-B0576638851B}">
      <dgm:prSet phldrT="[Text]" custT="1"/>
      <dgm:spPr/>
      <dgm:t>
        <a:bodyPr/>
        <a:lstStyle/>
        <a:p>
          <a:r>
            <a:rPr lang="en-GB" sz="1400" dirty="0"/>
            <a:t>Pathogens/Viruses</a:t>
          </a:r>
        </a:p>
      </dgm:t>
    </dgm:pt>
    <dgm:pt modelId="{743B7205-9CDA-714F-9955-A529ABE8BBE9}" type="parTrans" cxnId="{E39873C2-F95B-BF42-81CF-252B0A7C3F91}">
      <dgm:prSet/>
      <dgm:spPr/>
      <dgm:t>
        <a:bodyPr/>
        <a:lstStyle/>
        <a:p>
          <a:endParaRPr lang="en-GB"/>
        </a:p>
      </dgm:t>
    </dgm:pt>
    <dgm:pt modelId="{FB4C6766-96F0-F049-93FC-E124D8B81D91}" type="sibTrans" cxnId="{E39873C2-F95B-BF42-81CF-252B0A7C3F91}">
      <dgm:prSet/>
      <dgm:spPr/>
      <dgm:t>
        <a:bodyPr/>
        <a:lstStyle/>
        <a:p>
          <a:endParaRPr lang="en-GB"/>
        </a:p>
      </dgm:t>
    </dgm:pt>
    <dgm:pt modelId="{38E41466-4E88-114F-B0CB-7BC205EDDA3D}">
      <dgm:prSet phldrT="[Text]" custT="1"/>
      <dgm:spPr/>
      <dgm:t>
        <a:bodyPr/>
        <a:lstStyle/>
        <a:p>
          <a:endParaRPr lang="en-GB" sz="1400" dirty="0"/>
        </a:p>
      </dgm:t>
    </dgm:pt>
    <dgm:pt modelId="{D3164BAF-61BB-1146-98C8-3163666D8499}" type="parTrans" cxnId="{110D4221-888D-F64C-93D2-487D7EE3DB94}">
      <dgm:prSet/>
      <dgm:spPr/>
      <dgm:t>
        <a:bodyPr/>
        <a:lstStyle/>
        <a:p>
          <a:endParaRPr lang="en-GB"/>
        </a:p>
      </dgm:t>
    </dgm:pt>
    <dgm:pt modelId="{2D27482B-4035-974A-8F0D-3E59E82F4926}" type="sibTrans" cxnId="{110D4221-888D-F64C-93D2-487D7EE3DB94}">
      <dgm:prSet/>
      <dgm:spPr/>
      <dgm:t>
        <a:bodyPr/>
        <a:lstStyle/>
        <a:p>
          <a:endParaRPr lang="en-GB"/>
        </a:p>
      </dgm:t>
    </dgm:pt>
    <dgm:pt modelId="{97AC144D-B603-914C-A828-187A4F126806}" type="pres">
      <dgm:prSet presAssocID="{A55D07D2-45EA-9744-9D60-617632522FE7}" presName="Name0" presStyleCnt="0">
        <dgm:presLayoutVars>
          <dgm:dir/>
          <dgm:animLvl val="lvl"/>
          <dgm:resizeHandles val="exact"/>
        </dgm:presLayoutVars>
      </dgm:prSet>
      <dgm:spPr/>
    </dgm:pt>
    <dgm:pt modelId="{215A6EF8-6E1F-B740-B5D5-2FAE57BB0A97}" type="pres">
      <dgm:prSet presAssocID="{27B68089-4345-F544-8528-C89487757FC5}" presName="composite" presStyleCnt="0"/>
      <dgm:spPr/>
    </dgm:pt>
    <dgm:pt modelId="{4778256C-585C-B342-BCAF-9891D342BF35}" type="pres">
      <dgm:prSet presAssocID="{27B68089-4345-F544-8528-C89487757FC5}" presName="parTx" presStyleLbl="alignNode1" presStyleIdx="0" presStyleCnt="2">
        <dgm:presLayoutVars>
          <dgm:chMax val="0"/>
          <dgm:chPref val="0"/>
          <dgm:bulletEnabled val="1"/>
        </dgm:presLayoutVars>
      </dgm:prSet>
      <dgm:spPr/>
    </dgm:pt>
    <dgm:pt modelId="{4B2EAB14-FE48-8E46-999E-67EFF627D6D7}" type="pres">
      <dgm:prSet presAssocID="{27B68089-4345-F544-8528-C89487757FC5}" presName="desTx" presStyleLbl="alignAccFollowNode1" presStyleIdx="0" presStyleCnt="2">
        <dgm:presLayoutVars>
          <dgm:bulletEnabled val="1"/>
        </dgm:presLayoutVars>
      </dgm:prSet>
      <dgm:spPr/>
    </dgm:pt>
    <dgm:pt modelId="{AD38E886-CD52-D544-A8EB-33D96CBB5AE6}" type="pres">
      <dgm:prSet presAssocID="{094217D8-82FE-B449-81A0-D00CF3833003}" presName="space" presStyleCnt="0"/>
      <dgm:spPr/>
    </dgm:pt>
    <dgm:pt modelId="{A5935A68-529D-B14D-9B79-A473639C4538}" type="pres">
      <dgm:prSet presAssocID="{88BFC2FE-3130-124A-B17B-E76EDA9719D7}" presName="composite" presStyleCnt="0"/>
      <dgm:spPr/>
    </dgm:pt>
    <dgm:pt modelId="{246287B1-1D2C-9746-9887-F68CA01D97B2}" type="pres">
      <dgm:prSet presAssocID="{88BFC2FE-3130-124A-B17B-E76EDA9719D7}" presName="parTx" presStyleLbl="alignNode1" presStyleIdx="1" presStyleCnt="2">
        <dgm:presLayoutVars>
          <dgm:chMax val="0"/>
          <dgm:chPref val="0"/>
          <dgm:bulletEnabled val="1"/>
        </dgm:presLayoutVars>
      </dgm:prSet>
      <dgm:spPr/>
    </dgm:pt>
    <dgm:pt modelId="{FA3F19C6-8E74-F044-8168-F3036AD09D03}" type="pres">
      <dgm:prSet presAssocID="{88BFC2FE-3130-124A-B17B-E76EDA9719D7}" presName="desTx" presStyleLbl="alignAccFollowNode1" presStyleIdx="1" presStyleCnt="2">
        <dgm:presLayoutVars>
          <dgm:bulletEnabled val="1"/>
        </dgm:presLayoutVars>
      </dgm:prSet>
      <dgm:spPr/>
    </dgm:pt>
  </dgm:ptLst>
  <dgm:cxnLst>
    <dgm:cxn modelId="{04CF961C-8FF2-2D43-B0CD-F525141BE49B}" type="presOf" srcId="{88BFC2FE-3130-124A-B17B-E76EDA9719D7}" destId="{246287B1-1D2C-9746-9887-F68CA01D97B2}" srcOrd="0" destOrd="0" presId="urn:microsoft.com/office/officeart/2005/8/layout/hList1"/>
    <dgm:cxn modelId="{110D4221-888D-F64C-93D2-487D7EE3DB94}" srcId="{88BFC2FE-3130-124A-B17B-E76EDA9719D7}" destId="{38E41466-4E88-114F-B0CB-7BC205EDDA3D}" srcOrd="1" destOrd="0" parTransId="{D3164BAF-61BB-1146-98C8-3163666D8499}" sibTransId="{2D27482B-4035-974A-8F0D-3E59E82F4926}"/>
    <dgm:cxn modelId="{CA74FD23-577D-3B4F-90D1-ACEEA293351D}" type="presOf" srcId="{27B68089-4345-F544-8528-C89487757FC5}" destId="{4778256C-585C-B342-BCAF-9891D342BF35}" srcOrd="0" destOrd="0" presId="urn:microsoft.com/office/officeart/2005/8/layout/hList1"/>
    <dgm:cxn modelId="{56B6E02E-2412-B14E-A0A6-B897B120A2B7}" type="presOf" srcId="{A55D07D2-45EA-9744-9D60-617632522FE7}" destId="{97AC144D-B603-914C-A828-187A4F126806}" srcOrd="0" destOrd="0" presId="urn:microsoft.com/office/officeart/2005/8/layout/hList1"/>
    <dgm:cxn modelId="{24AF3452-725E-BD47-A3B7-02B8A3F1EA89}" type="presOf" srcId="{38E41466-4E88-114F-B0CB-7BC205EDDA3D}" destId="{FA3F19C6-8E74-F044-8168-F3036AD09D03}" srcOrd="0" destOrd="1" presId="urn:microsoft.com/office/officeart/2005/8/layout/hList1"/>
    <dgm:cxn modelId="{05660757-F76F-1040-8588-BEE25AA17EB0}" srcId="{A55D07D2-45EA-9744-9D60-617632522FE7}" destId="{27B68089-4345-F544-8528-C89487757FC5}" srcOrd="0" destOrd="0" parTransId="{9A39C2EB-E4C0-8F46-B179-8301EE5A24F9}" sibTransId="{094217D8-82FE-B449-81A0-D00CF3833003}"/>
    <dgm:cxn modelId="{68231A59-75EA-1D49-8B87-CD7BAF69212B}" srcId="{A55D07D2-45EA-9744-9D60-617632522FE7}" destId="{88BFC2FE-3130-124A-B17B-E76EDA9719D7}" srcOrd="1" destOrd="0" parTransId="{44C7F5B9-0C49-4C4D-B3BB-2B42C3E0A2B5}" sibTransId="{D39794B1-82BC-504E-89D7-0E34AA8B2080}"/>
    <dgm:cxn modelId="{1AA41260-F084-C647-99B6-38B048A535A9}" srcId="{88BFC2FE-3130-124A-B17B-E76EDA9719D7}" destId="{D51F009D-594E-ED49-93A0-8439F4A89B2E}" srcOrd="0" destOrd="0" parTransId="{6A0996C7-53BA-8E42-BE59-25C5145A0F40}" sibTransId="{161BB95A-E439-6141-ABB7-A697EE3C3AC4}"/>
    <dgm:cxn modelId="{3AB7166E-FDC2-5045-B7E3-3C17A81DAF05}" type="presOf" srcId="{D51F009D-594E-ED49-93A0-8439F4A89B2E}" destId="{FA3F19C6-8E74-F044-8168-F3036AD09D03}" srcOrd="0" destOrd="0" presId="urn:microsoft.com/office/officeart/2005/8/layout/hList1"/>
    <dgm:cxn modelId="{A50897AE-1C76-314F-A395-F488E457DC61}" srcId="{27B68089-4345-F544-8528-C89487757FC5}" destId="{FE12858A-0762-864B-A6CA-6EA1F672D768}" srcOrd="1" destOrd="0" parTransId="{05DCA4E5-4D73-E04A-94DF-8CEA233B71D6}" sibTransId="{1B47531D-ACF6-5F4C-9365-4DE5B9C9FE86}"/>
    <dgm:cxn modelId="{3CE87CBD-0DFA-BE49-BF66-87E034E729C0}" type="presOf" srcId="{A5D22F6A-9B78-2146-B7A6-0879A9CBDEF3}" destId="{4B2EAB14-FE48-8E46-999E-67EFF627D6D7}" srcOrd="0" destOrd="0" presId="urn:microsoft.com/office/officeart/2005/8/layout/hList1"/>
    <dgm:cxn modelId="{809E33C1-94E2-7441-95CC-CE3A912DDA0D}" srcId="{27B68089-4345-F544-8528-C89487757FC5}" destId="{A5D22F6A-9B78-2146-B7A6-0879A9CBDEF3}" srcOrd="0" destOrd="0" parTransId="{50E95C35-5AC3-A341-BCE9-9B111D73F5A3}" sibTransId="{EBF8A2FB-5FB1-0740-A4B8-51546CB40A39}"/>
    <dgm:cxn modelId="{E39873C2-F95B-BF42-81CF-252B0A7C3F91}" srcId="{88BFC2FE-3130-124A-B17B-E76EDA9719D7}" destId="{60F1B48E-D211-F84F-91F1-B0576638851B}" srcOrd="2" destOrd="0" parTransId="{743B7205-9CDA-714F-9955-A529ABE8BBE9}" sibTransId="{FB4C6766-96F0-F049-93FC-E124D8B81D91}"/>
    <dgm:cxn modelId="{E007D0CE-B0E6-B443-89B0-55E8ACB28CA3}" type="presOf" srcId="{60F1B48E-D211-F84F-91F1-B0576638851B}" destId="{FA3F19C6-8E74-F044-8168-F3036AD09D03}" srcOrd="0" destOrd="2" presId="urn:microsoft.com/office/officeart/2005/8/layout/hList1"/>
    <dgm:cxn modelId="{3E2DFDE9-63FC-D146-BB05-0A1DE246B1B8}" type="presOf" srcId="{FE12858A-0762-864B-A6CA-6EA1F672D768}" destId="{4B2EAB14-FE48-8E46-999E-67EFF627D6D7}" srcOrd="0" destOrd="1" presId="urn:microsoft.com/office/officeart/2005/8/layout/hList1"/>
    <dgm:cxn modelId="{E47BD700-0F50-AD43-9B8A-E89AE01637DA}" type="presParOf" srcId="{97AC144D-B603-914C-A828-187A4F126806}" destId="{215A6EF8-6E1F-B740-B5D5-2FAE57BB0A97}" srcOrd="0" destOrd="0" presId="urn:microsoft.com/office/officeart/2005/8/layout/hList1"/>
    <dgm:cxn modelId="{1B453B54-52B8-8A4C-8E03-BC2BEBA0C57F}" type="presParOf" srcId="{215A6EF8-6E1F-B740-B5D5-2FAE57BB0A97}" destId="{4778256C-585C-B342-BCAF-9891D342BF35}" srcOrd="0" destOrd="0" presId="urn:microsoft.com/office/officeart/2005/8/layout/hList1"/>
    <dgm:cxn modelId="{B9DE9EBF-CD4A-B444-BC14-0569C29AF02C}" type="presParOf" srcId="{215A6EF8-6E1F-B740-B5D5-2FAE57BB0A97}" destId="{4B2EAB14-FE48-8E46-999E-67EFF627D6D7}" srcOrd="1" destOrd="0" presId="urn:microsoft.com/office/officeart/2005/8/layout/hList1"/>
    <dgm:cxn modelId="{784C61FF-6209-9B49-AD7C-BCB31647D64C}" type="presParOf" srcId="{97AC144D-B603-914C-A828-187A4F126806}" destId="{AD38E886-CD52-D544-A8EB-33D96CBB5AE6}" srcOrd="1" destOrd="0" presId="urn:microsoft.com/office/officeart/2005/8/layout/hList1"/>
    <dgm:cxn modelId="{451DB824-8CDB-BD44-AF73-F6E9748263FE}" type="presParOf" srcId="{97AC144D-B603-914C-A828-187A4F126806}" destId="{A5935A68-529D-B14D-9B79-A473639C4538}" srcOrd="2" destOrd="0" presId="urn:microsoft.com/office/officeart/2005/8/layout/hList1"/>
    <dgm:cxn modelId="{C158ED34-8D40-F740-AECA-754E4DEC5B5C}" type="presParOf" srcId="{A5935A68-529D-B14D-9B79-A473639C4538}" destId="{246287B1-1D2C-9746-9887-F68CA01D97B2}" srcOrd="0" destOrd="0" presId="urn:microsoft.com/office/officeart/2005/8/layout/hList1"/>
    <dgm:cxn modelId="{81D95F6C-EED0-264F-B801-1AACE1605107}" type="presParOf" srcId="{A5935A68-529D-B14D-9B79-A473639C4538}" destId="{FA3F19C6-8E74-F044-8168-F3036AD09D0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06CE92-2810-4B93-999D-312091834899}"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GB"/>
        </a:p>
      </dgm:t>
    </dgm:pt>
    <dgm:pt modelId="{178D33EA-4141-47A1-9129-9EF955E827E5}">
      <dgm:prSet/>
      <dgm:spPr/>
      <dgm:t>
        <a:bodyPr/>
        <a:lstStyle/>
        <a:p>
          <a:r>
            <a:rPr lang="en-GB" b="1" dirty="0">
              <a:solidFill>
                <a:schemeClr val="accent1">
                  <a:lumMod val="20000"/>
                  <a:lumOff val="80000"/>
                </a:schemeClr>
              </a:solidFill>
            </a:rPr>
            <a:t>Fast</a:t>
          </a:r>
          <a:r>
            <a:rPr lang="en-GB" dirty="0">
              <a:solidFill>
                <a:schemeClr val="accent1">
                  <a:lumMod val="20000"/>
                  <a:lumOff val="80000"/>
                </a:schemeClr>
              </a:solidFill>
            </a:rPr>
            <a:t> </a:t>
          </a:r>
        </a:p>
      </dgm:t>
    </dgm:pt>
    <dgm:pt modelId="{898D7A27-0413-42CC-8863-45724853EB0F}" type="parTrans" cxnId="{B6BF9FEA-BA13-4FC7-A37C-6070DE256B9A}">
      <dgm:prSet/>
      <dgm:spPr/>
      <dgm:t>
        <a:bodyPr/>
        <a:lstStyle/>
        <a:p>
          <a:endParaRPr lang="en-GB"/>
        </a:p>
      </dgm:t>
    </dgm:pt>
    <dgm:pt modelId="{FD635B96-6083-444D-87CE-FD101AA5A9B9}" type="sibTrans" cxnId="{B6BF9FEA-BA13-4FC7-A37C-6070DE256B9A}">
      <dgm:prSet/>
      <dgm:spPr/>
      <dgm:t>
        <a:bodyPr/>
        <a:lstStyle/>
        <a:p>
          <a:endParaRPr lang="en-GB"/>
        </a:p>
      </dgm:t>
    </dgm:pt>
    <dgm:pt modelId="{81AE3F65-6A4E-4FCB-A8BB-45D2C5F55873}">
      <dgm:prSet/>
      <dgm:spPr/>
      <dgm:t>
        <a:bodyPr/>
        <a:lstStyle/>
        <a:p>
          <a:r>
            <a:rPr lang="en-GB" b="1" dirty="0">
              <a:solidFill>
                <a:schemeClr val="accent1">
                  <a:lumMod val="20000"/>
                  <a:lumOff val="80000"/>
                </a:schemeClr>
              </a:solidFill>
            </a:rPr>
            <a:t>Cheap</a:t>
          </a:r>
          <a:r>
            <a:rPr lang="en-GB" dirty="0">
              <a:solidFill>
                <a:schemeClr val="accent1">
                  <a:lumMod val="20000"/>
                  <a:lumOff val="80000"/>
                </a:schemeClr>
              </a:solidFill>
            </a:rPr>
            <a:t> </a:t>
          </a:r>
          <a:endParaRPr lang="en-US" dirty="0">
            <a:solidFill>
              <a:schemeClr val="accent1">
                <a:lumMod val="20000"/>
                <a:lumOff val="80000"/>
              </a:schemeClr>
            </a:solidFill>
          </a:endParaRPr>
        </a:p>
      </dgm:t>
    </dgm:pt>
    <dgm:pt modelId="{69541524-E157-4989-90DD-DB2F6C9C6752}" type="parTrans" cxnId="{E58C6480-1C24-4AED-A136-DE09A1EA4D35}">
      <dgm:prSet/>
      <dgm:spPr/>
      <dgm:t>
        <a:bodyPr/>
        <a:lstStyle/>
        <a:p>
          <a:endParaRPr lang="en-GB"/>
        </a:p>
      </dgm:t>
    </dgm:pt>
    <dgm:pt modelId="{28F7FE83-51C8-4D1E-B487-089B72EBB628}" type="sibTrans" cxnId="{E58C6480-1C24-4AED-A136-DE09A1EA4D35}">
      <dgm:prSet/>
      <dgm:spPr/>
      <dgm:t>
        <a:bodyPr/>
        <a:lstStyle/>
        <a:p>
          <a:endParaRPr lang="en-GB"/>
        </a:p>
      </dgm:t>
    </dgm:pt>
    <dgm:pt modelId="{780F5016-8260-4969-AC5D-8463DD9240C6}">
      <dgm:prSet/>
      <dgm:spPr/>
      <dgm:t>
        <a:bodyPr/>
        <a:lstStyle/>
        <a:p>
          <a:r>
            <a:rPr lang="en-GB" b="1" dirty="0">
              <a:solidFill>
                <a:schemeClr val="accent1">
                  <a:lumMod val="20000"/>
                  <a:lumOff val="80000"/>
                </a:schemeClr>
              </a:solidFill>
            </a:rPr>
            <a:t>Accurate</a:t>
          </a:r>
          <a:r>
            <a:rPr lang="en-GB" dirty="0">
              <a:solidFill>
                <a:schemeClr val="accent1">
                  <a:lumMod val="20000"/>
                  <a:lumOff val="80000"/>
                </a:schemeClr>
              </a:solidFill>
            </a:rPr>
            <a:t> </a:t>
          </a:r>
          <a:endParaRPr lang="en-US" dirty="0">
            <a:solidFill>
              <a:schemeClr val="accent1">
                <a:lumMod val="20000"/>
                <a:lumOff val="80000"/>
              </a:schemeClr>
            </a:solidFill>
          </a:endParaRPr>
        </a:p>
      </dgm:t>
    </dgm:pt>
    <dgm:pt modelId="{FDFDF04D-C14E-4504-836F-45CC73D56D75}" type="parTrans" cxnId="{10B8C397-39BB-4BFC-8D61-D165D8EAF8C2}">
      <dgm:prSet/>
      <dgm:spPr/>
      <dgm:t>
        <a:bodyPr/>
        <a:lstStyle/>
        <a:p>
          <a:endParaRPr lang="en-GB"/>
        </a:p>
      </dgm:t>
    </dgm:pt>
    <dgm:pt modelId="{6E80E1A0-3E82-4D73-A8C4-A900FF0D0383}" type="sibTrans" cxnId="{10B8C397-39BB-4BFC-8D61-D165D8EAF8C2}">
      <dgm:prSet/>
      <dgm:spPr/>
      <dgm:t>
        <a:bodyPr/>
        <a:lstStyle/>
        <a:p>
          <a:endParaRPr lang="en-GB"/>
        </a:p>
      </dgm:t>
    </dgm:pt>
    <dgm:pt modelId="{5F3F5737-38EE-4EBF-815E-9758C4DB16DF}">
      <dgm:prSet/>
      <dgm:spPr/>
      <dgm:t>
        <a:bodyPr/>
        <a:lstStyle/>
        <a:p>
          <a:r>
            <a:rPr lang="en-GB" dirty="0">
              <a:solidFill>
                <a:schemeClr val="accent1">
                  <a:lumMod val="20000"/>
                  <a:lumOff val="80000"/>
                </a:schemeClr>
              </a:solidFill>
            </a:rPr>
            <a:t>Resilient </a:t>
          </a:r>
          <a:endParaRPr lang="en-US" dirty="0">
            <a:solidFill>
              <a:schemeClr val="accent1">
                <a:lumMod val="20000"/>
                <a:lumOff val="80000"/>
              </a:schemeClr>
            </a:solidFill>
          </a:endParaRPr>
        </a:p>
      </dgm:t>
    </dgm:pt>
    <dgm:pt modelId="{3272D01B-AFE8-442A-AA13-8B3D24F72057}" type="parTrans" cxnId="{C8094FF1-CFEA-468A-98EE-5807A1EEAC99}">
      <dgm:prSet/>
      <dgm:spPr/>
      <dgm:t>
        <a:bodyPr/>
        <a:lstStyle/>
        <a:p>
          <a:endParaRPr lang="en-GB"/>
        </a:p>
      </dgm:t>
    </dgm:pt>
    <dgm:pt modelId="{18D493CD-97F2-4B1A-AF2C-10860CA2A1CC}" type="sibTrans" cxnId="{C8094FF1-CFEA-468A-98EE-5807A1EEAC99}">
      <dgm:prSet/>
      <dgm:spPr/>
      <dgm:t>
        <a:bodyPr/>
        <a:lstStyle/>
        <a:p>
          <a:endParaRPr lang="en-GB"/>
        </a:p>
      </dgm:t>
    </dgm:pt>
    <dgm:pt modelId="{6187D8CD-4323-4630-945C-F248C579D859}">
      <dgm:prSet/>
      <dgm:spPr/>
      <dgm:t>
        <a:bodyPr/>
        <a:lstStyle/>
        <a:p>
          <a:r>
            <a:rPr lang="en-GB" dirty="0">
              <a:solidFill>
                <a:schemeClr val="accent1">
                  <a:lumMod val="20000"/>
                  <a:lumOff val="80000"/>
                </a:schemeClr>
              </a:solidFill>
            </a:rPr>
            <a:t>Use Anywhere </a:t>
          </a:r>
          <a:endParaRPr lang="en-US" dirty="0">
            <a:solidFill>
              <a:schemeClr val="accent1">
                <a:lumMod val="20000"/>
                <a:lumOff val="80000"/>
              </a:schemeClr>
            </a:solidFill>
          </a:endParaRPr>
        </a:p>
      </dgm:t>
    </dgm:pt>
    <dgm:pt modelId="{79C2633E-C673-4F7A-A0E7-BCBC8FFAC0B9}" type="parTrans" cxnId="{669AA8A4-DEE4-44CD-A115-86778A610FF3}">
      <dgm:prSet/>
      <dgm:spPr/>
      <dgm:t>
        <a:bodyPr/>
        <a:lstStyle/>
        <a:p>
          <a:endParaRPr lang="en-GB"/>
        </a:p>
      </dgm:t>
    </dgm:pt>
    <dgm:pt modelId="{D0C9E47C-2D95-4E28-96EF-3F90811EAD03}" type="sibTrans" cxnId="{669AA8A4-DEE4-44CD-A115-86778A610FF3}">
      <dgm:prSet/>
      <dgm:spPr/>
      <dgm:t>
        <a:bodyPr/>
        <a:lstStyle/>
        <a:p>
          <a:endParaRPr lang="en-GB"/>
        </a:p>
      </dgm:t>
    </dgm:pt>
    <dgm:pt modelId="{609E59C6-5B3F-4A0B-A043-D2A717544C24}">
      <dgm:prSet/>
      <dgm:spPr/>
      <dgm:t>
        <a:bodyPr/>
        <a:lstStyle/>
        <a:p>
          <a:r>
            <a:rPr lang="en-GB" dirty="0">
              <a:solidFill>
                <a:schemeClr val="accent1">
                  <a:lumMod val="20000"/>
                  <a:lumOff val="80000"/>
                </a:schemeClr>
              </a:solidFill>
            </a:rPr>
            <a:t>Scalable</a:t>
          </a:r>
          <a:endParaRPr lang="en-US" dirty="0">
            <a:solidFill>
              <a:schemeClr val="accent1">
                <a:lumMod val="20000"/>
                <a:lumOff val="80000"/>
              </a:schemeClr>
            </a:solidFill>
          </a:endParaRPr>
        </a:p>
      </dgm:t>
    </dgm:pt>
    <dgm:pt modelId="{CDB6FD5D-EAB4-4245-B109-1AFE0C55E912}" type="parTrans" cxnId="{8097CB7D-62C2-4B30-954F-8C4647F82420}">
      <dgm:prSet/>
      <dgm:spPr/>
      <dgm:t>
        <a:bodyPr/>
        <a:lstStyle/>
        <a:p>
          <a:endParaRPr lang="en-GB"/>
        </a:p>
      </dgm:t>
    </dgm:pt>
    <dgm:pt modelId="{E17A06DF-8A72-4E61-B20B-DBCE06B4A32E}" type="sibTrans" cxnId="{8097CB7D-62C2-4B30-954F-8C4647F82420}">
      <dgm:prSet/>
      <dgm:spPr/>
      <dgm:t>
        <a:bodyPr/>
        <a:lstStyle/>
        <a:p>
          <a:endParaRPr lang="en-GB"/>
        </a:p>
      </dgm:t>
    </dgm:pt>
    <dgm:pt modelId="{DFDA7E06-B175-4BEE-BFD0-6F4D9A2663AA}" type="pres">
      <dgm:prSet presAssocID="{0A06CE92-2810-4B93-999D-312091834899}" presName="Name0" presStyleCnt="0">
        <dgm:presLayoutVars>
          <dgm:dir/>
          <dgm:resizeHandles val="exact"/>
        </dgm:presLayoutVars>
      </dgm:prSet>
      <dgm:spPr/>
    </dgm:pt>
    <dgm:pt modelId="{78293383-C006-4E49-9E9C-18CBBB064EEC}" type="pres">
      <dgm:prSet presAssocID="{178D33EA-4141-47A1-9129-9EF955E827E5}" presName="composite" presStyleCnt="0"/>
      <dgm:spPr/>
    </dgm:pt>
    <dgm:pt modelId="{B0D2D5B6-FCAC-40AD-A34C-AABFC00D11E8}" type="pres">
      <dgm:prSet presAssocID="{178D33EA-4141-47A1-9129-9EF955E827E5}" presName="rect1"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24D38EFD-BE9D-4A2E-9CA4-3E5D003A75F5}" type="pres">
      <dgm:prSet presAssocID="{178D33EA-4141-47A1-9129-9EF955E827E5}" presName="wedgeRectCallout1" presStyleLbl="node1" presStyleIdx="0" presStyleCnt="6">
        <dgm:presLayoutVars>
          <dgm:bulletEnabled val="1"/>
        </dgm:presLayoutVars>
      </dgm:prSet>
      <dgm:spPr/>
    </dgm:pt>
    <dgm:pt modelId="{A816B567-8678-4AD0-A92D-BB004DF39E57}" type="pres">
      <dgm:prSet presAssocID="{FD635B96-6083-444D-87CE-FD101AA5A9B9}" presName="sibTrans" presStyleCnt="0"/>
      <dgm:spPr/>
    </dgm:pt>
    <dgm:pt modelId="{460DF78C-9B00-45B4-8454-EC370F225BB2}" type="pres">
      <dgm:prSet presAssocID="{81AE3F65-6A4E-4FCB-A8BB-45D2C5F55873}" presName="composite" presStyleCnt="0"/>
      <dgm:spPr/>
    </dgm:pt>
    <dgm:pt modelId="{86A7ED47-CB77-4B35-859B-7E8516657D09}" type="pres">
      <dgm:prSet presAssocID="{81AE3F65-6A4E-4FCB-A8BB-45D2C5F55873}" presName="rect1"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FEBFFD6C-C50E-423C-81F5-5378EC226B85}" type="pres">
      <dgm:prSet presAssocID="{81AE3F65-6A4E-4FCB-A8BB-45D2C5F55873}" presName="wedgeRectCallout1" presStyleLbl="node1" presStyleIdx="1" presStyleCnt="6">
        <dgm:presLayoutVars>
          <dgm:bulletEnabled val="1"/>
        </dgm:presLayoutVars>
      </dgm:prSet>
      <dgm:spPr/>
    </dgm:pt>
    <dgm:pt modelId="{46084A48-7AF0-4EF0-9B5B-08FC67E80A34}" type="pres">
      <dgm:prSet presAssocID="{28F7FE83-51C8-4D1E-B487-089B72EBB628}" presName="sibTrans" presStyleCnt="0"/>
      <dgm:spPr/>
    </dgm:pt>
    <dgm:pt modelId="{5B5A06D0-DDC1-4A63-BA9B-8C7CFCD1982F}" type="pres">
      <dgm:prSet presAssocID="{780F5016-8260-4969-AC5D-8463DD9240C6}" presName="composite" presStyleCnt="0"/>
      <dgm:spPr/>
    </dgm:pt>
    <dgm:pt modelId="{7ECC946C-81E7-451E-A288-323FC6E70E44}" type="pres">
      <dgm:prSet presAssocID="{780F5016-8260-4969-AC5D-8463DD9240C6}" presName="rect1"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C4D1795C-1895-430D-9F13-03C10D59260E}" type="pres">
      <dgm:prSet presAssocID="{780F5016-8260-4969-AC5D-8463DD9240C6}" presName="wedgeRectCallout1" presStyleLbl="node1" presStyleIdx="2" presStyleCnt="6">
        <dgm:presLayoutVars>
          <dgm:bulletEnabled val="1"/>
        </dgm:presLayoutVars>
      </dgm:prSet>
      <dgm:spPr/>
    </dgm:pt>
    <dgm:pt modelId="{478D1061-D398-4344-8AE4-519F0CE7A9D3}" type="pres">
      <dgm:prSet presAssocID="{6E80E1A0-3E82-4D73-A8C4-A900FF0D0383}" presName="sibTrans" presStyleCnt="0"/>
      <dgm:spPr/>
    </dgm:pt>
    <dgm:pt modelId="{1B299CC4-A6A8-44D1-A513-675261AB49C4}" type="pres">
      <dgm:prSet presAssocID="{5F3F5737-38EE-4EBF-815E-9758C4DB16DF}" presName="composite" presStyleCnt="0"/>
      <dgm:spPr/>
    </dgm:pt>
    <dgm:pt modelId="{9B512929-1FA4-4B7D-AD4A-BFF51017F4C0}" type="pres">
      <dgm:prSet presAssocID="{5F3F5737-38EE-4EBF-815E-9758C4DB16DF}" presName="rect1"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dgm:spPr>
    </dgm:pt>
    <dgm:pt modelId="{FCB04DAB-F61A-4486-B272-4F5B87764C3B}" type="pres">
      <dgm:prSet presAssocID="{5F3F5737-38EE-4EBF-815E-9758C4DB16DF}" presName="wedgeRectCallout1" presStyleLbl="node1" presStyleIdx="3" presStyleCnt="6">
        <dgm:presLayoutVars>
          <dgm:bulletEnabled val="1"/>
        </dgm:presLayoutVars>
      </dgm:prSet>
      <dgm:spPr/>
    </dgm:pt>
    <dgm:pt modelId="{B241E956-2142-4346-AE84-AFAED6998D1F}" type="pres">
      <dgm:prSet presAssocID="{18D493CD-97F2-4B1A-AF2C-10860CA2A1CC}" presName="sibTrans" presStyleCnt="0"/>
      <dgm:spPr/>
    </dgm:pt>
    <dgm:pt modelId="{F4FA2AB4-91BE-46DE-B80F-A749B37A3909}" type="pres">
      <dgm:prSet presAssocID="{6187D8CD-4323-4630-945C-F248C579D859}" presName="composite" presStyleCnt="0"/>
      <dgm:spPr/>
    </dgm:pt>
    <dgm:pt modelId="{5D76E038-3C2E-4B64-A078-5CEFAA9B3742}" type="pres">
      <dgm:prSet presAssocID="{6187D8CD-4323-4630-945C-F248C579D859}" presName="rect1"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dgm:spPr>
    </dgm:pt>
    <dgm:pt modelId="{9E43C799-7385-4872-AC82-350EA1D09130}" type="pres">
      <dgm:prSet presAssocID="{6187D8CD-4323-4630-945C-F248C579D859}" presName="wedgeRectCallout1" presStyleLbl="node1" presStyleIdx="4" presStyleCnt="6">
        <dgm:presLayoutVars>
          <dgm:bulletEnabled val="1"/>
        </dgm:presLayoutVars>
      </dgm:prSet>
      <dgm:spPr/>
    </dgm:pt>
    <dgm:pt modelId="{467917A5-C9A5-43A9-A98B-E3B9BD1ADDE0}" type="pres">
      <dgm:prSet presAssocID="{D0C9E47C-2D95-4E28-96EF-3F90811EAD03}" presName="sibTrans" presStyleCnt="0"/>
      <dgm:spPr/>
    </dgm:pt>
    <dgm:pt modelId="{DE527CF7-6E53-4433-AEA2-77D01194CDCC}" type="pres">
      <dgm:prSet presAssocID="{609E59C6-5B3F-4A0B-A043-D2A717544C24}" presName="composite" presStyleCnt="0"/>
      <dgm:spPr/>
    </dgm:pt>
    <dgm:pt modelId="{A5EE15B0-5614-408E-9FE9-DC707ADB2137}" type="pres">
      <dgm:prSet presAssocID="{609E59C6-5B3F-4A0B-A043-D2A717544C24}" presName="rect1"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dgm:spPr>
    </dgm:pt>
    <dgm:pt modelId="{EF2D375B-3887-48F2-BC50-56D9058347D3}" type="pres">
      <dgm:prSet presAssocID="{609E59C6-5B3F-4A0B-A043-D2A717544C24}" presName="wedgeRectCallout1" presStyleLbl="node1" presStyleIdx="5" presStyleCnt="6">
        <dgm:presLayoutVars>
          <dgm:bulletEnabled val="1"/>
        </dgm:presLayoutVars>
      </dgm:prSet>
      <dgm:spPr/>
    </dgm:pt>
  </dgm:ptLst>
  <dgm:cxnLst>
    <dgm:cxn modelId="{31BE5607-4DAF-443E-B58A-B486A78CA943}" type="presOf" srcId="{609E59C6-5B3F-4A0B-A043-D2A717544C24}" destId="{EF2D375B-3887-48F2-BC50-56D9058347D3}" srcOrd="0" destOrd="0" presId="urn:microsoft.com/office/officeart/2008/layout/BendingPictureCaptionList"/>
    <dgm:cxn modelId="{1D97160B-058C-42B1-A012-A978599B883A}" type="presOf" srcId="{780F5016-8260-4969-AC5D-8463DD9240C6}" destId="{C4D1795C-1895-430D-9F13-03C10D59260E}" srcOrd="0" destOrd="0" presId="urn:microsoft.com/office/officeart/2008/layout/BendingPictureCaptionList"/>
    <dgm:cxn modelId="{8097CB7D-62C2-4B30-954F-8C4647F82420}" srcId="{0A06CE92-2810-4B93-999D-312091834899}" destId="{609E59C6-5B3F-4A0B-A043-D2A717544C24}" srcOrd="5" destOrd="0" parTransId="{CDB6FD5D-EAB4-4245-B109-1AFE0C55E912}" sibTransId="{E17A06DF-8A72-4E61-B20B-DBCE06B4A32E}"/>
    <dgm:cxn modelId="{E58C6480-1C24-4AED-A136-DE09A1EA4D35}" srcId="{0A06CE92-2810-4B93-999D-312091834899}" destId="{81AE3F65-6A4E-4FCB-A8BB-45D2C5F55873}" srcOrd="1" destOrd="0" parTransId="{69541524-E157-4989-90DD-DB2F6C9C6752}" sibTransId="{28F7FE83-51C8-4D1E-B487-089B72EBB628}"/>
    <dgm:cxn modelId="{10B8C397-39BB-4BFC-8D61-D165D8EAF8C2}" srcId="{0A06CE92-2810-4B93-999D-312091834899}" destId="{780F5016-8260-4969-AC5D-8463DD9240C6}" srcOrd="2" destOrd="0" parTransId="{FDFDF04D-C14E-4504-836F-45CC73D56D75}" sibTransId="{6E80E1A0-3E82-4D73-A8C4-A900FF0D0383}"/>
    <dgm:cxn modelId="{669AA8A4-DEE4-44CD-A115-86778A610FF3}" srcId="{0A06CE92-2810-4B93-999D-312091834899}" destId="{6187D8CD-4323-4630-945C-F248C579D859}" srcOrd="4" destOrd="0" parTransId="{79C2633E-C673-4F7A-A0E7-BCBC8FFAC0B9}" sibTransId="{D0C9E47C-2D95-4E28-96EF-3F90811EAD03}"/>
    <dgm:cxn modelId="{947BF6AE-1925-4092-8C62-B03E98134A0C}" type="presOf" srcId="{5F3F5737-38EE-4EBF-815E-9758C4DB16DF}" destId="{FCB04DAB-F61A-4486-B272-4F5B87764C3B}" srcOrd="0" destOrd="0" presId="urn:microsoft.com/office/officeart/2008/layout/BendingPictureCaptionList"/>
    <dgm:cxn modelId="{CF3038BD-BA2C-4FFF-AFC0-89E8D899D621}" type="presOf" srcId="{81AE3F65-6A4E-4FCB-A8BB-45D2C5F55873}" destId="{FEBFFD6C-C50E-423C-81F5-5378EC226B85}" srcOrd="0" destOrd="0" presId="urn:microsoft.com/office/officeart/2008/layout/BendingPictureCaptionList"/>
    <dgm:cxn modelId="{64EC78BD-87D9-4D3D-B425-C6D8F3D985A3}" type="presOf" srcId="{0A06CE92-2810-4B93-999D-312091834899}" destId="{DFDA7E06-B175-4BEE-BFD0-6F4D9A2663AA}" srcOrd="0" destOrd="0" presId="urn:microsoft.com/office/officeart/2008/layout/BendingPictureCaptionList"/>
    <dgm:cxn modelId="{AFCD38C6-5B46-4EA7-B15F-BA894743D503}" type="presOf" srcId="{6187D8CD-4323-4630-945C-F248C579D859}" destId="{9E43C799-7385-4872-AC82-350EA1D09130}" srcOrd="0" destOrd="0" presId="urn:microsoft.com/office/officeart/2008/layout/BendingPictureCaptionList"/>
    <dgm:cxn modelId="{B6BF9FEA-BA13-4FC7-A37C-6070DE256B9A}" srcId="{0A06CE92-2810-4B93-999D-312091834899}" destId="{178D33EA-4141-47A1-9129-9EF955E827E5}" srcOrd="0" destOrd="0" parTransId="{898D7A27-0413-42CC-8863-45724853EB0F}" sibTransId="{FD635B96-6083-444D-87CE-FD101AA5A9B9}"/>
    <dgm:cxn modelId="{C8094FF1-CFEA-468A-98EE-5807A1EEAC99}" srcId="{0A06CE92-2810-4B93-999D-312091834899}" destId="{5F3F5737-38EE-4EBF-815E-9758C4DB16DF}" srcOrd="3" destOrd="0" parTransId="{3272D01B-AFE8-442A-AA13-8B3D24F72057}" sibTransId="{18D493CD-97F2-4B1A-AF2C-10860CA2A1CC}"/>
    <dgm:cxn modelId="{C9833FF9-7E9B-4246-9CCA-68FCFE37BCED}" type="presOf" srcId="{178D33EA-4141-47A1-9129-9EF955E827E5}" destId="{24D38EFD-BE9D-4A2E-9CA4-3E5D003A75F5}" srcOrd="0" destOrd="0" presId="urn:microsoft.com/office/officeart/2008/layout/BendingPictureCaptionList"/>
    <dgm:cxn modelId="{C17F6570-6FA8-48F0-96F6-4D977D0090BE}" type="presParOf" srcId="{DFDA7E06-B175-4BEE-BFD0-6F4D9A2663AA}" destId="{78293383-C006-4E49-9E9C-18CBBB064EEC}" srcOrd="0" destOrd="0" presId="urn:microsoft.com/office/officeart/2008/layout/BendingPictureCaptionList"/>
    <dgm:cxn modelId="{AE78BE23-BF11-411C-818C-38C9CC9BAA67}" type="presParOf" srcId="{78293383-C006-4E49-9E9C-18CBBB064EEC}" destId="{B0D2D5B6-FCAC-40AD-A34C-AABFC00D11E8}" srcOrd="0" destOrd="0" presId="urn:microsoft.com/office/officeart/2008/layout/BendingPictureCaptionList"/>
    <dgm:cxn modelId="{4B8485CB-8BFB-4D02-864A-68F27D387C6D}" type="presParOf" srcId="{78293383-C006-4E49-9E9C-18CBBB064EEC}" destId="{24D38EFD-BE9D-4A2E-9CA4-3E5D003A75F5}" srcOrd="1" destOrd="0" presId="urn:microsoft.com/office/officeart/2008/layout/BendingPictureCaptionList"/>
    <dgm:cxn modelId="{66005D5F-5A49-42CC-92CB-3DC497CB5D97}" type="presParOf" srcId="{DFDA7E06-B175-4BEE-BFD0-6F4D9A2663AA}" destId="{A816B567-8678-4AD0-A92D-BB004DF39E57}" srcOrd="1" destOrd="0" presId="urn:microsoft.com/office/officeart/2008/layout/BendingPictureCaptionList"/>
    <dgm:cxn modelId="{70FFACCE-6574-468B-ACFF-FB6110F32C36}" type="presParOf" srcId="{DFDA7E06-B175-4BEE-BFD0-6F4D9A2663AA}" destId="{460DF78C-9B00-45B4-8454-EC370F225BB2}" srcOrd="2" destOrd="0" presId="urn:microsoft.com/office/officeart/2008/layout/BendingPictureCaptionList"/>
    <dgm:cxn modelId="{DAE20ABD-8EB2-4681-9AD5-8FAE01FD1788}" type="presParOf" srcId="{460DF78C-9B00-45B4-8454-EC370F225BB2}" destId="{86A7ED47-CB77-4B35-859B-7E8516657D09}" srcOrd="0" destOrd="0" presId="urn:microsoft.com/office/officeart/2008/layout/BendingPictureCaptionList"/>
    <dgm:cxn modelId="{4A20F2AD-C558-435F-92EA-71B19542D880}" type="presParOf" srcId="{460DF78C-9B00-45B4-8454-EC370F225BB2}" destId="{FEBFFD6C-C50E-423C-81F5-5378EC226B85}" srcOrd="1" destOrd="0" presId="urn:microsoft.com/office/officeart/2008/layout/BendingPictureCaptionList"/>
    <dgm:cxn modelId="{777CB7AD-5993-4123-8214-A4E3557B967D}" type="presParOf" srcId="{DFDA7E06-B175-4BEE-BFD0-6F4D9A2663AA}" destId="{46084A48-7AF0-4EF0-9B5B-08FC67E80A34}" srcOrd="3" destOrd="0" presId="urn:microsoft.com/office/officeart/2008/layout/BendingPictureCaptionList"/>
    <dgm:cxn modelId="{2E3E66F2-15A0-43CB-A808-F4D1CCF00D95}" type="presParOf" srcId="{DFDA7E06-B175-4BEE-BFD0-6F4D9A2663AA}" destId="{5B5A06D0-DDC1-4A63-BA9B-8C7CFCD1982F}" srcOrd="4" destOrd="0" presId="urn:microsoft.com/office/officeart/2008/layout/BendingPictureCaptionList"/>
    <dgm:cxn modelId="{A66F7631-6059-48C2-AAD1-976706F86D90}" type="presParOf" srcId="{5B5A06D0-DDC1-4A63-BA9B-8C7CFCD1982F}" destId="{7ECC946C-81E7-451E-A288-323FC6E70E44}" srcOrd="0" destOrd="0" presId="urn:microsoft.com/office/officeart/2008/layout/BendingPictureCaptionList"/>
    <dgm:cxn modelId="{E09242D3-7F1F-4568-A296-0B8724B016EA}" type="presParOf" srcId="{5B5A06D0-DDC1-4A63-BA9B-8C7CFCD1982F}" destId="{C4D1795C-1895-430D-9F13-03C10D59260E}" srcOrd="1" destOrd="0" presId="urn:microsoft.com/office/officeart/2008/layout/BendingPictureCaptionList"/>
    <dgm:cxn modelId="{E5EE75A9-DFA2-4A52-B50D-49F75C2E8803}" type="presParOf" srcId="{DFDA7E06-B175-4BEE-BFD0-6F4D9A2663AA}" destId="{478D1061-D398-4344-8AE4-519F0CE7A9D3}" srcOrd="5" destOrd="0" presId="urn:microsoft.com/office/officeart/2008/layout/BendingPictureCaptionList"/>
    <dgm:cxn modelId="{37F32EDE-67A0-4639-8181-60A06AF02535}" type="presParOf" srcId="{DFDA7E06-B175-4BEE-BFD0-6F4D9A2663AA}" destId="{1B299CC4-A6A8-44D1-A513-675261AB49C4}" srcOrd="6" destOrd="0" presId="urn:microsoft.com/office/officeart/2008/layout/BendingPictureCaptionList"/>
    <dgm:cxn modelId="{80C6980C-DC83-4B40-A3EC-320527CD7F7C}" type="presParOf" srcId="{1B299CC4-A6A8-44D1-A513-675261AB49C4}" destId="{9B512929-1FA4-4B7D-AD4A-BFF51017F4C0}" srcOrd="0" destOrd="0" presId="urn:microsoft.com/office/officeart/2008/layout/BendingPictureCaptionList"/>
    <dgm:cxn modelId="{186522E8-B8E9-450F-B028-2BE5C5D615EC}" type="presParOf" srcId="{1B299CC4-A6A8-44D1-A513-675261AB49C4}" destId="{FCB04DAB-F61A-4486-B272-4F5B87764C3B}" srcOrd="1" destOrd="0" presId="urn:microsoft.com/office/officeart/2008/layout/BendingPictureCaptionList"/>
    <dgm:cxn modelId="{85CC7E30-0E3B-44EB-8561-4E9003A0047E}" type="presParOf" srcId="{DFDA7E06-B175-4BEE-BFD0-6F4D9A2663AA}" destId="{B241E956-2142-4346-AE84-AFAED6998D1F}" srcOrd="7" destOrd="0" presId="urn:microsoft.com/office/officeart/2008/layout/BendingPictureCaptionList"/>
    <dgm:cxn modelId="{B6800EA2-8D46-46CB-8B5E-BED09E688D75}" type="presParOf" srcId="{DFDA7E06-B175-4BEE-BFD0-6F4D9A2663AA}" destId="{F4FA2AB4-91BE-46DE-B80F-A749B37A3909}" srcOrd="8" destOrd="0" presId="urn:microsoft.com/office/officeart/2008/layout/BendingPictureCaptionList"/>
    <dgm:cxn modelId="{2BD7B6D8-7F7F-491E-A075-6258ED8FD72A}" type="presParOf" srcId="{F4FA2AB4-91BE-46DE-B80F-A749B37A3909}" destId="{5D76E038-3C2E-4B64-A078-5CEFAA9B3742}" srcOrd="0" destOrd="0" presId="urn:microsoft.com/office/officeart/2008/layout/BendingPictureCaptionList"/>
    <dgm:cxn modelId="{5301BB04-FDCE-451F-A0EF-261CBA6D2583}" type="presParOf" srcId="{F4FA2AB4-91BE-46DE-B80F-A749B37A3909}" destId="{9E43C799-7385-4872-AC82-350EA1D09130}" srcOrd="1" destOrd="0" presId="urn:microsoft.com/office/officeart/2008/layout/BendingPictureCaptionList"/>
    <dgm:cxn modelId="{C8E732B2-FDB7-459B-9F47-EA2F417DDD23}" type="presParOf" srcId="{DFDA7E06-B175-4BEE-BFD0-6F4D9A2663AA}" destId="{467917A5-C9A5-43A9-A98B-E3B9BD1ADDE0}" srcOrd="9" destOrd="0" presId="urn:microsoft.com/office/officeart/2008/layout/BendingPictureCaptionList"/>
    <dgm:cxn modelId="{1CDEF268-F1FF-49CB-B18C-9C9E9898285E}" type="presParOf" srcId="{DFDA7E06-B175-4BEE-BFD0-6F4D9A2663AA}" destId="{DE527CF7-6E53-4433-AEA2-77D01194CDCC}" srcOrd="10" destOrd="0" presId="urn:microsoft.com/office/officeart/2008/layout/BendingPictureCaptionList"/>
    <dgm:cxn modelId="{800564B8-A57B-4AEE-A365-D29C4CF69CBE}" type="presParOf" srcId="{DE527CF7-6E53-4433-AEA2-77D01194CDCC}" destId="{A5EE15B0-5614-408E-9FE9-DC707ADB2137}" srcOrd="0" destOrd="0" presId="urn:microsoft.com/office/officeart/2008/layout/BendingPictureCaptionList"/>
    <dgm:cxn modelId="{A62F57AD-C1A2-4FA9-9D61-B977F2736300}" type="presParOf" srcId="{DE527CF7-6E53-4433-AEA2-77D01194CDCC}" destId="{EF2D375B-3887-48F2-BC50-56D9058347D3}"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EC2C8A-6548-4F1A-B33E-1F237175DD9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GB"/>
        </a:p>
      </dgm:t>
    </dgm:pt>
    <dgm:pt modelId="{CA7F8F8F-8D9E-43F5-98DC-2ABA9204B600}">
      <dgm:prSet phldrT="[Text]"/>
      <dgm:spPr/>
      <dgm:t>
        <a:bodyPr/>
        <a:lstStyle/>
        <a:p>
          <a:r>
            <a:rPr lang="en-GB" dirty="0"/>
            <a:t>€2m</a:t>
          </a:r>
        </a:p>
      </dgm:t>
    </dgm:pt>
    <dgm:pt modelId="{194F4CCF-6046-4E11-AC0A-B3F6F8B3AFDF}" type="parTrans" cxnId="{71419D2E-7ADD-43B0-854D-2EE561E8F0CE}">
      <dgm:prSet/>
      <dgm:spPr/>
      <dgm:t>
        <a:bodyPr/>
        <a:lstStyle/>
        <a:p>
          <a:endParaRPr lang="en-GB"/>
        </a:p>
      </dgm:t>
    </dgm:pt>
    <dgm:pt modelId="{88397A24-1FC3-4B95-8D83-69880867BB2F}" type="sibTrans" cxnId="{71419D2E-7ADD-43B0-854D-2EE561E8F0CE}">
      <dgm:prSet/>
      <dgm:spPr/>
      <dgm:t>
        <a:bodyPr/>
        <a:lstStyle/>
        <a:p>
          <a:endParaRPr lang="en-GB"/>
        </a:p>
      </dgm:t>
    </dgm:pt>
    <dgm:pt modelId="{DD68554E-6D7E-4D96-B6A8-4D70336D06E4}">
      <dgm:prSet phldrT="[Text]"/>
      <dgm:spPr/>
      <dgm:t>
        <a:bodyPr/>
        <a:lstStyle/>
        <a:p>
          <a:r>
            <a:rPr lang="en-GB" dirty="0"/>
            <a:t>Development &amp; Approvals</a:t>
          </a:r>
        </a:p>
      </dgm:t>
    </dgm:pt>
    <dgm:pt modelId="{1D54896D-C2E5-466E-B7D8-F4886C62AD33}" type="parTrans" cxnId="{A7427A64-B22A-44AE-AECC-F82D42845AA3}">
      <dgm:prSet/>
      <dgm:spPr/>
      <dgm:t>
        <a:bodyPr/>
        <a:lstStyle/>
        <a:p>
          <a:endParaRPr lang="en-GB"/>
        </a:p>
      </dgm:t>
    </dgm:pt>
    <dgm:pt modelId="{D02D63FB-0590-4846-B9C9-4C418F423A6C}" type="sibTrans" cxnId="{A7427A64-B22A-44AE-AECC-F82D42845AA3}">
      <dgm:prSet/>
      <dgm:spPr/>
      <dgm:t>
        <a:bodyPr/>
        <a:lstStyle/>
        <a:p>
          <a:endParaRPr lang="en-GB"/>
        </a:p>
      </dgm:t>
    </dgm:pt>
    <dgm:pt modelId="{452E3258-65C0-4329-A329-F684C647FFC9}">
      <dgm:prSet phldrT="[Text]"/>
      <dgm:spPr/>
      <dgm:t>
        <a:bodyPr/>
        <a:lstStyle/>
        <a:p>
          <a:r>
            <a:rPr lang="en-GB" dirty="0"/>
            <a:t>Capacity &amp; Resources</a:t>
          </a:r>
        </a:p>
      </dgm:t>
    </dgm:pt>
    <dgm:pt modelId="{57AF29F0-BD6D-4B5B-A73C-82B8911FE020}" type="parTrans" cxnId="{E0ABBFBF-50D9-40FF-8990-BAF823383D52}">
      <dgm:prSet/>
      <dgm:spPr/>
      <dgm:t>
        <a:bodyPr/>
        <a:lstStyle/>
        <a:p>
          <a:endParaRPr lang="en-GB"/>
        </a:p>
      </dgm:t>
    </dgm:pt>
    <dgm:pt modelId="{70661598-7334-43F8-9F16-0CF81C1E919B}" type="sibTrans" cxnId="{E0ABBFBF-50D9-40FF-8990-BAF823383D52}">
      <dgm:prSet/>
      <dgm:spPr/>
      <dgm:t>
        <a:bodyPr/>
        <a:lstStyle/>
        <a:p>
          <a:endParaRPr lang="en-GB"/>
        </a:p>
      </dgm:t>
    </dgm:pt>
    <dgm:pt modelId="{EE55BF1C-C912-423D-AB18-B188887034DF}">
      <dgm:prSet phldrT="[Text]"/>
      <dgm:spPr/>
      <dgm:t>
        <a:bodyPr/>
        <a:lstStyle/>
        <a:p>
          <a:r>
            <a:rPr lang="en-GB" dirty="0"/>
            <a:t>Supply &amp; Distributor Partnerships</a:t>
          </a:r>
        </a:p>
      </dgm:t>
    </dgm:pt>
    <dgm:pt modelId="{D13E86ED-D48C-4919-A7DC-DCBB8BA18473}" type="parTrans" cxnId="{59A06A56-5343-4975-9317-5CD3E92CB97F}">
      <dgm:prSet/>
      <dgm:spPr/>
      <dgm:t>
        <a:bodyPr/>
        <a:lstStyle/>
        <a:p>
          <a:endParaRPr lang="en-GB"/>
        </a:p>
      </dgm:t>
    </dgm:pt>
    <dgm:pt modelId="{55ADC5EC-87C0-4D79-A2E2-71808819DB61}" type="sibTrans" cxnId="{59A06A56-5343-4975-9317-5CD3E92CB97F}">
      <dgm:prSet/>
      <dgm:spPr/>
      <dgm:t>
        <a:bodyPr/>
        <a:lstStyle/>
        <a:p>
          <a:endParaRPr lang="en-GB"/>
        </a:p>
      </dgm:t>
    </dgm:pt>
    <dgm:pt modelId="{5BD53C6B-22A3-4E10-BFD6-612197AD8750}">
      <dgm:prSet phldrT="[Text]"/>
      <dgm:spPr/>
      <dgm:t>
        <a:bodyPr/>
        <a:lstStyle/>
        <a:p>
          <a:r>
            <a:rPr lang="en-GB" dirty="0"/>
            <a:t>Procurement</a:t>
          </a:r>
        </a:p>
      </dgm:t>
    </dgm:pt>
    <dgm:pt modelId="{98B288F9-0BD0-4F50-A2A2-6F71E42AFA48}" type="parTrans" cxnId="{3D0F97FC-71B1-4932-811D-133D3C60EA91}">
      <dgm:prSet/>
      <dgm:spPr/>
      <dgm:t>
        <a:bodyPr/>
        <a:lstStyle/>
        <a:p>
          <a:endParaRPr lang="en-GB"/>
        </a:p>
      </dgm:t>
    </dgm:pt>
    <dgm:pt modelId="{47807AAB-A26D-4FC5-809C-E4CBD4EA41AF}" type="sibTrans" cxnId="{3D0F97FC-71B1-4932-811D-133D3C60EA91}">
      <dgm:prSet/>
      <dgm:spPr/>
      <dgm:t>
        <a:bodyPr/>
        <a:lstStyle/>
        <a:p>
          <a:endParaRPr lang="en-GB"/>
        </a:p>
      </dgm:t>
    </dgm:pt>
    <dgm:pt modelId="{E8F1205B-75D4-DE47-8BC7-D2DBC788D31F}">
      <dgm:prSet/>
      <dgm:spPr/>
      <dgm:t>
        <a:bodyPr/>
        <a:lstStyle/>
        <a:p>
          <a:r>
            <a:rPr lang="en-GB" dirty="0"/>
            <a:t>Existing relationships</a:t>
          </a:r>
        </a:p>
      </dgm:t>
    </dgm:pt>
    <dgm:pt modelId="{B54DD4FA-3502-944F-8E62-4B0C585AACDB}" type="parTrans" cxnId="{9C9BF053-2413-0A4C-88CE-C81229ED4DEE}">
      <dgm:prSet/>
      <dgm:spPr/>
      <dgm:t>
        <a:bodyPr/>
        <a:lstStyle/>
        <a:p>
          <a:endParaRPr lang="en-GB"/>
        </a:p>
      </dgm:t>
    </dgm:pt>
    <dgm:pt modelId="{AEBBE7A7-DF82-1147-BBC2-0AE15AC1F562}" type="sibTrans" cxnId="{9C9BF053-2413-0A4C-88CE-C81229ED4DEE}">
      <dgm:prSet/>
      <dgm:spPr/>
      <dgm:t>
        <a:bodyPr/>
        <a:lstStyle/>
        <a:p>
          <a:endParaRPr lang="en-GB"/>
        </a:p>
      </dgm:t>
    </dgm:pt>
    <dgm:pt modelId="{80A9FD1F-42F2-A54B-BF29-0257BC96722D}">
      <dgm:prSet/>
      <dgm:spPr/>
      <dgm:t>
        <a:bodyPr/>
        <a:lstStyle/>
        <a:p>
          <a:r>
            <a:rPr lang="en-GB" dirty="0"/>
            <a:t>UK Health Service contacts</a:t>
          </a:r>
        </a:p>
      </dgm:t>
    </dgm:pt>
    <dgm:pt modelId="{5B48ED9C-DD28-544E-A3C4-A6AEDC875E50}" type="parTrans" cxnId="{E195B951-FDDB-A148-A8EF-18C2D18CB251}">
      <dgm:prSet/>
      <dgm:spPr/>
      <dgm:t>
        <a:bodyPr/>
        <a:lstStyle/>
        <a:p>
          <a:endParaRPr lang="en-GB"/>
        </a:p>
      </dgm:t>
    </dgm:pt>
    <dgm:pt modelId="{2B8C3C5E-8CAE-3745-9EAF-05B1ECB22B84}" type="sibTrans" cxnId="{E195B951-FDDB-A148-A8EF-18C2D18CB251}">
      <dgm:prSet/>
      <dgm:spPr/>
      <dgm:t>
        <a:bodyPr/>
        <a:lstStyle/>
        <a:p>
          <a:endParaRPr lang="en-GB"/>
        </a:p>
      </dgm:t>
    </dgm:pt>
    <dgm:pt modelId="{725CD531-97E5-334B-A9E6-364CB024DC2F}">
      <dgm:prSet/>
      <dgm:spPr/>
      <dgm:t>
        <a:bodyPr/>
        <a:lstStyle/>
        <a:p>
          <a:r>
            <a:rPr lang="en-GB" dirty="0"/>
            <a:t>Airline contacts in discussion</a:t>
          </a:r>
        </a:p>
      </dgm:t>
    </dgm:pt>
    <dgm:pt modelId="{AB776BB8-F27C-1640-87ED-ABF3071A538F}" type="parTrans" cxnId="{B78F4840-AD8D-2E4E-842E-D937D844A1F8}">
      <dgm:prSet/>
      <dgm:spPr/>
      <dgm:t>
        <a:bodyPr/>
        <a:lstStyle/>
        <a:p>
          <a:endParaRPr lang="en-GB"/>
        </a:p>
      </dgm:t>
    </dgm:pt>
    <dgm:pt modelId="{065DB708-2EE7-1342-915B-A17681B6BA9C}" type="sibTrans" cxnId="{B78F4840-AD8D-2E4E-842E-D937D844A1F8}">
      <dgm:prSet/>
      <dgm:spPr/>
      <dgm:t>
        <a:bodyPr/>
        <a:lstStyle/>
        <a:p>
          <a:endParaRPr lang="en-GB"/>
        </a:p>
      </dgm:t>
    </dgm:pt>
    <dgm:pt modelId="{888A3E83-01BE-4496-9A3C-34EE72373271}" type="pres">
      <dgm:prSet presAssocID="{50EC2C8A-6548-4F1A-B33E-1F237175DD97}" presName="Name0" presStyleCnt="0">
        <dgm:presLayoutVars>
          <dgm:chMax val="1"/>
          <dgm:chPref val="1"/>
          <dgm:dir/>
          <dgm:resizeHandles/>
        </dgm:presLayoutVars>
      </dgm:prSet>
      <dgm:spPr/>
    </dgm:pt>
    <dgm:pt modelId="{B55D170C-85EE-4A8A-82C3-11F4B91B72A6}" type="pres">
      <dgm:prSet presAssocID="{CA7F8F8F-8D9E-43F5-98DC-2ABA9204B600}" presName="Parent" presStyleLbl="node1" presStyleIdx="0" presStyleCnt="2">
        <dgm:presLayoutVars>
          <dgm:chMax val="4"/>
          <dgm:chPref val="3"/>
        </dgm:presLayoutVars>
      </dgm:prSet>
      <dgm:spPr/>
    </dgm:pt>
    <dgm:pt modelId="{69891699-8BAB-4A5D-B3F2-B61FD2112EBF}" type="pres">
      <dgm:prSet presAssocID="{DD68554E-6D7E-4D96-B6A8-4D70336D06E4}" presName="Accent" presStyleLbl="node1" presStyleIdx="1" presStyleCnt="2"/>
      <dgm:spPr/>
    </dgm:pt>
    <dgm:pt modelId="{0F437D2F-1DB7-4505-8BC2-04B7278B5E30}" type="pres">
      <dgm:prSet presAssocID="{DD68554E-6D7E-4D96-B6A8-4D70336D06E4}"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dgm:spPr>
    </dgm:pt>
    <dgm:pt modelId="{3F3BE54E-757D-46FD-AAD1-1E2386EF30BA}" type="pres">
      <dgm:prSet presAssocID="{DD68554E-6D7E-4D96-B6A8-4D70336D06E4}" presName="Child1" presStyleLbl="revTx" presStyleIdx="0" presStyleCnt="4">
        <dgm:presLayoutVars>
          <dgm:chMax val="0"/>
          <dgm:chPref val="0"/>
          <dgm:bulletEnabled val="1"/>
        </dgm:presLayoutVars>
      </dgm:prSet>
      <dgm:spPr/>
    </dgm:pt>
    <dgm:pt modelId="{E178B067-D48B-461D-8F33-234F021C2A18}" type="pres">
      <dgm:prSet presAssocID="{452E3258-65C0-4329-A329-F684C647FFC9}" presName="Image2" presStyleCnt="0"/>
      <dgm:spPr/>
    </dgm:pt>
    <dgm:pt modelId="{1522540F-1E7D-45E8-A4F5-782C04134717}" type="pres">
      <dgm:prSet presAssocID="{452E3258-65C0-4329-A329-F684C647FFC9}"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9E5F21E-AFC5-4E75-B6D5-45F68E6AE887}" type="pres">
      <dgm:prSet presAssocID="{452E3258-65C0-4329-A329-F684C647FFC9}" presName="Child2" presStyleLbl="revTx" presStyleIdx="1" presStyleCnt="4">
        <dgm:presLayoutVars>
          <dgm:chMax val="0"/>
          <dgm:chPref val="0"/>
          <dgm:bulletEnabled val="1"/>
        </dgm:presLayoutVars>
      </dgm:prSet>
      <dgm:spPr/>
    </dgm:pt>
    <dgm:pt modelId="{DFCC8182-AAED-4AD1-AC1E-63A7021E7C34}" type="pres">
      <dgm:prSet presAssocID="{EE55BF1C-C912-423D-AB18-B188887034DF}" presName="Image3" presStyleCnt="0"/>
      <dgm:spPr/>
    </dgm:pt>
    <dgm:pt modelId="{35B259F3-62AD-4D2B-99C4-E2CC37060584}" type="pres">
      <dgm:prSet presAssocID="{EE55BF1C-C912-423D-AB18-B188887034DF}"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41C3F53F-D494-4F2B-BB66-29679F3FE92C}" type="pres">
      <dgm:prSet presAssocID="{EE55BF1C-C912-423D-AB18-B188887034DF}" presName="Child3" presStyleLbl="revTx" presStyleIdx="2" presStyleCnt="4" custScaleX="198152" custScaleY="122670" custLinFactNeighborX="49511" custLinFactNeighborY="4505">
        <dgm:presLayoutVars>
          <dgm:chMax val="0"/>
          <dgm:chPref val="0"/>
          <dgm:bulletEnabled val="1"/>
        </dgm:presLayoutVars>
      </dgm:prSet>
      <dgm:spPr/>
    </dgm:pt>
    <dgm:pt modelId="{77A1EBB0-6CC7-46F4-BD34-2917E038184D}" type="pres">
      <dgm:prSet presAssocID="{5BD53C6B-22A3-4E10-BFD6-612197AD8750}" presName="Image4" presStyleCnt="0"/>
      <dgm:spPr/>
    </dgm:pt>
    <dgm:pt modelId="{BFD14A4E-EB06-4A6D-89E6-C556F89BE0FB}" type="pres">
      <dgm:prSet presAssocID="{5BD53C6B-22A3-4E10-BFD6-612197AD8750}"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dgm:spPr>
    </dgm:pt>
    <dgm:pt modelId="{D37D2F95-D4F5-4BD0-B061-330A4488F140}" type="pres">
      <dgm:prSet presAssocID="{5BD53C6B-22A3-4E10-BFD6-612197AD8750}" presName="Child4" presStyleLbl="revTx" presStyleIdx="3" presStyleCnt="4">
        <dgm:presLayoutVars>
          <dgm:chMax val="0"/>
          <dgm:chPref val="0"/>
          <dgm:bulletEnabled val="1"/>
        </dgm:presLayoutVars>
      </dgm:prSet>
      <dgm:spPr/>
    </dgm:pt>
  </dgm:ptLst>
  <dgm:cxnLst>
    <dgm:cxn modelId="{71419D2E-7ADD-43B0-854D-2EE561E8F0CE}" srcId="{50EC2C8A-6548-4F1A-B33E-1F237175DD97}" destId="{CA7F8F8F-8D9E-43F5-98DC-2ABA9204B600}" srcOrd="0" destOrd="0" parTransId="{194F4CCF-6046-4E11-AC0A-B3F6F8B3AFDF}" sibTransId="{88397A24-1FC3-4B95-8D83-69880867BB2F}"/>
    <dgm:cxn modelId="{7961CC2F-458C-4D7A-B236-3A0B50C3F717}" type="presOf" srcId="{DD68554E-6D7E-4D96-B6A8-4D70336D06E4}" destId="{3F3BE54E-757D-46FD-AAD1-1E2386EF30BA}" srcOrd="0" destOrd="0" presId="urn:microsoft.com/office/officeart/2011/layout/RadialPictureList"/>
    <dgm:cxn modelId="{1A9A5037-A2B0-43C2-AF1A-5ED6FA50F3A6}" type="presOf" srcId="{50EC2C8A-6548-4F1A-B33E-1F237175DD97}" destId="{888A3E83-01BE-4496-9A3C-34EE72373271}" srcOrd="0" destOrd="0" presId="urn:microsoft.com/office/officeart/2011/layout/RadialPictureList"/>
    <dgm:cxn modelId="{394F6037-7D58-9049-A788-999F553E3760}" type="presOf" srcId="{725CD531-97E5-334B-A9E6-364CB024DC2F}" destId="{41C3F53F-D494-4F2B-BB66-29679F3FE92C}" srcOrd="0" destOrd="3" presId="urn:microsoft.com/office/officeart/2011/layout/RadialPictureList"/>
    <dgm:cxn modelId="{B78F4840-AD8D-2E4E-842E-D937D844A1F8}" srcId="{EE55BF1C-C912-423D-AB18-B188887034DF}" destId="{725CD531-97E5-334B-A9E6-364CB024DC2F}" srcOrd="2" destOrd="0" parTransId="{AB776BB8-F27C-1640-87ED-ABF3071A538F}" sibTransId="{065DB708-2EE7-1342-915B-A17681B6BA9C}"/>
    <dgm:cxn modelId="{ABB93E4C-4252-4247-8128-9B36FD9436A6}" type="presOf" srcId="{EE55BF1C-C912-423D-AB18-B188887034DF}" destId="{41C3F53F-D494-4F2B-BB66-29679F3FE92C}" srcOrd="0" destOrd="0" presId="urn:microsoft.com/office/officeart/2011/layout/RadialPictureList"/>
    <dgm:cxn modelId="{E195B951-FDDB-A148-A8EF-18C2D18CB251}" srcId="{EE55BF1C-C912-423D-AB18-B188887034DF}" destId="{80A9FD1F-42F2-A54B-BF29-0257BC96722D}" srcOrd="1" destOrd="0" parTransId="{5B48ED9C-DD28-544E-A3C4-A6AEDC875E50}" sibTransId="{2B8C3C5E-8CAE-3745-9EAF-05B1ECB22B84}"/>
    <dgm:cxn modelId="{9C9BF053-2413-0A4C-88CE-C81229ED4DEE}" srcId="{EE55BF1C-C912-423D-AB18-B188887034DF}" destId="{E8F1205B-75D4-DE47-8BC7-D2DBC788D31F}" srcOrd="0" destOrd="0" parTransId="{B54DD4FA-3502-944F-8E62-4B0C585AACDB}" sibTransId="{AEBBE7A7-DF82-1147-BBC2-0AE15AC1F562}"/>
    <dgm:cxn modelId="{F0C0E254-C6E1-4630-9109-3D93FDF25BF1}" type="presOf" srcId="{452E3258-65C0-4329-A329-F684C647FFC9}" destId="{69E5F21E-AFC5-4E75-B6D5-45F68E6AE887}" srcOrd="0" destOrd="0" presId="urn:microsoft.com/office/officeart/2011/layout/RadialPictureList"/>
    <dgm:cxn modelId="{59A06A56-5343-4975-9317-5CD3E92CB97F}" srcId="{CA7F8F8F-8D9E-43F5-98DC-2ABA9204B600}" destId="{EE55BF1C-C912-423D-AB18-B188887034DF}" srcOrd="2" destOrd="0" parTransId="{D13E86ED-D48C-4919-A7DC-DCBB8BA18473}" sibTransId="{55ADC5EC-87C0-4D79-A2E2-71808819DB61}"/>
    <dgm:cxn modelId="{57AD9058-3674-4293-82DC-F477A2A61A19}" type="presOf" srcId="{CA7F8F8F-8D9E-43F5-98DC-2ABA9204B600}" destId="{B55D170C-85EE-4A8A-82C3-11F4B91B72A6}" srcOrd="0" destOrd="0" presId="urn:microsoft.com/office/officeart/2011/layout/RadialPictureList"/>
    <dgm:cxn modelId="{A7427A64-B22A-44AE-AECC-F82D42845AA3}" srcId="{CA7F8F8F-8D9E-43F5-98DC-2ABA9204B600}" destId="{DD68554E-6D7E-4D96-B6A8-4D70336D06E4}" srcOrd="0" destOrd="0" parTransId="{1D54896D-C2E5-466E-B7D8-F4886C62AD33}" sibTransId="{D02D63FB-0590-4846-B9C9-4C418F423A6C}"/>
    <dgm:cxn modelId="{49178B73-7BC2-ED49-8E96-F3F90A6BF45E}" type="presOf" srcId="{80A9FD1F-42F2-A54B-BF29-0257BC96722D}" destId="{41C3F53F-D494-4F2B-BB66-29679F3FE92C}" srcOrd="0" destOrd="2" presId="urn:microsoft.com/office/officeart/2011/layout/RadialPictureList"/>
    <dgm:cxn modelId="{5AA1FBA5-E661-4783-8A71-35AD1E494036}" type="presOf" srcId="{5BD53C6B-22A3-4E10-BFD6-612197AD8750}" destId="{D37D2F95-D4F5-4BD0-B061-330A4488F140}" srcOrd="0" destOrd="0" presId="urn:microsoft.com/office/officeart/2011/layout/RadialPictureList"/>
    <dgm:cxn modelId="{E0ABBFBF-50D9-40FF-8990-BAF823383D52}" srcId="{CA7F8F8F-8D9E-43F5-98DC-2ABA9204B600}" destId="{452E3258-65C0-4329-A329-F684C647FFC9}" srcOrd="1" destOrd="0" parTransId="{57AF29F0-BD6D-4B5B-A73C-82B8911FE020}" sibTransId="{70661598-7334-43F8-9F16-0CF81C1E919B}"/>
    <dgm:cxn modelId="{EC5049DA-5E34-4443-9312-B54AE60C6973}" type="presOf" srcId="{E8F1205B-75D4-DE47-8BC7-D2DBC788D31F}" destId="{41C3F53F-D494-4F2B-BB66-29679F3FE92C}" srcOrd="0" destOrd="1" presId="urn:microsoft.com/office/officeart/2011/layout/RadialPictureList"/>
    <dgm:cxn modelId="{3D0F97FC-71B1-4932-811D-133D3C60EA91}" srcId="{CA7F8F8F-8D9E-43F5-98DC-2ABA9204B600}" destId="{5BD53C6B-22A3-4E10-BFD6-612197AD8750}" srcOrd="3" destOrd="0" parTransId="{98B288F9-0BD0-4F50-A2A2-6F71E42AFA48}" sibTransId="{47807AAB-A26D-4FC5-809C-E4CBD4EA41AF}"/>
    <dgm:cxn modelId="{7B7D79C5-8AA4-4C3A-959D-C2510D5AF308}" type="presParOf" srcId="{888A3E83-01BE-4496-9A3C-34EE72373271}" destId="{B55D170C-85EE-4A8A-82C3-11F4B91B72A6}" srcOrd="0" destOrd="0" presId="urn:microsoft.com/office/officeart/2011/layout/RadialPictureList"/>
    <dgm:cxn modelId="{5579D8A4-CA26-4FAF-A4EE-D9AB0154EE64}" type="presParOf" srcId="{888A3E83-01BE-4496-9A3C-34EE72373271}" destId="{69891699-8BAB-4A5D-B3F2-B61FD2112EBF}" srcOrd="1" destOrd="0" presId="urn:microsoft.com/office/officeart/2011/layout/RadialPictureList"/>
    <dgm:cxn modelId="{0D1BDF59-F4A8-4C59-9816-92981DFDEFFE}" type="presParOf" srcId="{888A3E83-01BE-4496-9A3C-34EE72373271}" destId="{0F437D2F-1DB7-4505-8BC2-04B7278B5E30}" srcOrd="2" destOrd="0" presId="urn:microsoft.com/office/officeart/2011/layout/RadialPictureList"/>
    <dgm:cxn modelId="{FB2DD055-05BE-4B00-BC68-930BDDA64F89}" type="presParOf" srcId="{888A3E83-01BE-4496-9A3C-34EE72373271}" destId="{3F3BE54E-757D-46FD-AAD1-1E2386EF30BA}" srcOrd="3" destOrd="0" presId="urn:microsoft.com/office/officeart/2011/layout/RadialPictureList"/>
    <dgm:cxn modelId="{69432603-0CA4-4AEE-AF3B-658BC0635933}" type="presParOf" srcId="{888A3E83-01BE-4496-9A3C-34EE72373271}" destId="{E178B067-D48B-461D-8F33-234F021C2A18}" srcOrd="4" destOrd="0" presId="urn:microsoft.com/office/officeart/2011/layout/RadialPictureList"/>
    <dgm:cxn modelId="{EDB0DE0D-7C7F-426E-A4C7-29969F0009C3}" type="presParOf" srcId="{E178B067-D48B-461D-8F33-234F021C2A18}" destId="{1522540F-1E7D-45E8-A4F5-782C04134717}" srcOrd="0" destOrd="0" presId="urn:microsoft.com/office/officeart/2011/layout/RadialPictureList"/>
    <dgm:cxn modelId="{4D9B0416-248E-412C-B893-A579824F5185}" type="presParOf" srcId="{888A3E83-01BE-4496-9A3C-34EE72373271}" destId="{69E5F21E-AFC5-4E75-B6D5-45F68E6AE887}" srcOrd="5" destOrd="0" presId="urn:microsoft.com/office/officeart/2011/layout/RadialPictureList"/>
    <dgm:cxn modelId="{DF870F32-8ABA-40EF-BB9C-C7A526898864}" type="presParOf" srcId="{888A3E83-01BE-4496-9A3C-34EE72373271}" destId="{DFCC8182-AAED-4AD1-AC1E-63A7021E7C34}" srcOrd="6" destOrd="0" presId="urn:microsoft.com/office/officeart/2011/layout/RadialPictureList"/>
    <dgm:cxn modelId="{81B66DB9-0B4A-4B39-91DE-7B73B6FD89F7}" type="presParOf" srcId="{DFCC8182-AAED-4AD1-AC1E-63A7021E7C34}" destId="{35B259F3-62AD-4D2B-99C4-E2CC37060584}" srcOrd="0" destOrd="0" presId="urn:microsoft.com/office/officeart/2011/layout/RadialPictureList"/>
    <dgm:cxn modelId="{66B8AD1A-11A7-4ECD-9CFD-37FB0DC29CC8}" type="presParOf" srcId="{888A3E83-01BE-4496-9A3C-34EE72373271}" destId="{41C3F53F-D494-4F2B-BB66-29679F3FE92C}" srcOrd="7" destOrd="0" presId="urn:microsoft.com/office/officeart/2011/layout/RadialPictureList"/>
    <dgm:cxn modelId="{B683602C-DBEE-4DFE-82F2-E178853CAAF0}" type="presParOf" srcId="{888A3E83-01BE-4496-9A3C-34EE72373271}" destId="{77A1EBB0-6CC7-46F4-BD34-2917E038184D}" srcOrd="8" destOrd="0" presId="urn:microsoft.com/office/officeart/2011/layout/RadialPictureList"/>
    <dgm:cxn modelId="{B4640842-5FEA-4DBF-9B55-FA78A061648F}" type="presParOf" srcId="{77A1EBB0-6CC7-46F4-BD34-2917E038184D}" destId="{BFD14A4E-EB06-4A6D-89E6-C556F89BE0FB}" srcOrd="0" destOrd="0" presId="urn:microsoft.com/office/officeart/2011/layout/RadialPictureList"/>
    <dgm:cxn modelId="{12A51EA2-632F-4441-99D8-83E2D0361531}" type="presParOf" srcId="{888A3E83-01BE-4496-9A3C-34EE72373271}" destId="{D37D2F95-D4F5-4BD0-B061-330A4488F14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0BDEF0-1001-43E8-A03A-804516E2671C}" type="doc">
      <dgm:prSet loTypeId="urn:microsoft.com/office/officeart/2005/8/layout/gear1" loCatId="cycle" qsTypeId="urn:microsoft.com/office/officeart/2005/8/quickstyle/simple1" qsCatId="simple" csTypeId="urn:microsoft.com/office/officeart/2005/8/colors/accent1_2" csCatId="accent1" phldr="1"/>
      <dgm:spPr/>
    </dgm:pt>
    <dgm:pt modelId="{BB71BE24-D4B7-40DD-BD62-ACE872E711F8}">
      <dgm:prSet phldrT="[Text]"/>
      <dgm:spPr/>
      <dgm:t>
        <a:bodyPr/>
        <a:lstStyle/>
        <a:p>
          <a:r>
            <a:rPr lang="en-GB" dirty="0"/>
            <a:t>Ongoing procurement, capacity development, expansion into new markets</a:t>
          </a:r>
        </a:p>
      </dgm:t>
    </dgm:pt>
    <dgm:pt modelId="{4D86F9DB-86E8-49A6-9042-7E30F1EC1F05}" type="parTrans" cxnId="{5F040CF3-B945-4F1F-B202-A170DE1C198C}">
      <dgm:prSet/>
      <dgm:spPr/>
      <dgm:t>
        <a:bodyPr/>
        <a:lstStyle/>
        <a:p>
          <a:endParaRPr lang="en-GB"/>
        </a:p>
      </dgm:t>
    </dgm:pt>
    <dgm:pt modelId="{BDACDB74-058C-40BE-B318-0841CF798D1C}" type="sibTrans" cxnId="{5F040CF3-B945-4F1F-B202-A170DE1C198C}">
      <dgm:prSet/>
      <dgm:spPr/>
      <dgm:t>
        <a:bodyPr/>
        <a:lstStyle/>
        <a:p>
          <a:endParaRPr lang="en-GB"/>
        </a:p>
      </dgm:t>
    </dgm:pt>
    <dgm:pt modelId="{39A4FBBE-A8F2-4851-B953-5100547B15C5}">
      <dgm:prSet phldrT="[Text]"/>
      <dgm:spPr/>
      <dgm:t>
        <a:bodyPr/>
        <a:lstStyle/>
        <a:p>
          <a:r>
            <a:rPr lang="en-GB" dirty="0"/>
            <a:t> </a:t>
          </a:r>
        </a:p>
      </dgm:t>
    </dgm:pt>
    <dgm:pt modelId="{121B5DA5-701F-433D-A3D5-F762C17AF1AE}" type="parTrans" cxnId="{53729798-586B-4FE3-9441-126F4AA04059}">
      <dgm:prSet/>
      <dgm:spPr/>
      <dgm:t>
        <a:bodyPr/>
        <a:lstStyle/>
        <a:p>
          <a:endParaRPr lang="en-GB"/>
        </a:p>
      </dgm:t>
    </dgm:pt>
    <dgm:pt modelId="{63EC883B-0ECF-4F77-B349-D0C55A201B10}" type="sibTrans" cxnId="{53729798-586B-4FE3-9441-126F4AA04059}">
      <dgm:prSet/>
      <dgm:spPr/>
      <dgm:t>
        <a:bodyPr/>
        <a:lstStyle/>
        <a:p>
          <a:endParaRPr lang="en-GB"/>
        </a:p>
      </dgm:t>
    </dgm:pt>
    <dgm:pt modelId="{3BA9772F-8916-4506-93D9-21E6A10C8909}">
      <dgm:prSet phldrT="[Text]"/>
      <dgm:spPr/>
      <dgm:t>
        <a:bodyPr/>
        <a:lstStyle/>
        <a:p>
          <a:r>
            <a:rPr lang="en-GB" dirty="0"/>
            <a:t> </a:t>
          </a:r>
        </a:p>
      </dgm:t>
    </dgm:pt>
    <dgm:pt modelId="{6522E5A8-0326-4D25-B11D-C9E9464B1967}" type="parTrans" cxnId="{57584542-1095-456A-8D1B-C77C25965783}">
      <dgm:prSet/>
      <dgm:spPr/>
      <dgm:t>
        <a:bodyPr/>
        <a:lstStyle/>
        <a:p>
          <a:endParaRPr lang="en-GB"/>
        </a:p>
      </dgm:t>
    </dgm:pt>
    <dgm:pt modelId="{BD84085F-A1F5-4C0A-B2D9-F79937A1C5E0}" type="sibTrans" cxnId="{57584542-1095-456A-8D1B-C77C25965783}">
      <dgm:prSet/>
      <dgm:spPr/>
      <dgm:t>
        <a:bodyPr/>
        <a:lstStyle/>
        <a:p>
          <a:endParaRPr lang="en-GB"/>
        </a:p>
      </dgm:t>
    </dgm:pt>
    <dgm:pt modelId="{6CC7B0D8-21FB-402D-8887-303CEC5E5F15}" type="pres">
      <dgm:prSet presAssocID="{160BDEF0-1001-43E8-A03A-804516E2671C}" presName="composite" presStyleCnt="0">
        <dgm:presLayoutVars>
          <dgm:chMax val="3"/>
          <dgm:animLvl val="lvl"/>
          <dgm:resizeHandles val="exact"/>
        </dgm:presLayoutVars>
      </dgm:prSet>
      <dgm:spPr/>
    </dgm:pt>
    <dgm:pt modelId="{579E75E1-195F-4743-B086-48FD74227367}" type="pres">
      <dgm:prSet presAssocID="{BB71BE24-D4B7-40DD-BD62-ACE872E711F8}" presName="gear1" presStyleLbl="node1" presStyleIdx="0" presStyleCnt="3">
        <dgm:presLayoutVars>
          <dgm:chMax val="1"/>
          <dgm:bulletEnabled val="1"/>
        </dgm:presLayoutVars>
      </dgm:prSet>
      <dgm:spPr/>
    </dgm:pt>
    <dgm:pt modelId="{19F039D3-6A6B-4E37-BFE3-EDB788F9FE08}" type="pres">
      <dgm:prSet presAssocID="{BB71BE24-D4B7-40DD-BD62-ACE872E711F8}" presName="gear1srcNode" presStyleLbl="node1" presStyleIdx="0" presStyleCnt="3"/>
      <dgm:spPr/>
    </dgm:pt>
    <dgm:pt modelId="{4AEB5E91-07A9-4B07-8AEB-5426EDBBB6C8}" type="pres">
      <dgm:prSet presAssocID="{BB71BE24-D4B7-40DD-BD62-ACE872E711F8}" presName="gear1dstNode" presStyleLbl="node1" presStyleIdx="0" presStyleCnt="3"/>
      <dgm:spPr/>
    </dgm:pt>
    <dgm:pt modelId="{8B1443F1-B5BC-4840-90CA-A8A5E903A914}" type="pres">
      <dgm:prSet presAssocID="{39A4FBBE-A8F2-4851-B953-5100547B15C5}" presName="gear2" presStyleLbl="node1" presStyleIdx="1" presStyleCnt="3">
        <dgm:presLayoutVars>
          <dgm:chMax val="1"/>
          <dgm:bulletEnabled val="1"/>
        </dgm:presLayoutVars>
      </dgm:prSet>
      <dgm:spPr/>
    </dgm:pt>
    <dgm:pt modelId="{57C2D41D-4A35-4552-A9A3-EB879A04D139}" type="pres">
      <dgm:prSet presAssocID="{39A4FBBE-A8F2-4851-B953-5100547B15C5}" presName="gear2srcNode" presStyleLbl="node1" presStyleIdx="1" presStyleCnt="3"/>
      <dgm:spPr/>
    </dgm:pt>
    <dgm:pt modelId="{068B74C6-54F0-4C22-A87C-99863E061AF7}" type="pres">
      <dgm:prSet presAssocID="{39A4FBBE-A8F2-4851-B953-5100547B15C5}" presName="gear2dstNode" presStyleLbl="node1" presStyleIdx="1" presStyleCnt="3"/>
      <dgm:spPr/>
    </dgm:pt>
    <dgm:pt modelId="{004DD27B-25D1-4DD3-9BE0-27DC9F936EA6}" type="pres">
      <dgm:prSet presAssocID="{3BA9772F-8916-4506-93D9-21E6A10C8909}" presName="gear3" presStyleLbl="node1" presStyleIdx="2" presStyleCnt="3"/>
      <dgm:spPr/>
    </dgm:pt>
    <dgm:pt modelId="{0AC294FD-7B16-49B6-B9E6-4C5E6BCB152B}" type="pres">
      <dgm:prSet presAssocID="{3BA9772F-8916-4506-93D9-21E6A10C8909}" presName="gear3tx" presStyleLbl="node1" presStyleIdx="2" presStyleCnt="3">
        <dgm:presLayoutVars>
          <dgm:chMax val="1"/>
          <dgm:bulletEnabled val="1"/>
        </dgm:presLayoutVars>
      </dgm:prSet>
      <dgm:spPr/>
    </dgm:pt>
    <dgm:pt modelId="{95BA0559-0365-4345-B3DC-B4B8C1DC46D6}" type="pres">
      <dgm:prSet presAssocID="{3BA9772F-8916-4506-93D9-21E6A10C8909}" presName="gear3srcNode" presStyleLbl="node1" presStyleIdx="2" presStyleCnt="3"/>
      <dgm:spPr/>
    </dgm:pt>
    <dgm:pt modelId="{37FFC59A-A414-41A7-A443-D748914041BC}" type="pres">
      <dgm:prSet presAssocID="{3BA9772F-8916-4506-93D9-21E6A10C8909}" presName="gear3dstNode" presStyleLbl="node1" presStyleIdx="2" presStyleCnt="3"/>
      <dgm:spPr/>
    </dgm:pt>
    <dgm:pt modelId="{74705481-BAAE-4951-B37F-2EE44C38475C}" type="pres">
      <dgm:prSet presAssocID="{BDACDB74-058C-40BE-B318-0841CF798D1C}" presName="connector1" presStyleLbl="sibTrans2D1" presStyleIdx="0" presStyleCnt="3"/>
      <dgm:spPr/>
    </dgm:pt>
    <dgm:pt modelId="{5F39CC8F-713B-4179-95E8-EDFA35A7C5D3}" type="pres">
      <dgm:prSet presAssocID="{63EC883B-0ECF-4F77-B349-D0C55A201B10}" presName="connector2" presStyleLbl="sibTrans2D1" presStyleIdx="1" presStyleCnt="3" custAng="767087"/>
      <dgm:spPr/>
    </dgm:pt>
    <dgm:pt modelId="{124E1704-47D9-4186-8AFF-E2BD4EA43782}" type="pres">
      <dgm:prSet presAssocID="{BD84085F-A1F5-4C0A-B2D9-F79937A1C5E0}" presName="connector3" presStyleLbl="sibTrans2D1" presStyleIdx="2" presStyleCnt="3" custAng="2618495"/>
      <dgm:spPr/>
    </dgm:pt>
  </dgm:ptLst>
  <dgm:cxnLst>
    <dgm:cxn modelId="{75DCCA1F-8BAF-4BD8-9B2D-CC38C09986D6}" type="presOf" srcId="{3BA9772F-8916-4506-93D9-21E6A10C8909}" destId="{95BA0559-0365-4345-B3DC-B4B8C1DC46D6}" srcOrd="2" destOrd="0" presId="urn:microsoft.com/office/officeart/2005/8/layout/gear1"/>
    <dgm:cxn modelId="{57584542-1095-456A-8D1B-C77C25965783}" srcId="{160BDEF0-1001-43E8-A03A-804516E2671C}" destId="{3BA9772F-8916-4506-93D9-21E6A10C8909}" srcOrd="2" destOrd="0" parTransId="{6522E5A8-0326-4D25-B11D-C9E9464B1967}" sibTransId="{BD84085F-A1F5-4C0A-B2D9-F79937A1C5E0}"/>
    <dgm:cxn modelId="{9C36EC4B-F785-421F-8326-B08579DA6292}" type="presOf" srcId="{3BA9772F-8916-4506-93D9-21E6A10C8909}" destId="{004DD27B-25D1-4DD3-9BE0-27DC9F936EA6}" srcOrd="0" destOrd="0" presId="urn:microsoft.com/office/officeart/2005/8/layout/gear1"/>
    <dgm:cxn modelId="{A61A3856-7DCA-4E13-B378-C44C97D99331}" type="presOf" srcId="{3BA9772F-8916-4506-93D9-21E6A10C8909}" destId="{37FFC59A-A414-41A7-A443-D748914041BC}" srcOrd="3" destOrd="0" presId="urn:microsoft.com/office/officeart/2005/8/layout/gear1"/>
    <dgm:cxn modelId="{55F0E658-D9A8-4476-B46E-AE0B9E0039E0}" type="presOf" srcId="{63EC883B-0ECF-4F77-B349-D0C55A201B10}" destId="{5F39CC8F-713B-4179-95E8-EDFA35A7C5D3}" srcOrd="0" destOrd="0" presId="urn:microsoft.com/office/officeart/2005/8/layout/gear1"/>
    <dgm:cxn modelId="{565DCE59-2343-4CF1-B9D3-456BB523BB1D}" type="presOf" srcId="{BB71BE24-D4B7-40DD-BD62-ACE872E711F8}" destId="{579E75E1-195F-4743-B086-48FD74227367}" srcOrd="0" destOrd="0" presId="urn:microsoft.com/office/officeart/2005/8/layout/gear1"/>
    <dgm:cxn modelId="{D311A691-C340-4B43-B00A-E933D8CB3E55}" type="presOf" srcId="{BB71BE24-D4B7-40DD-BD62-ACE872E711F8}" destId="{4AEB5E91-07A9-4B07-8AEB-5426EDBBB6C8}" srcOrd="2" destOrd="0" presId="urn:microsoft.com/office/officeart/2005/8/layout/gear1"/>
    <dgm:cxn modelId="{6DD12396-9FE9-47F0-AA87-D2C710473457}" type="presOf" srcId="{39A4FBBE-A8F2-4851-B953-5100547B15C5}" destId="{8B1443F1-B5BC-4840-90CA-A8A5E903A914}" srcOrd="0" destOrd="0" presId="urn:microsoft.com/office/officeart/2005/8/layout/gear1"/>
    <dgm:cxn modelId="{53729798-586B-4FE3-9441-126F4AA04059}" srcId="{160BDEF0-1001-43E8-A03A-804516E2671C}" destId="{39A4FBBE-A8F2-4851-B953-5100547B15C5}" srcOrd="1" destOrd="0" parTransId="{121B5DA5-701F-433D-A3D5-F762C17AF1AE}" sibTransId="{63EC883B-0ECF-4F77-B349-D0C55A201B10}"/>
    <dgm:cxn modelId="{23BB2BA1-D470-49A7-9BC5-233CB25D53EC}" type="presOf" srcId="{BD84085F-A1F5-4C0A-B2D9-F79937A1C5E0}" destId="{124E1704-47D9-4186-8AFF-E2BD4EA43782}" srcOrd="0" destOrd="0" presId="urn:microsoft.com/office/officeart/2005/8/layout/gear1"/>
    <dgm:cxn modelId="{A14114A5-0862-4CA4-8C66-BB9ACD165103}" type="presOf" srcId="{39A4FBBE-A8F2-4851-B953-5100547B15C5}" destId="{068B74C6-54F0-4C22-A87C-99863E061AF7}" srcOrd="2" destOrd="0" presId="urn:microsoft.com/office/officeart/2005/8/layout/gear1"/>
    <dgm:cxn modelId="{02E922AC-DA8B-4B56-97B2-C51E3F5A4D22}" type="presOf" srcId="{BB71BE24-D4B7-40DD-BD62-ACE872E711F8}" destId="{19F039D3-6A6B-4E37-BFE3-EDB788F9FE08}" srcOrd="1" destOrd="0" presId="urn:microsoft.com/office/officeart/2005/8/layout/gear1"/>
    <dgm:cxn modelId="{BC8F45C6-0604-4557-8882-AF8EB9B7EEC2}" type="presOf" srcId="{BDACDB74-058C-40BE-B318-0841CF798D1C}" destId="{74705481-BAAE-4951-B37F-2EE44C38475C}" srcOrd="0" destOrd="0" presId="urn:microsoft.com/office/officeart/2005/8/layout/gear1"/>
    <dgm:cxn modelId="{5555F9E1-E731-41CF-B170-060119BDD0CA}" type="presOf" srcId="{39A4FBBE-A8F2-4851-B953-5100547B15C5}" destId="{57C2D41D-4A35-4552-A9A3-EB879A04D139}" srcOrd="1" destOrd="0" presId="urn:microsoft.com/office/officeart/2005/8/layout/gear1"/>
    <dgm:cxn modelId="{264F57E4-9FC6-46DE-9C1F-96A5269518D9}" type="presOf" srcId="{160BDEF0-1001-43E8-A03A-804516E2671C}" destId="{6CC7B0D8-21FB-402D-8887-303CEC5E5F15}" srcOrd="0" destOrd="0" presId="urn:microsoft.com/office/officeart/2005/8/layout/gear1"/>
    <dgm:cxn modelId="{5F040CF3-B945-4F1F-B202-A170DE1C198C}" srcId="{160BDEF0-1001-43E8-A03A-804516E2671C}" destId="{BB71BE24-D4B7-40DD-BD62-ACE872E711F8}" srcOrd="0" destOrd="0" parTransId="{4D86F9DB-86E8-49A6-9042-7E30F1EC1F05}" sibTransId="{BDACDB74-058C-40BE-B318-0841CF798D1C}"/>
    <dgm:cxn modelId="{6334F7FE-ABD6-4691-8AC5-283847AA3389}" type="presOf" srcId="{3BA9772F-8916-4506-93D9-21E6A10C8909}" destId="{0AC294FD-7B16-49B6-B9E6-4C5E6BCB152B}" srcOrd="1" destOrd="0" presId="urn:microsoft.com/office/officeart/2005/8/layout/gear1"/>
    <dgm:cxn modelId="{A670738F-00F9-4853-94C2-BA7E64438965}" type="presParOf" srcId="{6CC7B0D8-21FB-402D-8887-303CEC5E5F15}" destId="{579E75E1-195F-4743-B086-48FD74227367}" srcOrd="0" destOrd="0" presId="urn:microsoft.com/office/officeart/2005/8/layout/gear1"/>
    <dgm:cxn modelId="{25D483D0-50E9-409C-8B26-7600E546A392}" type="presParOf" srcId="{6CC7B0D8-21FB-402D-8887-303CEC5E5F15}" destId="{19F039D3-6A6B-4E37-BFE3-EDB788F9FE08}" srcOrd="1" destOrd="0" presId="urn:microsoft.com/office/officeart/2005/8/layout/gear1"/>
    <dgm:cxn modelId="{2CC61EF8-DA9B-4334-997F-EE6EB8A7FB71}" type="presParOf" srcId="{6CC7B0D8-21FB-402D-8887-303CEC5E5F15}" destId="{4AEB5E91-07A9-4B07-8AEB-5426EDBBB6C8}" srcOrd="2" destOrd="0" presId="urn:microsoft.com/office/officeart/2005/8/layout/gear1"/>
    <dgm:cxn modelId="{58FBCAF8-9522-4B74-9B16-B74C1D835F02}" type="presParOf" srcId="{6CC7B0D8-21FB-402D-8887-303CEC5E5F15}" destId="{8B1443F1-B5BC-4840-90CA-A8A5E903A914}" srcOrd="3" destOrd="0" presId="urn:microsoft.com/office/officeart/2005/8/layout/gear1"/>
    <dgm:cxn modelId="{31EC62E7-50A6-49F3-B619-98D71E55A365}" type="presParOf" srcId="{6CC7B0D8-21FB-402D-8887-303CEC5E5F15}" destId="{57C2D41D-4A35-4552-A9A3-EB879A04D139}" srcOrd="4" destOrd="0" presId="urn:microsoft.com/office/officeart/2005/8/layout/gear1"/>
    <dgm:cxn modelId="{231CFD67-C047-4C9A-BED5-1302A574CA96}" type="presParOf" srcId="{6CC7B0D8-21FB-402D-8887-303CEC5E5F15}" destId="{068B74C6-54F0-4C22-A87C-99863E061AF7}" srcOrd="5" destOrd="0" presId="urn:microsoft.com/office/officeart/2005/8/layout/gear1"/>
    <dgm:cxn modelId="{D2451D37-D9CB-4249-B68B-7D3098AD7F8C}" type="presParOf" srcId="{6CC7B0D8-21FB-402D-8887-303CEC5E5F15}" destId="{004DD27B-25D1-4DD3-9BE0-27DC9F936EA6}" srcOrd="6" destOrd="0" presId="urn:microsoft.com/office/officeart/2005/8/layout/gear1"/>
    <dgm:cxn modelId="{D42A19A5-1C0D-48D6-B742-12B49A91DFDD}" type="presParOf" srcId="{6CC7B0D8-21FB-402D-8887-303CEC5E5F15}" destId="{0AC294FD-7B16-49B6-B9E6-4C5E6BCB152B}" srcOrd="7" destOrd="0" presId="urn:microsoft.com/office/officeart/2005/8/layout/gear1"/>
    <dgm:cxn modelId="{B53998F5-7C22-49FF-A0D5-EE532370A88C}" type="presParOf" srcId="{6CC7B0D8-21FB-402D-8887-303CEC5E5F15}" destId="{95BA0559-0365-4345-B3DC-B4B8C1DC46D6}" srcOrd="8" destOrd="0" presId="urn:microsoft.com/office/officeart/2005/8/layout/gear1"/>
    <dgm:cxn modelId="{0B5BC468-1800-4205-94B4-EAB4D97ED900}" type="presParOf" srcId="{6CC7B0D8-21FB-402D-8887-303CEC5E5F15}" destId="{37FFC59A-A414-41A7-A443-D748914041BC}" srcOrd="9" destOrd="0" presId="urn:microsoft.com/office/officeart/2005/8/layout/gear1"/>
    <dgm:cxn modelId="{AF0E9522-E4E2-4C60-8D59-DD4312C02D43}" type="presParOf" srcId="{6CC7B0D8-21FB-402D-8887-303CEC5E5F15}" destId="{74705481-BAAE-4951-B37F-2EE44C38475C}" srcOrd="10" destOrd="0" presId="urn:microsoft.com/office/officeart/2005/8/layout/gear1"/>
    <dgm:cxn modelId="{C2CCE071-AB77-408E-B015-C9BD98C9D18A}" type="presParOf" srcId="{6CC7B0D8-21FB-402D-8887-303CEC5E5F15}" destId="{5F39CC8F-713B-4179-95E8-EDFA35A7C5D3}" srcOrd="11" destOrd="0" presId="urn:microsoft.com/office/officeart/2005/8/layout/gear1"/>
    <dgm:cxn modelId="{9B9C7224-567C-4461-95C7-442146FA235D}" type="presParOf" srcId="{6CC7B0D8-21FB-402D-8887-303CEC5E5F15}" destId="{124E1704-47D9-4186-8AFF-E2BD4EA4378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11F4AB-7218-E64C-9DFF-C1F8E134D4C4}"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GB"/>
        </a:p>
      </dgm:t>
    </dgm:pt>
    <dgm:pt modelId="{6C86CA00-1E5C-E243-BB47-8A40C2FBE796}">
      <dgm:prSet custT="1"/>
      <dgm:spPr/>
      <dgm:t>
        <a:bodyPr/>
        <a:lstStyle/>
        <a:p>
          <a:r>
            <a:rPr lang="en-GB" sz="2800" dirty="0"/>
            <a:t>IP</a:t>
          </a:r>
        </a:p>
      </dgm:t>
    </dgm:pt>
    <dgm:pt modelId="{47FC6EE4-3507-E14B-966F-C2C765D0EEC0}" type="parTrans" cxnId="{03D06F50-D4D1-744F-A8F5-C472F3927D64}">
      <dgm:prSet/>
      <dgm:spPr/>
      <dgm:t>
        <a:bodyPr/>
        <a:lstStyle/>
        <a:p>
          <a:endParaRPr lang="en-GB"/>
        </a:p>
      </dgm:t>
    </dgm:pt>
    <dgm:pt modelId="{FF147337-1439-B949-B82B-CA849EDAE278}" type="sibTrans" cxnId="{03D06F50-D4D1-744F-A8F5-C472F3927D64}">
      <dgm:prSet/>
      <dgm:spPr/>
      <dgm:t>
        <a:bodyPr/>
        <a:lstStyle/>
        <a:p>
          <a:endParaRPr lang="en-GB"/>
        </a:p>
      </dgm:t>
    </dgm:pt>
    <dgm:pt modelId="{C3C4CD23-897E-2042-8963-E04EFE938FC5}">
      <dgm:prSet/>
      <dgm:spPr/>
      <dgm:t>
        <a:bodyPr/>
        <a:lstStyle/>
        <a:p>
          <a:r>
            <a:rPr lang="en-GB" dirty="0"/>
            <a:t>Patents enabling multiplexing and high sensitivity</a:t>
          </a:r>
        </a:p>
      </dgm:t>
    </dgm:pt>
    <dgm:pt modelId="{ACD332CF-A959-324F-A66B-36434DF9C817}" type="parTrans" cxnId="{AF45774C-088E-644B-8128-AD1D3FFEAD87}">
      <dgm:prSet/>
      <dgm:spPr/>
      <dgm:t>
        <a:bodyPr/>
        <a:lstStyle/>
        <a:p>
          <a:endParaRPr lang="en-GB"/>
        </a:p>
      </dgm:t>
    </dgm:pt>
    <dgm:pt modelId="{CDF51BF4-D066-FE43-B757-B8A0C3DDE966}" type="sibTrans" cxnId="{AF45774C-088E-644B-8128-AD1D3FFEAD87}">
      <dgm:prSet/>
      <dgm:spPr/>
      <dgm:t>
        <a:bodyPr/>
        <a:lstStyle/>
        <a:p>
          <a:endParaRPr lang="en-GB"/>
        </a:p>
      </dgm:t>
    </dgm:pt>
    <dgm:pt modelId="{23C7D248-C7CE-2A45-882B-EE7998C23A9E}">
      <dgm:prSet custT="1"/>
      <dgm:spPr/>
      <dgm:t>
        <a:bodyPr/>
        <a:lstStyle/>
        <a:p>
          <a:r>
            <a:rPr lang="en-GB" sz="2800" dirty="0"/>
            <a:t>USP</a:t>
          </a:r>
        </a:p>
      </dgm:t>
    </dgm:pt>
    <dgm:pt modelId="{7D63110B-517A-3740-B3BE-C91058231A33}" type="parTrans" cxnId="{C69159B7-7C3E-3D42-8C5A-D239A8B85DCF}">
      <dgm:prSet/>
      <dgm:spPr/>
      <dgm:t>
        <a:bodyPr/>
        <a:lstStyle/>
        <a:p>
          <a:endParaRPr lang="en-GB"/>
        </a:p>
      </dgm:t>
    </dgm:pt>
    <dgm:pt modelId="{8C1A3A3A-CB13-724A-880E-214A4C639500}" type="sibTrans" cxnId="{C69159B7-7C3E-3D42-8C5A-D239A8B85DCF}">
      <dgm:prSet/>
      <dgm:spPr/>
      <dgm:t>
        <a:bodyPr/>
        <a:lstStyle/>
        <a:p>
          <a:endParaRPr lang="en-GB"/>
        </a:p>
      </dgm:t>
    </dgm:pt>
    <dgm:pt modelId="{E466A682-E298-AA42-B425-EDBC23C1B94B}">
      <dgm:prSet/>
      <dgm:spPr/>
      <dgm:t>
        <a:bodyPr/>
        <a:lstStyle/>
        <a:p>
          <a:r>
            <a:rPr lang="en-GB" i="0" dirty="0"/>
            <a:t>Unique</a:t>
          </a:r>
          <a:r>
            <a:rPr lang="en-GB" dirty="0"/>
            <a:t> DNA sequence and molecular detection</a:t>
          </a:r>
        </a:p>
      </dgm:t>
    </dgm:pt>
    <dgm:pt modelId="{487B8121-D904-AB49-AD46-0803C15CA444}" type="parTrans" cxnId="{EA08D398-5D4D-024A-A5A0-D999AC9B5355}">
      <dgm:prSet/>
      <dgm:spPr/>
      <dgm:t>
        <a:bodyPr/>
        <a:lstStyle/>
        <a:p>
          <a:endParaRPr lang="en-GB"/>
        </a:p>
      </dgm:t>
    </dgm:pt>
    <dgm:pt modelId="{7AD54AEB-60E6-8D44-B0B9-6B638A8B77A0}" type="sibTrans" cxnId="{EA08D398-5D4D-024A-A5A0-D999AC9B5355}">
      <dgm:prSet/>
      <dgm:spPr/>
      <dgm:t>
        <a:bodyPr/>
        <a:lstStyle/>
        <a:p>
          <a:endParaRPr lang="en-GB"/>
        </a:p>
      </dgm:t>
    </dgm:pt>
    <dgm:pt modelId="{6EB4B2F5-5D2F-8442-AD0F-6AF7F588F134}">
      <dgm:prSet/>
      <dgm:spPr/>
      <dgm:t>
        <a:bodyPr/>
        <a:lstStyle/>
        <a:p>
          <a:r>
            <a:rPr lang="en-GB" dirty="0"/>
            <a:t>Fast, affordable, simple to use – Lab in your hand</a:t>
          </a:r>
        </a:p>
      </dgm:t>
    </dgm:pt>
    <dgm:pt modelId="{828B2233-502B-1E4D-8444-E635FA853AA6}" type="parTrans" cxnId="{DD96BF75-B6A0-2147-A2AE-824A9934A464}">
      <dgm:prSet/>
      <dgm:spPr/>
      <dgm:t>
        <a:bodyPr/>
        <a:lstStyle/>
        <a:p>
          <a:endParaRPr lang="en-GB"/>
        </a:p>
      </dgm:t>
    </dgm:pt>
    <dgm:pt modelId="{BABEEF94-C74D-D14A-BBE0-9E96BAF17283}" type="sibTrans" cxnId="{DD96BF75-B6A0-2147-A2AE-824A9934A464}">
      <dgm:prSet/>
      <dgm:spPr/>
      <dgm:t>
        <a:bodyPr/>
        <a:lstStyle/>
        <a:p>
          <a:endParaRPr lang="en-GB"/>
        </a:p>
      </dgm:t>
    </dgm:pt>
    <dgm:pt modelId="{9EA84CDE-26E5-0540-9B77-2689C29DAE73}">
      <dgm:prSet/>
      <dgm:spPr/>
      <dgm:t>
        <a:bodyPr/>
        <a:lstStyle/>
        <a:p>
          <a:r>
            <a:rPr lang="en-GB" dirty="0"/>
            <a:t>Can upload results into database for action/analysis</a:t>
          </a:r>
        </a:p>
      </dgm:t>
    </dgm:pt>
    <dgm:pt modelId="{170DD6AA-F44D-B841-AE02-2AD4FA77553C}" type="parTrans" cxnId="{4300F799-3853-4040-A3F7-1C965C931A87}">
      <dgm:prSet/>
      <dgm:spPr/>
      <dgm:t>
        <a:bodyPr/>
        <a:lstStyle/>
        <a:p>
          <a:endParaRPr lang="en-GB"/>
        </a:p>
      </dgm:t>
    </dgm:pt>
    <dgm:pt modelId="{D995825A-5370-6043-BEC1-E7EF862A9E1D}" type="sibTrans" cxnId="{4300F799-3853-4040-A3F7-1C965C931A87}">
      <dgm:prSet/>
      <dgm:spPr/>
      <dgm:t>
        <a:bodyPr/>
        <a:lstStyle/>
        <a:p>
          <a:endParaRPr lang="en-GB"/>
        </a:p>
      </dgm:t>
    </dgm:pt>
    <dgm:pt modelId="{0A31A38D-2DCD-3443-ADDD-089CC1BA0341}">
      <dgm:prSet/>
      <dgm:spPr/>
      <dgm:t>
        <a:bodyPr/>
        <a:lstStyle/>
        <a:p>
          <a:r>
            <a:rPr lang="en-GB" dirty="0"/>
            <a:t>Device capable of multiplexing</a:t>
          </a:r>
        </a:p>
      </dgm:t>
    </dgm:pt>
    <dgm:pt modelId="{6BF1195F-CF5A-E74F-BA6B-38ECE518D942}" type="parTrans" cxnId="{3AA03CF6-0C4D-D746-8968-B4245CCA4126}">
      <dgm:prSet/>
      <dgm:spPr/>
      <dgm:t>
        <a:bodyPr/>
        <a:lstStyle/>
        <a:p>
          <a:endParaRPr lang="en-GB"/>
        </a:p>
      </dgm:t>
    </dgm:pt>
    <dgm:pt modelId="{E24161B4-5B64-A740-8311-3F424ADC7365}" type="sibTrans" cxnId="{3AA03CF6-0C4D-D746-8968-B4245CCA4126}">
      <dgm:prSet/>
      <dgm:spPr/>
      <dgm:t>
        <a:bodyPr/>
        <a:lstStyle/>
        <a:p>
          <a:endParaRPr lang="en-GB"/>
        </a:p>
      </dgm:t>
    </dgm:pt>
    <dgm:pt modelId="{487D52BE-F46F-4F80-8647-49642D8348E2}">
      <dgm:prSet/>
      <dgm:spPr/>
      <dgm:t>
        <a:bodyPr/>
        <a:lstStyle/>
        <a:p>
          <a:r>
            <a:rPr lang="en-GB" dirty="0"/>
            <a:t>Proprietary software for devices </a:t>
          </a:r>
        </a:p>
      </dgm:t>
    </dgm:pt>
    <dgm:pt modelId="{6AD40296-D459-4AEC-AB03-1DB0675F38E0}" type="parTrans" cxnId="{E3C88EA4-481F-46DD-AA05-E3E0A4D60021}">
      <dgm:prSet/>
      <dgm:spPr/>
      <dgm:t>
        <a:bodyPr/>
        <a:lstStyle/>
        <a:p>
          <a:endParaRPr lang="en-US"/>
        </a:p>
      </dgm:t>
    </dgm:pt>
    <dgm:pt modelId="{51D55A16-D6C0-40D8-8772-D590A708729B}" type="sibTrans" cxnId="{E3C88EA4-481F-46DD-AA05-E3E0A4D60021}">
      <dgm:prSet/>
      <dgm:spPr/>
      <dgm:t>
        <a:bodyPr/>
        <a:lstStyle/>
        <a:p>
          <a:endParaRPr lang="en-US"/>
        </a:p>
      </dgm:t>
    </dgm:pt>
    <dgm:pt modelId="{A532B864-CEFA-4FE2-A976-A8607612740F}">
      <dgm:prSet/>
      <dgm:spPr/>
      <dgm:t>
        <a:bodyPr/>
        <a:lstStyle/>
        <a:p>
          <a:r>
            <a:rPr lang="en-GB" dirty="0"/>
            <a:t>Trade secret taggant manufacturing</a:t>
          </a:r>
        </a:p>
      </dgm:t>
    </dgm:pt>
    <dgm:pt modelId="{684B4C91-EC81-41FF-89B3-59D8F08822A3}" type="parTrans" cxnId="{E28D2ADB-3058-4401-A24E-CFA2FD0F3CD4}">
      <dgm:prSet/>
      <dgm:spPr/>
      <dgm:t>
        <a:bodyPr/>
        <a:lstStyle/>
        <a:p>
          <a:endParaRPr lang="en-US"/>
        </a:p>
      </dgm:t>
    </dgm:pt>
    <dgm:pt modelId="{8CBE3430-DCE1-4995-BD3D-814A2B9BB6CE}" type="sibTrans" cxnId="{E28D2ADB-3058-4401-A24E-CFA2FD0F3CD4}">
      <dgm:prSet/>
      <dgm:spPr/>
      <dgm:t>
        <a:bodyPr/>
        <a:lstStyle/>
        <a:p>
          <a:endParaRPr lang="en-US"/>
        </a:p>
      </dgm:t>
    </dgm:pt>
    <dgm:pt modelId="{C5BD9301-5474-0149-AAFF-3A4A1DCBC66E}">
      <dgm:prSet/>
      <dgm:spPr/>
      <dgm:t>
        <a:bodyPr/>
        <a:lstStyle/>
        <a:p>
          <a:r>
            <a:rPr lang="en-GB" dirty="0"/>
            <a:t>Currently in use in proprietary taggant and detection systems</a:t>
          </a:r>
        </a:p>
      </dgm:t>
    </dgm:pt>
    <dgm:pt modelId="{D83CF998-6792-E844-B76B-18578788EDB1}" type="parTrans" cxnId="{2CB87D36-115A-3D46-8105-7D410A1B9C98}">
      <dgm:prSet/>
      <dgm:spPr/>
      <dgm:t>
        <a:bodyPr/>
        <a:lstStyle/>
        <a:p>
          <a:endParaRPr lang="en-GB"/>
        </a:p>
      </dgm:t>
    </dgm:pt>
    <dgm:pt modelId="{E5F617C3-DDE5-3A4F-9F64-CDB406318A39}" type="sibTrans" cxnId="{2CB87D36-115A-3D46-8105-7D410A1B9C98}">
      <dgm:prSet/>
      <dgm:spPr/>
      <dgm:t>
        <a:bodyPr/>
        <a:lstStyle/>
        <a:p>
          <a:endParaRPr lang="en-GB"/>
        </a:p>
      </dgm:t>
    </dgm:pt>
    <dgm:pt modelId="{6418BFF0-1962-4947-AE11-4468194628BD}">
      <dgm:prSet/>
      <dgm:spPr/>
      <dgm:t>
        <a:bodyPr/>
        <a:lstStyle/>
        <a:p>
          <a:r>
            <a:rPr lang="en-GB" dirty="0"/>
            <a:t>Ink and electrode know-how – Biosensors</a:t>
          </a:r>
        </a:p>
      </dgm:t>
    </dgm:pt>
    <dgm:pt modelId="{1F202D5C-4F61-5448-89E5-812D2A7410FB}" type="parTrans" cxnId="{152A2A4A-FC8B-774A-A401-25DB76D824AB}">
      <dgm:prSet/>
      <dgm:spPr/>
      <dgm:t>
        <a:bodyPr/>
        <a:lstStyle/>
        <a:p>
          <a:endParaRPr lang="en-GB"/>
        </a:p>
      </dgm:t>
    </dgm:pt>
    <dgm:pt modelId="{9FE74C63-F425-044D-9AF9-DEAC7C1D1AFF}" type="sibTrans" cxnId="{152A2A4A-FC8B-774A-A401-25DB76D824AB}">
      <dgm:prSet/>
      <dgm:spPr/>
      <dgm:t>
        <a:bodyPr/>
        <a:lstStyle/>
        <a:p>
          <a:endParaRPr lang="en-GB"/>
        </a:p>
      </dgm:t>
    </dgm:pt>
    <dgm:pt modelId="{C8898837-80B5-DF47-BB43-F98161BDFF42}" type="pres">
      <dgm:prSet presAssocID="{C711F4AB-7218-E64C-9DFF-C1F8E134D4C4}" presName="linearFlow" presStyleCnt="0">
        <dgm:presLayoutVars>
          <dgm:dir/>
          <dgm:animLvl val="lvl"/>
          <dgm:resizeHandles val="exact"/>
        </dgm:presLayoutVars>
      </dgm:prSet>
      <dgm:spPr/>
    </dgm:pt>
    <dgm:pt modelId="{D87286AC-ADF5-FF41-A8D3-EF70C6AD3B04}" type="pres">
      <dgm:prSet presAssocID="{23C7D248-C7CE-2A45-882B-EE7998C23A9E}" presName="composite" presStyleCnt="0"/>
      <dgm:spPr/>
    </dgm:pt>
    <dgm:pt modelId="{BE0A432B-C72E-174D-A71E-246855476846}" type="pres">
      <dgm:prSet presAssocID="{23C7D248-C7CE-2A45-882B-EE7998C23A9E}" presName="parentText" presStyleLbl="alignNode1" presStyleIdx="0" presStyleCnt="2" custLinFactNeighborX="-1506" custLinFactNeighborY="-22297">
        <dgm:presLayoutVars>
          <dgm:chMax val="1"/>
          <dgm:bulletEnabled val="1"/>
        </dgm:presLayoutVars>
      </dgm:prSet>
      <dgm:spPr/>
    </dgm:pt>
    <dgm:pt modelId="{D65A8003-D938-5F42-8F44-E87091DC3A64}" type="pres">
      <dgm:prSet presAssocID="{23C7D248-C7CE-2A45-882B-EE7998C23A9E}" presName="descendantText" presStyleLbl="alignAcc1" presStyleIdx="0" presStyleCnt="2" custScaleY="156170">
        <dgm:presLayoutVars>
          <dgm:bulletEnabled val="1"/>
        </dgm:presLayoutVars>
      </dgm:prSet>
      <dgm:spPr/>
    </dgm:pt>
    <dgm:pt modelId="{70D61D2E-5FD8-674C-98A2-B4F2F82B6478}" type="pres">
      <dgm:prSet presAssocID="{8C1A3A3A-CB13-724A-880E-214A4C639500}" presName="sp" presStyleCnt="0"/>
      <dgm:spPr/>
    </dgm:pt>
    <dgm:pt modelId="{B99CE5E9-333E-B946-8E27-4B56765A3CF2}" type="pres">
      <dgm:prSet presAssocID="{6C86CA00-1E5C-E243-BB47-8A40C2FBE796}" presName="composite" presStyleCnt="0"/>
      <dgm:spPr/>
    </dgm:pt>
    <dgm:pt modelId="{2E22C38A-3543-2A43-9FA9-C4A3D9666E4A}" type="pres">
      <dgm:prSet presAssocID="{6C86CA00-1E5C-E243-BB47-8A40C2FBE796}" presName="parentText" presStyleLbl="alignNode1" presStyleIdx="1" presStyleCnt="2" custLinFactNeighborX="-1397" custLinFactNeighborY="-2640">
        <dgm:presLayoutVars>
          <dgm:chMax val="1"/>
          <dgm:bulletEnabled val="1"/>
        </dgm:presLayoutVars>
      </dgm:prSet>
      <dgm:spPr/>
    </dgm:pt>
    <dgm:pt modelId="{568E9DE6-4449-C043-A7AD-E17A38A843EC}" type="pres">
      <dgm:prSet presAssocID="{6C86CA00-1E5C-E243-BB47-8A40C2FBE796}" presName="descendantText" presStyleLbl="alignAcc1" presStyleIdx="1" presStyleCnt="2" custScaleY="132448" custLinFactNeighborY="12961">
        <dgm:presLayoutVars>
          <dgm:bulletEnabled val="1"/>
        </dgm:presLayoutVars>
      </dgm:prSet>
      <dgm:spPr/>
    </dgm:pt>
  </dgm:ptLst>
  <dgm:cxnLst>
    <dgm:cxn modelId="{15D6282C-DF89-C245-B3CB-670907093F20}" type="presOf" srcId="{9EA84CDE-26E5-0540-9B77-2689C29DAE73}" destId="{D65A8003-D938-5F42-8F44-E87091DC3A64}" srcOrd="0" destOrd="4" presId="urn:microsoft.com/office/officeart/2005/8/layout/chevron2"/>
    <dgm:cxn modelId="{2CB87D36-115A-3D46-8105-7D410A1B9C98}" srcId="{23C7D248-C7CE-2A45-882B-EE7998C23A9E}" destId="{C5BD9301-5474-0149-AAFF-3A4A1DCBC66E}" srcOrd="2" destOrd="0" parTransId="{D83CF998-6792-E844-B76B-18578788EDB1}" sibTransId="{E5F617C3-DDE5-3A4F-9F64-CDB406318A39}"/>
    <dgm:cxn modelId="{9E9BB838-E40A-7E43-BF5E-DB61AFDED796}" type="presOf" srcId="{0A31A38D-2DCD-3443-ADDD-089CC1BA0341}" destId="{D65A8003-D938-5F42-8F44-E87091DC3A64}" srcOrd="0" destOrd="1" presId="urn:microsoft.com/office/officeart/2005/8/layout/chevron2"/>
    <dgm:cxn modelId="{6949C139-061F-3743-8C8B-995D033E6725}" type="presOf" srcId="{6418BFF0-1962-4947-AE11-4468194628BD}" destId="{568E9DE6-4449-C043-A7AD-E17A38A843EC}" srcOrd="0" destOrd="1" presId="urn:microsoft.com/office/officeart/2005/8/layout/chevron2"/>
    <dgm:cxn modelId="{152A2A4A-FC8B-774A-A401-25DB76D824AB}" srcId="{6C86CA00-1E5C-E243-BB47-8A40C2FBE796}" destId="{6418BFF0-1962-4947-AE11-4468194628BD}" srcOrd="1" destOrd="0" parTransId="{1F202D5C-4F61-5448-89E5-812D2A7410FB}" sibTransId="{9FE74C63-F425-044D-9AF9-DEAC7C1D1AFF}"/>
    <dgm:cxn modelId="{AF45774C-088E-644B-8128-AD1D3FFEAD87}" srcId="{6C86CA00-1E5C-E243-BB47-8A40C2FBE796}" destId="{C3C4CD23-897E-2042-8963-E04EFE938FC5}" srcOrd="0" destOrd="0" parTransId="{ACD332CF-A959-324F-A66B-36434DF9C817}" sibTransId="{CDF51BF4-D066-FE43-B757-B8A0C3DDE966}"/>
    <dgm:cxn modelId="{03D06F50-D4D1-744F-A8F5-C472F3927D64}" srcId="{C711F4AB-7218-E64C-9DFF-C1F8E134D4C4}" destId="{6C86CA00-1E5C-E243-BB47-8A40C2FBE796}" srcOrd="1" destOrd="0" parTransId="{47FC6EE4-3507-E14B-966F-C2C765D0EEC0}" sibTransId="{FF147337-1439-B949-B82B-CA849EDAE278}"/>
    <dgm:cxn modelId="{AD882F64-019F-3D49-864E-06BCC7831A1F}" type="presOf" srcId="{E466A682-E298-AA42-B425-EDBC23C1B94B}" destId="{D65A8003-D938-5F42-8F44-E87091DC3A64}" srcOrd="0" destOrd="0" presId="urn:microsoft.com/office/officeart/2005/8/layout/chevron2"/>
    <dgm:cxn modelId="{59C61B68-9BE8-E74A-B5DB-7F5736656B51}" type="presOf" srcId="{6C86CA00-1E5C-E243-BB47-8A40C2FBE796}" destId="{2E22C38A-3543-2A43-9FA9-C4A3D9666E4A}" srcOrd="0" destOrd="0" presId="urn:microsoft.com/office/officeart/2005/8/layout/chevron2"/>
    <dgm:cxn modelId="{DD96BF75-B6A0-2147-A2AE-824A9934A464}" srcId="{23C7D248-C7CE-2A45-882B-EE7998C23A9E}" destId="{6EB4B2F5-5D2F-8442-AD0F-6AF7F588F134}" srcOrd="3" destOrd="0" parTransId="{828B2233-502B-1E4D-8444-E635FA853AA6}" sibTransId="{BABEEF94-C74D-D14A-BBE0-9E96BAF17283}"/>
    <dgm:cxn modelId="{24874E83-AD33-D44A-A073-B44C1CF02013}" type="presOf" srcId="{C711F4AB-7218-E64C-9DFF-C1F8E134D4C4}" destId="{C8898837-80B5-DF47-BB43-F98161BDFF42}" srcOrd="0" destOrd="0" presId="urn:microsoft.com/office/officeart/2005/8/layout/chevron2"/>
    <dgm:cxn modelId="{EA08D398-5D4D-024A-A5A0-D999AC9B5355}" srcId="{23C7D248-C7CE-2A45-882B-EE7998C23A9E}" destId="{E466A682-E298-AA42-B425-EDBC23C1B94B}" srcOrd="0" destOrd="0" parTransId="{487B8121-D904-AB49-AD46-0803C15CA444}" sibTransId="{7AD54AEB-60E6-8D44-B0B9-6B638A8B77A0}"/>
    <dgm:cxn modelId="{4300F799-3853-4040-A3F7-1C965C931A87}" srcId="{23C7D248-C7CE-2A45-882B-EE7998C23A9E}" destId="{9EA84CDE-26E5-0540-9B77-2689C29DAE73}" srcOrd="4" destOrd="0" parTransId="{170DD6AA-F44D-B841-AE02-2AD4FA77553C}" sibTransId="{D995825A-5370-6043-BEC1-E7EF862A9E1D}"/>
    <dgm:cxn modelId="{6600D69C-DCA6-F446-8538-83A8490F6DCE}" type="presOf" srcId="{23C7D248-C7CE-2A45-882B-EE7998C23A9E}" destId="{BE0A432B-C72E-174D-A71E-246855476846}" srcOrd="0" destOrd="0" presId="urn:microsoft.com/office/officeart/2005/8/layout/chevron2"/>
    <dgm:cxn modelId="{63CA9AA2-280F-2B4B-95B6-74E260B2DB4A}" type="presOf" srcId="{C3C4CD23-897E-2042-8963-E04EFE938FC5}" destId="{568E9DE6-4449-C043-A7AD-E17A38A843EC}" srcOrd="0" destOrd="0" presId="urn:microsoft.com/office/officeart/2005/8/layout/chevron2"/>
    <dgm:cxn modelId="{E3C88EA4-481F-46DD-AA05-E3E0A4D60021}" srcId="{6C86CA00-1E5C-E243-BB47-8A40C2FBE796}" destId="{487D52BE-F46F-4F80-8647-49642D8348E2}" srcOrd="2" destOrd="0" parTransId="{6AD40296-D459-4AEC-AB03-1DB0675F38E0}" sibTransId="{51D55A16-D6C0-40D8-8772-D590A708729B}"/>
    <dgm:cxn modelId="{D6AF76B6-18C1-4651-B9DC-C32302EC6359}" type="presOf" srcId="{A532B864-CEFA-4FE2-A976-A8607612740F}" destId="{568E9DE6-4449-C043-A7AD-E17A38A843EC}" srcOrd="0" destOrd="3" presId="urn:microsoft.com/office/officeart/2005/8/layout/chevron2"/>
    <dgm:cxn modelId="{C69159B7-7C3E-3D42-8C5A-D239A8B85DCF}" srcId="{C711F4AB-7218-E64C-9DFF-C1F8E134D4C4}" destId="{23C7D248-C7CE-2A45-882B-EE7998C23A9E}" srcOrd="0" destOrd="0" parTransId="{7D63110B-517A-3740-B3BE-C91058231A33}" sibTransId="{8C1A3A3A-CB13-724A-880E-214A4C639500}"/>
    <dgm:cxn modelId="{E28D2ADB-3058-4401-A24E-CFA2FD0F3CD4}" srcId="{6C86CA00-1E5C-E243-BB47-8A40C2FBE796}" destId="{A532B864-CEFA-4FE2-A976-A8607612740F}" srcOrd="3" destOrd="0" parTransId="{684B4C91-EC81-41FF-89B3-59D8F08822A3}" sibTransId="{8CBE3430-DCE1-4995-BD3D-814A2B9BB6CE}"/>
    <dgm:cxn modelId="{1FC667E0-C0C4-416E-830A-6658578E69A7}" type="presOf" srcId="{487D52BE-F46F-4F80-8647-49642D8348E2}" destId="{568E9DE6-4449-C043-A7AD-E17A38A843EC}" srcOrd="0" destOrd="2" presId="urn:microsoft.com/office/officeart/2005/8/layout/chevron2"/>
    <dgm:cxn modelId="{2EEB02E5-2B09-914C-A760-8D7F7139AD56}" type="presOf" srcId="{6EB4B2F5-5D2F-8442-AD0F-6AF7F588F134}" destId="{D65A8003-D938-5F42-8F44-E87091DC3A64}" srcOrd="0" destOrd="3" presId="urn:microsoft.com/office/officeart/2005/8/layout/chevron2"/>
    <dgm:cxn modelId="{3AA03CF6-0C4D-D746-8968-B4245CCA4126}" srcId="{23C7D248-C7CE-2A45-882B-EE7998C23A9E}" destId="{0A31A38D-2DCD-3443-ADDD-089CC1BA0341}" srcOrd="1" destOrd="0" parTransId="{6BF1195F-CF5A-E74F-BA6B-38ECE518D942}" sibTransId="{E24161B4-5B64-A740-8311-3F424ADC7365}"/>
    <dgm:cxn modelId="{B2C373F9-1270-274E-B1B5-85AE6E6200DD}" type="presOf" srcId="{C5BD9301-5474-0149-AAFF-3A4A1DCBC66E}" destId="{D65A8003-D938-5F42-8F44-E87091DC3A64}" srcOrd="0" destOrd="2" presId="urn:microsoft.com/office/officeart/2005/8/layout/chevron2"/>
    <dgm:cxn modelId="{A529B4E7-DEC6-1042-A38C-6DA2F05BB753}" type="presParOf" srcId="{C8898837-80B5-DF47-BB43-F98161BDFF42}" destId="{D87286AC-ADF5-FF41-A8D3-EF70C6AD3B04}" srcOrd="0" destOrd="0" presId="urn:microsoft.com/office/officeart/2005/8/layout/chevron2"/>
    <dgm:cxn modelId="{527D6EE1-C37C-6540-85B4-2D5355E0ABA3}" type="presParOf" srcId="{D87286AC-ADF5-FF41-A8D3-EF70C6AD3B04}" destId="{BE0A432B-C72E-174D-A71E-246855476846}" srcOrd="0" destOrd="0" presId="urn:microsoft.com/office/officeart/2005/8/layout/chevron2"/>
    <dgm:cxn modelId="{E063A123-60BC-274A-B8E2-1A6A93AC11DC}" type="presParOf" srcId="{D87286AC-ADF5-FF41-A8D3-EF70C6AD3B04}" destId="{D65A8003-D938-5F42-8F44-E87091DC3A64}" srcOrd="1" destOrd="0" presId="urn:microsoft.com/office/officeart/2005/8/layout/chevron2"/>
    <dgm:cxn modelId="{2D56CE26-4D7E-4242-8669-B7E890D044C2}" type="presParOf" srcId="{C8898837-80B5-DF47-BB43-F98161BDFF42}" destId="{70D61D2E-5FD8-674C-98A2-B4F2F82B6478}" srcOrd="1" destOrd="0" presId="urn:microsoft.com/office/officeart/2005/8/layout/chevron2"/>
    <dgm:cxn modelId="{98836503-DED7-C346-8B64-505E98068B47}" type="presParOf" srcId="{C8898837-80B5-DF47-BB43-F98161BDFF42}" destId="{B99CE5E9-333E-B946-8E27-4B56765A3CF2}" srcOrd="2" destOrd="0" presId="urn:microsoft.com/office/officeart/2005/8/layout/chevron2"/>
    <dgm:cxn modelId="{1665970E-C963-4A4F-8309-CD9F04B77AEF}" type="presParOf" srcId="{B99CE5E9-333E-B946-8E27-4B56765A3CF2}" destId="{2E22C38A-3543-2A43-9FA9-C4A3D9666E4A}" srcOrd="0" destOrd="0" presId="urn:microsoft.com/office/officeart/2005/8/layout/chevron2"/>
    <dgm:cxn modelId="{C552DCF9-1BC1-D440-BD40-1B924F6621E4}" type="presParOf" srcId="{B99CE5E9-333E-B946-8E27-4B56765A3CF2}" destId="{568E9DE6-4449-C043-A7AD-E17A38A843E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8256C-585C-B342-BCAF-9891D342BF35}">
      <dsp:nvSpPr>
        <dsp:cNvPr id="0" name=""/>
        <dsp:cNvSpPr/>
      </dsp:nvSpPr>
      <dsp:spPr>
        <a:xfrm>
          <a:off x="22" y="33832"/>
          <a:ext cx="2110293" cy="748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dirty="0"/>
            <a:t>Anti-Counterfeit</a:t>
          </a:r>
        </a:p>
      </dsp:txBody>
      <dsp:txXfrm>
        <a:off x="22" y="33832"/>
        <a:ext cx="2110293" cy="748800"/>
      </dsp:txXfrm>
    </dsp:sp>
    <dsp:sp modelId="{4B2EAB14-FE48-8E46-999E-67EFF627D6D7}">
      <dsp:nvSpPr>
        <dsp:cNvPr id="0" name=""/>
        <dsp:cNvSpPr/>
      </dsp:nvSpPr>
      <dsp:spPr>
        <a:xfrm>
          <a:off x="22" y="782632"/>
          <a:ext cx="2110293" cy="11419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Small Molecule/DNA detection</a:t>
          </a:r>
        </a:p>
        <a:p>
          <a:pPr marL="114300" lvl="1" indent="-114300" algn="l" defTabSz="622300">
            <a:lnSpc>
              <a:spcPct val="90000"/>
            </a:lnSpc>
            <a:spcBef>
              <a:spcPct val="0"/>
            </a:spcBef>
            <a:spcAft>
              <a:spcPct val="15000"/>
            </a:spcAft>
            <a:buChar char="•"/>
          </a:pPr>
          <a:r>
            <a:rPr lang="en-GB" sz="1400" kern="1200" dirty="0"/>
            <a:t>Covert Security Taggants </a:t>
          </a:r>
        </a:p>
      </dsp:txBody>
      <dsp:txXfrm>
        <a:off x="22" y="782632"/>
        <a:ext cx="2110293" cy="1141920"/>
      </dsp:txXfrm>
    </dsp:sp>
    <dsp:sp modelId="{246287B1-1D2C-9746-9887-F68CA01D97B2}">
      <dsp:nvSpPr>
        <dsp:cNvPr id="0" name=""/>
        <dsp:cNvSpPr/>
      </dsp:nvSpPr>
      <dsp:spPr>
        <a:xfrm>
          <a:off x="2405756" y="33832"/>
          <a:ext cx="2110293" cy="748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dirty="0"/>
            <a:t>Bacterial Detection</a:t>
          </a:r>
        </a:p>
      </dsp:txBody>
      <dsp:txXfrm>
        <a:off x="2405756" y="33832"/>
        <a:ext cx="2110293" cy="748800"/>
      </dsp:txXfrm>
    </dsp:sp>
    <dsp:sp modelId="{FA3F19C6-8E74-F044-8168-F3036AD09D03}">
      <dsp:nvSpPr>
        <dsp:cNvPr id="0" name=""/>
        <dsp:cNvSpPr/>
      </dsp:nvSpPr>
      <dsp:spPr>
        <a:xfrm>
          <a:off x="2405756" y="782632"/>
          <a:ext cx="2110293" cy="11419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DNA/RNA detection</a:t>
          </a:r>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a:t>Pathogens/Viruses</a:t>
          </a:r>
        </a:p>
      </dsp:txBody>
      <dsp:txXfrm>
        <a:off x="2405756" y="782632"/>
        <a:ext cx="2110293" cy="1141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2D5B6-FCAC-40AD-A34C-AABFC00D11E8}">
      <dsp:nvSpPr>
        <dsp:cNvPr id="0" name=""/>
        <dsp:cNvSpPr/>
      </dsp:nvSpPr>
      <dsp:spPr>
        <a:xfrm>
          <a:off x="0" y="31749"/>
          <a:ext cx="1904999" cy="15239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D38EFD-BE9D-4A2E-9CA4-3E5D003A75F5}">
      <dsp:nvSpPr>
        <dsp:cNvPr id="0" name=""/>
        <dsp:cNvSpPr/>
      </dsp:nvSpPr>
      <dsp:spPr>
        <a:xfrm>
          <a:off x="171450" y="1403349"/>
          <a:ext cx="1695450" cy="53340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accent1">
                  <a:lumMod val="20000"/>
                  <a:lumOff val="80000"/>
                </a:schemeClr>
              </a:solidFill>
            </a:rPr>
            <a:t>Fast</a:t>
          </a:r>
          <a:r>
            <a:rPr lang="en-GB" sz="1900" kern="1200" dirty="0">
              <a:solidFill>
                <a:schemeClr val="accent1">
                  <a:lumMod val="20000"/>
                  <a:lumOff val="80000"/>
                </a:schemeClr>
              </a:solidFill>
            </a:rPr>
            <a:t> </a:t>
          </a:r>
        </a:p>
      </dsp:txBody>
      <dsp:txXfrm>
        <a:off x="171450" y="1403349"/>
        <a:ext cx="1695450" cy="533400"/>
      </dsp:txXfrm>
    </dsp:sp>
    <dsp:sp modelId="{86A7ED47-CB77-4B35-859B-7E8516657D09}">
      <dsp:nvSpPr>
        <dsp:cNvPr id="0" name=""/>
        <dsp:cNvSpPr/>
      </dsp:nvSpPr>
      <dsp:spPr>
        <a:xfrm>
          <a:off x="2095500" y="31749"/>
          <a:ext cx="1904999" cy="15239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BFFD6C-C50E-423C-81F5-5378EC226B85}">
      <dsp:nvSpPr>
        <dsp:cNvPr id="0" name=""/>
        <dsp:cNvSpPr/>
      </dsp:nvSpPr>
      <dsp:spPr>
        <a:xfrm>
          <a:off x="2266950" y="1403349"/>
          <a:ext cx="1695450" cy="53340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accent1">
                  <a:lumMod val="20000"/>
                  <a:lumOff val="80000"/>
                </a:schemeClr>
              </a:solidFill>
            </a:rPr>
            <a:t>Cheap</a:t>
          </a:r>
          <a:r>
            <a:rPr lang="en-GB" sz="1900" kern="1200" dirty="0">
              <a:solidFill>
                <a:schemeClr val="accent1">
                  <a:lumMod val="20000"/>
                  <a:lumOff val="80000"/>
                </a:schemeClr>
              </a:solidFill>
            </a:rPr>
            <a:t> </a:t>
          </a:r>
          <a:endParaRPr lang="en-US" sz="1900" kern="1200" dirty="0">
            <a:solidFill>
              <a:schemeClr val="accent1">
                <a:lumMod val="20000"/>
                <a:lumOff val="80000"/>
              </a:schemeClr>
            </a:solidFill>
          </a:endParaRPr>
        </a:p>
      </dsp:txBody>
      <dsp:txXfrm>
        <a:off x="2266950" y="1403349"/>
        <a:ext cx="1695450" cy="533400"/>
      </dsp:txXfrm>
    </dsp:sp>
    <dsp:sp modelId="{7ECC946C-81E7-451E-A288-323FC6E70E44}">
      <dsp:nvSpPr>
        <dsp:cNvPr id="0" name=""/>
        <dsp:cNvSpPr/>
      </dsp:nvSpPr>
      <dsp:spPr>
        <a:xfrm>
          <a:off x="4191000" y="31749"/>
          <a:ext cx="1904999" cy="15239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D1795C-1895-430D-9F13-03C10D59260E}">
      <dsp:nvSpPr>
        <dsp:cNvPr id="0" name=""/>
        <dsp:cNvSpPr/>
      </dsp:nvSpPr>
      <dsp:spPr>
        <a:xfrm>
          <a:off x="4362450" y="1403350"/>
          <a:ext cx="1695450" cy="53340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accent1">
                  <a:lumMod val="20000"/>
                  <a:lumOff val="80000"/>
                </a:schemeClr>
              </a:solidFill>
            </a:rPr>
            <a:t>Accurate</a:t>
          </a:r>
          <a:r>
            <a:rPr lang="en-GB" sz="1900" kern="1200" dirty="0">
              <a:solidFill>
                <a:schemeClr val="accent1">
                  <a:lumMod val="20000"/>
                  <a:lumOff val="80000"/>
                </a:schemeClr>
              </a:solidFill>
            </a:rPr>
            <a:t> </a:t>
          </a:r>
          <a:endParaRPr lang="en-US" sz="1900" kern="1200" dirty="0">
            <a:solidFill>
              <a:schemeClr val="accent1">
                <a:lumMod val="20000"/>
                <a:lumOff val="80000"/>
              </a:schemeClr>
            </a:solidFill>
          </a:endParaRPr>
        </a:p>
      </dsp:txBody>
      <dsp:txXfrm>
        <a:off x="4362450" y="1403350"/>
        <a:ext cx="1695450" cy="533400"/>
      </dsp:txXfrm>
    </dsp:sp>
    <dsp:sp modelId="{9B512929-1FA4-4B7D-AD4A-BFF51017F4C0}">
      <dsp:nvSpPr>
        <dsp:cNvPr id="0" name=""/>
        <dsp:cNvSpPr/>
      </dsp:nvSpPr>
      <dsp:spPr>
        <a:xfrm>
          <a:off x="0" y="2127250"/>
          <a:ext cx="1904999" cy="15239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B04DAB-F61A-4486-B272-4F5B87764C3B}">
      <dsp:nvSpPr>
        <dsp:cNvPr id="0" name=""/>
        <dsp:cNvSpPr/>
      </dsp:nvSpPr>
      <dsp:spPr>
        <a:xfrm>
          <a:off x="171450" y="3498850"/>
          <a:ext cx="1695450" cy="53340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accent1">
                  <a:lumMod val="20000"/>
                  <a:lumOff val="80000"/>
                </a:schemeClr>
              </a:solidFill>
            </a:rPr>
            <a:t>Resilient </a:t>
          </a:r>
          <a:endParaRPr lang="en-US" sz="1900" kern="1200" dirty="0">
            <a:solidFill>
              <a:schemeClr val="accent1">
                <a:lumMod val="20000"/>
                <a:lumOff val="80000"/>
              </a:schemeClr>
            </a:solidFill>
          </a:endParaRPr>
        </a:p>
      </dsp:txBody>
      <dsp:txXfrm>
        <a:off x="171450" y="3498850"/>
        <a:ext cx="1695450" cy="533400"/>
      </dsp:txXfrm>
    </dsp:sp>
    <dsp:sp modelId="{5D76E038-3C2E-4B64-A078-5CEFAA9B3742}">
      <dsp:nvSpPr>
        <dsp:cNvPr id="0" name=""/>
        <dsp:cNvSpPr/>
      </dsp:nvSpPr>
      <dsp:spPr>
        <a:xfrm>
          <a:off x="2095500" y="2127250"/>
          <a:ext cx="1904999" cy="15239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43C799-7385-4872-AC82-350EA1D09130}">
      <dsp:nvSpPr>
        <dsp:cNvPr id="0" name=""/>
        <dsp:cNvSpPr/>
      </dsp:nvSpPr>
      <dsp:spPr>
        <a:xfrm>
          <a:off x="2266950" y="3498850"/>
          <a:ext cx="1695450" cy="53340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accent1">
                  <a:lumMod val="20000"/>
                  <a:lumOff val="80000"/>
                </a:schemeClr>
              </a:solidFill>
            </a:rPr>
            <a:t>Use Anywhere </a:t>
          </a:r>
          <a:endParaRPr lang="en-US" sz="1900" kern="1200" dirty="0">
            <a:solidFill>
              <a:schemeClr val="accent1">
                <a:lumMod val="20000"/>
                <a:lumOff val="80000"/>
              </a:schemeClr>
            </a:solidFill>
          </a:endParaRPr>
        </a:p>
      </dsp:txBody>
      <dsp:txXfrm>
        <a:off x="2266950" y="3498850"/>
        <a:ext cx="1695450" cy="533400"/>
      </dsp:txXfrm>
    </dsp:sp>
    <dsp:sp modelId="{A5EE15B0-5614-408E-9FE9-DC707ADB2137}">
      <dsp:nvSpPr>
        <dsp:cNvPr id="0" name=""/>
        <dsp:cNvSpPr/>
      </dsp:nvSpPr>
      <dsp:spPr>
        <a:xfrm>
          <a:off x="4191000" y="2127250"/>
          <a:ext cx="1904999" cy="152399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2D375B-3887-48F2-BC50-56D9058347D3}">
      <dsp:nvSpPr>
        <dsp:cNvPr id="0" name=""/>
        <dsp:cNvSpPr/>
      </dsp:nvSpPr>
      <dsp:spPr>
        <a:xfrm>
          <a:off x="4362449" y="3498850"/>
          <a:ext cx="1695450" cy="53340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accent1">
                  <a:lumMod val="20000"/>
                  <a:lumOff val="80000"/>
                </a:schemeClr>
              </a:solidFill>
            </a:rPr>
            <a:t>Scalable</a:t>
          </a:r>
          <a:endParaRPr lang="en-US" sz="1900" kern="1200" dirty="0">
            <a:solidFill>
              <a:schemeClr val="accent1">
                <a:lumMod val="20000"/>
                <a:lumOff val="80000"/>
              </a:schemeClr>
            </a:solidFill>
          </a:endParaRPr>
        </a:p>
      </dsp:txBody>
      <dsp:txXfrm>
        <a:off x="4362449" y="3498850"/>
        <a:ext cx="1695450" cy="533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D170C-85EE-4A8A-82C3-11F4B91B72A6}">
      <dsp:nvSpPr>
        <dsp:cNvPr id="0" name=""/>
        <dsp:cNvSpPr/>
      </dsp:nvSpPr>
      <dsp:spPr>
        <a:xfrm>
          <a:off x="1728112" y="1135887"/>
          <a:ext cx="1778971" cy="17788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GB" sz="4700" kern="1200" dirty="0"/>
            <a:t>€2m</a:t>
          </a:r>
        </a:p>
      </dsp:txBody>
      <dsp:txXfrm>
        <a:off x="1988636" y="1396388"/>
        <a:ext cx="1257923" cy="1257810"/>
      </dsp:txXfrm>
    </dsp:sp>
    <dsp:sp modelId="{69891699-8BAB-4A5D-B3F2-B61FD2112EBF}">
      <dsp:nvSpPr>
        <dsp:cNvPr id="0" name=""/>
        <dsp:cNvSpPr/>
      </dsp:nvSpPr>
      <dsp:spPr>
        <a:xfrm>
          <a:off x="810944" y="146710"/>
          <a:ext cx="3585625" cy="3737660"/>
        </a:xfrm>
        <a:prstGeom prst="blockArc">
          <a:avLst>
            <a:gd name="adj1" fmla="val 16509444"/>
            <a:gd name="adj2" fmla="val 5088054"/>
            <a:gd name="adj3" fmla="val 52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437D2F-1DB7-4505-8BC2-04B7278B5E30}">
      <dsp:nvSpPr>
        <dsp:cNvPr id="0" name=""/>
        <dsp:cNvSpPr/>
      </dsp:nvSpPr>
      <dsp:spPr>
        <a:xfrm>
          <a:off x="3030741" y="0"/>
          <a:ext cx="953207" cy="9530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3BE54E-757D-46FD-AAD1-1E2386EF30BA}">
      <dsp:nvSpPr>
        <dsp:cNvPr id="0" name=""/>
        <dsp:cNvSpPr/>
      </dsp:nvSpPr>
      <dsp:spPr>
        <a:xfrm>
          <a:off x="4056549" y="12191"/>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Development &amp; Approvals</a:t>
          </a:r>
        </a:p>
      </dsp:txBody>
      <dsp:txXfrm>
        <a:off x="4056549" y="12191"/>
        <a:ext cx="1275991" cy="922528"/>
      </dsp:txXfrm>
    </dsp:sp>
    <dsp:sp modelId="{1522540F-1E7D-45E8-A4F5-782C04134717}">
      <dsp:nvSpPr>
        <dsp:cNvPr id="0" name=""/>
        <dsp:cNvSpPr/>
      </dsp:nvSpPr>
      <dsp:spPr>
        <a:xfrm>
          <a:off x="3734809" y="887577"/>
          <a:ext cx="953207" cy="9530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E5F21E-AFC5-4E75-B6D5-45F68E6AE887}">
      <dsp:nvSpPr>
        <dsp:cNvPr id="0" name=""/>
        <dsp:cNvSpPr/>
      </dsp:nvSpPr>
      <dsp:spPr>
        <a:xfrm>
          <a:off x="4758005" y="904239"/>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Capacity &amp; Resources</a:t>
          </a:r>
        </a:p>
      </dsp:txBody>
      <dsp:txXfrm>
        <a:off x="4758005" y="904239"/>
        <a:ext cx="1275991" cy="922528"/>
      </dsp:txXfrm>
    </dsp:sp>
    <dsp:sp modelId="{35B259F3-62AD-4D2B-99C4-E2CC37060584}">
      <dsp:nvSpPr>
        <dsp:cNvPr id="0" name=""/>
        <dsp:cNvSpPr/>
      </dsp:nvSpPr>
      <dsp:spPr>
        <a:xfrm>
          <a:off x="3731153" y="2192527"/>
          <a:ext cx="953207" cy="95300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3F53F-D494-4F2B-BB66-29679F3FE92C}">
      <dsp:nvSpPr>
        <dsp:cNvPr id="0" name=""/>
        <dsp:cNvSpPr/>
      </dsp:nvSpPr>
      <dsp:spPr>
        <a:xfrm>
          <a:off x="4763555" y="2144962"/>
          <a:ext cx="2528403" cy="113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10000"/>
            </a:spcAft>
            <a:buNone/>
          </a:pPr>
          <a:r>
            <a:rPr lang="en-GB" sz="1600" kern="1200" dirty="0"/>
            <a:t>Supply &amp; Distributor Partnerships</a:t>
          </a:r>
        </a:p>
        <a:p>
          <a:pPr marL="114300" lvl="1" indent="-114300" algn="l" defTabSz="533400">
            <a:lnSpc>
              <a:spcPct val="90000"/>
            </a:lnSpc>
            <a:spcBef>
              <a:spcPct val="0"/>
            </a:spcBef>
            <a:spcAft>
              <a:spcPct val="15000"/>
            </a:spcAft>
            <a:buChar char="•"/>
          </a:pPr>
          <a:r>
            <a:rPr lang="en-GB" sz="1200" kern="1200" dirty="0"/>
            <a:t>Existing relationships</a:t>
          </a:r>
        </a:p>
        <a:p>
          <a:pPr marL="114300" lvl="1" indent="-114300" algn="l" defTabSz="533400">
            <a:lnSpc>
              <a:spcPct val="90000"/>
            </a:lnSpc>
            <a:spcBef>
              <a:spcPct val="0"/>
            </a:spcBef>
            <a:spcAft>
              <a:spcPct val="15000"/>
            </a:spcAft>
            <a:buChar char="•"/>
          </a:pPr>
          <a:r>
            <a:rPr lang="en-GB" sz="1200" kern="1200" dirty="0"/>
            <a:t>UK Health Service contacts</a:t>
          </a:r>
        </a:p>
        <a:p>
          <a:pPr marL="114300" lvl="1" indent="-114300" algn="l" defTabSz="533400">
            <a:lnSpc>
              <a:spcPct val="90000"/>
            </a:lnSpc>
            <a:spcBef>
              <a:spcPct val="0"/>
            </a:spcBef>
            <a:spcAft>
              <a:spcPct val="15000"/>
            </a:spcAft>
            <a:buChar char="•"/>
          </a:pPr>
          <a:r>
            <a:rPr lang="en-GB" sz="1200" kern="1200" dirty="0"/>
            <a:t>Airline contacts in discussion</a:t>
          </a:r>
        </a:p>
      </dsp:txBody>
      <dsp:txXfrm>
        <a:off x="4763555" y="2144962"/>
        <a:ext cx="2528403" cy="1131665"/>
      </dsp:txXfrm>
    </dsp:sp>
    <dsp:sp modelId="{BFD14A4E-EB06-4A6D-89E6-C556F89BE0FB}">
      <dsp:nvSpPr>
        <dsp:cNvPr id="0" name=""/>
        <dsp:cNvSpPr/>
      </dsp:nvSpPr>
      <dsp:spPr>
        <a:xfrm>
          <a:off x="3030741" y="3110991"/>
          <a:ext cx="953207" cy="95300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D2F95-D4F5-4BD0-B061-330A4488F140}">
      <dsp:nvSpPr>
        <dsp:cNvPr id="0" name=""/>
        <dsp:cNvSpPr/>
      </dsp:nvSpPr>
      <dsp:spPr>
        <a:xfrm>
          <a:off x="4056549" y="3130499"/>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Procurement</a:t>
          </a:r>
        </a:p>
      </dsp:txBody>
      <dsp:txXfrm>
        <a:off x="4056549" y="3130499"/>
        <a:ext cx="1275991" cy="9225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E75E1-195F-4743-B086-48FD74227367}">
      <dsp:nvSpPr>
        <dsp:cNvPr id="0" name=""/>
        <dsp:cNvSpPr/>
      </dsp:nvSpPr>
      <dsp:spPr>
        <a:xfrm>
          <a:off x="2223693" y="1608718"/>
          <a:ext cx="1966210" cy="196621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Ongoing procurement, capacity development, expansion into new markets</a:t>
          </a:r>
        </a:p>
      </dsp:txBody>
      <dsp:txXfrm>
        <a:off x="2618989" y="2069293"/>
        <a:ext cx="1175618" cy="1010673"/>
      </dsp:txXfrm>
    </dsp:sp>
    <dsp:sp modelId="{8B1443F1-B5BC-4840-90CA-A8A5E903A914}">
      <dsp:nvSpPr>
        <dsp:cNvPr id="0" name=""/>
        <dsp:cNvSpPr/>
      </dsp:nvSpPr>
      <dsp:spPr>
        <a:xfrm>
          <a:off x="1079716" y="1143977"/>
          <a:ext cx="1429971" cy="1429971"/>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 </a:t>
          </a:r>
        </a:p>
      </dsp:txBody>
      <dsp:txXfrm>
        <a:off x="1439716" y="1506152"/>
        <a:ext cx="709971" cy="705621"/>
      </dsp:txXfrm>
    </dsp:sp>
    <dsp:sp modelId="{004DD27B-25D1-4DD3-9BE0-27DC9F936EA6}">
      <dsp:nvSpPr>
        <dsp:cNvPr id="0" name=""/>
        <dsp:cNvSpPr/>
      </dsp:nvSpPr>
      <dsp:spPr>
        <a:xfrm rot="20700000">
          <a:off x="1880646" y="157442"/>
          <a:ext cx="1401080" cy="14010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 </a:t>
          </a:r>
        </a:p>
      </dsp:txBody>
      <dsp:txXfrm rot="-20700000">
        <a:off x="2187944" y="464740"/>
        <a:ext cx="786484" cy="786484"/>
      </dsp:txXfrm>
    </dsp:sp>
    <dsp:sp modelId="{74705481-BAAE-4951-B37F-2EE44C38475C}">
      <dsp:nvSpPr>
        <dsp:cNvPr id="0" name=""/>
        <dsp:cNvSpPr/>
      </dsp:nvSpPr>
      <dsp:spPr>
        <a:xfrm>
          <a:off x="2065824" y="1315800"/>
          <a:ext cx="2516750" cy="2516750"/>
        </a:xfrm>
        <a:prstGeom prst="circularArrow">
          <a:avLst>
            <a:gd name="adj1" fmla="val 4687"/>
            <a:gd name="adj2" fmla="val 299029"/>
            <a:gd name="adj3" fmla="val 2499461"/>
            <a:gd name="adj4" fmla="val 1589774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39CC8F-713B-4179-95E8-EDFA35A7C5D3}">
      <dsp:nvSpPr>
        <dsp:cNvPr id="0" name=""/>
        <dsp:cNvSpPr/>
      </dsp:nvSpPr>
      <dsp:spPr>
        <a:xfrm rot="767087">
          <a:off x="826471" y="830236"/>
          <a:ext cx="1828576" cy="182857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4E1704-47D9-4186-8AFF-E2BD4EA43782}">
      <dsp:nvSpPr>
        <dsp:cNvPr id="0" name=""/>
        <dsp:cNvSpPr/>
      </dsp:nvSpPr>
      <dsp:spPr>
        <a:xfrm rot="2618495">
          <a:off x="1556561" y="-146788"/>
          <a:ext cx="1971573" cy="197157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A432B-C72E-174D-A71E-246855476846}">
      <dsp:nvSpPr>
        <dsp:cNvPr id="0" name=""/>
        <dsp:cNvSpPr/>
      </dsp:nvSpPr>
      <dsp:spPr>
        <a:xfrm rot="5400000">
          <a:off x="-280921" y="280921"/>
          <a:ext cx="1872812" cy="131096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USP</a:t>
          </a:r>
        </a:p>
      </dsp:txBody>
      <dsp:txXfrm rot="-5400000">
        <a:off x="1" y="655483"/>
        <a:ext cx="1310968" cy="561844"/>
      </dsp:txXfrm>
    </dsp:sp>
    <dsp:sp modelId="{D65A8003-D938-5F42-8F44-E87091DC3A64}">
      <dsp:nvSpPr>
        <dsp:cNvPr id="0" name=""/>
        <dsp:cNvSpPr/>
      </dsp:nvSpPr>
      <dsp:spPr>
        <a:xfrm rot="5400000">
          <a:off x="3500646" y="-2189246"/>
          <a:ext cx="1901101" cy="62804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i="0" kern="1200" dirty="0"/>
            <a:t>Unique</a:t>
          </a:r>
          <a:r>
            <a:rPr lang="en-GB" sz="1700" kern="1200" dirty="0"/>
            <a:t> DNA sequence and molecular detection</a:t>
          </a:r>
        </a:p>
        <a:p>
          <a:pPr marL="171450" lvl="1" indent="-171450" algn="l" defTabSz="755650">
            <a:lnSpc>
              <a:spcPct val="90000"/>
            </a:lnSpc>
            <a:spcBef>
              <a:spcPct val="0"/>
            </a:spcBef>
            <a:spcAft>
              <a:spcPct val="15000"/>
            </a:spcAft>
            <a:buChar char="•"/>
          </a:pPr>
          <a:r>
            <a:rPr lang="en-GB" sz="1700" kern="1200" dirty="0"/>
            <a:t>Device capable of multiplexing</a:t>
          </a:r>
        </a:p>
        <a:p>
          <a:pPr marL="171450" lvl="1" indent="-171450" algn="l" defTabSz="755650">
            <a:lnSpc>
              <a:spcPct val="90000"/>
            </a:lnSpc>
            <a:spcBef>
              <a:spcPct val="0"/>
            </a:spcBef>
            <a:spcAft>
              <a:spcPct val="15000"/>
            </a:spcAft>
            <a:buChar char="•"/>
          </a:pPr>
          <a:r>
            <a:rPr lang="en-GB" sz="1700" kern="1200" dirty="0"/>
            <a:t>Currently in use in proprietary taggant and detection systems</a:t>
          </a:r>
        </a:p>
        <a:p>
          <a:pPr marL="171450" lvl="1" indent="-171450" algn="l" defTabSz="755650">
            <a:lnSpc>
              <a:spcPct val="90000"/>
            </a:lnSpc>
            <a:spcBef>
              <a:spcPct val="0"/>
            </a:spcBef>
            <a:spcAft>
              <a:spcPct val="15000"/>
            </a:spcAft>
            <a:buChar char="•"/>
          </a:pPr>
          <a:r>
            <a:rPr lang="en-GB" sz="1700" kern="1200" dirty="0"/>
            <a:t>Fast, affordable, simple to use – Lab in your hand</a:t>
          </a:r>
        </a:p>
        <a:p>
          <a:pPr marL="171450" lvl="1" indent="-171450" algn="l" defTabSz="755650">
            <a:lnSpc>
              <a:spcPct val="90000"/>
            </a:lnSpc>
            <a:spcBef>
              <a:spcPct val="0"/>
            </a:spcBef>
            <a:spcAft>
              <a:spcPct val="15000"/>
            </a:spcAft>
            <a:buChar char="•"/>
          </a:pPr>
          <a:r>
            <a:rPr lang="en-GB" sz="1700" kern="1200" dirty="0"/>
            <a:t>Can upload results into database for action/analysis</a:t>
          </a:r>
        </a:p>
      </dsp:txBody>
      <dsp:txXfrm rot="-5400000">
        <a:off x="1310969" y="93235"/>
        <a:ext cx="6187652" cy="1715493"/>
      </dsp:txXfrm>
    </dsp:sp>
    <dsp:sp modelId="{2E22C38A-3543-2A43-9FA9-C4A3D9666E4A}">
      <dsp:nvSpPr>
        <dsp:cNvPr id="0" name=""/>
        <dsp:cNvSpPr/>
      </dsp:nvSpPr>
      <dsp:spPr>
        <a:xfrm rot="5400000">
          <a:off x="-280921" y="2395624"/>
          <a:ext cx="1872812" cy="131096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IP</a:t>
          </a:r>
        </a:p>
      </dsp:txBody>
      <dsp:txXfrm rot="-5400000">
        <a:off x="1" y="2770186"/>
        <a:ext cx="1310968" cy="561844"/>
      </dsp:txXfrm>
    </dsp:sp>
    <dsp:sp modelId="{568E9DE6-4449-C043-A7AD-E17A38A843EC}">
      <dsp:nvSpPr>
        <dsp:cNvPr id="0" name=""/>
        <dsp:cNvSpPr/>
      </dsp:nvSpPr>
      <dsp:spPr>
        <a:xfrm rot="5400000">
          <a:off x="3645033" y="-209641"/>
          <a:ext cx="1612326" cy="62804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Patents enabling multiplexing and high sensitivity</a:t>
          </a:r>
        </a:p>
        <a:p>
          <a:pPr marL="171450" lvl="1" indent="-171450" algn="l" defTabSz="755650">
            <a:lnSpc>
              <a:spcPct val="90000"/>
            </a:lnSpc>
            <a:spcBef>
              <a:spcPct val="0"/>
            </a:spcBef>
            <a:spcAft>
              <a:spcPct val="15000"/>
            </a:spcAft>
            <a:buChar char="•"/>
          </a:pPr>
          <a:r>
            <a:rPr lang="en-GB" sz="1700" kern="1200" dirty="0"/>
            <a:t>Ink and electrode know-how – Biosensors</a:t>
          </a:r>
        </a:p>
        <a:p>
          <a:pPr marL="171450" lvl="1" indent="-171450" algn="l" defTabSz="755650">
            <a:lnSpc>
              <a:spcPct val="90000"/>
            </a:lnSpc>
            <a:spcBef>
              <a:spcPct val="0"/>
            </a:spcBef>
            <a:spcAft>
              <a:spcPct val="15000"/>
            </a:spcAft>
            <a:buChar char="•"/>
          </a:pPr>
          <a:r>
            <a:rPr lang="en-GB" sz="1700" kern="1200" dirty="0"/>
            <a:t>Proprietary software for devices </a:t>
          </a:r>
        </a:p>
        <a:p>
          <a:pPr marL="171450" lvl="1" indent="-171450" algn="l" defTabSz="755650">
            <a:lnSpc>
              <a:spcPct val="90000"/>
            </a:lnSpc>
            <a:spcBef>
              <a:spcPct val="0"/>
            </a:spcBef>
            <a:spcAft>
              <a:spcPct val="15000"/>
            </a:spcAft>
            <a:buChar char="•"/>
          </a:pPr>
          <a:r>
            <a:rPr lang="en-GB" sz="1700" kern="1200" dirty="0"/>
            <a:t>Trade secret taggant manufacturing</a:t>
          </a:r>
        </a:p>
      </dsp:txBody>
      <dsp:txXfrm rot="-5400000">
        <a:off x="1310969" y="2203130"/>
        <a:ext cx="6201749" cy="145491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8788" y="722313"/>
            <a:ext cx="6397625" cy="35988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2" y="4560570"/>
            <a:ext cx="5852159" cy="4320540"/>
          </a:xfrm>
          <a:prstGeom prst="rect">
            <a:avLst/>
          </a:prstGeom>
          <a:noFill/>
          <a:ln>
            <a:noFill/>
          </a:ln>
        </p:spPr>
        <p:txBody>
          <a:bodyPr lIns="96638" tIns="96638" rIns="96638" bIns="96638"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458788" y="722313"/>
            <a:ext cx="6397625" cy="35988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731522" y="4560570"/>
            <a:ext cx="5852159" cy="4320540"/>
          </a:xfrm>
          <a:prstGeom prst="rect">
            <a:avLst/>
          </a:prstGeom>
        </p:spPr>
        <p:txBody>
          <a:bodyPr lIns="96638" tIns="96638" rIns="96638" bIns="96638" anchor="t" anchorCtr="0">
            <a:noAutofit/>
          </a:bodyPr>
          <a:lstStyle/>
          <a:p>
            <a:endParaRPr/>
          </a:p>
        </p:txBody>
      </p:sp>
    </p:spTree>
    <p:extLst>
      <p:ext uri="{BB962C8B-B14F-4D97-AF65-F5344CB8AC3E}">
        <p14:creationId xmlns:p14="http://schemas.microsoft.com/office/powerpoint/2010/main" val="202595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probably important to point out that these are extraordinarily cautious figures.</a:t>
            </a:r>
          </a:p>
          <a:p>
            <a:endParaRPr lang="en-US" dirty="0"/>
          </a:p>
          <a:p>
            <a:r>
              <a:rPr lang="en-US" dirty="0"/>
              <a:t>The Covid-19 numbers could be staggering.</a:t>
            </a:r>
          </a:p>
        </p:txBody>
      </p:sp>
    </p:spTree>
    <p:extLst>
      <p:ext uri="{BB962C8B-B14F-4D97-AF65-F5344CB8AC3E}">
        <p14:creationId xmlns:p14="http://schemas.microsoft.com/office/powerpoint/2010/main" val="299005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58788" y="722313"/>
            <a:ext cx="6397625" cy="35988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31522" y="4560570"/>
            <a:ext cx="5852159" cy="4320540"/>
          </a:xfrm>
          <a:prstGeom prst="rect">
            <a:avLst/>
          </a:prstGeom>
        </p:spPr>
        <p:txBody>
          <a:bodyPr lIns="96638" tIns="96638" rIns="96638" bIns="96638" anchor="t" anchorCtr="0">
            <a:noAutofit/>
          </a:bodyPr>
          <a:lstStyle/>
          <a:p>
            <a:endParaRPr dirty="0"/>
          </a:p>
        </p:txBody>
      </p:sp>
    </p:spTree>
    <p:extLst>
      <p:ext uri="{BB962C8B-B14F-4D97-AF65-F5344CB8AC3E}">
        <p14:creationId xmlns:p14="http://schemas.microsoft.com/office/powerpoint/2010/main" val="310109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58788" y="722313"/>
            <a:ext cx="6397625" cy="35988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31522" y="4560570"/>
            <a:ext cx="5852159" cy="4320540"/>
          </a:xfrm>
          <a:prstGeom prst="rect">
            <a:avLst/>
          </a:prstGeom>
        </p:spPr>
        <p:txBody>
          <a:bodyPr lIns="96638" tIns="96638" rIns="96638" bIns="96638" anchor="t" anchorCtr="0">
            <a:noAutofit/>
          </a:bodyPr>
          <a:lstStyle/>
          <a:p>
            <a:endParaRPr dirty="0"/>
          </a:p>
        </p:txBody>
      </p:sp>
    </p:spTree>
    <p:extLst>
      <p:ext uri="{BB962C8B-B14F-4D97-AF65-F5344CB8AC3E}">
        <p14:creationId xmlns:p14="http://schemas.microsoft.com/office/powerpoint/2010/main" val="17261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6828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on this slide speaks for itself, but….</a:t>
            </a:r>
          </a:p>
          <a:p>
            <a:endParaRPr lang="en-US" dirty="0"/>
          </a:p>
          <a:p>
            <a:r>
              <a:rPr lang="en-US" dirty="0"/>
              <a:t>..there are a some important “Beyond </a:t>
            </a:r>
            <a:r>
              <a:rPr lang="en-US" dirty="0" err="1"/>
              <a:t>Covid</a:t>
            </a:r>
            <a:r>
              <a:rPr lang="en-US" dirty="0"/>
              <a:t>” points:</a:t>
            </a:r>
          </a:p>
          <a:p>
            <a:endParaRPr lang="en-US" dirty="0"/>
          </a:p>
          <a:p>
            <a:pPr marL="171450" indent="-171450">
              <a:buFont typeface="Arial" panose="020B0604020202020204" pitchFamily="34" charset="0"/>
              <a:buChar char="•"/>
            </a:pPr>
            <a:r>
              <a:rPr lang="en-US" dirty="0"/>
              <a:t>It’s going to be around for a while. Some countries might beat it, but whilst there are still countries out there where it’s still an issue, our globalized society will remain at risk and on alert, with all testing and response capabilities remaining in place and at strength.</a:t>
            </a:r>
          </a:p>
          <a:p>
            <a:pPr marL="171450" indent="-171450">
              <a:buFont typeface="Arial" panose="020B0604020202020204" pitchFamily="34" charset="0"/>
              <a:buChar char="•"/>
            </a:pPr>
            <a:r>
              <a:rPr lang="en-US" dirty="0"/>
              <a:t>Even when it’s over, the lesson from Covid-19 will be that we MUST be better prepared for the next one (</a:t>
            </a:r>
            <a:r>
              <a:rPr lang="en-US" dirty="0" err="1"/>
              <a:t>ie</a:t>
            </a:r>
            <a:r>
              <a:rPr lang="en-US" dirty="0"/>
              <a:t> Bill Gates’ 2015 TED talk). Governments will build strategic stockpiles of equipment and consumables.</a:t>
            </a:r>
          </a:p>
          <a:p>
            <a:pPr marL="171450" indent="-171450">
              <a:buFont typeface="Arial" panose="020B0604020202020204" pitchFamily="34" charset="0"/>
              <a:buChar char="•"/>
            </a:pPr>
            <a:r>
              <a:rPr lang="en-US" dirty="0"/>
              <a:t>Plus, all that </a:t>
            </a:r>
            <a:r>
              <a:rPr lang="en-US" dirty="0" err="1"/>
              <a:t>Eluceda</a:t>
            </a:r>
            <a:r>
              <a:rPr lang="en-US" dirty="0"/>
              <a:t> test kit out there (particularly in healthcare settings) will create a huge platform for other pathogen testing which we can address. (The main original message of this slide)</a:t>
            </a:r>
          </a:p>
          <a:p>
            <a:endParaRPr lang="en-US" dirty="0"/>
          </a:p>
          <a:p>
            <a:endParaRPr lang="en-US" dirty="0"/>
          </a:p>
          <a:p>
            <a:endParaRPr lang="en-US" dirty="0"/>
          </a:p>
        </p:txBody>
      </p:sp>
    </p:spTree>
    <p:extLst>
      <p:ext uri="{BB962C8B-B14F-4D97-AF65-F5344CB8AC3E}">
        <p14:creationId xmlns:p14="http://schemas.microsoft.com/office/powerpoint/2010/main" val="115373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613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GB" sz="1600" dirty="0">
                <a:solidFill>
                  <a:schemeClr val="tx1">
                    <a:lumMod val="65000"/>
                    <a:lumOff val="35000"/>
                  </a:schemeClr>
                </a:solidFill>
              </a:rPr>
              <a:t>This slide is brand-agnostic – products shown are for illustration only!</a:t>
            </a:r>
          </a:p>
          <a:p>
            <a:pPr>
              <a:lnSpc>
                <a:spcPct val="90000"/>
              </a:lnSpc>
              <a:spcAft>
                <a:spcPts val="600"/>
              </a:spcAft>
            </a:pPr>
            <a:endParaRPr lang="en-GB" sz="1600" dirty="0">
              <a:solidFill>
                <a:schemeClr val="tx1">
                  <a:lumMod val="65000"/>
                  <a:lumOff val="35000"/>
                </a:schemeClr>
              </a:solidFill>
            </a:endParaRPr>
          </a:p>
          <a:p>
            <a:pPr>
              <a:lnSpc>
                <a:spcPct val="90000"/>
              </a:lnSpc>
              <a:spcAft>
                <a:spcPts val="600"/>
              </a:spcAft>
            </a:pPr>
            <a:r>
              <a:rPr lang="en-GB" sz="1600" dirty="0">
                <a:solidFill>
                  <a:schemeClr val="tx1">
                    <a:lumMod val="65000"/>
                    <a:lumOff val="35000"/>
                  </a:schemeClr>
                </a:solidFill>
              </a:rPr>
              <a:t>Molecular-level trace-element detection</a:t>
            </a:r>
          </a:p>
          <a:p>
            <a:pPr>
              <a:lnSpc>
                <a:spcPct val="90000"/>
              </a:lnSpc>
              <a:spcAft>
                <a:spcPts val="600"/>
              </a:spcAft>
            </a:pPr>
            <a:r>
              <a:rPr lang="en-GB" sz="1600" dirty="0">
                <a:solidFill>
                  <a:schemeClr val="tx1">
                    <a:lumMod val="65000"/>
                    <a:lumOff val="35000"/>
                  </a:schemeClr>
                </a:solidFill>
              </a:rPr>
              <a:t>Existing profitable business in Anti-counterfeit</a:t>
            </a:r>
            <a:endParaRPr lang="en-US" sz="1600" dirty="0">
              <a:solidFill>
                <a:schemeClr val="tx1">
                  <a:lumMod val="65000"/>
                  <a:lumOff val="35000"/>
                </a:schemeClr>
              </a:solidFill>
            </a:endParaRPr>
          </a:p>
          <a:p>
            <a:pPr lvl="1">
              <a:lnSpc>
                <a:spcPct val="90000"/>
              </a:lnSpc>
              <a:spcAft>
                <a:spcPts val="600"/>
              </a:spcAft>
              <a:buFont typeface="Wingdings" pitchFamily="2" charset="2"/>
              <a:buChar char="Ø"/>
            </a:pPr>
            <a:r>
              <a:rPr lang="en-GB" sz="1600" dirty="0">
                <a:solidFill>
                  <a:schemeClr val="tx1">
                    <a:lumMod val="65000"/>
                    <a:lumOff val="35000"/>
                  </a:schemeClr>
                </a:solidFill>
              </a:rPr>
              <a:t>Molecules/chemicals</a:t>
            </a:r>
          </a:p>
          <a:p>
            <a:pPr lvl="1">
              <a:lnSpc>
                <a:spcPct val="90000"/>
              </a:lnSpc>
              <a:spcAft>
                <a:spcPts val="600"/>
              </a:spcAft>
              <a:buFont typeface="Wingdings" pitchFamily="2" charset="2"/>
              <a:buChar char="Ø"/>
            </a:pPr>
            <a:r>
              <a:rPr lang="en-GB" sz="1600" dirty="0">
                <a:solidFill>
                  <a:schemeClr val="tx1">
                    <a:lumMod val="65000"/>
                    <a:lumOff val="35000"/>
                  </a:schemeClr>
                </a:solidFill>
              </a:rPr>
              <a:t>Covert security taggants</a:t>
            </a:r>
          </a:p>
          <a:p>
            <a:pPr>
              <a:lnSpc>
                <a:spcPct val="90000"/>
              </a:lnSpc>
              <a:spcAft>
                <a:spcPts val="600"/>
              </a:spcAft>
            </a:pPr>
            <a:r>
              <a:rPr lang="en-GB" sz="1600" dirty="0">
                <a:solidFill>
                  <a:schemeClr val="tx1">
                    <a:lumMod val="65000"/>
                    <a:lumOff val="35000"/>
                  </a:schemeClr>
                </a:solidFill>
              </a:rPr>
              <a:t>Growing business in Healthcare</a:t>
            </a:r>
          </a:p>
          <a:p>
            <a:pPr lvl="1">
              <a:lnSpc>
                <a:spcPct val="90000"/>
              </a:lnSpc>
              <a:spcAft>
                <a:spcPts val="600"/>
              </a:spcAft>
            </a:pPr>
            <a:r>
              <a:rPr lang="en-GB" sz="1600" dirty="0">
                <a:solidFill>
                  <a:schemeClr val="tx1">
                    <a:lumMod val="65000"/>
                    <a:lumOff val="35000"/>
                  </a:schemeClr>
                </a:solidFill>
              </a:rPr>
              <a:t>DNA/RNA, pathogens, viruses</a:t>
            </a:r>
          </a:p>
          <a:p>
            <a:pPr>
              <a:lnSpc>
                <a:spcPct val="90000"/>
              </a:lnSpc>
              <a:spcAft>
                <a:spcPts val="600"/>
              </a:spcAft>
            </a:pPr>
            <a:r>
              <a:rPr lang="en-GB" sz="1600" dirty="0">
                <a:solidFill>
                  <a:schemeClr val="tx1">
                    <a:lumMod val="65000"/>
                    <a:lumOff val="35000"/>
                  </a:schemeClr>
                </a:solidFill>
              </a:rPr>
              <a:t>Patent and IP protected (4 patent families)</a:t>
            </a:r>
          </a:p>
          <a:p>
            <a:pPr>
              <a:lnSpc>
                <a:spcPct val="90000"/>
              </a:lnSpc>
              <a:spcAft>
                <a:spcPts val="600"/>
              </a:spcAft>
            </a:pPr>
            <a:r>
              <a:rPr lang="en-GB" sz="1600" dirty="0">
                <a:solidFill>
                  <a:schemeClr val="tx1">
                    <a:lumMod val="65000"/>
                    <a:lumOff val="35000"/>
                  </a:schemeClr>
                </a:solidFill>
              </a:rPr>
              <a:t>Strong existing business with leading multi-nationals</a:t>
            </a:r>
          </a:p>
          <a:p>
            <a:endParaRPr lang="en-GB" dirty="0"/>
          </a:p>
        </p:txBody>
      </p:sp>
    </p:spTree>
    <p:extLst>
      <p:ext uri="{BB962C8B-B14F-4D97-AF65-F5344CB8AC3E}">
        <p14:creationId xmlns:p14="http://schemas.microsoft.com/office/powerpoint/2010/main" val="317378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GB" sz="1100" dirty="0">
                <a:solidFill>
                  <a:schemeClr val="tx1">
                    <a:lumMod val="65000"/>
                    <a:lumOff val="35000"/>
                  </a:schemeClr>
                </a:solidFill>
              </a:rPr>
              <a:t>Many countries have implemented very effective lockdowns – they can’t go on.</a:t>
            </a:r>
          </a:p>
          <a:p>
            <a:pPr>
              <a:lnSpc>
                <a:spcPct val="90000"/>
              </a:lnSpc>
              <a:spcAft>
                <a:spcPts val="600"/>
              </a:spcAft>
            </a:pPr>
            <a:r>
              <a:rPr lang="en-GB" sz="1100" dirty="0">
                <a:solidFill>
                  <a:schemeClr val="tx1">
                    <a:lumMod val="65000"/>
                    <a:lumOff val="35000"/>
                  </a:schemeClr>
                </a:solidFill>
              </a:rPr>
              <a:t>A global economic collapse (5.2% contraction in 2020), driving 70-100 million people into poverty (World Bank).</a:t>
            </a:r>
          </a:p>
          <a:p>
            <a:pPr>
              <a:lnSpc>
                <a:spcPct val="90000"/>
              </a:lnSpc>
              <a:spcAft>
                <a:spcPts val="600"/>
              </a:spcAft>
            </a:pPr>
            <a:r>
              <a:rPr lang="en-GB" sz="1100" dirty="0">
                <a:solidFill>
                  <a:schemeClr val="tx1">
                    <a:lumMod val="65000"/>
                    <a:lumOff val="35000"/>
                  </a:schemeClr>
                </a:solidFill>
              </a:rPr>
              <a:t>To safely get back to work we need a huge increase in ‘field testing’ (The US is aiming for 30 million per day 6 months from now).</a:t>
            </a:r>
          </a:p>
          <a:p>
            <a:pPr>
              <a:lnSpc>
                <a:spcPct val="90000"/>
              </a:lnSpc>
              <a:spcAft>
                <a:spcPts val="600"/>
              </a:spcAft>
            </a:pPr>
            <a:endParaRPr lang="en-GB" sz="1100" dirty="0">
              <a:solidFill>
                <a:schemeClr val="tx1">
                  <a:lumMod val="65000"/>
                  <a:lumOff val="35000"/>
                </a:schemeClr>
              </a:solidFill>
            </a:endParaRPr>
          </a:p>
          <a:p>
            <a:pPr>
              <a:lnSpc>
                <a:spcPct val="90000"/>
              </a:lnSpc>
              <a:spcAft>
                <a:spcPts val="600"/>
              </a:spcAft>
            </a:pPr>
            <a:r>
              <a:rPr lang="en-GB" sz="1100" dirty="0">
                <a:solidFill>
                  <a:schemeClr val="tx1">
                    <a:lumMod val="65000"/>
                    <a:lumOff val="35000"/>
                  </a:schemeClr>
                </a:solidFill>
              </a:rPr>
              <a:t>Second wave (especially when winter approaches) is a serious concern</a:t>
            </a:r>
          </a:p>
          <a:p>
            <a:pPr>
              <a:lnSpc>
                <a:spcPct val="90000"/>
              </a:lnSpc>
              <a:spcAft>
                <a:spcPts val="600"/>
              </a:spcAft>
            </a:pPr>
            <a:endParaRPr lang="en-GB" sz="1100" dirty="0">
              <a:solidFill>
                <a:schemeClr val="tx1">
                  <a:lumMod val="65000"/>
                  <a:lumOff val="35000"/>
                </a:schemeClr>
              </a:solidFill>
            </a:endParaRPr>
          </a:p>
          <a:p>
            <a:pPr marL="0" marR="0" lvl="0" indent="0" algn="l" defTabSz="914378" rtl="0" eaLnBrk="1" fontAlgn="auto" latinLnBrk="0" hangingPunct="1">
              <a:lnSpc>
                <a:spcPct val="90000"/>
              </a:lnSpc>
              <a:spcBef>
                <a:spcPts val="0"/>
              </a:spcBef>
              <a:spcAft>
                <a:spcPts val="600"/>
              </a:spcAft>
              <a:buClrTx/>
              <a:buSzTx/>
              <a:buFontTx/>
              <a:buNone/>
              <a:tabLst/>
              <a:defRPr/>
            </a:pPr>
            <a:r>
              <a:rPr lang="en-GB" dirty="0"/>
              <a:t>Beijing</a:t>
            </a:r>
          </a:p>
          <a:p>
            <a:pPr>
              <a:lnSpc>
                <a:spcPct val="90000"/>
              </a:lnSpc>
              <a:spcAft>
                <a:spcPts val="600"/>
              </a:spcAft>
            </a:pPr>
            <a:endParaRPr lang="en-GB" sz="1100" dirty="0">
              <a:solidFill>
                <a:schemeClr val="tx1">
                  <a:lumMod val="65000"/>
                  <a:lumOff val="35000"/>
                </a:schemeClr>
              </a:solidFill>
            </a:endParaRPr>
          </a:p>
          <a:p>
            <a:endParaRPr lang="en-GB" dirty="0"/>
          </a:p>
        </p:txBody>
      </p:sp>
    </p:spTree>
    <p:extLst>
      <p:ext uri="{BB962C8B-B14F-4D97-AF65-F5344CB8AC3E}">
        <p14:creationId xmlns:p14="http://schemas.microsoft.com/office/powerpoint/2010/main" val="390982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probably worth pointing out straight away that this is an RNA ‘have you GOT it’ test, not the antibody ‘have you HAD it’ test.</a:t>
            </a:r>
          </a:p>
        </p:txBody>
      </p:sp>
    </p:spTree>
    <p:extLst>
      <p:ext uri="{BB962C8B-B14F-4D97-AF65-F5344CB8AC3E}">
        <p14:creationId xmlns:p14="http://schemas.microsoft.com/office/powerpoint/2010/main" val="244869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Cepheid GeneXpert seems to be the device everyone wants – high accuracy.</a:t>
            </a:r>
          </a:p>
          <a:p>
            <a:endParaRPr lang="en-GB" dirty="0"/>
          </a:p>
          <a:p>
            <a:r>
              <a:rPr lang="en-GB" dirty="0"/>
              <a:t>Aim of this slide is to show that we’re aware of the competition, and crucially, that we’re different. This is all lab equipment – expensive, and with expensive kits.</a:t>
            </a:r>
          </a:p>
          <a:p>
            <a:endParaRPr lang="en-GB" dirty="0"/>
          </a:p>
          <a:p>
            <a:r>
              <a:rPr lang="en-GB" dirty="0"/>
              <a:t>The </a:t>
            </a:r>
            <a:r>
              <a:rPr lang="en-GB" dirty="0" err="1"/>
              <a:t>Accula</a:t>
            </a:r>
            <a:r>
              <a:rPr lang="en-GB" dirty="0"/>
              <a:t> is small and field-deployable, but it’s performance is highly questionable.</a:t>
            </a:r>
          </a:p>
          <a:p>
            <a:endParaRPr lang="en-GB" dirty="0"/>
          </a:p>
          <a:p>
            <a:r>
              <a:rPr lang="en-GB" dirty="0"/>
              <a:t>I showed the SENTINEL (don’t have to keep the name </a:t>
            </a:r>
            <a:r>
              <a:rPr lang="en-GB" dirty="0">
                <a:sym typeface="Wingdings" panose="05000000000000000000" pitchFamily="2" charset="2"/>
              </a:rPr>
              <a:t>) to provide an opportunity to talk about a product roadmap for higher throughput applications, where the current E-</a:t>
            </a:r>
            <a:r>
              <a:rPr lang="en-GB" dirty="0" err="1">
                <a:sym typeface="Wingdings" panose="05000000000000000000" pitchFamily="2" charset="2"/>
              </a:rPr>
              <a:t>sens</a:t>
            </a:r>
            <a:r>
              <a:rPr lang="en-GB" dirty="0">
                <a:sym typeface="Wingdings" panose="05000000000000000000" pitchFamily="2" charset="2"/>
              </a:rPr>
              <a:t> reader would be outgunned by the competition.</a:t>
            </a:r>
            <a:endParaRPr lang="en-GB" dirty="0"/>
          </a:p>
          <a:p>
            <a:endParaRPr lang="en-GB" dirty="0"/>
          </a:p>
        </p:txBody>
      </p:sp>
    </p:spTree>
    <p:extLst>
      <p:ext uri="{BB962C8B-B14F-4D97-AF65-F5344CB8AC3E}">
        <p14:creationId xmlns:p14="http://schemas.microsoft.com/office/powerpoint/2010/main" val="341946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are pretty obvious, except ‘Resilient’ which is to point out that the </a:t>
            </a:r>
            <a:r>
              <a:rPr lang="en-GB" dirty="0" err="1"/>
              <a:t>Eluceda’s</a:t>
            </a:r>
            <a:r>
              <a:rPr lang="en-GB" dirty="0"/>
              <a:t> significant reduced requirement for consumables means it’s much less likely to be forced out of use by shortages.</a:t>
            </a:r>
          </a:p>
        </p:txBody>
      </p:sp>
    </p:spTree>
    <p:extLst>
      <p:ext uri="{BB962C8B-B14F-4D97-AF65-F5344CB8AC3E}">
        <p14:creationId xmlns:p14="http://schemas.microsoft.com/office/powerpoint/2010/main" val="3035364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4924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174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675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05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1277077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007191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050">
              <a:solidFill>
                <a:schemeClr val="accent1">
                  <a:lumMod val="60000"/>
                  <a:lumOff val="40000"/>
                </a:schemeClr>
              </a:solidFill>
              <a:latin typeface="Arial"/>
            </a:endParaRPr>
          </a:p>
        </p:txBody>
      </p:sp>
    </p:spTree>
    <p:extLst>
      <p:ext uri="{BB962C8B-B14F-4D97-AF65-F5344CB8AC3E}">
        <p14:creationId xmlns:p14="http://schemas.microsoft.com/office/powerpoint/2010/main" val="11432336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74912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44629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832770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189149307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1163992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11" name="Shape 11"/>
          <p:cNvSpPr txBox="1">
            <a:spLocks noGrp="1"/>
          </p:cNvSpPr>
          <p:nvPr>
            <p:ph type="ctrTitle"/>
          </p:nvPr>
        </p:nvSpPr>
        <p:spPr>
          <a:xfrm>
            <a:off x="648300" y="3404551"/>
            <a:ext cx="3530700" cy="1181999"/>
          </a:xfrm>
          <a:prstGeom prst="rect">
            <a:avLst/>
          </a:prstGeom>
        </p:spPr>
        <p:txBody>
          <a:bodyPr lIns="91425" tIns="91425" rIns="91425" bIns="91425" anchor="b"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Tree>
    <p:extLst>
      <p:ext uri="{BB962C8B-B14F-4D97-AF65-F5344CB8AC3E}">
        <p14:creationId xmlns:p14="http://schemas.microsoft.com/office/powerpoint/2010/main" val="307258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36"/>
        <p:cNvGrpSpPr/>
        <p:nvPr/>
      </p:nvGrpSpPr>
      <p:grpSpPr>
        <a:xfrm>
          <a:off x="0" y="0"/>
          <a:ext cx="0" cy="0"/>
          <a:chOff x="0" y="0"/>
          <a:chExt cx="0" cy="0"/>
        </a:xfrm>
      </p:grpSpPr>
      <p:sp>
        <p:nvSpPr>
          <p:cNvPr id="37" name="Shape 37"/>
          <p:cNvSpPr/>
          <p:nvPr userDrawn="1"/>
        </p:nvSpPr>
        <p:spPr>
          <a:xfrm flipV="1">
            <a:off x="7384313" y="-10338"/>
            <a:ext cx="1802218" cy="5153837"/>
          </a:xfrm>
          <a:prstGeom prst="parallelogram">
            <a:avLst>
              <a:gd name="adj" fmla="val 78106"/>
            </a:avLst>
          </a:prstGeom>
          <a:solidFill>
            <a:srgbClr val="000000">
              <a:alpha val="7310"/>
            </a:srgbClr>
          </a:solidFill>
          <a:ln>
            <a:noFill/>
          </a:ln>
        </p:spPr>
      </p:sp>
      <p:sp>
        <p:nvSpPr>
          <p:cNvPr id="38" name="Shape 38"/>
          <p:cNvSpPr/>
          <p:nvPr userDrawn="1"/>
        </p:nvSpPr>
        <p:spPr>
          <a:xfrm>
            <a:off x="1" y="-15841"/>
            <a:ext cx="8957930"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txBody>
          <a:bodyPr/>
          <a:lstStyle/>
          <a:p>
            <a:endParaRPr lang="en-US" sz="2400"/>
          </a:p>
        </p:txBody>
      </p:sp>
      <p:sp>
        <p:nvSpPr>
          <p:cNvPr id="8" name="Title Placeholder 1"/>
          <p:cNvSpPr>
            <a:spLocks noGrp="1"/>
          </p:cNvSpPr>
          <p:nvPr>
            <p:ph type="title"/>
          </p:nvPr>
        </p:nvSpPr>
        <p:spPr>
          <a:xfrm>
            <a:off x="228154" y="127217"/>
            <a:ext cx="7668019" cy="447675"/>
          </a:xfrm>
          <a:prstGeom prst="rect">
            <a:avLst/>
          </a:prstGeom>
        </p:spPr>
        <p:txBody>
          <a:bodyPr vert="horz" lIns="91440" tIns="45720" rIns="91440" bIns="45720" rtlCol="0" anchor="ctr">
            <a:noAutofit/>
          </a:bodyPr>
          <a:lstStyle>
            <a:lvl1pPr>
              <a:defRPr sz="3200"/>
            </a:lvl1pPr>
          </a:lstStyle>
          <a:p>
            <a:r>
              <a:rPr lang="en-US"/>
              <a:t>Click to edit Master title style</a:t>
            </a:r>
          </a:p>
        </p:txBody>
      </p:sp>
      <p:sp>
        <p:nvSpPr>
          <p:cNvPr id="9" name="Text Placeholder 1"/>
          <p:cNvSpPr>
            <a:spLocks noGrp="1"/>
          </p:cNvSpPr>
          <p:nvPr>
            <p:ph idx="1" hasCustomPrompt="1"/>
          </p:nvPr>
        </p:nvSpPr>
        <p:spPr>
          <a:xfrm>
            <a:off x="228154" y="892871"/>
            <a:ext cx="8517126" cy="3960891"/>
          </a:xfrm>
          <a:custGeom>
            <a:avLst/>
            <a:gdLst>
              <a:gd name="connsiteX0" fmla="*/ 0 w 7772847"/>
              <a:gd name="connsiteY0" fmla="*/ 0 h 3950258"/>
              <a:gd name="connsiteX1" fmla="*/ 7772847 w 7772847"/>
              <a:gd name="connsiteY1" fmla="*/ 0 h 3950258"/>
              <a:gd name="connsiteX2" fmla="*/ 7772847 w 7772847"/>
              <a:gd name="connsiteY2" fmla="*/ 3950258 h 3950258"/>
              <a:gd name="connsiteX3" fmla="*/ 0 w 7772847"/>
              <a:gd name="connsiteY3" fmla="*/ 3950258 h 3950258"/>
              <a:gd name="connsiteX4" fmla="*/ 0 w 7772847"/>
              <a:gd name="connsiteY4" fmla="*/ 0 h 3950258"/>
              <a:gd name="connsiteX0" fmla="*/ 0 w 8437382"/>
              <a:gd name="connsiteY0" fmla="*/ 0 h 3950258"/>
              <a:gd name="connsiteX1" fmla="*/ 7772847 w 8437382"/>
              <a:gd name="connsiteY1" fmla="*/ 0 h 3950258"/>
              <a:gd name="connsiteX2" fmla="*/ 8437382 w 8437382"/>
              <a:gd name="connsiteY2" fmla="*/ 3939626 h 3950258"/>
              <a:gd name="connsiteX3" fmla="*/ 0 w 8437382"/>
              <a:gd name="connsiteY3" fmla="*/ 3950258 h 3950258"/>
              <a:gd name="connsiteX4" fmla="*/ 0 w 8437382"/>
              <a:gd name="connsiteY4" fmla="*/ 0 h 3950258"/>
              <a:gd name="connsiteX0" fmla="*/ 0 w 8437382"/>
              <a:gd name="connsiteY0" fmla="*/ 10633 h 3960891"/>
              <a:gd name="connsiteX1" fmla="*/ 7379443 w 8437382"/>
              <a:gd name="connsiteY1" fmla="*/ 0 h 3960891"/>
              <a:gd name="connsiteX2" fmla="*/ 8437382 w 8437382"/>
              <a:gd name="connsiteY2" fmla="*/ 3950259 h 3960891"/>
              <a:gd name="connsiteX3" fmla="*/ 0 w 8437382"/>
              <a:gd name="connsiteY3" fmla="*/ 3960891 h 3960891"/>
              <a:gd name="connsiteX4" fmla="*/ 0 w 8437382"/>
              <a:gd name="connsiteY4" fmla="*/ 10633 h 3960891"/>
              <a:gd name="connsiteX0" fmla="*/ 0 w 8517126"/>
              <a:gd name="connsiteY0" fmla="*/ 10633 h 3960891"/>
              <a:gd name="connsiteX1" fmla="*/ 7379443 w 8517126"/>
              <a:gd name="connsiteY1" fmla="*/ 0 h 3960891"/>
              <a:gd name="connsiteX2" fmla="*/ 8517126 w 8517126"/>
              <a:gd name="connsiteY2" fmla="*/ 3939627 h 3960891"/>
              <a:gd name="connsiteX3" fmla="*/ 0 w 8517126"/>
              <a:gd name="connsiteY3" fmla="*/ 3960891 h 3960891"/>
              <a:gd name="connsiteX4" fmla="*/ 0 w 8517126"/>
              <a:gd name="connsiteY4" fmla="*/ 10633 h 3960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126" h="3960891">
                <a:moveTo>
                  <a:pt x="0" y="10633"/>
                </a:moveTo>
                <a:lnTo>
                  <a:pt x="7379443" y="0"/>
                </a:lnTo>
                <a:lnTo>
                  <a:pt x="8517126" y="3939627"/>
                </a:lnTo>
                <a:lnTo>
                  <a:pt x="0" y="3960891"/>
                </a:lnTo>
                <a:lnTo>
                  <a:pt x="0" y="10633"/>
                </a:lnTo>
                <a:close/>
              </a:path>
            </a:pathLst>
          </a:custGeom>
        </p:spPr>
        <p:txBody>
          <a:bodyPr vert="horz" lIns="91440" tIns="45720" rIns="91440" bIns="45720" rtlCol="0">
            <a:normAutofit/>
          </a:bodyPr>
          <a:lstStyle>
            <a:lvl1pPr marL="0" indent="0">
              <a:spcAft>
                <a:spcPts val="600"/>
              </a:spcAft>
              <a:buNone/>
              <a:defRPr sz="2800"/>
            </a:lvl1pPr>
            <a:lvl2pPr>
              <a:spcAft>
                <a:spcPts val="600"/>
              </a:spcAft>
              <a:defRPr sz="2400"/>
            </a:lvl2pPr>
            <a:lvl3pPr>
              <a:spcAft>
                <a:spcPts val="600"/>
              </a:spcAft>
              <a:defRPr sz="2400"/>
            </a:lvl3pPr>
            <a:lvl4pPr>
              <a:spcAft>
                <a:spcPts val="600"/>
              </a:spcAft>
              <a:defRPr sz="2000"/>
            </a:lvl4pPr>
            <a:lvl5pPr>
              <a:spcAft>
                <a:spcPts val="600"/>
              </a:spcAft>
              <a:defRPr sz="2000"/>
            </a:lvl5p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Tree>
    <p:extLst>
      <p:ext uri="{BB962C8B-B14F-4D97-AF65-F5344CB8AC3E}">
        <p14:creationId xmlns:p14="http://schemas.microsoft.com/office/powerpoint/2010/main" val="1505376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0681" y="205859"/>
            <a:ext cx="8622639" cy="276999"/>
          </a:xfr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sz="half" idx="2"/>
          </p:nvPr>
        </p:nvSpPr>
        <p:spPr>
          <a:xfrm>
            <a:off x="134037" y="2378357"/>
            <a:ext cx="2172176" cy="138499"/>
          </a:xfrm>
          <a:prstGeom prst="rect">
            <a:avLst/>
          </a:prstGeom>
        </p:spPr>
        <p:txBody>
          <a:bodyPr wrap="square" lIns="0" tIns="0" rIns="0" bIns="0">
            <a:spAutoFit/>
          </a:bodyPr>
          <a:lstStyle>
            <a:lvl1pPr>
              <a:defRPr sz="900" b="1" i="0">
                <a:solidFill>
                  <a:schemeClr val="tx1"/>
                </a:solidFill>
                <a:latin typeface="Arial"/>
                <a:cs typeface="Arial"/>
              </a:defRPr>
            </a:lvl1pPr>
          </a:lstStyle>
          <a:p>
            <a:endParaRPr/>
          </a:p>
        </p:txBody>
      </p:sp>
      <p:sp>
        <p:nvSpPr>
          <p:cNvPr id="4" name="Holder 4"/>
          <p:cNvSpPr>
            <a:spLocks noGrp="1"/>
          </p:cNvSpPr>
          <p:nvPr>
            <p:ph sz="half" idx="3"/>
          </p:nvPr>
        </p:nvSpPr>
        <p:spPr>
          <a:xfrm>
            <a:off x="4709159" y="1183006"/>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685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lvl1pPr marL="257168" indent="-257168">
              <a:buFont typeface="Wingdings" panose="05000000000000000000" pitchFamily="2" charset="2"/>
              <a:buChar char="§"/>
              <a:defRPr/>
            </a:lvl1pPr>
            <a:lvl2pPr marL="557199" indent="-214308">
              <a:buFont typeface="Wingdings" panose="05000000000000000000" pitchFamily="2" charset="2"/>
              <a:buChar char="§"/>
              <a:defRPr/>
            </a:lvl2pPr>
            <a:lvl3pPr marL="857228" indent="-171446">
              <a:buFont typeface="Wingdings" panose="05000000000000000000" pitchFamily="2" charset="2"/>
              <a:buChar char="§"/>
              <a:defRPr/>
            </a:lvl3pPr>
            <a:lvl4pPr marL="1200120"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1935596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6"/>
        <p:cNvGrpSpPr/>
        <p:nvPr/>
      </p:nvGrpSpPr>
      <p:grpSpPr>
        <a:xfrm>
          <a:off x="0" y="0"/>
          <a:ext cx="0" cy="0"/>
          <a:chOff x="0" y="0"/>
          <a:chExt cx="0" cy="0"/>
        </a:xfrm>
      </p:grpSpPr>
      <p:sp>
        <p:nvSpPr>
          <p:cNvPr id="37" name="Shape 37"/>
          <p:cNvSpPr/>
          <p:nvPr/>
        </p:nvSpPr>
        <p:spPr>
          <a:xfrm>
            <a:off x="22860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8" name="Shape 38"/>
          <p:cNvSpPr/>
          <p:nvPr/>
        </p:nvSpPr>
        <p:spPr>
          <a:xfrm>
            <a:off x="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9" name="Shape 39"/>
          <p:cNvSpPr txBox="1">
            <a:spLocks noGrp="1"/>
          </p:cNvSpPr>
          <p:nvPr>
            <p:ph type="title"/>
          </p:nvPr>
        </p:nvSpPr>
        <p:spPr>
          <a:xfrm>
            <a:off x="841000" y="1884100"/>
            <a:ext cx="4801499" cy="4095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a:t>Click to edit Master title style</a:t>
            </a:r>
            <a:endParaRPr/>
          </a:p>
        </p:txBody>
      </p:sp>
      <p:sp>
        <p:nvSpPr>
          <p:cNvPr id="40" name="Shape 40"/>
          <p:cNvSpPr txBox="1">
            <a:spLocks noGrp="1"/>
          </p:cNvSpPr>
          <p:nvPr>
            <p:ph type="body" idx="1"/>
          </p:nvPr>
        </p:nvSpPr>
        <p:spPr>
          <a:xfrm>
            <a:off x="841000" y="2492425"/>
            <a:ext cx="2671800" cy="2433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GB"/>
              <a:t>Click to edit Master text styles</a:t>
            </a:r>
          </a:p>
        </p:txBody>
      </p:sp>
      <p:sp>
        <p:nvSpPr>
          <p:cNvPr id="41" name="Shape 41"/>
          <p:cNvSpPr txBox="1">
            <a:spLocks noGrp="1"/>
          </p:cNvSpPr>
          <p:nvPr>
            <p:ph type="body" idx="2"/>
          </p:nvPr>
        </p:nvSpPr>
        <p:spPr>
          <a:xfrm>
            <a:off x="3673842" y="2492425"/>
            <a:ext cx="2671800" cy="2433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GB"/>
              <a:t>Click to edit Master text styles</a:t>
            </a:r>
          </a:p>
        </p:txBody>
      </p:sp>
    </p:spTree>
    <p:extLst>
      <p:ext uri="{BB962C8B-B14F-4D97-AF65-F5344CB8AC3E}">
        <p14:creationId xmlns:p14="http://schemas.microsoft.com/office/powerpoint/2010/main" val="3229264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05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6610720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lvl1pPr marL="257168" indent="-257168">
              <a:buFont typeface="Wingdings" panose="05000000000000000000" pitchFamily="2" charset="2"/>
              <a:buChar char="§"/>
              <a:defRPr/>
            </a:lvl1pPr>
            <a:lvl2pPr marL="557199" indent="-214308">
              <a:buFont typeface="Wingdings" panose="05000000000000000000" pitchFamily="2" charset="2"/>
              <a:buChar char="§"/>
              <a:defRPr/>
            </a:lvl2pPr>
            <a:lvl3pPr marL="857228" indent="-171446">
              <a:buFont typeface="Wingdings" panose="05000000000000000000" pitchFamily="2" charset="2"/>
              <a:buChar char="§"/>
              <a:defRPr/>
            </a:lvl3pPr>
            <a:lvl4pPr marL="1200120"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1944588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4767222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2" y="1620443"/>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7477" y="1620443"/>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12136913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6810" y="1036286"/>
            <a:ext cx="3139217"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506810" y="1468482"/>
            <a:ext cx="3139217" cy="299511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16288" y="1036286"/>
            <a:ext cx="3139214"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3816289" y="1468482"/>
            <a:ext cx="3139213" cy="299510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6584258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2360189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9356501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0347"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050"/>
            </a:lvl1pPr>
            <a:lvl2pPr marL="342788" indent="0">
              <a:buNone/>
              <a:defRPr sz="1050"/>
            </a:lvl2pPr>
            <a:lvl3pPr marL="685578" indent="0">
              <a:buNone/>
              <a:defRPr sz="900"/>
            </a:lvl3pPr>
            <a:lvl4pPr marL="1028366" indent="0">
              <a:buNone/>
              <a:defRPr sz="750"/>
            </a:lvl4pPr>
            <a:lvl5pPr marL="1371154" indent="0">
              <a:buNone/>
              <a:defRPr sz="750"/>
            </a:lvl5pPr>
            <a:lvl6pPr marL="1713944" indent="0">
              <a:buNone/>
              <a:defRPr sz="750"/>
            </a:lvl6pPr>
            <a:lvl7pPr marL="2056732" indent="0">
              <a:buNone/>
              <a:defRPr sz="750"/>
            </a:lvl7pPr>
            <a:lvl8pPr marL="2399520" indent="0">
              <a:buNone/>
              <a:defRPr sz="750"/>
            </a:lvl8pPr>
            <a:lvl9pPr marL="2742308"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59953215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a:t>Click icon to add picture</a:t>
            </a:r>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3222645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89173605"/>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8173834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050">
              <a:solidFill>
                <a:schemeClr val="accent1">
                  <a:lumMod val="60000"/>
                  <a:lumOff val="40000"/>
                </a:schemeClr>
              </a:solidFill>
              <a:latin typeface="Arial"/>
            </a:endParaRPr>
          </a:p>
        </p:txBody>
      </p:sp>
    </p:spTree>
    <p:extLst>
      <p:ext uri="{BB962C8B-B14F-4D97-AF65-F5344CB8AC3E}">
        <p14:creationId xmlns:p14="http://schemas.microsoft.com/office/powerpoint/2010/main" val="218224084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5285324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605331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263915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164105494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0734926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Shape 8"/>
        <p:cNvGrpSpPr/>
        <p:nvPr/>
      </p:nvGrpSpPr>
      <p:grpSpPr>
        <a:xfrm>
          <a:off x="0" y="0"/>
          <a:ext cx="0" cy="0"/>
          <a:chOff x="0" y="0"/>
          <a:chExt cx="0" cy="0"/>
        </a:xfrm>
      </p:grpSpPr>
      <p:sp>
        <p:nvSpPr>
          <p:cNvPr id="11" name="Shape 11"/>
          <p:cNvSpPr txBox="1">
            <a:spLocks noGrp="1"/>
          </p:cNvSpPr>
          <p:nvPr>
            <p:ph type="ctrTitle"/>
          </p:nvPr>
        </p:nvSpPr>
        <p:spPr>
          <a:xfrm>
            <a:off x="648300" y="3404551"/>
            <a:ext cx="3530700" cy="1181999"/>
          </a:xfrm>
          <a:prstGeom prst="rect">
            <a:avLst/>
          </a:prstGeom>
        </p:spPr>
        <p:txBody>
          <a:bodyPr lIns="91425" tIns="91425" rIns="91425" bIns="91425" anchor="b"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Tree>
    <p:extLst>
      <p:ext uri="{BB962C8B-B14F-4D97-AF65-F5344CB8AC3E}">
        <p14:creationId xmlns:p14="http://schemas.microsoft.com/office/powerpoint/2010/main" val="1336853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 2 columns">
    <p:spTree>
      <p:nvGrpSpPr>
        <p:cNvPr id="1" name="Shape 36"/>
        <p:cNvGrpSpPr/>
        <p:nvPr/>
      </p:nvGrpSpPr>
      <p:grpSpPr>
        <a:xfrm>
          <a:off x="0" y="0"/>
          <a:ext cx="0" cy="0"/>
          <a:chOff x="0" y="0"/>
          <a:chExt cx="0" cy="0"/>
        </a:xfrm>
      </p:grpSpPr>
      <p:sp>
        <p:nvSpPr>
          <p:cNvPr id="37" name="Shape 37"/>
          <p:cNvSpPr/>
          <p:nvPr userDrawn="1"/>
        </p:nvSpPr>
        <p:spPr>
          <a:xfrm flipV="1">
            <a:off x="7384313" y="-10338"/>
            <a:ext cx="1802218" cy="5153837"/>
          </a:xfrm>
          <a:prstGeom prst="parallelogram">
            <a:avLst>
              <a:gd name="adj" fmla="val 78106"/>
            </a:avLst>
          </a:prstGeom>
          <a:solidFill>
            <a:srgbClr val="000000">
              <a:alpha val="7310"/>
            </a:srgbClr>
          </a:solidFill>
          <a:ln>
            <a:noFill/>
          </a:ln>
        </p:spPr>
      </p:sp>
      <p:sp>
        <p:nvSpPr>
          <p:cNvPr id="38" name="Shape 38"/>
          <p:cNvSpPr/>
          <p:nvPr userDrawn="1"/>
        </p:nvSpPr>
        <p:spPr>
          <a:xfrm>
            <a:off x="1" y="-15841"/>
            <a:ext cx="8957930"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txBody>
          <a:bodyPr/>
          <a:lstStyle/>
          <a:p>
            <a:endParaRPr lang="en-US" sz="2400"/>
          </a:p>
        </p:txBody>
      </p:sp>
      <p:sp>
        <p:nvSpPr>
          <p:cNvPr id="8" name="Title Placeholder 1"/>
          <p:cNvSpPr>
            <a:spLocks noGrp="1"/>
          </p:cNvSpPr>
          <p:nvPr>
            <p:ph type="title"/>
          </p:nvPr>
        </p:nvSpPr>
        <p:spPr>
          <a:xfrm>
            <a:off x="228154" y="127217"/>
            <a:ext cx="7668019" cy="447675"/>
          </a:xfrm>
          <a:prstGeom prst="rect">
            <a:avLst/>
          </a:prstGeom>
        </p:spPr>
        <p:txBody>
          <a:bodyPr vert="horz" lIns="91440" tIns="45720" rIns="91440" bIns="45720" rtlCol="0" anchor="ctr">
            <a:noAutofit/>
          </a:bodyPr>
          <a:lstStyle>
            <a:lvl1pPr>
              <a:defRPr sz="3200"/>
            </a:lvl1pPr>
          </a:lstStyle>
          <a:p>
            <a:r>
              <a:rPr lang="en-US"/>
              <a:t>Click to edit Master title style</a:t>
            </a:r>
          </a:p>
        </p:txBody>
      </p:sp>
      <p:sp>
        <p:nvSpPr>
          <p:cNvPr id="9" name="Text Placeholder 1"/>
          <p:cNvSpPr>
            <a:spLocks noGrp="1"/>
          </p:cNvSpPr>
          <p:nvPr>
            <p:ph idx="1" hasCustomPrompt="1"/>
          </p:nvPr>
        </p:nvSpPr>
        <p:spPr>
          <a:xfrm>
            <a:off x="228154" y="892871"/>
            <a:ext cx="8517126" cy="3960891"/>
          </a:xfrm>
          <a:custGeom>
            <a:avLst/>
            <a:gdLst>
              <a:gd name="connsiteX0" fmla="*/ 0 w 7772847"/>
              <a:gd name="connsiteY0" fmla="*/ 0 h 3950258"/>
              <a:gd name="connsiteX1" fmla="*/ 7772847 w 7772847"/>
              <a:gd name="connsiteY1" fmla="*/ 0 h 3950258"/>
              <a:gd name="connsiteX2" fmla="*/ 7772847 w 7772847"/>
              <a:gd name="connsiteY2" fmla="*/ 3950258 h 3950258"/>
              <a:gd name="connsiteX3" fmla="*/ 0 w 7772847"/>
              <a:gd name="connsiteY3" fmla="*/ 3950258 h 3950258"/>
              <a:gd name="connsiteX4" fmla="*/ 0 w 7772847"/>
              <a:gd name="connsiteY4" fmla="*/ 0 h 3950258"/>
              <a:gd name="connsiteX0" fmla="*/ 0 w 8437382"/>
              <a:gd name="connsiteY0" fmla="*/ 0 h 3950258"/>
              <a:gd name="connsiteX1" fmla="*/ 7772847 w 8437382"/>
              <a:gd name="connsiteY1" fmla="*/ 0 h 3950258"/>
              <a:gd name="connsiteX2" fmla="*/ 8437382 w 8437382"/>
              <a:gd name="connsiteY2" fmla="*/ 3939626 h 3950258"/>
              <a:gd name="connsiteX3" fmla="*/ 0 w 8437382"/>
              <a:gd name="connsiteY3" fmla="*/ 3950258 h 3950258"/>
              <a:gd name="connsiteX4" fmla="*/ 0 w 8437382"/>
              <a:gd name="connsiteY4" fmla="*/ 0 h 3950258"/>
              <a:gd name="connsiteX0" fmla="*/ 0 w 8437382"/>
              <a:gd name="connsiteY0" fmla="*/ 10633 h 3960891"/>
              <a:gd name="connsiteX1" fmla="*/ 7379443 w 8437382"/>
              <a:gd name="connsiteY1" fmla="*/ 0 h 3960891"/>
              <a:gd name="connsiteX2" fmla="*/ 8437382 w 8437382"/>
              <a:gd name="connsiteY2" fmla="*/ 3950259 h 3960891"/>
              <a:gd name="connsiteX3" fmla="*/ 0 w 8437382"/>
              <a:gd name="connsiteY3" fmla="*/ 3960891 h 3960891"/>
              <a:gd name="connsiteX4" fmla="*/ 0 w 8437382"/>
              <a:gd name="connsiteY4" fmla="*/ 10633 h 3960891"/>
              <a:gd name="connsiteX0" fmla="*/ 0 w 8517126"/>
              <a:gd name="connsiteY0" fmla="*/ 10633 h 3960891"/>
              <a:gd name="connsiteX1" fmla="*/ 7379443 w 8517126"/>
              <a:gd name="connsiteY1" fmla="*/ 0 h 3960891"/>
              <a:gd name="connsiteX2" fmla="*/ 8517126 w 8517126"/>
              <a:gd name="connsiteY2" fmla="*/ 3939627 h 3960891"/>
              <a:gd name="connsiteX3" fmla="*/ 0 w 8517126"/>
              <a:gd name="connsiteY3" fmla="*/ 3960891 h 3960891"/>
              <a:gd name="connsiteX4" fmla="*/ 0 w 8517126"/>
              <a:gd name="connsiteY4" fmla="*/ 10633 h 3960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126" h="3960891">
                <a:moveTo>
                  <a:pt x="0" y="10633"/>
                </a:moveTo>
                <a:lnTo>
                  <a:pt x="7379443" y="0"/>
                </a:lnTo>
                <a:lnTo>
                  <a:pt x="8517126" y="3939627"/>
                </a:lnTo>
                <a:lnTo>
                  <a:pt x="0" y="3960891"/>
                </a:lnTo>
                <a:lnTo>
                  <a:pt x="0" y="10633"/>
                </a:lnTo>
                <a:close/>
              </a:path>
            </a:pathLst>
          </a:custGeom>
        </p:spPr>
        <p:txBody>
          <a:bodyPr vert="horz" lIns="91440" tIns="45720" rIns="91440" bIns="45720" rtlCol="0">
            <a:normAutofit/>
          </a:bodyPr>
          <a:lstStyle>
            <a:lvl1pPr marL="0" indent="0">
              <a:spcAft>
                <a:spcPts val="600"/>
              </a:spcAft>
              <a:buNone/>
              <a:defRPr sz="2800"/>
            </a:lvl1pPr>
            <a:lvl2pPr>
              <a:spcAft>
                <a:spcPts val="600"/>
              </a:spcAft>
              <a:defRPr sz="2400"/>
            </a:lvl2pPr>
            <a:lvl3pPr>
              <a:spcAft>
                <a:spcPts val="600"/>
              </a:spcAft>
              <a:defRPr sz="2400"/>
            </a:lvl3pPr>
            <a:lvl4pPr>
              <a:spcAft>
                <a:spcPts val="600"/>
              </a:spcAft>
              <a:defRPr sz="2000"/>
            </a:lvl4pPr>
            <a:lvl5pPr>
              <a:spcAft>
                <a:spcPts val="600"/>
              </a:spcAft>
              <a:defRPr sz="2000"/>
            </a:lvl5p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Tree>
    <p:extLst>
      <p:ext uri="{BB962C8B-B14F-4D97-AF65-F5344CB8AC3E}">
        <p14:creationId xmlns:p14="http://schemas.microsoft.com/office/powerpoint/2010/main" val="18506389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0681" y="205859"/>
            <a:ext cx="8622639" cy="276999"/>
          </a:xfr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sz="half" idx="2"/>
          </p:nvPr>
        </p:nvSpPr>
        <p:spPr>
          <a:xfrm>
            <a:off x="134037" y="2378357"/>
            <a:ext cx="2172176" cy="138499"/>
          </a:xfrm>
          <a:prstGeom prst="rect">
            <a:avLst/>
          </a:prstGeom>
        </p:spPr>
        <p:txBody>
          <a:bodyPr wrap="square" lIns="0" tIns="0" rIns="0" bIns="0">
            <a:spAutoFit/>
          </a:bodyPr>
          <a:lstStyle>
            <a:lvl1pPr>
              <a:defRPr sz="900" b="1" i="0">
                <a:solidFill>
                  <a:schemeClr val="tx1"/>
                </a:solidFill>
                <a:latin typeface="Arial"/>
                <a:cs typeface="Arial"/>
              </a:defRPr>
            </a:lvl1pPr>
          </a:lstStyle>
          <a:p>
            <a:endParaRPr/>
          </a:p>
        </p:txBody>
      </p:sp>
      <p:sp>
        <p:nvSpPr>
          <p:cNvPr id="4" name="Holder 4"/>
          <p:cNvSpPr>
            <a:spLocks noGrp="1"/>
          </p:cNvSpPr>
          <p:nvPr>
            <p:ph sz="half" idx="3"/>
          </p:nvPr>
        </p:nvSpPr>
        <p:spPr>
          <a:xfrm>
            <a:off x="4709159" y="1183006"/>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350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2" y="1620443"/>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7477" y="1620443"/>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1162709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6810" y="1036286"/>
            <a:ext cx="3139217"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506810" y="1468482"/>
            <a:ext cx="3139217" cy="299511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16288" y="1036286"/>
            <a:ext cx="3139214"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3816289" y="1468482"/>
            <a:ext cx="3139213" cy="299510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427184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909339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4769283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0347"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050"/>
            </a:lvl1pPr>
            <a:lvl2pPr marL="342788" indent="0">
              <a:buNone/>
              <a:defRPr sz="1050"/>
            </a:lvl2pPr>
            <a:lvl3pPr marL="685578" indent="0">
              <a:buNone/>
              <a:defRPr sz="900"/>
            </a:lvl3pPr>
            <a:lvl4pPr marL="1028366" indent="0">
              <a:buNone/>
              <a:defRPr sz="750"/>
            </a:lvl4pPr>
            <a:lvl5pPr marL="1371154" indent="0">
              <a:buNone/>
              <a:defRPr sz="750"/>
            </a:lvl5pPr>
            <a:lvl6pPr marL="1713944" indent="0">
              <a:buNone/>
              <a:defRPr sz="750"/>
            </a:lvl6pPr>
            <a:lvl7pPr marL="2056732" indent="0">
              <a:buNone/>
              <a:defRPr sz="750"/>
            </a:lvl7pPr>
            <a:lvl8pPr marL="2399520" indent="0">
              <a:buNone/>
              <a:defRPr sz="750"/>
            </a:lvl8pPr>
            <a:lvl9pPr marL="2742308"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35692046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a:t>Click icon to add picture</a:t>
            </a:r>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864421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 y="-6350"/>
            <a:ext cx="9144002" cy="5149850"/>
            <a:chOff x="0" y="-8467"/>
            <a:chExt cx="12192001" cy="6866467"/>
          </a:xfrm>
        </p:grpSpPr>
        <p:cxnSp>
          <p:nvCxnSpPr>
            <p:cNvPr id="20" name="Straight Connector 19"/>
            <p:cNvCxnSpPr>
              <a:cxnSpLocks/>
            </p:cNvCxnSpPr>
            <p:nvPr/>
          </p:nvCxnSpPr>
          <p:spPr>
            <a:xfrm>
              <a:off x="9371011"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10803048" y="-8467"/>
              <a:ext cx="138577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999202" y="-8467"/>
              <a:ext cx="119279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10689956" y="3048000"/>
              <a:ext cx="1502044"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873561" y="-8467"/>
              <a:ext cx="131526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a:p>
          </p:txBody>
        </p:sp>
        <p:sp>
          <p:nvSpPr>
            <p:cNvPr id="26" name="Rectangle 28"/>
            <p:cNvSpPr/>
            <p:nvPr/>
          </p:nvSpPr>
          <p:spPr>
            <a:xfrm>
              <a:off x="11594354" y="-8467"/>
              <a:ext cx="5944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612909" y="-8467"/>
              <a:ext cx="57591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1351485" y="3738419"/>
              <a:ext cx="837340" cy="2971031"/>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89683" y="291208"/>
            <a:ext cx="7663108" cy="50763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08002" y="999812"/>
            <a:ext cx="7591904" cy="35312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3850" y="4531023"/>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6/22/20</a:t>
            </a:fld>
            <a:endParaRPr lang="en-US"/>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n-US"/>
              <a:t>Confidential	</a:t>
            </a:r>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06506116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93" r:id="rId19"/>
    <p:sldLayoutId id="2147483714" r:id="rId20"/>
  </p:sldLayoutIdLst>
  <p:hf sldNum="0" hdr="0" ftr="0" dt="0"/>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2" indent="-342892" algn="l" defTabSz="342892" rtl="0" eaLnBrk="1" latinLnBrk="0" hangingPunct="1">
        <a:spcBef>
          <a:spcPts val="750"/>
        </a:spcBef>
        <a:spcAft>
          <a:spcPts val="0"/>
        </a:spcAft>
        <a:buClr>
          <a:schemeClr val="accent1"/>
        </a:buClr>
        <a:buSzPct val="8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685783" indent="-342892" algn="l" defTabSz="342892" rtl="0" eaLnBrk="1" latinLnBrk="0" hangingPunct="1">
        <a:spcBef>
          <a:spcPts val="750"/>
        </a:spcBef>
        <a:spcAft>
          <a:spcPts val="0"/>
        </a:spcAft>
        <a:buClr>
          <a:schemeClr val="accent1"/>
        </a:buClr>
        <a:buSzPct val="80000"/>
        <a:buFont typeface="Wingdings" panose="05000000000000000000" pitchFamily="2" charset="2"/>
        <a:buChar char="§"/>
        <a:defRPr sz="2400" kern="1200">
          <a:solidFill>
            <a:schemeClr val="tx1">
              <a:lumMod val="75000"/>
              <a:lumOff val="25000"/>
            </a:schemeClr>
          </a:solidFill>
          <a:latin typeface="+mn-lt"/>
          <a:ea typeface="+mn-ea"/>
          <a:cs typeface="+mn-cs"/>
        </a:defRPr>
      </a:lvl2pPr>
      <a:lvl3pPr marL="971526" indent="-285743" algn="l" defTabSz="342892" rtl="0" eaLnBrk="1" latinLnBrk="0" hangingPunct="1">
        <a:spcBef>
          <a:spcPts val="750"/>
        </a:spcBef>
        <a:spcAft>
          <a:spcPts val="0"/>
        </a:spcAft>
        <a:buClr>
          <a:schemeClr val="accent1"/>
        </a:buClr>
        <a:buSzPct val="80000"/>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314417" indent="-285743" algn="l" defTabSz="342892" rtl="0" eaLnBrk="1" latinLnBrk="0" hangingPunct="1">
        <a:spcBef>
          <a:spcPts val="75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1657309" indent="-285743" algn="l" defTabSz="342892" rtl="0" eaLnBrk="1" latinLnBrk="0" hangingPunct="1">
        <a:spcBef>
          <a:spcPts val="75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 y="-6350"/>
            <a:ext cx="9144002" cy="5149850"/>
            <a:chOff x="0" y="-8467"/>
            <a:chExt cx="12192001" cy="6866467"/>
          </a:xfrm>
        </p:grpSpPr>
        <p:cxnSp>
          <p:nvCxnSpPr>
            <p:cNvPr id="20" name="Straight Connector 19"/>
            <p:cNvCxnSpPr>
              <a:cxnSpLocks/>
            </p:cNvCxnSpPr>
            <p:nvPr/>
          </p:nvCxnSpPr>
          <p:spPr>
            <a:xfrm>
              <a:off x="9371011"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10803048" y="-8467"/>
              <a:ext cx="138577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999202" y="-8467"/>
              <a:ext cx="119279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10689956" y="3048000"/>
              <a:ext cx="1502044"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873561" y="-8467"/>
              <a:ext cx="131526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a:p>
          </p:txBody>
        </p:sp>
        <p:sp>
          <p:nvSpPr>
            <p:cNvPr id="26" name="Rectangle 28"/>
            <p:cNvSpPr/>
            <p:nvPr/>
          </p:nvSpPr>
          <p:spPr>
            <a:xfrm>
              <a:off x="11594354" y="-8467"/>
              <a:ext cx="5944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612909" y="-8467"/>
              <a:ext cx="57591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1351485" y="3738419"/>
              <a:ext cx="837340" cy="2971031"/>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89683" y="291208"/>
            <a:ext cx="7663108" cy="50763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08002" y="999812"/>
            <a:ext cx="7591904" cy="35312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3850" y="4531023"/>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6/22/20</a:t>
            </a:fld>
            <a:endParaRPr lang="en-US"/>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n-US"/>
              <a:t>Confidential	</a:t>
            </a:r>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1842067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hf sldNum="0" hdr="0" ftr="0" dt="0"/>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2" indent="-342892" algn="l" defTabSz="342892" rtl="0" eaLnBrk="1" latinLnBrk="0" hangingPunct="1">
        <a:spcBef>
          <a:spcPts val="750"/>
        </a:spcBef>
        <a:spcAft>
          <a:spcPts val="0"/>
        </a:spcAft>
        <a:buClr>
          <a:schemeClr val="accent1"/>
        </a:buClr>
        <a:buSzPct val="8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685783" indent="-342892" algn="l" defTabSz="342892" rtl="0" eaLnBrk="1" latinLnBrk="0" hangingPunct="1">
        <a:spcBef>
          <a:spcPts val="750"/>
        </a:spcBef>
        <a:spcAft>
          <a:spcPts val="0"/>
        </a:spcAft>
        <a:buClr>
          <a:schemeClr val="accent1"/>
        </a:buClr>
        <a:buSzPct val="80000"/>
        <a:buFont typeface="Wingdings" panose="05000000000000000000" pitchFamily="2" charset="2"/>
        <a:buChar char="§"/>
        <a:defRPr sz="2400" kern="1200">
          <a:solidFill>
            <a:schemeClr val="tx1">
              <a:lumMod val="75000"/>
              <a:lumOff val="25000"/>
            </a:schemeClr>
          </a:solidFill>
          <a:latin typeface="+mn-lt"/>
          <a:ea typeface="+mn-ea"/>
          <a:cs typeface="+mn-cs"/>
        </a:defRPr>
      </a:lvl2pPr>
      <a:lvl3pPr marL="971526" indent="-285743" algn="l" defTabSz="342892" rtl="0" eaLnBrk="1" latinLnBrk="0" hangingPunct="1">
        <a:spcBef>
          <a:spcPts val="750"/>
        </a:spcBef>
        <a:spcAft>
          <a:spcPts val="0"/>
        </a:spcAft>
        <a:buClr>
          <a:schemeClr val="accent1"/>
        </a:buClr>
        <a:buSzPct val="80000"/>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314417" indent="-285743" algn="l" defTabSz="342892" rtl="0" eaLnBrk="1" latinLnBrk="0" hangingPunct="1">
        <a:spcBef>
          <a:spcPts val="75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1657309" indent="-285743" algn="l" defTabSz="342892" rtl="0" eaLnBrk="1" latinLnBrk="0" hangingPunct="1">
        <a:spcBef>
          <a:spcPts val="75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tiff"/><Relationship Id="rId4" Type="http://schemas.openxmlformats.org/officeDocument/2006/relationships/diagramLayout" Target="../diagrams/layout4.xml"/><Relationship Id="rId9" Type="http://schemas.openxmlformats.org/officeDocument/2006/relationships/image" Target="../media/image34.tiff"/></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globenewswire.com/news-release/2019/06/12/1867809/0/en/Point-of-Care-PoC-Diagnostics-Market-To-Reach-USD-50-51-Billion-By-2026-Reports-And-Data.html" TargetMode="External"/><Relationship Id="rId4" Type="http://schemas.openxmlformats.org/officeDocument/2006/relationships/hyperlink" Target="https://kaloramainformation.com/the-point-of-care-testing-marke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1.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ourworldindata.org/coronavirus-testing"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jp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Title 1">
            <a:extLst>
              <a:ext uri="{FF2B5EF4-FFF2-40B4-BE49-F238E27FC236}">
                <a16:creationId xmlns:a16="http://schemas.microsoft.com/office/drawing/2014/main" id="{4C1C6C1A-A5EB-4FEB-9323-5E489D883F23}"/>
              </a:ext>
            </a:extLst>
          </p:cNvPr>
          <p:cNvSpPr>
            <a:spLocks noGrp="1"/>
          </p:cNvSpPr>
          <p:nvPr>
            <p:ph type="ctrTitle"/>
          </p:nvPr>
        </p:nvSpPr>
        <p:spPr>
          <a:xfrm>
            <a:off x="907818" y="1562601"/>
            <a:ext cx="6198582" cy="2470564"/>
          </a:xfrm>
        </p:spPr>
        <p:txBody>
          <a:bodyPr>
            <a:normAutofit/>
          </a:bodyPr>
          <a:lstStyle/>
          <a:p>
            <a:pPr algn="ctr">
              <a:lnSpc>
                <a:spcPct val="90000"/>
              </a:lnSpc>
              <a:spcBef>
                <a:spcPts val="300"/>
              </a:spcBef>
            </a:pPr>
            <a:r>
              <a:rPr lang="en-US" sz="3200" dirty="0"/>
              <a:t>Rapid, High-Accuracy</a:t>
            </a:r>
            <a:br>
              <a:rPr lang="en-US" sz="3200" dirty="0"/>
            </a:br>
            <a:r>
              <a:rPr lang="en-US" sz="3200" dirty="0"/>
              <a:t>Covid19 RNA Screening Test</a:t>
            </a:r>
            <a:br>
              <a:rPr lang="en-US" sz="3700" dirty="0"/>
            </a:br>
            <a:br>
              <a:rPr lang="en-US" sz="2200" dirty="0"/>
            </a:br>
            <a:br>
              <a:rPr lang="en-US" sz="2200" dirty="0"/>
            </a:br>
            <a:r>
              <a:rPr lang="en-US" sz="2200" dirty="0"/>
              <a:t>Getting the world safely back to work</a:t>
            </a:r>
            <a:endParaRPr lang="en-US" sz="3700" dirty="0"/>
          </a:p>
        </p:txBody>
      </p:sp>
      <p:pic>
        <p:nvPicPr>
          <p:cNvPr id="8" name="Picture 7">
            <a:extLst>
              <a:ext uri="{FF2B5EF4-FFF2-40B4-BE49-F238E27FC236}">
                <a16:creationId xmlns:a16="http://schemas.microsoft.com/office/drawing/2014/main" id="{9D9D73D9-1D97-0545-A7A7-E068BF68D023}"/>
              </a:ext>
            </a:extLst>
          </p:cNvPr>
          <p:cNvPicPr>
            <a:picLocks noChangeAspect="1"/>
          </p:cNvPicPr>
          <p:nvPr/>
        </p:nvPicPr>
        <p:blipFill>
          <a:blip r:embed="rId3"/>
          <a:stretch>
            <a:fillRect/>
          </a:stretch>
        </p:blipFill>
        <p:spPr>
          <a:xfrm>
            <a:off x="2098279" y="724509"/>
            <a:ext cx="3569285" cy="1282521"/>
          </a:xfrm>
          <a:prstGeom prst="rect">
            <a:avLst/>
          </a:prstGeom>
        </p:spPr>
      </p:pic>
    </p:spTree>
    <p:extLst>
      <p:ext uri="{BB962C8B-B14F-4D97-AF65-F5344CB8AC3E}">
        <p14:creationId xmlns:p14="http://schemas.microsoft.com/office/powerpoint/2010/main" val="7653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1605-355B-4949-9D9E-4048D9EE3EF3}"/>
              </a:ext>
            </a:extLst>
          </p:cNvPr>
          <p:cNvSpPr>
            <a:spLocks noGrp="1"/>
          </p:cNvSpPr>
          <p:nvPr>
            <p:ph type="title"/>
          </p:nvPr>
        </p:nvSpPr>
        <p:spPr>
          <a:xfrm>
            <a:off x="228154" y="127217"/>
            <a:ext cx="7935459" cy="447675"/>
          </a:xfrm>
        </p:spPr>
        <p:txBody>
          <a:bodyPr/>
          <a:lstStyle/>
          <a:p>
            <a:r>
              <a:rPr lang="en-US" sz="2400" dirty="0"/>
              <a:t>Organic Growth Revenue Model</a:t>
            </a:r>
          </a:p>
        </p:txBody>
      </p:sp>
      <p:graphicFrame>
        <p:nvGraphicFramePr>
          <p:cNvPr id="5" name="Diagram 4">
            <a:extLst>
              <a:ext uri="{FF2B5EF4-FFF2-40B4-BE49-F238E27FC236}">
                <a16:creationId xmlns:a16="http://schemas.microsoft.com/office/drawing/2014/main" id="{6BA03B25-F457-42B3-8BB0-709608868FA8}"/>
              </a:ext>
            </a:extLst>
          </p:cNvPr>
          <p:cNvGraphicFramePr/>
          <p:nvPr>
            <p:extLst>
              <p:ext uri="{D42A27DB-BD31-4B8C-83A1-F6EECF244321}">
                <p14:modId xmlns:p14="http://schemas.microsoft.com/office/powerpoint/2010/main" val="3045906715"/>
              </p:ext>
            </p:extLst>
          </p:nvPr>
        </p:nvGraphicFramePr>
        <p:xfrm>
          <a:off x="-176997" y="1212260"/>
          <a:ext cx="4804880" cy="3574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4">
            <a:extLst>
              <a:ext uri="{FF2B5EF4-FFF2-40B4-BE49-F238E27FC236}">
                <a16:creationId xmlns:a16="http://schemas.microsoft.com/office/drawing/2014/main" id="{C828F9C2-19AE-4D26-BF5B-237779A4A7C4}"/>
              </a:ext>
            </a:extLst>
          </p:cNvPr>
          <p:cNvSpPr txBox="1"/>
          <p:nvPr/>
        </p:nvSpPr>
        <p:spPr>
          <a:xfrm>
            <a:off x="1070083" y="2539083"/>
            <a:ext cx="1062285" cy="110094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GB" sz="3200" kern="1200" dirty="0"/>
              <a:t>€5m</a:t>
            </a:r>
          </a:p>
        </p:txBody>
      </p:sp>
      <p:sp>
        <p:nvSpPr>
          <p:cNvPr id="11" name="Oval 4">
            <a:extLst>
              <a:ext uri="{FF2B5EF4-FFF2-40B4-BE49-F238E27FC236}">
                <a16:creationId xmlns:a16="http://schemas.microsoft.com/office/drawing/2014/main" id="{70D42924-E210-4EC4-8CA9-9127F334E662}"/>
              </a:ext>
            </a:extLst>
          </p:cNvPr>
          <p:cNvSpPr txBox="1"/>
          <p:nvPr/>
        </p:nvSpPr>
        <p:spPr>
          <a:xfrm>
            <a:off x="1906741" y="1470808"/>
            <a:ext cx="1062285" cy="110094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GB" sz="3200" kern="1200" dirty="0"/>
              <a:t>€2m</a:t>
            </a:r>
          </a:p>
        </p:txBody>
      </p:sp>
      <p:sp>
        <p:nvSpPr>
          <p:cNvPr id="12" name="TextBox 11">
            <a:extLst>
              <a:ext uri="{FF2B5EF4-FFF2-40B4-BE49-F238E27FC236}">
                <a16:creationId xmlns:a16="http://schemas.microsoft.com/office/drawing/2014/main" id="{5C8C511C-3268-498B-8871-3F86C67D9476}"/>
              </a:ext>
            </a:extLst>
          </p:cNvPr>
          <p:cNvSpPr txBox="1"/>
          <p:nvPr/>
        </p:nvSpPr>
        <p:spPr>
          <a:xfrm>
            <a:off x="2357673" y="1057392"/>
            <a:ext cx="886781" cy="261610"/>
          </a:xfrm>
          <a:prstGeom prst="rect">
            <a:avLst/>
          </a:prstGeom>
          <a:noFill/>
        </p:spPr>
        <p:txBody>
          <a:bodyPr wrap="none" rtlCol="0">
            <a:spAutoFit/>
          </a:bodyPr>
          <a:lstStyle/>
          <a:p>
            <a:r>
              <a:rPr lang="en-GB" sz="1100" dirty="0"/>
              <a:t>Investment</a:t>
            </a:r>
            <a:endParaRPr lang="en-GB" dirty="0"/>
          </a:p>
        </p:txBody>
      </p:sp>
      <p:sp>
        <p:nvSpPr>
          <p:cNvPr id="13" name="TextBox 12">
            <a:extLst>
              <a:ext uri="{FF2B5EF4-FFF2-40B4-BE49-F238E27FC236}">
                <a16:creationId xmlns:a16="http://schemas.microsoft.com/office/drawing/2014/main" id="{0279D27B-C597-41DC-83AC-12EE494D4FB2}"/>
              </a:ext>
            </a:extLst>
          </p:cNvPr>
          <p:cNvSpPr txBox="1"/>
          <p:nvPr/>
        </p:nvSpPr>
        <p:spPr>
          <a:xfrm>
            <a:off x="442233" y="2874111"/>
            <a:ext cx="777777" cy="430887"/>
          </a:xfrm>
          <a:prstGeom prst="rect">
            <a:avLst/>
          </a:prstGeom>
          <a:noFill/>
        </p:spPr>
        <p:txBody>
          <a:bodyPr wrap="none" rtlCol="0">
            <a:spAutoFit/>
          </a:bodyPr>
          <a:lstStyle/>
          <a:p>
            <a:pPr algn="ctr"/>
            <a:r>
              <a:rPr lang="en-GB" sz="1100" dirty="0"/>
              <a:t>Initial</a:t>
            </a:r>
          </a:p>
          <a:p>
            <a:pPr algn="ctr"/>
            <a:r>
              <a:rPr lang="en-GB" sz="1100" dirty="0"/>
              <a:t>Revenues</a:t>
            </a:r>
          </a:p>
        </p:txBody>
      </p:sp>
      <p:graphicFrame>
        <p:nvGraphicFramePr>
          <p:cNvPr id="14" name="Chart 13">
            <a:extLst>
              <a:ext uri="{FF2B5EF4-FFF2-40B4-BE49-F238E27FC236}">
                <a16:creationId xmlns:a16="http://schemas.microsoft.com/office/drawing/2014/main" id="{3E978FD8-131B-4FB1-959E-8AD443133D11}"/>
              </a:ext>
            </a:extLst>
          </p:cNvPr>
          <p:cNvGraphicFramePr>
            <a:graphicFrameLocks/>
          </p:cNvGraphicFramePr>
          <p:nvPr>
            <p:extLst>
              <p:ext uri="{D42A27DB-BD31-4B8C-83A1-F6EECF244321}">
                <p14:modId xmlns:p14="http://schemas.microsoft.com/office/powerpoint/2010/main" val="3583826512"/>
              </p:ext>
            </p:extLst>
          </p:nvPr>
        </p:nvGraphicFramePr>
        <p:xfrm>
          <a:off x="5089697" y="574892"/>
          <a:ext cx="3076756" cy="3202568"/>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8">
            <a:extLst>
              <a:ext uri="{FF2B5EF4-FFF2-40B4-BE49-F238E27FC236}">
                <a16:creationId xmlns:a16="http://schemas.microsoft.com/office/drawing/2014/main" id="{46AAE4ED-3528-A745-9117-BA1A8B13BB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33711" y="4503033"/>
            <a:ext cx="804771" cy="620594"/>
          </a:xfrm>
          <a:prstGeom prst="rect">
            <a:avLst/>
          </a:prstGeom>
        </p:spPr>
      </p:pic>
      <p:grpSp>
        <p:nvGrpSpPr>
          <p:cNvPr id="15" name="Group 14">
            <a:extLst>
              <a:ext uri="{FF2B5EF4-FFF2-40B4-BE49-F238E27FC236}">
                <a16:creationId xmlns:a16="http://schemas.microsoft.com/office/drawing/2014/main" id="{5428C214-B335-734B-A386-8869BDD014D7}"/>
              </a:ext>
            </a:extLst>
          </p:cNvPr>
          <p:cNvGrpSpPr/>
          <p:nvPr/>
        </p:nvGrpSpPr>
        <p:grpSpPr>
          <a:xfrm>
            <a:off x="4572000" y="3874428"/>
            <a:ext cx="1155169" cy="504487"/>
            <a:chOff x="4260570" y="667532"/>
            <a:chExt cx="1647944" cy="848768"/>
          </a:xfrm>
          <a:scene3d>
            <a:camera prst="orthographicFront"/>
            <a:lightRig rig="flat" dir="t"/>
          </a:scene3d>
        </p:grpSpPr>
        <p:sp>
          <p:nvSpPr>
            <p:cNvPr id="16" name="Oval 15">
              <a:extLst>
                <a:ext uri="{FF2B5EF4-FFF2-40B4-BE49-F238E27FC236}">
                  <a16:creationId xmlns:a16="http://schemas.microsoft.com/office/drawing/2014/main" id="{A8CCFB9F-2A7E-0F44-AA57-4CEC46E2FA4B}"/>
                </a:ext>
              </a:extLst>
            </p:cNvPr>
            <p:cNvSpPr/>
            <p:nvPr/>
          </p:nvSpPr>
          <p:spPr>
            <a:xfrm>
              <a:off x="4260570" y="667532"/>
              <a:ext cx="1647944" cy="848768"/>
            </a:xfrm>
            <a:prstGeom prst="ellipse">
              <a:avLst/>
            </a:prstGeom>
            <a:gradFill rotWithShape="0">
              <a:gsLst>
                <a:gs pos="0">
                  <a:srgbClr val="90C226">
                    <a:hueOff val="0"/>
                    <a:satOff val="0"/>
                    <a:lumOff val="0"/>
                    <a:alphaOff val="0"/>
                    <a:tint val="96000"/>
                    <a:lumMod val="100000"/>
                  </a:srgbClr>
                </a:gs>
                <a:gs pos="78000">
                  <a:srgbClr val="90C226">
                    <a:hueOff val="0"/>
                    <a:satOff val="0"/>
                    <a:lumOff val="0"/>
                    <a:alphaOff val="0"/>
                    <a:shade val="94000"/>
                    <a:lumMod val="94000"/>
                  </a:srgbClr>
                </a:gs>
              </a:gsLst>
              <a:lin ang="5400000" scaled="0"/>
            </a:gradFill>
            <a:ln>
              <a:noFill/>
            </a:ln>
            <a:effectLst>
              <a:outerShdw blurRad="38100" dist="254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17" name="Oval 4">
              <a:extLst>
                <a:ext uri="{FF2B5EF4-FFF2-40B4-BE49-F238E27FC236}">
                  <a16:creationId xmlns:a16="http://schemas.microsoft.com/office/drawing/2014/main" id="{BF0405C0-2DFD-F944-82D2-B958C28AA44A}"/>
                </a:ext>
              </a:extLst>
            </p:cNvPr>
            <p:cNvSpPr txBox="1"/>
            <p:nvPr/>
          </p:nvSpPr>
          <p:spPr>
            <a:xfrm>
              <a:off x="4429545" y="791832"/>
              <a:ext cx="1343111" cy="600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defPPr>
                <a:defRPr lang="en-US"/>
              </a:defPPr>
              <a:lvl1pPr lvl="0" indent="0" algn="ctr" defTabSz="622300">
                <a:lnSpc>
                  <a:spcPct val="90000"/>
                </a:lnSpc>
                <a:spcBef>
                  <a:spcPct val="0"/>
                </a:spcBef>
                <a:spcAft>
                  <a:spcPct val="35000"/>
                </a:spcAft>
                <a:buNone/>
                <a:defRPr sz="1600">
                  <a:solidFill>
                    <a:prstClr val="white"/>
                  </a:solidFill>
                  <a:latin typeface="Trebuchet MS" panose="020B0603020202020204"/>
                </a:defRPr>
              </a:lvl1pPr>
            </a:lstStyle>
            <a:p>
              <a:pPr defTabSz="514337"/>
              <a:r>
                <a:rPr lang="en-US" sz="1100" dirty="0"/>
                <a:t>Devices</a:t>
              </a:r>
            </a:p>
          </p:txBody>
        </p:sp>
      </p:grpSp>
      <p:sp>
        <p:nvSpPr>
          <p:cNvPr id="18" name="Content Placeholder 2">
            <a:extLst>
              <a:ext uri="{FF2B5EF4-FFF2-40B4-BE49-F238E27FC236}">
                <a16:creationId xmlns:a16="http://schemas.microsoft.com/office/drawing/2014/main" id="{0599F5C8-4B67-224C-AD7E-1C98562DC262}"/>
              </a:ext>
            </a:extLst>
          </p:cNvPr>
          <p:cNvSpPr txBox="1">
            <a:spLocks/>
          </p:cNvSpPr>
          <p:nvPr/>
        </p:nvSpPr>
        <p:spPr>
          <a:xfrm>
            <a:off x="5789733" y="3986593"/>
            <a:ext cx="5185735" cy="464143"/>
          </a:xfrm>
          <a:custGeom>
            <a:avLst/>
            <a:gdLst>
              <a:gd name="connsiteX0" fmla="*/ 0 w 7772847"/>
              <a:gd name="connsiteY0" fmla="*/ 0 h 3950258"/>
              <a:gd name="connsiteX1" fmla="*/ 7772847 w 7772847"/>
              <a:gd name="connsiteY1" fmla="*/ 0 h 3950258"/>
              <a:gd name="connsiteX2" fmla="*/ 7772847 w 7772847"/>
              <a:gd name="connsiteY2" fmla="*/ 3950258 h 3950258"/>
              <a:gd name="connsiteX3" fmla="*/ 0 w 7772847"/>
              <a:gd name="connsiteY3" fmla="*/ 3950258 h 3950258"/>
              <a:gd name="connsiteX4" fmla="*/ 0 w 7772847"/>
              <a:gd name="connsiteY4" fmla="*/ 0 h 3950258"/>
              <a:gd name="connsiteX0" fmla="*/ 0 w 8437382"/>
              <a:gd name="connsiteY0" fmla="*/ 0 h 3950258"/>
              <a:gd name="connsiteX1" fmla="*/ 7772847 w 8437382"/>
              <a:gd name="connsiteY1" fmla="*/ 0 h 3950258"/>
              <a:gd name="connsiteX2" fmla="*/ 8437382 w 8437382"/>
              <a:gd name="connsiteY2" fmla="*/ 3939626 h 3950258"/>
              <a:gd name="connsiteX3" fmla="*/ 0 w 8437382"/>
              <a:gd name="connsiteY3" fmla="*/ 3950258 h 3950258"/>
              <a:gd name="connsiteX4" fmla="*/ 0 w 8437382"/>
              <a:gd name="connsiteY4" fmla="*/ 0 h 3950258"/>
              <a:gd name="connsiteX0" fmla="*/ 0 w 8437382"/>
              <a:gd name="connsiteY0" fmla="*/ 10633 h 3960891"/>
              <a:gd name="connsiteX1" fmla="*/ 7379443 w 8437382"/>
              <a:gd name="connsiteY1" fmla="*/ 0 h 3960891"/>
              <a:gd name="connsiteX2" fmla="*/ 8437382 w 8437382"/>
              <a:gd name="connsiteY2" fmla="*/ 3950259 h 3960891"/>
              <a:gd name="connsiteX3" fmla="*/ 0 w 8437382"/>
              <a:gd name="connsiteY3" fmla="*/ 3960891 h 3960891"/>
              <a:gd name="connsiteX4" fmla="*/ 0 w 8437382"/>
              <a:gd name="connsiteY4" fmla="*/ 10633 h 3960891"/>
              <a:gd name="connsiteX0" fmla="*/ 0 w 8517126"/>
              <a:gd name="connsiteY0" fmla="*/ 10633 h 3960891"/>
              <a:gd name="connsiteX1" fmla="*/ 7379443 w 8517126"/>
              <a:gd name="connsiteY1" fmla="*/ 0 h 3960891"/>
              <a:gd name="connsiteX2" fmla="*/ 8517126 w 8517126"/>
              <a:gd name="connsiteY2" fmla="*/ 3939627 h 3960891"/>
              <a:gd name="connsiteX3" fmla="*/ 0 w 8517126"/>
              <a:gd name="connsiteY3" fmla="*/ 3960891 h 3960891"/>
              <a:gd name="connsiteX4" fmla="*/ 0 w 8517126"/>
              <a:gd name="connsiteY4" fmla="*/ 10633 h 3960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126" h="3960891">
                <a:moveTo>
                  <a:pt x="0" y="10633"/>
                </a:moveTo>
                <a:lnTo>
                  <a:pt x="7379443" y="0"/>
                </a:lnTo>
                <a:lnTo>
                  <a:pt x="8517126" y="3939627"/>
                </a:lnTo>
                <a:lnTo>
                  <a:pt x="0" y="3960891"/>
                </a:lnTo>
                <a:lnTo>
                  <a:pt x="0" y="10633"/>
                </a:lnTo>
                <a:close/>
              </a:path>
            </a:pathLst>
          </a:custGeom>
        </p:spPr>
        <p:txBody>
          <a:bodyPr vert="horz" lIns="91440" tIns="45720" rIns="91440" bIns="45720" rtlCol="0">
            <a:noAutofit/>
          </a:bodyPr>
          <a:lstStyle>
            <a:lvl1pPr marL="112713" indent="-112713" defTabSz="342900">
              <a:spcBef>
                <a:spcPts val="300"/>
              </a:spcBef>
              <a:spcAft>
                <a:spcPts val="300"/>
              </a:spcAft>
              <a:buClr>
                <a:schemeClr val="accent1"/>
              </a:buClr>
              <a:buSzPct val="80000"/>
              <a:buFont typeface="Arial" panose="020B0604020202020204" pitchFamily="34" charset="0"/>
              <a:buChar char="•"/>
              <a:defRPr sz="1500">
                <a:solidFill>
                  <a:schemeClr val="tx1">
                    <a:lumMod val="75000"/>
                    <a:lumOff val="25000"/>
                  </a:schemeClr>
                </a:solidFill>
              </a:defRPr>
            </a:lvl1pPr>
            <a:lvl2pPr marL="685800" indent="-342900" defTabSz="342900">
              <a:spcBef>
                <a:spcPts val="750"/>
              </a:spcBef>
              <a:spcAft>
                <a:spcPts val="600"/>
              </a:spcAft>
              <a:buClr>
                <a:schemeClr val="accent1"/>
              </a:buClr>
              <a:buSzPct val="80000"/>
              <a:buFont typeface="Wingdings" panose="05000000000000000000" pitchFamily="2" charset="2"/>
              <a:buChar char="§"/>
              <a:defRPr sz="2400">
                <a:solidFill>
                  <a:schemeClr val="tx1">
                    <a:lumMod val="75000"/>
                    <a:lumOff val="25000"/>
                  </a:schemeClr>
                </a:solidFill>
              </a:defRPr>
            </a:lvl2pPr>
            <a:lvl3pPr marL="971550" indent="-285750" defTabSz="342900">
              <a:spcBef>
                <a:spcPts val="750"/>
              </a:spcBef>
              <a:spcAft>
                <a:spcPts val="600"/>
              </a:spcAft>
              <a:buClr>
                <a:schemeClr val="accent1"/>
              </a:buClr>
              <a:buSzPct val="80000"/>
              <a:buFont typeface="Wingdings" panose="05000000000000000000" pitchFamily="2" charset="2"/>
              <a:buChar char="§"/>
              <a:defRPr sz="2400">
                <a:solidFill>
                  <a:schemeClr val="tx1">
                    <a:lumMod val="75000"/>
                    <a:lumOff val="25000"/>
                  </a:schemeClr>
                </a:solidFill>
              </a:defRPr>
            </a:lvl3pPr>
            <a:lvl4pPr marL="1314450" indent="-285750" defTabSz="342900">
              <a:spcBef>
                <a:spcPts val="750"/>
              </a:spcBef>
              <a:spcAft>
                <a:spcPts val="600"/>
              </a:spcAft>
              <a:buClr>
                <a:schemeClr val="accent1"/>
              </a:buClr>
              <a:buSzPct val="80000"/>
              <a:buFont typeface="Wingdings" panose="05000000000000000000" pitchFamily="2" charset="2"/>
              <a:buChar char="§"/>
              <a:defRPr sz="2000">
                <a:solidFill>
                  <a:schemeClr val="tx1">
                    <a:lumMod val="75000"/>
                    <a:lumOff val="25000"/>
                  </a:schemeClr>
                </a:solidFill>
              </a:defRPr>
            </a:lvl4pPr>
            <a:lvl5pPr marL="1657350" indent="-285750" defTabSz="342900">
              <a:spcBef>
                <a:spcPts val="750"/>
              </a:spcBef>
              <a:spcAft>
                <a:spcPts val="600"/>
              </a:spcAft>
              <a:buClr>
                <a:schemeClr val="accent1"/>
              </a:buClr>
              <a:buSzPct val="80000"/>
              <a:buFont typeface="Wingdings" panose="05000000000000000000" pitchFamily="2" charset="2"/>
              <a:buChar char="§"/>
              <a:defRPr sz="2000">
                <a:solidFill>
                  <a:schemeClr val="tx1">
                    <a:lumMod val="75000"/>
                    <a:lumOff val="25000"/>
                  </a:schemeClr>
                </a:solidFill>
              </a:defRPr>
            </a:lvl5pPr>
            <a:lvl6pPr marL="18859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6pPr>
            <a:lvl7pPr marL="22288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7pPr>
            <a:lvl8pPr marL="25717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8pPr>
            <a:lvl9pPr marL="29146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9pPr>
          </a:lstStyle>
          <a:p>
            <a:r>
              <a:rPr lang="en-US" sz="1100" dirty="0"/>
              <a:t>Sales of readers</a:t>
            </a:r>
          </a:p>
        </p:txBody>
      </p:sp>
      <p:grpSp>
        <p:nvGrpSpPr>
          <p:cNvPr id="21" name="Group 20">
            <a:extLst>
              <a:ext uri="{FF2B5EF4-FFF2-40B4-BE49-F238E27FC236}">
                <a16:creationId xmlns:a16="http://schemas.microsoft.com/office/drawing/2014/main" id="{4891E6A6-DED8-9F4B-98C6-E7BECAE87E78}"/>
              </a:ext>
            </a:extLst>
          </p:cNvPr>
          <p:cNvGrpSpPr/>
          <p:nvPr/>
        </p:nvGrpSpPr>
        <p:grpSpPr>
          <a:xfrm>
            <a:off x="4571999" y="4503033"/>
            <a:ext cx="1155169" cy="504487"/>
            <a:chOff x="4260570" y="667532"/>
            <a:chExt cx="1647944" cy="848768"/>
          </a:xfrm>
          <a:scene3d>
            <a:camera prst="orthographicFront"/>
            <a:lightRig rig="flat" dir="t"/>
          </a:scene3d>
        </p:grpSpPr>
        <p:sp>
          <p:nvSpPr>
            <p:cNvPr id="22" name="Oval 21">
              <a:extLst>
                <a:ext uri="{FF2B5EF4-FFF2-40B4-BE49-F238E27FC236}">
                  <a16:creationId xmlns:a16="http://schemas.microsoft.com/office/drawing/2014/main" id="{5E25D6AD-9E1C-B443-A60B-0F338094E50C}"/>
                </a:ext>
              </a:extLst>
            </p:cNvPr>
            <p:cNvSpPr/>
            <p:nvPr/>
          </p:nvSpPr>
          <p:spPr>
            <a:xfrm>
              <a:off x="4260570" y="667532"/>
              <a:ext cx="1647944" cy="848768"/>
            </a:xfrm>
            <a:prstGeom prst="ellipse">
              <a:avLst/>
            </a:prstGeom>
            <a:gradFill rotWithShape="0">
              <a:gsLst>
                <a:gs pos="0">
                  <a:srgbClr val="90C226">
                    <a:hueOff val="0"/>
                    <a:satOff val="0"/>
                    <a:lumOff val="0"/>
                    <a:alphaOff val="0"/>
                    <a:tint val="96000"/>
                    <a:lumMod val="100000"/>
                  </a:srgbClr>
                </a:gs>
                <a:gs pos="78000">
                  <a:srgbClr val="90C226">
                    <a:hueOff val="0"/>
                    <a:satOff val="0"/>
                    <a:lumOff val="0"/>
                    <a:alphaOff val="0"/>
                    <a:shade val="94000"/>
                    <a:lumMod val="94000"/>
                  </a:srgbClr>
                </a:gs>
              </a:gsLst>
              <a:lin ang="5400000" scaled="0"/>
            </a:gradFill>
            <a:ln>
              <a:noFill/>
            </a:ln>
            <a:effectLst>
              <a:outerShdw blurRad="38100" dist="254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23" name="Oval 4">
              <a:extLst>
                <a:ext uri="{FF2B5EF4-FFF2-40B4-BE49-F238E27FC236}">
                  <a16:creationId xmlns:a16="http://schemas.microsoft.com/office/drawing/2014/main" id="{B2523222-2BBA-AC44-A3DD-4AFD0852318B}"/>
                </a:ext>
              </a:extLst>
            </p:cNvPr>
            <p:cNvSpPr txBox="1"/>
            <p:nvPr/>
          </p:nvSpPr>
          <p:spPr>
            <a:xfrm>
              <a:off x="4429545" y="791832"/>
              <a:ext cx="1343111" cy="6001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defPPr>
                <a:defRPr lang="en-US"/>
              </a:defPPr>
              <a:lvl1pPr lvl="0" indent="0" algn="ctr" defTabSz="622300">
                <a:lnSpc>
                  <a:spcPct val="90000"/>
                </a:lnSpc>
                <a:spcBef>
                  <a:spcPct val="0"/>
                </a:spcBef>
                <a:spcAft>
                  <a:spcPct val="35000"/>
                </a:spcAft>
                <a:buNone/>
                <a:defRPr sz="1600">
                  <a:solidFill>
                    <a:prstClr val="white"/>
                  </a:solidFill>
                  <a:latin typeface="Trebuchet MS" panose="020B0603020202020204"/>
                </a:defRPr>
              </a:lvl1pPr>
            </a:lstStyle>
            <a:p>
              <a:pPr defTabSz="514337"/>
              <a:r>
                <a:rPr lang="en-US" sz="1100" dirty="0"/>
                <a:t>Consumables</a:t>
              </a:r>
            </a:p>
          </p:txBody>
        </p:sp>
      </p:grpSp>
      <p:sp>
        <p:nvSpPr>
          <p:cNvPr id="24" name="Content Placeholder 2">
            <a:extLst>
              <a:ext uri="{FF2B5EF4-FFF2-40B4-BE49-F238E27FC236}">
                <a16:creationId xmlns:a16="http://schemas.microsoft.com/office/drawing/2014/main" id="{EEEEE268-8E64-2649-B3B5-03E896864D6F}"/>
              </a:ext>
            </a:extLst>
          </p:cNvPr>
          <p:cNvSpPr txBox="1">
            <a:spLocks/>
          </p:cNvSpPr>
          <p:nvPr/>
        </p:nvSpPr>
        <p:spPr>
          <a:xfrm>
            <a:off x="5789731" y="4603160"/>
            <a:ext cx="5185735" cy="493064"/>
          </a:xfrm>
          <a:custGeom>
            <a:avLst/>
            <a:gdLst>
              <a:gd name="connsiteX0" fmla="*/ 0 w 7772847"/>
              <a:gd name="connsiteY0" fmla="*/ 0 h 3950258"/>
              <a:gd name="connsiteX1" fmla="*/ 7772847 w 7772847"/>
              <a:gd name="connsiteY1" fmla="*/ 0 h 3950258"/>
              <a:gd name="connsiteX2" fmla="*/ 7772847 w 7772847"/>
              <a:gd name="connsiteY2" fmla="*/ 3950258 h 3950258"/>
              <a:gd name="connsiteX3" fmla="*/ 0 w 7772847"/>
              <a:gd name="connsiteY3" fmla="*/ 3950258 h 3950258"/>
              <a:gd name="connsiteX4" fmla="*/ 0 w 7772847"/>
              <a:gd name="connsiteY4" fmla="*/ 0 h 3950258"/>
              <a:gd name="connsiteX0" fmla="*/ 0 w 8437382"/>
              <a:gd name="connsiteY0" fmla="*/ 0 h 3950258"/>
              <a:gd name="connsiteX1" fmla="*/ 7772847 w 8437382"/>
              <a:gd name="connsiteY1" fmla="*/ 0 h 3950258"/>
              <a:gd name="connsiteX2" fmla="*/ 8437382 w 8437382"/>
              <a:gd name="connsiteY2" fmla="*/ 3939626 h 3950258"/>
              <a:gd name="connsiteX3" fmla="*/ 0 w 8437382"/>
              <a:gd name="connsiteY3" fmla="*/ 3950258 h 3950258"/>
              <a:gd name="connsiteX4" fmla="*/ 0 w 8437382"/>
              <a:gd name="connsiteY4" fmla="*/ 0 h 3950258"/>
              <a:gd name="connsiteX0" fmla="*/ 0 w 8437382"/>
              <a:gd name="connsiteY0" fmla="*/ 10633 h 3960891"/>
              <a:gd name="connsiteX1" fmla="*/ 7379443 w 8437382"/>
              <a:gd name="connsiteY1" fmla="*/ 0 h 3960891"/>
              <a:gd name="connsiteX2" fmla="*/ 8437382 w 8437382"/>
              <a:gd name="connsiteY2" fmla="*/ 3950259 h 3960891"/>
              <a:gd name="connsiteX3" fmla="*/ 0 w 8437382"/>
              <a:gd name="connsiteY3" fmla="*/ 3960891 h 3960891"/>
              <a:gd name="connsiteX4" fmla="*/ 0 w 8437382"/>
              <a:gd name="connsiteY4" fmla="*/ 10633 h 3960891"/>
              <a:gd name="connsiteX0" fmla="*/ 0 w 8517126"/>
              <a:gd name="connsiteY0" fmla="*/ 10633 h 3960891"/>
              <a:gd name="connsiteX1" fmla="*/ 7379443 w 8517126"/>
              <a:gd name="connsiteY1" fmla="*/ 0 h 3960891"/>
              <a:gd name="connsiteX2" fmla="*/ 8517126 w 8517126"/>
              <a:gd name="connsiteY2" fmla="*/ 3939627 h 3960891"/>
              <a:gd name="connsiteX3" fmla="*/ 0 w 8517126"/>
              <a:gd name="connsiteY3" fmla="*/ 3960891 h 3960891"/>
              <a:gd name="connsiteX4" fmla="*/ 0 w 8517126"/>
              <a:gd name="connsiteY4" fmla="*/ 10633 h 3960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126" h="3960891">
                <a:moveTo>
                  <a:pt x="0" y="10633"/>
                </a:moveTo>
                <a:lnTo>
                  <a:pt x="7379443" y="0"/>
                </a:lnTo>
                <a:lnTo>
                  <a:pt x="8517126" y="3939627"/>
                </a:lnTo>
                <a:lnTo>
                  <a:pt x="0" y="3960891"/>
                </a:lnTo>
                <a:lnTo>
                  <a:pt x="0" y="10633"/>
                </a:lnTo>
                <a:close/>
              </a:path>
            </a:pathLst>
          </a:custGeom>
        </p:spPr>
        <p:txBody>
          <a:bodyPr vert="horz" lIns="91440" tIns="45720" rIns="91440" bIns="45720" rtlCol="0">
            <a:normAutofit/>
          </a:bodyPr>
          <a:lstStyle>
            <a:lvl1pPr marL="112713" indent="-112713" defTabSz="342900">
              <a:spcBef>
                <a:spcPts val="300"/>
              </a:spcBef>
              <a:spcAft>
                <a:spcPts val="300"/>
              </a:spcAft>
              <a:buClr>
                <a:schemeClr val="accent1"/>
              </a:buClr>
              <a:buSzPct val="80000"/>
              <a:buFont typeface="Arial" panose="020B0604020202020204" pitchFamily="34" charset="0"/>
              <a:buChar char="•"/>
              <a:defRPr sz="1500">
                <a:solidFill>
                  <a:schemeClr val="tx1">
                    <a:lumMod val="75000"/>
                    <a:lumOff val="25000"/>
                  </a:schemeClr>
                </a:solidFill>
              </a:defRPr>
            </a:lvl1pPr>
            <a:lvl2pPr marL="685800" indent="-342900" defTabSz="342900">
              <a:spcBef>
                <a:spcPts val="750"/>
              </a:spcBef>
              <a:spcAft>
                <a:spcPts val="600"/>
              </a:spcAft>
              <a:buClr>
                <a:schemeClr val="accent1"/>
              </a:buClr>
              <a:buSzPct val="80000"/>
              <a:buFont typeface="Wingdings" panose="05000000000000000000" pitchFamily="2" charset="2"/>
              <a:buChar char="§"/>
              <a:defRPr sz="2400">
                <a:solidFill>
                  <a:schemeClr val="tx1">
                    <a:lumMod val="75000"/>
                    <a:lumOff val="25000"/>
                  </a:schemeClr>
                </a:solidFill>
              </a:defRPr>
            </a:lvl2pPr>
            <a:lvl3pPr marL="971550" indent="-285750" defTabSz="342900">
              <a:spcBef>
                <a:spcPts val="750"/>
              </a:spcBef>
              <a:spcAft>
                <a:spcPts val="600"/>
              </a:spcAft>
              <a:buClr>
                <a:schemeClr val="accent1"/>
              </a:buClr>
              <a:buSzPct val="80000"/>
              <a:buFont typeface="Wingdings" panose="05000000000000000000" pitchFamily="2" charset="2"/>
              <a:buChar char="§"/>
              <a:defRPr sz="2400">
                <a:solidFill>
                  <a:schemeClr val="tx1">
                    <a:lumMod val="75000"/>
                    <a:lumOff val="25000"/>
                  </a:schemeClr>
                </a:solidFill>
              </a:defRPr>
            </a:lvl3pPr>
            <a:lvl4pPr marL="1314450" indent="-285750" defTabSz="342900">
              <a:spcBef>
                <a:spcPts val="750"/>
              </a:spcBef>
              <a:spcAft>
                <a:spcPts val="600"/>
              </a:spcAft>
              <a:buClr>
                <a:schemeClr val="accent1"/>
              </a:buClr>
              <a:buSzPct val="80000"/>
              <a:buFont typeface="Wingdings" panose="05000000000000000000" pitchFamily="2" charset="2"/>
              <a:buChar char="§"/>
              <a:defRPr sz="2000">
                <a:solidFill>
                  <a:schemeClr val="tx1">
                    <a:lumMod val="75000"/>
                    <a:lumOff val="25000"/>
                  </a:schemeClr>
                </a:solidFill>
              </a:defRPr>
            </a:lvl4pPr>
            <a:lvl5pPr marL="1657350" indent="-285750" defTabSz="342900">
              <a:spcBef>
                <a:spcPts val="750"/>
              </a:spcBef>
              <a:spcAft>
                <a:spcPts val="600"/>
              </a:spcAft>
              <a:buClr>
                <a:schemeClr val="accent1"/>
              </a:buClr>
              <a:buSzPct val="80000"/>
              <a:buFont typeface="Wingdings" panose="05000000000000000000" pitchFamily="2" charset="2"/>
              <a:buChar char="§"/>
              <a:defRPr sz="2000">
                <a:solidFill>
                  <a:schemeClr val="tx1">
                    <a:lumMod val="75000"/>
                    <a:lumOff val="25000"/>
                  </a:schemeClr>
                </a:solidFill>
              </a:defRPr>
            </a:lvl5pPr>
            <a:lvl6pPr marL="18859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6pPr>
            <a:lvl7pPr marL="22288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7pPr>
            <a:lvl8pPr marL="25717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8pPr>
            <a:lvl9pPr marL="2914650" indent="-171450" defTabSz="342900">
              <a:spcBef>
                <a:spcPts val="750"/>
              </a:spcBef>
              <a:spcAft>
                <a:spcPts val="0"/>
              </a:spcAft>
              <a:buClr>
                <a:schemeClr val="accent1"/>
              </a:buClr>
              <a:buSzPct val="80000"/>
              <a:buFont typeface="Wingdings 3" charset="2"/>
              <a:buChar char=""/>
              <a:defRPr sz="900">
                <a:solidFill>
                  <a:schemeClr val="tx1">
                    <a:lumMod val="75000"/>
                    <a:lumOff val="25000"/>
                  </a:schemeClr>
                </a:solidFill>
              </a:defRPr>
            </a:lvl9pPr>
          </a:lstStyle>
          <a:p>
            <a:r>
              <a:rPr lang="en-US" sz="1100" dirty="0"/>
              <a:t>Sales of Electrodes </a:t>
            </a:r>
            <a:br>
              <a:rPr lang="en-US" sz="1100" dirty="0"/>
            </a:br>
            <a:r>
              <a:rPr lang="en-US" sz="1100" dirty="0"/>
              <a:t>(single test - £10-£15)</a:t>
            </a:r>
          </a:p>
          <a:p>
            <a:endParaRPr lang="en-US" sz="1100" dirty="0"/>
          </a:p>
          <a:p>
            <a:endParaRPr lang="en-US" sz="1100" dirty="0"/>
          </a:p>
        </p:txBody>
      </p:sp>
      <p:pic>
        <p:nvPicPr>
          <p:cNvPr id="26" name="Picture 25">
            <a:extLst>
              <a:ext uri="{FF2B5EF4-FFF2-40B4-BE49-F238E27FC236}">
                <a16:creationId xmlns:a16="http://schemas.microsoft.com/office/drawing/2014/main" id="{9AAD4541-1C41-454E-82F1-B956E90E5BE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49942" y="3806376"/>
            <a:ext cx="1077076" cy="667741"/>
          </a:xfrm>
          <a:prstGeom prst="rect">
            <a:avLst/>
          </a:prstGeom>
        </p:spPr>
      </p:pic>
    </p:spTree>
    <p:extLst>
      <p:ext uri="{BB962C8B-B14F-4D97-AF65-F5344CB8AC3E}">
        <p14:creationId xmlns:p14="http://schemas.microsoft.com/office/powerpoint/2010/main" val="413426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5" name="CustomShape 4"/>
          <p:cNvSpPr/>
          <p:nvPr/>
        </p:nvSpPr>
        <p:spPr>
          <a:xfrm>
            <a:off x="284664" y="341948"/>
            <a:ext cx="7553050" cy="594487"/>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endParaRPr sz="2400"/>
          </a:p>
          <a:p>
            <a:pPr>
              <a:lnSpc>
                <a:spcPct val="100000"/>
              </a:lnSpc>
            </a:pPr>
            <a:endParaRPr sz="2400"/>
          </a:p>
          <a:p>
            <a:pPr>
              <a:lnSpc>
                <a:spcPct val="100000"/>
              </a:lnSpc>
            </a:pPr>
            <a:endParaRPr sz="2400"/>
          </a:p>
        </p:txBody>
      </p:sp>
      <p:sp>
        <p:nvSpPr>
          <p:cNvPr id="6" name="Title 5">
            <a:extLst>
              <a:ext uri="{FF2B5EF4-FFF2-40B4-BE49-F238E27FC236}">
                <a16:creationId xmlns:a16="http://schemas.microsoft.com/office/drawing/2014/main" id="{19438790-B250-4AC6-91AC-47212408FAE2}"/>
              </a:ext>
            </a:extLst>
          </p:cNvPr>
          <p:cNvSpPr>
            <a:spLocks noGrp="1"/>
          </p:cNvSpPr>
          <p:nvPr>
            <p:ph type="title"/>
          </p:nvPr>
        </p:nvSpPr>
        <p:spPr>
          <a:xfrm>
            <a:off x="489683" y="88129"/>
            <a:ext cx="7663108" cy="507636"/>
          </a:xfrm>
        </p:spPr>
        <p:txBody>
          <a:bodyPr>
            <a:noAutofit/>
          </a:bodyPr>
          <a:lstStyle/>
          <a:p>
            <a:r>
              <a:rPr lang="en-GB" sz="2000" spc="-1" dirty="0">
                <a:uFill>
                  <a:solidFill>
                    <a:srgbClr val="FFFFFF"/>
                  </a:solidFill>
                </a:uFill>
              </a:rPr>
              <a:t>Senior Leadership Team</a:t>
            </a:r>
            <a:endParaRPr lang="en-US" sz="2000" dirty="0"/>
          </a:p>
        </p:txBody>
      </p:sp>
      <p:sp>
        <p:nvSpPr>
          <p:cNvPr id="7" name="Content Placeholder 6">
            <a:extLst>
              <a:ext uri="{FF2B5EF4-FFF2-40B4-BE49-F238E27FC236}">
                <a16:creationId xmlns:a16="http://schemas.microsoft.com/office/drawing/2014/main" id="{CC3C0E02-2CE4-45E6-B402-FEEFEE783849}"/>
              </a:ext>
            </a:extLst>
          </p:cNvPr>
          <p:cNvSpPr>
            <a:spLocks noGrp="1"/>
          </p:cNvSpPr>
          <p:nvPr>
            <p:ph idx="1"/>
          </p:nvPr>
        </p:nvSpPr>
        <p:spPr>
          <a:xfrm>
            <a:off x="1306286" y="639191"/>
            <a:ext cx="5990626" cy="4289035"/>
          </a:xfrm>
        </p:spPr>
        <p:txBody>
          <a:bodyPr>
            <a:noAutofit/>
          </a:bodyPr>
          <a:lstStyle/>
          <a:p>
            <a:pPr marL="0" indent="0">
              <a:spcBef>
                <a:spcPts val="300"/>
              </a:spcBef>
              <a:spcAft>
                <a:spcPts val="300"/>
              </a:spcAft>
              <a:buNone/>
            </a:pPr>
            <a:r>
              <a:rPr lang="en-GB" sz="1400" b="1" dirty="0">
                <a:uFill>
                  <a:solidFill>
                    <a:srgbClr val="000000"/>
                  </a:solidFill>
                </a:uFill>
              </a:rPr>
              <a:t>	Matthew Harte, Group CEO</a:t>
            </a:r>
          </a:p>
          <a:p>
            <a:pPr marL="504000" lvl="2">
              <a:spcBef>
                <a:spcPts val="0"/>
              </a:spcBef>
            </a:pPr>
            <a:r>
              <a:rPr lang="en-US" sz="1400" dirty="0">
                <a:uFill>
                  <a:solidFill>
                    <a:srgbClr val="000000"/>
                  </a:solidFill>
                </a:uFill>
                <a:ea typeface="Calibri" panose="020F0502020204030204" pitchFamily="34" charset="0"/>
              </a:rPr>
              <a:t>High technology start-up experience</a:t>
            </a:r>
          </a:p>
          <a:p>
            <a:pPr marL="504000" lvl="2">
              <a:spcBef>
                <a:spcPts val="0"/>
              </a:spcBef>
            </a:pPr>
            <a:r>
              <a:rPr lang="en-US" sz="1400" dirty="0">
                <a:uFill>
                  <a:solidFill>
                    <a:srgbClr val="000000"/>
                  </a:solidFill>
                </a:uFill>
                <a:ea typeface="Calibri" panose="020F0502020204030204" pitchFamily="34" charset="0"/>
              </a:rPr>
              <a:t>Previously MD at </a:t>
            </a:r>
            <a:r>
              <a:rPr lang="en-US" sz="1400" dirty="0" err="1">
                <a:uFill>
                  <a:solidFill>
                    <a:srgbClr val="000000"/>
                  </a:solidFill>
                </a:uFill>
                <a:ea typeface="Calibri" panose="020F0502020204030204" pitchFamily="34" charset="0"/>
              </a:rPr>
              <a:t>Biocote</a:t>
            </a:r>
            <a:r>
              <a:rPr lang="en-US" sz="1400" dirty="0">
                <a:uFill>
                  <a:solidFill>
                    <a:srgbClr val="000000"/>
                  </a:solidFill>
                </a:uFill>
                <a:ea typeface="Calibri" panose="020F0502020204030204" pitchFamily="34" charset="0"/>
              </a:rPr>
              <a:t>, a leading branded antimicrobial company and COO of </a:t>
            </a:r>
            <a:r>
              <a:rPr lang="en-US" sz="1400" dirty="0" err="1">
                <a:uFill>
                  <a:solidFill>
                    <a:srgbClr val="000000"/>
                  </a:solidFill>
                </a:uFill>
                <a:ea typeface="Calibri" panose="020F0502020204030204" pitchFamily="34" charset="0"/>
              </a:rPr>
              <a:t>Protomed</a:t>
            </a:r>
            <a:r>
              <a:rPr lang="en-US" sz="1400" dirty="0">
                <a:uFill>
                  <a:solidFill>
                    <a:srgbClr val="000000"/>
                  </a:solidFill>
                </a:uFill>
                <a:ea typeface="Calibri" panose="020F0502020204030204" pitchFamily="34" charset="0"/>
              </a:rPr>
              <a:t>, a medicine management business</a:t>
            </a:r>
          </a:p>
          <a:p>
            <a:pPr marL="504000" lvl="2">
              <a:spcBef>
                <a:spcPts val="0"/>
              </a:spcBef>
            </a:pPr>
            <a:endParaRPr lang="en-US" sz="1400" dirty="0">
              <a:uFill>
                <a:solidFill>
                  <a:srgbClr val="000000"/>
                </a:solidFill>
              </a:uFill>
              <a:ea typeface="Calibri" panose="020F0502020204030204" pitchFamily="34" charset="0"/>
            </a:endParaRPr>
          </a:p>
          <a:p>
            <a:pPr marL="504000" lvl="2">
              <a:spcBef>
                <a:spcPts val="0"/>
              </a:spcBef>
            </a:pPr>
            <a:endParaRPr lang="en-US" sz="1400" dirty="0">
              <a:uFill>
                <a:solidFill>
                  <a:srgbClr val="000000"/>
                </a:solidFill>
              </a:uFill>
              <a:ea typeface="Calibri" panose="020F0502020204030204" pitchFamily="34" charset="0"/>
            </a:endParaRPr>
          </a:p>
          <a:p>
            <a:pPr marL="0" indent="0">
              <a:spcBef>
                <a:spcPts val="300"/>
              </a:spcBef>
              <a:spcAft>
                <a:spcPts val="300"/>
              </a:spcAft>
              <a:buNone/>
            </a:pPr>
            <a:r>
              <a:rPr lang="en-US" sz="1400" b="1" dirty="0">
                <a:uFill>
                  <a:solidFill>
                    <a:srgbClr val="000000"/>
                  </a:solidFill>
                </a:uFill>
                <a:ea typeface="Calibri" panose="020F0502020204030204" pitchFamily="34" charset="0"/>
              </a:rPr>
              <a:t>	</a:t>
            </a:r>
            <a:r>
              <a:rPr lang="en-GB" sz="1400" b="1" dirty="0">
                <a:uFill>
                  <a:solidFill>
                    <a:srgbClr val="000000"/>
                  </a:solidFill>
                </a:uFill>
              </a:rPr>
              <a:t>Ian Eastwood, CTO </a:t>
            </a:r>
          </a:p>
          <a:p>
            <a:pPr marL="504000" lvl="2" indent="-168271">
              <a:spcBef>
                <a:spcPts val="0"/>
              </a:spcBef>
            </a:pPr>
            <a:r>
              <a:rPr lang="en-GB" sz="1400" kern="50" dirty="0">
                <a:uFill>
                  <a:solidFill>
                    <a:srgbClr val="000000"/>
                  </a:solidFill>
                </a:uFill>
                <a:ea typeface="Calibri" panose="020F0502020204030204" pitchFamily="34" charset="0"/>
                <a:cs typeface="Arial Unicode MS" panose="020B0604020202020204" pitchFamily="34" charset="-128"/>
              </a:rPr>
              <a:t>Technical Director of </a:t>
            </a:r>
            <a:r>
              <a:rPr lang="en-GB" sz="1400" kern="50" dirty="0" err="1">
                <a:uFill>
                  <a:solidFill>
                    <a:srgbClr val="000000"/>
                  </a:solidFill>
                </a:uFill>
                <a:ea typeface="Calibri" panose="020F0502020204030204" pitchFamily="34" charset="0"/>
                <a:cs typeface="Arial Unicode MS" panose="020B0604020202020204" pitchFamily="34" charset="-128"/>
              </a:rPr>
              <a:t>Biocode</a:t>
            </a:r>
            <a:r>
              <a:rPr lang="en-GB" sz="1400" kern="50" dirty="0">
                <a:uFill>
                  <a:solidFill>
                    <a:srgbClr val="000000"/>
                  </a:solidFill>
                </a:uFill>
                <a:ea typeface="Calibri" panose="020F0502020204030204" pitchFamily="34" charset="0"/>
                <a:cs typeface="Arial Unicode MS" panose="020B0604020202020204" pitchFamily="34" charset="-128"/>
              </a:rPr>
              <a:t> and subsequently the CTO of Authentix</a:t>
            </a:r>
          </a:p>
          <a:p>
            <a:pPr marL="504000" lvl="2" indent="-168271">
              <a:spcBef>
                <a:spcPts val="0"/>
              </a:spcBef>
            </a:pPr>
            <a:r>
              <a:rPr lang="en-GB" sz="1400" kern="50" dirty="0">
                <a:uFill>
                  <a:solidFill>
                    <a:srgbClr val="000000"/>
                  </a:solidFill>
                </a:uFill>
                <a:ea typeface="Calibri" panose="020F0502020204030204" pitchFamily="34" charset="0"/>
                <a:cs typeface="Arial Unicode MS" panose="020B0604020202020204" pitchFamily="34" charset="-128"/>
              </a:rPr>
              <a:t>He has developed security features that are present in several legal tenders around the world </a:t>
            </a:r>
          </a:p>
          <a:p>
            <a:pPr marL="504000" lvl="2" indent="-168271">
              <a:spcBef>
                <a:spcPts val="0"/>
              </a:spcBef>
            </a:pPr>
            <a:endParaRPr lang="en-GB" sz="1400" kern="50" dirty="0">
              <a:uFill>
                <a:solidFill>
                  <a:srgbClr val="000000"/>
                </a:solidFill>
              </a:uFill>
              <a:ea typeface="Calibri" panose="020F0502020204030204" pitchFamily="34" charset="0"/>
              <a:cs typeface="Arial Unicode MS" panose="020B0604020202020204" pitchFamily="34" charset="-128"/>
            </a:endParaRPr>
          </a:p>
          <a:p>
            <a:pPr marL="504000" lvl="2" indent="-168271">
              <a:spcBef>
                <a:spcPts val="0"/>
              </a:spcBef>
            </a:pPr>
            <a:endParaRPr lang="en-GB" sz="1400" kern="50" dirty="0">
              <a:uFill>
                <a:solidFill>
                  <a:srgbClr val="000000"/>
                </a:solidFill>
              </a:uFill>
              <a:ea typeface="Calibri" panose="020F0502020204030204" pitchFamily="34" charset="0"/>
              <a:cs typeface="Arial Unicode MS" panose="020B0604020202020204" pitchFamily="34" charset="-128"/>
            </a:endParaRPr>
          </a:p>
          <a:p>
            <a:pPr marL="0" indent="0">
              <a:spcBef>
                <a:spcPts val="300"/>
              </a:spcBef>
              <a:spcAft>
                <a:spcPts val="300"/>
              </a:spcAft>
              <a:buNone/>
            </a:pPr>
            <a:r>
              <a:rPr lang="en-GB" sz="1400" b="1" dirty="0">
                <a:uFill>
                  <a:solidFill>
                    <a:srgbClr val="000000"/>
                  </a:solidFill>
                </a:uFill>
              </a:rPr>
              <a:t>	Jim Murray-Smith, Chairman </a:t>
            </a:r>
          </a:p>
          <a:p>
            <a:pPr marL="504000" lvl="2" indent="-168271">
              <a:spcBef>
                <a:spcPts val="0"/>
              </a:spcBef>
            </a:pPr>
            <a:r>
              <a:rPr lang="en-GB" sz="1400" kern="50" dirty="0">
                <a:uFill>
                  <a:solidFill>
                    <a:srgbClr val="000000"/>
                  </a:solidFill>
                </a:uFill>
                <a:ea typeface="Calibri" panose="020F0502020204030204" pitchFamily="34" charset="0"/>
                <a:cs typeface="Arial Unicode MS" panose="020B0604020202020204" pitchFamily="34" charset="-128"/>
              </a:rPr>
              <a:t>Chairman and founder of The UK Manufacturing Accelerator</a:t>
            </a:r>
          </a:p>
          <a:p>
            <a:pPr marL="504000" lvl="2" indent="-168271">
              <a:spcBef>
                <a:spcPts val="0"/>
              </a:spcBef>
            </a:pPr>
            <a:r>
              <a:rPr lang="en-GB" sz="1400" kern="50" dirty="0">
                <a:uFill>
                  <a:solidFill>
                    <a:srgbClr val="000000"/>
                  </a:solidFill>
                </a:uFill>
                <a:ea typeface="Calibri" panose="020F0502020204030204" pitchFamily="34" charset="0"/>
                <a:cs typeface="Arial Unicode MS" panose="020B0604020202020204" pitchFamily="34" charset="-128"/>
              </a:rPr>
              <a:t>Founder of </a:t>
            </a:r>
            <a:r>
              <a:rPr lang="en-GB" sz="1400" kern="50" dirty="0" err="1">
                <a:uFill>
                  <a:solidFill>
                    <a:srgbClr val="000000"/>
                  </a:solidFill>
                </a:uFill>
                <a:ea typeface="Calibri" panose="020F0502020204030204" pitchFamily="34" charset="0"/>
                <a:cs typeface="Arial Unicode MS" panose="020B0604020202020204" pitchFamily="34" charset="-128"/>
              </a:rPr>
              <a:t>Versarien</a:t>
            </a:r>
            <a:r>
              <a:rPr lang="en-GB" sz="1400" kern="50" dirty="0">
                <a:uFill>
                  <a:solidFill>
                    <a:srgbClr val="000000"/>
                  </a:solidFill>
                </a:uFill>
                <a:ea typeface="Calibri" panose="020F0502020204030204" pitchFamily="34" charset="0"/>
                <a:cs typeface="Arial Unicode MS" panose="020B0604020202020204" pitchFamily="34" charset="-128"/>
              </a:rPr>
              <a:t> plc, taken from start-up through to IPO</a:t>
            </a:r>
          </a:p>
          <a:p>
            <a:pPr marL="0" indent="-369878">
              <a:spcBef>
                <a:spcPts val="0"/>
              </a:spcBef>
            </a:pPr>
            <a:endParaRPr lang="en-GB" sz="1600" kern="50" dirty="0">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p:txBody>
      </p:sp>
      <p:pic>
        <p:nvPicPr>
          <p:cNvPr id="8" name="Picture 7" descr="A person wearing a suit and tie smiling at the camera&#10;&#10;Description automatically generated">
            <a:extLst>
              <a:ext uri="{FF2B5EF4-FFF2-40B4-BE49-F238E27FC236}">
                <a16:creationId xmlns:a16="http://schemas.microsoft.com/office/drawing/2014/main" id="{F41B5E04-4C89-4E1A-AC3F-F253E84B57F2}"/>
              </a:ext>
            </a:extLst>
          </p:cNvPr>
          <p:cNvPicPr>
            <a:picLocks noChangeAspect="1"/>
          </p:cNvPicPr>
          <p:nvPr/>
        </p:nvPicPr>
        <p:blipFill rotWithShape="1">
          <a:blip r:embed="rId3"/>
          <a:srcRect l="31281" t="17185" r="34729" b="44889"/>
          <a:stretch/>
        </p:blipFill>
        <p:spPr>
          <a:xfrm>
            <a:off x="517616" y="595765"/>
            <a:ext cx="968284" cy="1197492"/>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9F84F7CF-72D4-4E68-BB6A-46D37AF020E2}"/>
              </a:ext>
            </a:extLst>
          </p:cNvPr>
          <p:cNvPicPr>
            <a:picLocks noChangeAspect="1"/>
          </p:cNvPicPr>
          <p:nvPr/>
        </p:nvPicPr>
        <p:blipFill rotWithShape="1">
          <a:blip r:embed="rId4"/>
          <a:srcRect l="27660" t="12801" r="39162" b="50181"/>
          <a:stretch/>
        </p:blipFill>
        <p:spPr>
          <a:xfrm>
            <a:off x="517616" y="1993392"/>
            <a:ext cx="968284" cy="1197492"/>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DF15ECA5-5DC0-41E1-954B-58A041C178EF}"/>
              </a:ext>
            </a:extLst>
          </p:cNvPr>
          <p:cNvPicPr>
            <a:picLocks noChangeAspect="1"/>
          </p:cNvPicPr>
          <p:nvPr/>
        </p:nvPicPr>
        <p:blipFill rotWithShape="1">
          <a:blip r:embed="rId5"/>
          <a:srcRect l="22604" t="17461" r="41950" b="45180"/>
          <a:stretch/>
        </p:blipFill>
        <p:spPr>
          <a:xfrm>
            <a:off x="517616" y="3464172"/>
            <a:ext cx="1025108" cy="1197492"/>
          </a:xfrm>
          <a:prstGeom prst="rect">
            <a:avLst/>
          </a:prstGeom>
        </p:spPr>
      </p:pic>
    </p:spTree>
    <p:extLst>
      <p:ext uri="{BB962C8B-B14F-4D97-AF65-F5344CB8AC3E}">
        <p14:creationId xmlns:p14="http://schemas.microsoft.com/office/powerpoint/2010/main" val="3508699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5" name="CustomShape 4"/>
          <p:cNvSpPr/>
          <p:nvPr/>
        </p:nvSpPr>
        <p:spPr>
          <a:xfrm>
            <a:off x="284664" y="341948"/>
            <a:ext cx="7553050" cy="594487"/>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endParaRPr sz="2400"/>
          </a:p>
          <a:p>
            <a:pPr>
              <a:lnSpc>
                <a:spcPct val="100000"/>
              </a:lnSpc>
            </a:pPr>
            <a:endParaRPr sz="2400"/>
          </a:p>
          <a:p>
            <a:pPr>
              <a:lnSpc>
                <a:spcPct val="100000"/>
              </a:lnSpc>
            </a:pPr>
            <a:endParaRPr sz="2400"/>
          </a:p>
        </p:txBody>
      </p:sp>
      <p:sp>
        <p:nvSpPr>
          <p:cNvPr id="6" name="Title 5">
            <a:extLst>
              <a:ext uri="{FF2B5EF4-FFF2-40B4-BE49-F238E27FC236}">
                <a16:creationId xmlns:a16="http://schemas.microsoft.com/office/drawing/2014/main" id="{19438790-B250-4AC6-91AC-47212408FAE2}"/>
              </a:ext>
            </a:extLst>
          </p:cNvPr>
          <p:cNvSpPr>
            <a:spLocks noGrp="1"/>
          </p:cNvSpPr>
          <p:nvPr>
            <p:ph type="title"/>
          </p:nvPr>
        </p:nvSpPr>
        <p:spPr>
          <a:xfrm>
            <a:off x="2281907" y="1518534"/>
            <a:ext cx="3707413" cy="2106432"/>
          </a:xfrm>
        </p:spPr>
        <p:txBody>
          <a:bodyPr>
            <a:noAutofit/>
          </a:bodyPr>
          <a:lstStyle/>
          <a:p>
            <a:r>
              <a:rPr lang="en-GB" sz="12000" spc="-1" dirty="0">
                <a:uFill>
                  <a:solidFill>
                    <a:srgbClr val="FFFFFF"/>
                  </a:solidFill>
                </a:uFill>
              </a:rPr>
              <a:t>Q </a:t>
            </a:r>
            <a:r>
              <a:rPr lang="en-GB" sz="6000" spc="-1" dirty="0">
                <a:uFill>
                  <a:solidFill>
                    <a:srgbClr val="FFFFFF"/>
                  </a:solidFill>
                </a:uFill>
              </a:rPr>
              <a:t>&amp;</a:t>
            </a:r>
            <a:r>
              <a:rPr lang="en-GB" sz="12000" spc="-1" dirty="0">
                <a:uFill>
                  <a:solidFill>
                    <a:srgbClr val="FFFFFF"/>
                  </a:solidFill>
                </a:uFill>
              </a:rPr>
              <a:t> A</a:t>
            </a:r>
            <a:endParaRPr lang="en-US" sz="12000" dirty="0"/>
          </a:p>
        </p:txBody>
      </p:sp>
      <p:sp>
        <p:nvSpPr>
          <p:cNvPr id="11" name="Title 1">
            <a:extLst>
              <a:ext uri="{FF2B5EF4-FFF2-40B4-BE49-F238E27FC236}">
                <a16:creationId xmlns:a16="http://schemas.microsoft.com/office/drawing/2014/main" id="{EC8ADE87-9201-4EB2-8685-EE80993103D8}"/>
              </a:ext>
            </a:extLst>
          </p:cNvPr>
          <p:cNvSpPr txBox="1">
            <a:spLocks/>
          </p:cNvSpPr>
          <p:nvPr/>
        </p:nvSpPr>
        <p:spPr>
          <a:xfrm>
            <a:off x="489683" y="291208"/>
            <a:ext cx="7663108" cy="507636"/>
          </a:xfrm>
          <a:prstGeom prst="rect">
            <a:avLst/>
          </a:prstGeom>
        </p:spPr>
        <p:txBody>
          <a:bodyPr vert="horz" lIns="91440" tIns="45720" rIns="91440" bIns="45720" rtlCol="0" anchor="t">
            <a:normAutofit/>
          </a:bodyPr>
          <a:lst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err="1"/>
              <a:t>Eluceda</a:t>
            </a:r>
            <a:r>
              <a:rPr lang="en-GB" sz="2400" dirty="0"/>
              <a:t> Covid-19 RNA Test</a:t>
            </a:r>
          </a:p>
        </p:txBody>
      </p:sp>
    </p:spTree>
    <p:extLst>
      <p:ext uri="{BB962C8B-B14F-4D97-AF65-F5344CB8AC3E}">
        <p14:creationId xmlns:p14="http://schemas.microsoft.com/office/powerpoint/2010/main" val="4136361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a:xfrm>
            <a:off x="489683" y="291208"/>
            <a:ext cx="7663108" cy="702216"/>
          </a:xfrm>
        </p:spPr>
        <p:txBody>
          <a:bodyPr>
            <a:normAutofit/>
          </a:bodyPr>
          <a:lstStyle/>
          <a:p>
            <a:r>
              <a:rPr lang="en-GB" sz="2400" dirty="0">
                <a:solidFill>
                  <a:srgbClr val="90C226"/>
                </a:solidFill>
              </a:rPr>
              <a:t>Market Trends</a:t>
            </a:r>
            <a:br>
              <a:rPr lang="en-GB" sz="2400" dirty="0">
                <a:solidFill>
                  <a:srgbClr val="90C226"/>
                </a:solidFill>
              </a:rPr>
            </a:br>
            <a:r>
              <a:rPr lang="en-US" sz="1400" dirty="0">
                <a:solidFill>
                  <a:schemeClr val="tx1">
                    <a:lumMod val="65000"/>
                    <a:lumOff val="35000"/>
                  </a:schemeClr>
                </a:solidFill>
              </a:rPr>
              <a:t>Taking the ‘Point of Care In Vitro Device’ sector as a guide</a:t>
            </a:r>
            <a:endParaRPr lang="en-GB" sz="2400" dirty="0"/>
          </a:p>
        </p:txBody>
      </p:sp>
      <p:pic>
        <p:nvPicPr>
          <p:cNvPr id="13" name="Picture 12" descr="A screenshot of a cell phone&#10;&#10;Description automatically generated">
            <a:extLst>
              <a:ext uri="{FF2B5EF4-FFF2-40B4-BE49-F238E27FC236}">
                <a16:creationId xmlns:a16="http://schemas.microsoft.com/office/drawing/2014/main" id="{1EB5BC75-499C-4E9F-A571-65B82E360E6E}"/>
              </a:ext>
            </a:extLst>
          </p:cNvPr>
          <p:cNvPicPr>
            <a:picLocks noChangeAspect="1"/>
          </p:cNvPicPr>
          <p:nvPr/>
        </p:nvPicPr>
        <p:blipFill>
          <a:blip r:embed="rId3"/>
          <a:stretch>
            <a:fillRect/>
          </a:stretch>
        </p:blipFill>
        <p:spPr>
          <a:xfrm>
            <a:off x="489683" y="1175851"/>
            <a:ext cx="4772981" cy="2853633"/>
          </a:xfrm>
          <a:prstGeom prst="rect">
            <a:avLst/>
          </a:prstGeom>
        </p:spPr>
      </p:pic>
      <p:sp>
        <p:nvSpPr>
          <p:cNvPr id="16" name="Title 1">
            <a:extLst>
              <a:ext uri="{FF2B5EF4-FFF2-40B4-BE49-F238E27FC236}">
                <a16:creationId xmlns:a16="http://schemas.microsoft.com/office/drawing/2014/main" id="{D837AD2F-0D58-4EA7-AE2C-D2A598EA69AA}"/>
              </a:ext>
            </a:extLst>
          </p:cNvPr>
          <p:cNvSpPr txBox="1">
            <a:spLocks/>
          </p:cNvSpPr>
          <p:nvPr/>
        </p:nvSpPr>
        <p:spPr>
          <a:xfrm>
            <a:off x="489683" y="4362275"/>
            <a:ext cx="5784657" cy="353830"/>
          </a:xfrm>
          <a:prstGeom prst="rect">
            <a:avLst/>
          </a:prstGeom>
        </p:spPr>
        <p:txBody>
          <a:bodyPr vert="horz" lIns="91440" tIns="45720" rIns="91440" bIns="45720" rtlCol="0" anchor="t">
            <a:normAutofit fontScale="92500"/>
          </a:bodyPr>
          <a:lst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dirty="0">
                <a:solidFill>
                  <a:schemeClr val="tx1">
                    <a:lumMod val="65000"/>
                    <a:lumOff val="35000"/>
                  </a:schemeClr>
                </a:solidFill>
              </a:rPr>
              <a:t>But of course, Covid-19 will massively increase the size of the market.</a:t>
            </a:r>
            <a:endParaRPr lang="en-GB" sz="2400" dirty="0"/>
          </a:p>
        </p:txBody>
      </p:sp>
      <p:sp>
        <p:nvSpPr>
          <p:cNvPr id="17" name="Title 1">
            <a:extLst>
              <a:ext uri="{FF2B5EF4-FFF2-40B4-BE49-F238E27FC236}">
                <a16:creationId xmlns:a16="http://schemas.microsoft.com/office/drawing/2014/main" id="{7B3F6F79-3C9C-4938-9AFC-4326D1FE8D3C}"/>
              </a:ext>
            </a:extLst>
          </p:cNvPr>
          <p:cNvSpPr txBox="1">
            <a:spLocks/>
          </p:cNvSpPr>
          <p:nvPr/>
        </p:nvSpPr>
        <p:spPr>
          <a:xfrm>
            <a:off x="489683" y="3980630"/>
            <a:ext cx="1566153" cy="286551"/>
          </a:xfrm>
          <a:prstGeom prst="rect">
            <a:avLst/>
          </a:prstGeom>
        </p:spPr>
        <p:txBody>
          <a:bodyPr vert="horz" lIns="91440" tIns="45720" rIns="91440" bIns="45720" rtlCol="0" anchor="t">
            <a:normAutofit/>
          </a:bodyPr>
          <a:lst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 dirty="0">
                <a:solidFill>
                  <a:schemeClr val="tx1">
                    <a:lumMod val="65000"/>
                    <a:lumOff val="35000"/>
                  </a:schemeClr>
                </a:solidFill>
              </a:rPr>
              <a:t>Source: </a:t>
            </a:r>
            <a:r>
              <a:rPr lang="en-US" sz="800" dirty="0" err="1">
                <a:solidFill>
                  <a:schemeClr val="tx1">
                    <a:lumMod val="65000"/>
                    <a:lumOff val="35000"/>
                  </a:schemeClr>
                </a:solidFill>
                <a:hlinkClick r:id="rId4"/>
              </a:rPr>
              <a:t>Kalorama</a:t>
            </a:r>
            <a:r>
              <a:rPr lang="en-US" sz="800" dirty="0">
                <a:solidFill>
                  <a:schemeClr val="tx1">
                    <a:lumMod val="65000"/>
                    <a:lumOff val="35000"/>
                  </a:schemeClr>
                </a:solidFill>
                <a:hlinkClick r:id="rId4"/>
              </a:rPr>
              <a:t> Information</a:t>
            </a:r>
            <a:endParaRPr lang="en-GB" sz="1100" dirty="0"/>
          </a:p>
        </p:txBody>
      </p:sp>
      <p:sp>
        <p:nvSpPr>
          <p:cNvPr id="18" name="Title 1">
            <a:extLst>
              <a:ext uri="{FF2B5EF4-FFF2-40B4-BE49-F238E27FC236}">
                <a16:creationId xmlns:a16="http://schemas.microsoft.com/office/drawing/2014/main" id="{1E583741-07C6-4837-BD26-C027FA92F6D5}"/>
              </a:ext>
            </a:extLst>
          </p:cNvPr>
          <p:cNvSpPr txBox="1">
            <a:spLocks/>
          </p:cNvSpPr>
          <p:nvPr/>
        </p:nvSpPr>
        <p:spPr>
          <a:xfrm>
            <a:off x="5389180" y="1193495"/>
            <a:ext cx="2597229" cy="518573"/>
          </a:xfrm>
          <a:prstGeom prst="rect">
            <a:avLst/>
          </a:prstGeom>
        </p:spPr>
        <p:txBody>
          <a:bodyPr vert="horz" lIns="91440" tIns="45720" rIns="91440" bIns="45720" rtlCol="0" anchor="t">
            <a:normAutofit/>
          </a:bodyPr>
          <a:lst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dirty="0">
                <a:solidFill>
                  <a:schemeClr val="tx1">
                    <a:lumMod val="65000"/>
                    <a:lumOff val="35000"/>
                  </a:schemeClr>
                </a:solidFill>
              </a:rPr>
              <a:t>Projected at USD50bn by 2026</a:t>
            </a:r>
          </a:p>
          <a:p>
            <a:r>
              <a:rPr lang="en-US" sz="1400" dirty="0">
                <a:solidFill>
                  <a:schemeClr val="tx1">
                    <a:lumMod val="65000"/>
                    <a:lumOff val="35000"/>
                  </a:schemeClr>
                </a:solidFill>
              </a:rPr>
              <a:t>CAGR 9.6% </a:t>
            </a:r>
            <a:endParaRPr lang="en-GB" sz="2400" dirty="0"/>
          </a:p>
        </p:txBody>
      </p:sp>
      <p:sp>
        <p:nvSpPr>
          <p:cNvPr id="19" name="Title 1">
            <a:extLst>
              <a:ext uri="{FF2B5EF4-FFF2-40B4-BE49-F238E27FC236}">
                <a16:creationId xmlns:a16="http://schemas.microsoft.com/office/drawing/2014/main" id="{D1FE656F-FCAE-4DF2-98AE-64BBC21C6BC7}"/>
              </a:ext>
            </a:extLst>
          </p:cNvPr>
          <p:cNvSpPr txBox="1">
            <a:spLocks/>
          </p:cNvSpPr>
          <p:nvPr/>
        </p:nvSpPr>
        <p:spPr>
          <a:xfrm>
            <a:off x="5389180" y="1663886"/>
            <a:ext cx="1566153" cy="286551"/>
          </a:xfrm>
          <a:prstGeom prst="rect">
            <a:avLst/>
          </a:prstGeom>
        </p:spPr>
        <p:txBody>
          <a:bodyPr vert="horz" lIns="91440" tIns="45720" rIns="91440" bIns="45720" rtlCol="0" anchor="t">
            <a:normAutofit/>
          </a:bodyPr>
          <a:lst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 dirty="0">
                <a:solidFill>
                  <a:schemeClr val="tx1">
                    <a:lumMod val="65000"/>
                    <a:lumOff val="35000"/>
                  </a:schemeClr>
                </a:solidFill>
              </a:rPr>
              <a:t>Source: </a:t>
            </a:r>
            <a:r>
              <a:rPr lang="en-US" sz="800" dirty="0">
                <a:solidFill>
                  <a:schemeClr val="tx1">
                    <a:lumMod val="65000"/>
                    <a:lumOff val="35000"/>
                  </a:schemeClr>
                </a:solidFill>
                <a:hlinkClick r:id="rId5"/>
              </a:rPr>
              <a:t>Reports and Data</a:t>
            </a:r>
            <a:endParaRPr lang="en-GB" sz="1100" dirty="0"/>
          </a:p>
        </p:txBody>
      </p:sp>
    </p:spTree>
    <p:extLst>
      <p:ext uri="{BB962C8B-B14F-4D97-AF65-F5344CB8AC3E}">
        <p14:creationId xmlns:p14="http://schemas.microsoft.com/office/powerpoint/2010/main" val="148451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1605-355B-4949-9D9E-4048D9EE3EF3}"/>
              </a:ext>
            </a:extLst>
          </p:cNvPr>
          <p:cNvSpPr>
            <a:spLocks noGrp="1"/>
          </p:cNvSpPr>
          <p:nvPr>
            <p:ph type="title"/>
          </p:nvPr>
        </p:nvSpPr>
        <p:spPr>
          <a:xfrm>
            <a:off x="228154" y="127217"/>
            <a:ext cx="7935459" cy="447675"/>
          </a:xfrm>
        </p:spPr>
        <p:txBody>
          <a:bodyPr/>
          <a:lstStyle/>
          <a:p>
            <a:r>
              <a:rPr lang="en-US" sz="2400" dirty="0"/>
              <a:t>Beyond Covid-19</a:t>
            </a:r>
          </a:p>
        </p:txBody>
      </p:sp>
      <p:sp>
        <p:nvSpPr>
          <p:cNvPr id="28" name="Content Placeholder 2">
            <a:extLst>
              <a:ext uri="{FF2B5EF4-FFF2-40B4-BE49-F238E27FC236}">
                <a16:creationId xmlns:a16="http://schemas.microsoft.com/office/drawing/2014/main" id="{DAE7C5E0-5B1D-4F7E-BA65-54956D161446}"/>
              </a:ext>
            </a:extLst>
          </p:cNvPr>
          <p:cNvSpPr>
            <a:spLocks noGrp="1"/>
          </p:cNvSpPr>
          <p:nvPr>
            <p:ph idx="1"/>
          </p:nvPr>
        </p:nvSpPr>
        <p:spPr>
          <a:xfrm>
            <a:off x="228154" y="728659"/>
            <a:ext cx="7548798" cy="1083821"/>
          </a:xfrm>
        </p:spPr>
        <p:txBody>
          <a:bodyPr>
            <a:normAutofit/>
          </a:bodyPr>
          <a:lstStyle/>
          <a:p>
            <a:pPr lvl="0"/>
            <a:r>
              <a:rPr lang="en-GB" sz="1600" dirty="0">
                <a:solidFill>
                  <a:schemeClr val="accent1"/>
                </a:solidFill>
                <a:latin typeface="+mj-lt"/>
                <a:ea typeface="+mj-ea"/>
                <a:cs typeface="+mj-cs"/>
              </a:rPr>
              <a:t>The </a:t>
            </a:r>
            <a:r>
              <a:rPr lang="en-GB" sz="1600" dirty="0" err="1">
                <a:solidFill>
                  <a:schemeClr val="accent1"/>
                </a:solidFill>
                <a:latin typeface="+mj-lt"/>
                <a:ea typeface="+mj-ea"/>
                <a:cs typeface="+mj-cs"/>
              </a:rPr>
              <a:t>Eluceda</a:t>
            </a:r>
            <a:r>
              <a:rPr lang="en-GB" sz="1600" dirty="0">
                <a:solidFill>
                  <a:schemeClr val="accent1"/>
                </a:solidFill>
                <a:latin typeface="+mj-lt"/>
                <a:ea typeface="+mj-ea"/>
                <a:cs typeface="+mj-cs"/>
              </a:rPr>
              <a:t> system creates a </a:t>
            </a:r>
            <a:r>
              <a:rPr lang="en-GB" sz="3600" dirty="0">
                <a:solidFill>
                  <a:schemeClr val="accent1"/>
                </a:solidFill>
                <a:latin typeface="+mj-lt"/>
                <a:ea typeface="+mj-ea"/>
                <a:cs typeface="+mj-cs"/>
              </a:rPr>
              <a:t>platform</a:t>
            </a:r>
            <a:r>
              <a:rPr lang="en-GB" sz="1600" dirty="0">
                <a:solidFill>
                  <a:schemeClr val="accent1"/>
                </a:solidFill>
                <a:latin typeface="+mj-lt"/>
                <a:ea typeface="+mj-ea"/>
                <a:cs typeface="+mj-cs"/>
              </a:rPr>
              <a:t> and a </a:t>
            </a:r>
            <a:r>
              <a:rPr lang="en-GB" sz="3600" dirty="0">
                <a:solidFill>
                  <a:schemeClr val="accent1"/>
                </a:solidFill>
                <a:latin typeface="+mj-lt"/>
                <a:ea typeface="+mj-ea"/>
                <a:cs typeface="+mj-cs"/>
              </a:rPr>
              <a:t>catalyst</a:t>
            </a:r>
            <a:br>
              <a:rPr lang="en-GB" sz="1600" dirty="0">
                <a:solidFill>
                  <a:schemeClr val="accent1"/>
                </a:solidFill>
                <a:latin typeface="+mj-lt"/>
                <a:ea typeface="+mj-ea"/>
                <a:cs typeface="+mj-cs"/>
              </a:rPr>
            </a:br>
            <a:r>
              <a:rPr lang="en-GB" sz="1600" dirty="0">
                <a:solidFill>
                  <a:schemeClr val="accent1"/>
                </a:solidFill>
                <a:latin typeface="+mj-lt"/>
                <a:ea typeface="+mj-ea"/>
                <a:cs typeface="+mj-cs"/>
              </a:rPr>
              <a:t>for ongoing opportunity</a:t>
            </a:r>
            <a:endParaRPr lang="en-GB" sz="1600" dirty="0"/>
          </a:p>
        </p:txBody>
      </p:sp>
      <p:sp>
        <p:nvSpPr>
          <p:cNvPr id="30" name="Content Placeholder 2">
            <a:extLst>
              <a:ext uri="{FF2B5EF4-FFF2-40B4-BE49-F238E27FC236}">
                <a16:creationId xmlns:a16="http://schemas.microsoft.com/office/drawing/2014/main" id="{733F871C-9783-495F-B45E-A729A0C2D2FC}"/>
              </a:ext>
            </a:extLst>
          </p:cNvPr>
          <p:cNvSpPr txBox="1">
            <a:spLocks/>
          </p:cNvSpPr>
          <p:nvPr/>
        </p:nvSpPr>
        <p:spPr>
          <a:xfrm>
            <a:off x="228154" y="1956216"/>
            <a:ext cx="7842748" cy="3060067"/>
          </a:xfrm>
          <a:custGeom>
            <a:avLst/>
            <a:gdLst>
              <a:gd name="connsiteX0" fmla="*/ 0 w 7772847"/>
              <a:gd name="connsiteY0" fmla="*/ 0 h 3950258"/>
              <a:gd name="connsiteX1" fmla="*/ 7772847 w 7772847"/>
              <a:gd name="connsiteY1" fmla="*/ 0 h 3950258"/>
              <a:gd name="connsiteX2" fmla="*/ 7772847 w 7772847"/>
              <a:gd name="connsiteY2" fmla="*/ 3950258 h 3950258"/>
              <a:gd name="connsiteX3" fmla="*/ 0 w 7772847"/>
              <a:gd name="connsiteY3" fmla="*/ 3950258 h 3950258"/>
              <a:gd name="connsiteX4" fmla="*/ 0 w 7772847"/>
              <a:gd name="connsiteY4" fmla="*/ 0 h 3950258"/>
              <a:gd name="connsiteX0" fmla="*/ 0 w 8437382"/>
              <a:gd name="connsiteY0" fmla="*/ 0 h 3950258"/>
              <a:gd name="connsiteX1" fmla="*/ 7772847 w 8437382"/>
              <a:gd name="connsiteY1" fmla="*/ 0 h 3950258"/>
              <a:gd name="connsiteX2" fmla="*/ 8437382 w 8437382"/>
              <a:gd name="connsiteY2" fmla="*/ 3939626 h 3950258"/>
              <a:gd name="connsiteX3" fmla="*/ 0 w 8437382"/>
              <a:gd name="connsiteY3" fmla="*/ 3950258 h 3950258"/>
              <a:gd name="connsiteX4" fmla="*/ 0 w 8437382"/>
              <a:gd name="connsiteY4" fmla="*/ 0 h 3950258"/>
              <a:gd name="connsiteX0" fmla="*/ 0 w 8437382"/>
              <a:gd name="connsiteY0" fmla="*/ 10633 h 3960891"/>
              <a:gd name="connsiteX1" fmla="*/ 7379443 w 8437382"/>
              <a:gd name="connsiteY1" fmla="*/ 0 h 3960891"/>
              <a:gd name="connsiteX2" fmla="*/ 8437382 w 8437382"/>
              <a:gd name="connsiteY2" fmla="*/ 3950259 h 3960891"/>
              <a:gd name="connsiteX3" fmla="*/ 0 w 8437382"/>
              <a:gd name="connsiteY3" fmla="*/ 3960891 h 3960891"/>
              <a:gd name="connsiteX4" fmla="*/ 0 w 8437382"/>
              <a:gd name="connsiteY4" fmla="*/ 10633 h 3960891"/>
              <a:gd name="connsiteX0" fmla="*/ 0 w 8517126"/>
              <a:gd name="connsiteY0" fmla="*/ 10633 h 3960891"/>
              <a:gd name="connsiteX1" fmla="*/ 7379443 w 8517126"/>
              <a:gd name="connsiteY1" fmla="*/ 0 h 3960891"/>
              <a:gd name="connsiteX2" fmla="*/ 8517126 w 8517126"/>
              <a:gd name="connsiteY2" fmla="*/ 3939627 h 3960891"/>
              <a:gd name="connsiteX3" fmla="*/ 0 w 8517126"/>
              <a:gd name="connsiteY3" fmla="*/ 3960891 h 3960891"/>
              <a:gd name="connsiteX4" fmla="*/ 0 w 8517126"/>
              <a:gd name="connsiteY4" fmla="*/ 10633 h 3960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126" h="3960891">
                <a:moveTo>
                  <a:pt x="0" y="10633"/>
                </a:moveTo>
                <a:lnTo>
                  <a:pt x="7379443" y="0"/>
                </a:lnTo>
                <a:lnTo>
                  <a:pt x="8517126" y="3939627"/>
                </a:lnTo>
                <a:lnTo>
                  <a:pt x="0" y="3960891"/>
                </a:lnTo>
                <a:lnTo>
                  <a:pt x="0" y="10633"/>
                </a:lnTo>
                <a:close/>
              </a:path>
            </a:pathLst>
          </a:custGeom>
        </p:spPr>
        <p:txBody>
          <a:bodyPr vert="horz" lIns="91440" tIns="45720" rIns="91440" bIns="45720" rtlCol="0">
            <a:normAutofit/>
          </a:bodyPr>
          <a:lstStyle>
            <a:lvl1pPr marL="0" indent="0" algn="l" defTabSz="342892" rtl="0" eaLnBrk="1" latinLnBrk="0" hangingPunct="1">
              <a:spcBef>
                <a:spcPts val="750"/>
              </a:spcBef>
              <a:spcAft>
                <a:spcPts val="600"/>
              </a:spcAft>
              <a:buClr>
                <a:schemeClr val="accent1"/>
              </a:buClr>
              <a:buSzPct val="80000"/>
              <a:buFont typeface="Wingdings" panose="05000000000000000000" pitchFamily="2" charset="2"/>
              <a:buNone/>
              <a:defRPr sz="2800" kern="1200">
                <a:solidFill>
                  <a:schemeClr val="tx1">
                    <a:lumMod val="75000"/>
                    <a:lumOff val="25000"/>
                  </a:schemeClr>
                </a:solidFill>
                <a:latin typeface="+mn-lt"/>
                <a:ea typeface="+mn-ea"/>
                <a:cs typeface="+mn-cs"/>
              </a:defRPr>
            </a:lvl1pPr>
            <a:lvl2pPr marL="685783" indent="-342892" algn="l" defTabSz="342892" rtl="0" eaLnBrk="1" latinLnBrk="0" hangingPunct="1">
              <a:spcBef>
                <a:spcPts val="750"/>
              </a:spcBef>
              <a:spcAft>
                <a:spcPts val="600"/>
              </a:spcAft>
              <a:buClr>
                <a:schemeClr val="accent1"/>
              </a:buClr>
              <a:buSzPct val="80000"/>
              <a:buFont typeface="Wingdings" panose="05000000000000000000" pitchFamily="2" charset="2"/>
              <a:buChar char="§"/>
              <a:defRPr sz="2400" kern="1200">
                <a:solidFill>
                  <a:schemeClr val="tx1">
                    <a:lumMod val="75000"/>
                    <a:lumOff val="25000"/>
                  </a:schemeClr>
                </a:solidFill>
                <a:latin typeface="+mn-lt"/>
                <a:ea typeface="+mn-ea"/>
                <a:cs typeface="+mn-cs"/>
              </a:defRPr>
            </a:lvl2pPr>
            <a:lvl3pPr marL="971526" indent="-285743" algn="l" defTabSz="342892" rtl="0" eaLnBrk="1" latinLnBrk="0" hangingPunct="1">
              <a:spcBef>
                <a:spcPts val="750"/>
              </a:spcBef>
              <a:spcAft>
                <a:spcPts val="600"/>
              </a:spcAft>
              <a:buClr>
                <a:schemeClr val="accent1"/>
              </a:buClr>
              <a:buSzPct val="80000"/>
              <a:buFont typeface="Wingdings" panose="05000000000000000000" pitchFamily="2" charset="2"/>
              <a:buChar char="§"/>
              <a:defRPr sz="2400" kern="1200">
                <a:solidFill>
                  <a:schemeClr val="tx1">
                    <a:lumMod val="75000"/>
                    <a:lumOff val="25000"/>
                  </a:schemeClr>
                </a:solidFill>
                <a:latin typeface="+mn-lt"/>
                <a:ea typeface="+mn-ea"/>
                <a:cs typeface="+mn-cs"/>
              </a:defRPr>
            </a:lvl3pPr>
            <a:lvl4pPr marL="1314417" indent="-285743" algn="l" defTabSz="342892" rtl="0" eaLnBrk="1" latinLnBrk="0" hangingPunct="1">
              <a:spcBef>
                <a:spcPts val="750"/>
              </a:spcBef>
              <a:spcAft>
                <a:spcPts val="600"/>
              </a:spcAft>
              <a:buClr>
                <a:schemeClr val="accent1"/>
              </a:buClr>
              <a:buSzPct val="80000"/>
              <a:buFont typeface="Wingdings" panose="05000000000000000000" pitchFamily="2" charset="2"/>
              <a:buChar char="§"/>
              <a:defRPr sz="2000" kern="1200">
                <a:solidFill>
                  <a:schemeClr val="tx1">
                    <a:lumMod val="75000"/>
                    <a:lumOff val="25000"/>
                  </a:schemeClr>
                </a:solidFill>
                <a:latin typeface="+mn-lt"/>
                <a:ea typeface="+mn-ea"/>
                <a:cs typeface="+mn-cs"/>
              </a:defRPr>
            </a:lvl4pPr>
            <a:lvl5pPr marL="1657309" indent="-285743" algn="l" defTabSz="342892" rtl="0" eaLnBrk="1" latinLnBrk="0" hangingPunct="1">
              <a:spcBef>
                <a:spcPts val="750"/>
              </a:spcBef>
              <a:spcAft>
                <a:spcPts val="600"/>
              </a:spcAft>
              <a:buClr>
                <a:schemeClr val="accent1"/>
              </a:buClr>
              <a:buSzPct val="80000"/>
              <a:buFont typeface="Wingdings" panose="05000000000000000000" pitchFamily="2" charset="2"/>
              <a:buChar char="§"/>
              <a:defRPr sz="20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GB" sz="2000" dirty="0">
                <a:solidFill>
                  <a:schemeClr val="accent1"/>
                </a:solidFill>
                <a:latin typeface="+mj-lt"/>
                <a:ea typeface="+mj-ea"/>
                <a:cs typeface="+mj-cs"/>
              </a:rPr>
              <a:t>In Healthcare:</a:t>
            </a:r>
          </a:p>
          <a:p>
            <a:pPr marL="685800" indent="-685800">
              <a:spcBef>
                <a:spcPts val="0"/>
              </a:spcBef>
              <a:spcAft>
                <a:spcPts val="0"/>
              </a:spcAft>
              <a:buFont typeface="Arial" panose="020B0604020202020204" pitchFamily="34" charset="0"/>
              <a:buChar char="•"/>
            </a:pPr>
            <a:r>
              <a:rPr lang="en-GB" sz="1400" dirty="0">
                <a:solidFill>
                  <a:schemeClr val="tx1">
                    <a:lumMod val="50000"/>
                    <a:lumOff val="50000"/>
                  </a:schemeClr>
                </a:solidFill>
              </a:rPr>
              <a:t>Deployment through existing Healthcare channel for environmental testing </a:t>
            </a:r>
          </a:p>
          <a:p>
            <a:pPr marL="685800" indent="-685800">
              <a:spcBef>
                <a:spcPts val="0"/>
              </a:spcBef>
              <a:spcAft>
                <a:spcPts val="0"/>
              </a:spcAft>
              <a:buFont typeface="Arial" panose="020B0604020202020204" pitchFamily="34" charset="0"/>
              <a:buChar char="•"/>
            </a:pPr>
            <a:r>
              <a:rPr lang="en-GB" sz="1400" dirty="0">
                <a:solidFill>
                  <a:schemeClr val="tx1">
                    <a:lumMod val="50000"/>
                    <a:lumOff val="50000"/>
                  </a:schemeClr>
                </a:solidFill>
              </a:rPr>
              <a:t>Rapid Point-of-Care detection of a range of bacteria and viruses, MRSA, Sepsis, </a:t>
            </a:r>
            <a:br>
              <a:rPr lang="en-GB" sz="1400" dirty="0">
                <a:solidFill>
                  <a:schemeClr val="tx1">
                    <a:lumMod val="50000"/>
                    <a:lumOff val="50000"/>
                  </a:schemeClr>
                </a:solidFill>
              </a:rPr>
            </a:br>
            <a:r>
              <a:rPr lang="en-GB" sz="1400" dirty="0">
                <a:solidFill>
                  <a:schemeClr val="tx1">
                    <a:lumMod val="50000"/>
                    <a:lumOff val="50000"/>
                  </a:schemeClr>
                </a:solidFill>
              </a:rPr>
              <a:t>Norovirus etc..</a:t>
            </a:r>
          </a:p>
          <a:p>
            <a:pPr marL="685800" indent="-685800">
              <a:spcBef>
                <a:spcPts val="0"/>
              </a:spcBef>
              <a:spcAft>
                <a:spcPts val="0"/>
              </a:spcAft>
              <a:buFont typeface="Arial" panose="020B0604020202020204" pitchFamily="34" charset="0"/>
              <a:buChar char="•"/>
            </a:pPr>
            <a:r>
              <a:rPr lang="en-GB" sz="1400" dirty="0">
                <a:solidFill>
                  <a:schemeClr val="tx1">
                    <a:lumMod val="50000"/>
                    <a:lumOff val="50000"/>
                  </a:schemeClr>
                </a:solidFill>
              </a:rPr>
              <a:t>Multiplex capabilities to test for multiple organisms in a single test</a:t>
            </a:r>
          </a:p>
          <a:p>
            <a:r>
              <a:rPr lang="en-GB" sz="2000" dirty="0">
                <a:solidFill>
                  <a:schemeClr val="accent1"/>
                </a:solidFill>
              </a:rPr>
              <a:t>In wider markets:</a:t>
            </a:r>
          </a:p>
          <a:p>
            <a:pPr marL="685800" indent="-685800">
              <a:spcBef>
                <a:spcPts val="0"/>
              </a:spcBef>
              <a:spcAft>
                <a:spcPts val="0"/>
              </a:spcAft>
              <a:buFont typeface="Arial" panose="020B0604020202020204" pitchFamily="34" charset="0"/>
              <a:buChar char="•"/>
            </a:pPr>
            <a:r>
              <a:rPr lang="en-GB" sz="1400" dirty="0">
                <a:solidFill>
                  <a:schemeClr val="tx1">
                    <a:lumMod val="50000"/>
                    <a:lumOff val="50000"/>
                  </a:schemeClr>
                </a:solidFill>
              </a:rPr>
              <a:t>Bacterial testing in the Food Industry for cleanliness and product QC</a:t>
            </a:r>
          </a:p>
          <a:p>
            <a:pPr marL="685800" indent="-685800">
              <a:spcBef>
                <a:spcPts val="0"/>
              </a:spcBef>
              <a:spcAft>
                <a:spcPts val="0"/>
              </a:spcAft>
              <a:buFont typeface="Arial" panose="020B0604020202020204" pitchFamily="34" charset="0"/>
              <a:buChar char="•"/>
            </a:pPr>
            <a:r>
              <a:rPr lang="en-GB" sz="1400" dirty="0">
                <a:solidFill>
                  <a:schemeClr val="tx1">
                    <a:lumMod val="50000"/>
                    <a:lumOff val="50000"/>
                  </a:schemeClr>
                </a:solidFill>
              </a:rPr>
              <a:t>Water treatment and testing</a:t>
            </a:r>
          </a:p>
          <a:p>
            <a:pPr marL="685800" indent="-685800">
              <a:spcBef>
                <a:spcPts val="0"/>
              </a:spcBef>
              <a:spcAft>
                <a:spcPts val="0"/>
              </a:spcAft>
              <a:buFont typeface="Arial" panose="020B0604020202020204" pitchFamily="34" charset="0"/>
              <a:buChar char="•"/>
            </a:pPr>
            <a:r>
              <a:rPr lang="en-GB" sz="1400" dirty="0">
                <a:solidFill>
                  <a:schemeClr val="tx1">
                    <a:lumMod val="50000"/>
                    <a:lumOff val="50000"/>
                  </a:schemeClr>
                </a:solidFill>
              </a:rPr>
              <a:t>DNA testing for counterfeit products</a:t>
            </a:r>
          </a:p>
          <a:p>
            <a:endParaRPr lang="en-GB" sz="1400" dirty="0">
              <a:solidFill>
                <a:schemeClr val="tx1">
                  <a:lumMod val="50000"/>
                  <a:lumOff val="50000"/>
                </a:schemeClr>
              </a:solidFill>
            </a:endParaRPr>
          </a:p>
          <a:p>
            <a:endParaRPr lang="en-GB" dirty="0"/>
          </a:p>
        </p:txBody>
      </p:sp>
    </p:spTree>
    <p:extLst>
      <p:ext uri="{BB962C8B-B14F-4D97-AF65-F5344CB8AC3E}">
        <p14:creationId xmlns:p14="http://schemas.microsoft.com/office/powerpoint/2010/main" val="28639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p:txBody>
          <a:bodyPr>
            <a:normAutofit/>
          </a:bodyPr>
          <a:lstStyle/>
          <a:p>
            <a:r>
              <a:rPr lang="en-GB" sz="2400" dirty="0">
                <a:solidFill>
                  <a:srgbClr val="90C226"/>
                </a:solidFill>
              </a:rPr>
              <a:t>Covid-19 – </a:t>
            </a:r>
            <a:r>
              <a:rPr lang="en-GB" sz="2400" dirty="0"/>
              <a:t>A Deepening Global Crisis</a:t>
            </a:r>
          </a:p>
        </p:txBody>
      </p:sp>
      <p:sp>
        <p:nvSpPr>
          <p:cNvPr id="4" name="TextBox 3">
            <a:extLst>
              <a:ext uri="{FF2B5EF4-FFF2-40B4-BE49-F238E27FC236}">
                <a16:creationId xmlns:a16="http://schemas.microsoft.com/office/drawing/2014/main" id="{C9EA1272-8F48-45CA-8A7C-83391083332C}"/>
              </a:ext>
            </a:extLst>
          </p:cNvPr>
          <p:cNvSpPr txBox="1"/>
          <p:nvPr/>
        </p:nvSpPr>
        <p:spPr>
          <a:xfrm>
            <a:off x="2403012" y="2664282"/>
            <a:ext cx="4042260" cy="276999"/>
          </a:xfrm>
          <a:prstGeom prst="rect">
            <a:avLst/>
          </a:prstGeom>
          <a:noFill/>
        </p:spPr>
        <p:txBody>
          <a:bodyPr wrap="square" rtlCol="0">
            <a:spAutoFit/>
          </a:bodyPr>
          <a:lstStyle/>
          <a:p>
            <a:r>
              <a:rPr lang="en-GB" sz="1200" i="1" dirty="0">
                <a:solidFill>
                  <a:schemeClr val="tx1">
                    <a:lumMod val="65000"/>
                    <a:lumOff val="35000"/>
                  </a:schemeClr>
                </a:solidFill>
              </a:rPr>
              <a:t>“Testing is our way out of this crisis”</a:t>
            </a:r>
          </a:p>
        </p:txBody>
      </p:sp>
      <p:sp>
        <p:nvSpPr>
          <p:cNvPr id="5" name="TextBox 4">
            <a:extLst>
              <a:ext uri="{FF2B5EF4-FFF2-40B4-BE49-F238E27FC236}">
                <a16:creationId xmlns:a16="http://schemas.microsoft.com/office/drawing/2014/main" id="{679DBD33-FD21-40AD-A12D-C31DEA2C4733}"/>
              </a:ext>
            </a:extLst>
          </p:cNvPr>
          <p:cNvSpPr txBox="1"/>
          <p:nvPr/>
        </p:nvSpPr>
        <p:spPr>
          <a:xfrm>
            <a:off x="2484000" y="2976147"/>
            <a:ext cx="6745801" cy="1131079"/>
          </a:xfrm>
          <a:prstGeom prst="rect">
            <a:avLst/>
          </a:prstGeom>
          <a:noFill/>
        </p:spPr>
        <p:txBody>
          <a:bodyPr wrap="square" rtlCol="0">
            <a:spAutoFit/>
          </a:bodyPr>
          <a:lstStyle/>
          <a:p>
            <a:r>
              <a:rPr lang="en-GB" i="1" dirty="0" err="1">
                <a:solidFill>
                  <a:srgbClr val="90C226"/>
                </a:solidFill>
              </a:rPr>
              <a:t>Dr.</a:t>
            </a:r>
            <a:r>
              <a:rPr lang="en-GB" i="1" dirty="0">
                <a:solidFill>
                  <a:srgbClr val="90C226"/>
                </a:solidFill>
              </a:rPr>
              <a:t> Rajiv J. Shah President, </a:t>
            </a:r>
          </a:p>
          <a:p>
            <a:r>
              <a:rPr lang="en-GB" i="1" dirty="0">
                <a:solidFill>
                  <a:srgbClr val="90C226"/>
                </a:solidFill>
              </a:rPr>
              <a:t>The Rockefeller Foundation, </a:t>
            </a:r>
          </a:p>
          <a:p>
            <a:endParaRPr lang="en-GB" sz="1050" dirty="0">
              <a:solidFill>
                <a:schemeClr val="tx1">
                  <a:lumMod val="50000"/>
                  <a:lumOff val="50000"/>
                </a:schemeClr>
              </a:solidFill>
            </a:endParaRPr>
          </a:p>
          <a:p>
            <a:r>
              <a:rPr lang="en-GB" sz="1050" dirty="0">
                <a:solidFill>
                  <a:schemeClr val="tx1">
                    <a:lumMod val="50000"/>
                    <a:lumOff val="50000"/>
                  </a:schemeClr>
                </a:solidFill>
              </a:rPr>
              <a:t>…in his introduction to the ‘</a:t>
            </a:r>
            <a:r>
              <a:rPr lang="en-GB" sz="1050" i="1" dirty="0">
                <a:solidFill>
                  <a:schemeClr val="tx1">
                    <a:lumMod val="50000"/>
                    <a:lumOff val="50000"/>
                  </a:schemeClr>
                </a:solidFill>
              </a:rPr>
              <a:t>National Covid19 Testing Action Plan</a:t>
            </a:r>
            <a:r>
              <a:rPr lang="en-GB" sz="1050" dirty="0">
                <a:solidFill>
                  <a:schemeClr val="tx1">
                    <a:lumMod val="50000"/>
                    <a:lumOff val="50000"/>
                  </a:schemeClr>
                </a:solidFill>
              </a:rPr>
              <a:t>’ to deliver </a:t>
            </a:r>
          </a:p>
          <a:p>
            <a:r>
              <a:rPr lang="en-GB" sz="1050" dirty="0">
                <a:solidFill>
                  <a:srgbClr val="FF0000"/>
                </a:solidFill>
              </a:rPr>
              <a:t>30 million tests per week </a:t>
            </a:r>
            <a:r>
              <a:rPr lang="en-GB" sz="1050" dirty="0">
                <a:solidFill>
                  <a:schemeClr val="tx1">
                    <a:lumMod val="50000"/>
                    <a:lumOff val="50000"/>
                  </a:schemeClr>
                </a:solidFill>
              </a:rPr>
              <a:t>in the US in the next 6 months.</a:t>
            </a:r>
          </a:p>
        </p:txBody>
      </p:sp>
      <p:pic>
        <p:nvPicPr>
          <p:cNvPr id="11" name="Picture 10" descr="A person holding a sign&#10;&#10;Description automatically generated">
            <a:extLst>
              <a:ext uri="{FF2B5EF4-FFF2-40B4-BE49-F238E27FC236}">
                <a16:creationId xmlns:a16="http://schemas.microsoft.com/office/drawing/2014/main" id="{91F6C33F-23F8-4046-B9AC-3D7B87D5B854}"/>
              </a:ext>
            </a:extLst>
          </p:cNvPr>
          <p:cNvPicPr>
            <a:picLocks noChangeAspect="1"/>
          </p:cNvPicPr>
          <p:nvPr/>
        </p:nvPicPr>
        <p:blipFill rotWithShape="1">
          <a:blip r:embed="rId2"/>
          <a:srcRect l="9434" r="16765"/>
          <a:stretch/>
        </p:blipFill>
        <p:spPr>
          <a:xfrm>
            <a:off x="597600" y="960917"/>
            <a:ext cx="1782025" cy="1610833"/>
          </a:xfrm>
          <a:prstGeom prst="rect">
            <a:avLst/>
          </a:prstGeom>
        </p:spPr>
      </p:pic>
      <p:sp>
        <p:nvSpPr>
          <p:cNvPr id="12" name="TextBox 11">
            <a:extLst>
              <a:ext uri="{FF2B5EF4-FFF2-40B4-BE49-F238E27FC236}">
                <a16:creationId xmlns:a16="http://schemas.microsoft.com/office/drawing/2014/main" id="{A8028491-3CA1-4097-85A1-0AC37796CF39}"/>
              </a:ext>
            </a:extLst>
          </p:cNvPr>
          <p:cNvSpPr txBox="1"/>
          <p:nvPr/>
        </p:nvSpPr>
        <p:spPr>
          <a:xfrm>
            <a:off x="2484000" y="1535500"/>
            <a:ext cx="4921140" cy="461665"/>
          </a:xfrm>
          <a:prstGeom prst="rect">
            <a:avLst/>
          </a:prstGeom>
          <a:noFill/>
        </p:spPr>
        <p:txBody>
          <a:bodyPr wrap="square" rtlCol="0">
            <a:spAutoFit/>
          </a:bodyPr>
          <a:lstStyle/>
          <a:p>
            <a:r>
              <a:rPr lang="en-GB" sz="1200" i="1" dirty="0">
                <a:solidFill>
                  <a:schemeClr val="tx1">
                    <a:lumMod val="65000"/>
                    <a:lumOff val="35000"/>
                  </a:schemeClr>
                </a:solidFill>
              </a:rPr>
              <a:t>“..the shock to the world economy and living standards is absolutely unprecedented and it will have long-lasting effects,”</a:t>
            </a:r>
          </a:p>
        </p:txBody>
      </p:sp>
      <p:sp>
        <p:nvSpPr>
          <p:cNvPr id="13" name="TextBox 12">
            <a:extLst>
              <a:ext uri="{FF2B5EF4-FFF2-40B4-BE49-F238E27FC236}">
                <a16:creationId xmlns:a16="http://schemas.microsoft.com/office/drawing/2014/main" id="{097551B9-47B2-4518-8473-7334D11B279B}"/>
              </a:ext>
            </a:extLst>
          </p:cNvPr>
          <p:cNvSpPr txBox="1"/>
          <p:nvPr/>
        </p:nvSpPr>
        <p:spPr>
          <a:xfrm>
            <a:off x="2484000" y="879876"/>
            <a:ext cx="4921140" cy="646331"/>
          </a:xfrm>
          <a:prstGeom prst="rect">
            <a:avLst/>
          </a:prstGeom>
          <a:noFill/>
        </p:spPr>
        <p:txBody>
          <a:bodyPr wrap="square" rtlCol="0">
            <a:spAutoFit/>
          </a:bodyPr>
          <a:lstStyle/>
          <a:p>
            <a:r>
              <a:rPr lang="en-GB" sz="1200" i="1" dirty="0">
                <a:solidFill>
                  <a:schemeClr val="tx1">
                    <a:lumMod val="65000"/>
                    <a:lumOff val="35000"/>
                  </a:schemeClr>
                </a:solidFill>
              </a:rPr>
              <a:t>The OECD expects global growth to rebound in 2021 by 5.2 per cent in the case the pandemic is controlled, </a:t>
            </a:r>
            <a:r>
              <a:rPr lang="en-GB" sz="1200" i="1" dirty="0">
                <a:solidFill>
                  <a:srgbClr val="FF0000"/>
                </a:solidFill>
              </a:rPr>
              <a:t>but by only 2.8 per cent if COVID-19 flares up again</a:t>
            </a:r>
            <a:r>
              <a:rPr lang="en-GB" sz="1200" i="1" dirty="0">
                <a:solidFill>
                  <a:schemeClr val="tx1">
                    <a:lumMod val="65000"/>
                    <a:lumOff val="35000"/>
                  </a:schemeClr>
                </a:solidFill>
              </a:rPr>
              <a:t>.</a:t>
            </a:r>
          </a:p>
        </p:txBody>
      </p:sp>
      <p:sp>
        <p:nvSpPr>
          <p:cNvPr id="25" name="TextBox 24">
            <a:extLst>
              <a:ext uri="{FF2B5EF4-FFF2-40B4-BE49-F238E27FC236}">
                <a16:creationId xmlns:a16="http://schemas.microsoft.com/office/drawing/2014/main" id="{D0912942-1298-4690-8A3D-C64D368E19AA}"/>
              </a:ext>
            </a:extLst>
          </p:cNvPr>
          <p:cNvSpPr txBox="1"/>
          <p:nvPr/>
        </p:nvSpPr>
        <p:spPr>
          <a:xfrm>
            <a:off x="2484000" y="2040345"/>
            <a:ext cx="4921140" cy="369332"/>
          </a:xfrm>
          <a:prstGeom prst="rect">
            <a:avLst/>
          </a:prstGeom>
          <a:noFill/>
        </p:spPr>
        <p:txBody>
          <a:bodyPr wrap="square" rtlCol="0">
            <a:spAutoFit/>
          </a:bodyPr>
          <a:lstStyle/>
          <a:p>
            <a:r>
              <a:rPr lang="en-GB" i="1" dirty="0">
                <a:solidFill>
                  <a:srgbClr val="90C226"/>
                </a:solidFill>
              </a:rPr>
              <a:t>Laurence Boone, chief economist OECD</a:t>
            </a:r>
          </a:p>
        </p:txBody>
      </p:sp>
      <p:pic>
        <p:nvPicPr>
          <p:cNvPr id="27" name="Picture 26" descr="A person wearing a suit and tie&#10;&#10;Description automatically generated">
            <a:extLst>
              <a:ext uri="{FF2B5EF4-FFF2-40B4-BE49-F238E27FC236}">
                <a16:creationId xmlns:a16="http://schemas.microsoft.com/office/drawing/2014/main" id="{40758D99-E598-4D05-BD09-288A6807D708}"/>
              </a:ext>
            </a:extLst>
          </p:cNvPr>
          <p:cNvPicPr>
            <a:picLocks noChangeAspect="1"/>
          </p:cNvPicPr>
          <p:nvPr/>
        </p:nvPicPr>
        <p:blipFill rotWithShape="1">
          <a:blip r:embed="rId3"/>
          <a:srcRect l="28378"/>
          <a:stretch/>
        </p:blipFill>
        <p:spPr>
          <a:xfrm>
            <a:off x="597600" y="2711590"/>
            <a:ext cx="1805412" cy="1726724"/>
          </a:xfrm>
          <a:prstGeom prst="rect">
            <a:avLst/>
          </a:prstGeom>
        </p:spPr>
      </p:pic>
    </p:spTree>
    <p:extLst>
      <p:ext uri="{BB962C8B-B14F-4D97-AF65-F5344CB8AC3E}">
        <p14:creationId xmlns:p14="http://schemas.microsoft.com/office/powerpoint/2010/main" val="131476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C282-829D-C94C-8237-E82EF59B82D7}"/>
              </a:ext>
            </a:extLst>
          </p:cNvPr>
          <p:cNvSpPr>
            <a:spLocks noGrp="1"/>
          </p:cNvSpPr>
          <p:nvPr>
            <p:ph type="title"/>
          </p:nvPr>
        </p:nvSpPr>
        <p:spPr/>
        <p:txBody>
          <a:bodyPr>
            <a:normAutofit/>
          </a:bodyPr>
          <a:lstStyle/>
          <a:p>
            <a:r>
              <a:rPr lang="en-US" sz="2400" dirty="0"/>
              <a:t>Competitive advantage</a:t>
            </a:r>
          </a:p>
        </p:txBody>
      </p:sp>
      <p:graphicFrame>
        <p:nvGraphicFramePr>
          <p:cNvPr id="6" name="Content Placeholder 5">
            <a:extLst>
              <a:ext uri="{FF2B5EF4-FFF2-40B4-BE49-F238E27FC236}">
                <a16:creationId xmlns:a16="http://schemas.microsoft.com/office/drawing/2014/main" id="{65F506FC-8642-9F40-B1E0-727ED4D0EA60}"/>
              </a:ext>
            </a:extLst>
          </p:cNvPr>
          <p:cNvGraphicFramePr>
            <a:graphicFrameLocks noGrp="1"/>
          </p:cNvGraphicFramePr>
          <p:nvPr>
            <p:ph idx="1"/>
            <p:extLst>
              <p:ext uri="{D42A27DB-BD31-4B8C-83A1-F6EECF244321}">
                <p14:modId xmlns:p14="http://schemas.microsoft.com/office/powerpoint/2010/main" val="2386205358"/>
              </p:ext>
            </p:extLst>
          </p:nvPr>
        </p:nvGraphicFramePr>
        <p:xfrm>
          <a:off x="508000" y="1000124"/>
          <a:ext cx="7591425" cy="4037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211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a:xfrm>
            <a:off x="489683" y="291208"/>
            <a:ext cx="7663108" cy="702216"/>
          </a:xfrm>
        </p:spPr>
        <p:txBody>
          <a:bodyPr>
            <a:normAutofit fontScale="90000"/>
          </a:bodyPr>
          <a:lstStyle/>
          <a:p>
            <a:r>
              <a:rPr lang="en-GB" sz="2400" dirty="0">
                <a:solidFill>
                  <a:srgbClr val="90C226"/>
                </a:solidFill>
              </a:rPr>
              <a:t>What we do</a:t>
            </a:r>
            <a:br>
              <a:rPr lang="en-GB" sz="2400" dirty="0">
                <a:solidFill>
                  <a:srgbClr val="90C226"/>
                </a:solidFill>
              </a:rPr>
            </a:br>
            <a:endParaRPr lang="en-GB" sz="2400" dirty="0"/>
          </a:p>
        </p:txBody>
      </p:sp>
      <p:graphicFrame>
        <p:nvGraphicFramePr>
          <p:cNvPr id="6" name="Chart 5">
            <a:extLst>
              <a:ext uri="{FF2B5EF4-FFF2-40B4-BE49-F238E27FC236}">
                <a16:creationId xmlns:a16="http://schemas.microsoft.com/office/drawing/2014/main" id="{A181ACC5-2EB6-4C67-B006-F647CCE577CC}"/>
              </a:ext>
            </a:extLst>
          </p:cNvPr>
          <p:cNvGraphicFramePr>
            <a:graphicFrameLocks/>
          </p:cNvGraphicFramePr>
          <p:nvPr>
            <p:extLst>
              <p:ext uri="{D42A27DB-BD31-4B8C-83A1-F6EECF244321}">
                <p14:modId xmlns:p14="http://schemas.microsoft.com/office/powerpoint/2010/main" val="81339762"/>
              </p:ext>
            </p:extLst>
          </p:nvPr>
        </p:nvGraphicFramePr>
        <p:xfrm>
          <a:off x="5828743" y="993425"/>
          <a:ext cx="2245828" cy="3646182"/>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2">
            <a:extLst>
              <a:ext uri="{FF2B5EF4-FFF2-40B4-BE49-F238E27FC236}">
                <a16:creationId xmlns:a16="http://schemas.microsoft.com/office/drawing/2014/main" id="{E5AF3D5F-5C6C-CB4C-A6D5-B293AF34B2F2}"/>
              </a:ext>
            </a:extLst>
          </p:cNvPr>
          <p:cNvSpPr>
            <a:spLocks noGrp="1"/>
          </p:cNvSpPr>
          <p:nvPr>
            <p:ph idx="1"/>
          </p:nvPr>
        </p:nvSpPr>
        <p:spPr>
          <a:xfrm>
            <a:off x="489682" y="1051093"/>
            <a:ext cx="4787963" cy="3588514"/>
          </a:xfrm>
        </p:spPr>
        <p:txBody>
          <a:bodyPr>
            <a:noAutofit/>
          </a:bodyPr>
          <a:lstStyle/>
          <a:p>
            <a:pPr>
              <a:lnSpc>
                <a:spcPct val="90000"/>
              </a:lnSpc>
              <a:spcAft>
                <a:spcPts val="600"/>
              </a:spcAft>
            </a:pPr>
            <a:r>
              <a:rPr lang="en-US" sz="1600" dirty="0">
                <a:solidFill>
                  <a:schemeClr val="tx1">
                    <a:lumMod val="65000"/>
                    <a:lumOff val="35000"/>
                  </a:schemeClr>
                </a:solidFill>
              </a:rPr>
              <a:t>Lab quality results in the field in near real-time (minutes, not hours or days):</a:t>
            </a:r>
          </a:p>
          <a:p>
            <a:pPr lvl="1">
              <a:lnSpc>
                <a:spcPct val="90000"/>
              </a:lnSpc>
              <a:spcAft>
                <a:spcPts val="600"/>
              </a:spcAft>
              <a:buFont typeface="Wingdings" pitchFamily="2" charset="2"/>
              <a:buChar char="Ø"/>
            </a:pPr>
            <a:endParaRPr lang="en-GB" sz="1600" dirty="0">
              <a:solidFill>
                <a:schemeClr val="tx1">
                  <a:lumMod val="65000"/>
                  <a:lumOff val="35000"/>
                </a:schemeClr>
              </a:solidFill>
            </a:endParaRPr>
          </a:p>
          <a:p>
            <a:pPr>
              <a:lnSpc>
                <a:spcPct val="90000"/>
              </a:lnSpc>
              <a:spcAft>
                <a:spcPts val="600"/>
              </a:spcAft>
            </a:pPr>
            <a:endParaRPr lang="en-GB" sz="1600" dirty="0">
              <a:solidFill>
                <a:schemeClr val="tx1">
                  <a:lumMod val="65000"/>
                  <a:lumOff val="35000"/>
                </a:schemeClr>
              </a:solidFill>
            </a:endParaRPr>
          </a:p>
          <a:p>
            <a:pPr>
              <a:lnSpc>
                <a:spcPct val="90000"/>
              </a:lnSpc>
              <a:spcAft>
                <a:spcPts val="600"/>
              </a:spcAft>
            </a:pPr>
            <a:endParaRPr lang="en-GB" sz="1600" dirty="0">
              <a:solidFill>
                <a:schemeClr val="tx1">
                  <a:lumMod val="65000"/>
                  <a:lumOff val="35000"/>
                </a:schemeClr>
              </a:solidFill>
            </a:endParaRPr>
          </a:p>
          <a:p>
            <a:pPr>
              <a:lnSpc>
                <a:spcPct val="90000"/>
              </a:lnSpc>
              <a:spcAft>
                <a:spcPts val="600"/>
              </a:spcAft>
            </a:pPr>
            <a:endParaRPr lang="en-GB" sz="1600" dirty="0">
              <a:solidFill>
                <a:schemeClr val="tx1">
                  <a:lumMod val="65000"/>
                  <a:lumOff val="35000"/>
                </a:schemeClr>
              </a:solidFill>
            </a:endParaRPr>
          </a:p>
          <a:p>
            <a:pPr marL="0" indent="0">
              <a:lnSpc>
                <a:spcPct val="90000"/>
              </a:lnSpc>
              <a:spcAft>
                <a:spcPts val="600"/>
              </a:spcAft>
              <a:buNone/>
            </a:pPr>
            <a:endParaRPr lang="en-GB" sz="1600" dirty="0">
              <a:solidFill>
                <a:schemeClr val="tx1">
                  <a:lumMod val="65000"/>
                  <a:lumOff val="35000"/>
                </a:schemeClr>
              </a:solidFill>
            </a:endParaRPr>
          </a:p>
          <a:p>
            <a:pPr>
              <a:lnSpc>
                <a:spcPct val="90000"/>
              </a:lnSpc>
              <a:spcAft>
                <a:spcPts val="600"/>
              </a:spcAft>
            </a:pPr>
            <a:r>
              <a:rPr lang="en-GB" sz="1600" dirty="0">
                <a:solidFill>
                  <a:schemeClr val="tx1">
                    <a:lumMod val="65000"/>
                    <a:lumOff val="35000"/>
                  </a:schemeClr>
                </a:solidFill>
              </a:rPr>
              <a:t>Patent and IP protected (4 patent families)</a:t>
            </a:r>
          </a:p>
          <a:p>
            <a:pPr>
              <a:lnSpc>
                <a:spcPct val="90000"/>
              </a:lnSpc>
              <a:spcAft>
                <a:spcPts val="600"/>
              </a:spcAft>
            </a:pPr>
            <a:r>
              <a:rPr lang="en-GB" sz="1600" dirty="0">
                <a:solidFill>
                  <a:schemeClr val="tx1">
                    <a:lumMod val="65000"/>
                    <a:lumOff val="35000"/>
                  </a:schemeClr>
                </a:solidFill>
              </a:rPr>
              <a:t>Existing profitable business in Anti-counterfeit and bacterial detection with:</a:t>
            </a:r>
          </a:p>
          <a:p>
            <a:pPr lvl="1">
              <a:lnSpc>
                <a:spcPct val="90000"/>
              </a:lnSpc>
              <a:spcBef>
                <a:spcPts val="150"/>
              </a:spcBef>
            </a:pPr>
            <a:r>
              <a:rPr lang="en-GB" sz="1400" dirty="0">
                <a:solidFill>
                  <a:schemeClr val="tx1">
                    <a:lumMod val="65000"/>
                    <a:lumOff val="35000"/>
                  </a:schemeClr>
                </a:solidFill>
              </a:rPr>
              <a:t>Global alcoholic beverage producer</a:t>
            </a:r>
          </a:p>
          <a:p>
            <a:pPr lvl="1">
              <a:lnSpc>
                <a:spcPct val="90000"/>
              </a:lnSpc>
              <a:spcBef>
                <a:spcPts val="150"/>
              </a:spcBef>
            </a:pPr>
            <a:r>
              <a:rPr lang="en-GB" sz="1400" dirty="0">
                <a:solidFill>
                  <a:schemeClr val="tx1">
                    <a:lumMod val="65000"/>
                    <a:lumOff val="35000"/>
                  </a:schemeClr>
                </a:solidFill>
              </a:rPr>
              <a:t>International hygiene supplier</a:t>
            </a:r>
          </a:p>
          <a:p>
            <a:pPr lvl="1">
              <a:lnSpc>
                <a:spcPct val="90000"/>
              </a:lnSpc>
              <a:spcBef>
                <a:spcPts val="150"/>
              </a:spcBef>
            </a:pPr>
            <a:endParaRPr lang="en-GB" sz="1600" dirty="0">
              <a:solidFill>
                <a:schemeClr val="tx1">
                  <a:lumMod val="65000"/>
                  <a:lumOff val="35000"/>
                </a:schemeClr>
              </a:solidFill>
            </a:endParaRPr>
          </a:p>
        </p:txBody>
      </p:sp>
      <p:graphicFrame>
        <p:nvGraphicFramePr>
          <p:cNvPr id="5" name="Diagram 4">
            <a:extLst>
              <a:ext uri="{FF2B5EF4-FFF2-40B4-BE49-F238E27FC236}">
                <a16:creationId xmlns:a16="http://schemas.microsoft.com/office/drawing/2014/main" id="{0F3BDA39-AC8F-3140-97FE-85D413399D99}"/>
              </a:ext>
            </a:extLst>
          </p:cNvPr>
          <p:cNvGraphicFramePr/>
          <p:nvPr>
            <p:extLst>
              <p:ext uri="{D42A27DB-BD31-4B8C-83A1-F6EECF244321}">
                <p14:modId xmlns:p14="http://schemas.microsoft.com/office/powerpoint/2010/main" val="1410006068"/>
              </p:ext>
            </p:extLst>
          </p:nvPr>
        </p:nvGraphicFramePr>
        <p:xfrm>
          <a:off x="625628" y="1695640"/>
          <a:ext cx="4516072" cy="1958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224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a:xfrm>
            <a:off x="449578" y="273895"/>
            <a:ext cx="7663108" cy="680609"/>
          </a:xfrm>
        </p:spPr>
        <p:txBody>
          <a:bodyPr>
            <a:normAutofit fontScale="90000"/>
          </a:bodyPr>
          <a:lstStyle/>
          <a:p>
            <a:r>
              <a:rPr lang="en-GB" sz="2400" dirty="0">
                <a:solidFill>
                  <a:srgbClr val="90C226"/>
                </a:solidFill>
              </a:rPr>
              <a:t>Covid-19 – </a:t>
            </a:r>
            <a:r>
              <a:rPr lang="en-GB" sz="2400" dirty="0"/>
              <a:t>A Deepening Global Crisis</a:t>
            </a:r>
            <a:br>
              <a:rPr lang="en-GB" sz="2400" dirty="0"/>
            </a:br>
            <a:r>
              <a:rPr lang="en-GB" sz="1600" dirty="0">
                <a:solidFill>
                  <a:schemeClr val="tx1">
                    <a:lumMod val="65000"/>
                    <a:lumOff val="35000"/>
                  </a:schemeClr>
                </a:solidFill>
              </a:rPr>
              <a:t>This is a marathon not a sprint</a:t>
            </a:r>
            <a:br>
              <a:rPr lang="en-GB" sz="2000" dirty="0">
                <a:solidFill>
                  <a:schemeClr val="tx1">
                    <a:lumMod val="65000"/>
                    <a:lumOff val="35000"/>
                  </a:schemeClr>
                </a:solidFill>
              </a:rPr>
            </a:br>
            <a:endParaRPr lang="en-GB" sz="2400" dirty="0"/>
          </a:p>
        </p:txBody>
      </p:sp>
      <p:pic>
        <p:nvPicPr>
          <p:cNvPr id="6" name="Picture 5" descr="A screenshot of a social media post&#10;&#10;Description automatically generated">
            <a:extLst>
              <a:ext uri="{FF2B5EF4-FFF2-40B4-BE49-F238E27FC236}">
                <a16:creationId xmlns:a16="http://schemas.microsoft.com/office/drawing/2014/main" id="{299890FC-72D9-47E8-89ED-B5B4236705D5}"/>
              </a:ext>
            </a:extLst>
          </p:cNvPr>
          <p:cNvPicPr>
            <a:picLocks noChangeAspect="1"/>
          </p:cNvPicPr>
          <p:nvPr/>
        </p:nvPicPr>
        <p:blipFill rotWithShape="1">
          <a:blip r:embed="rId3"/>
          <a:srcRect l="8508" t="14347" r="36667" b="22339"/>
          <a:stretch/>
        </p:blipFill>
        <p:spPr>
          <a:xfrm>
            <a:off x="4199539" y="1436632"/>
            <a:ext cx="3913147" cy="2541981"/>
          </a:xfrm>
          <a:prstGeom prst="rect">
            <a:avLst/>
          </a:prstGeom>
        </p:spPr>
      </p:pic>
      <p:pic>
        <p:nvPicPr>
          <p:cNvPr id="8" name="Picture 7" descr="A picture containing screenshot&#10;&#10;Description automatically generated">
            <a:extLst>
              <a:ext uri="{FF2B5EF4-FFF2-40B4-BE49-F238E27FC236}">
                <a16:creationId xmlns:a16="http://schemas.microsoft.com/office/drawing/2014/main" id="{09A1699D-3B64-4F9A-904B-A956D60EA833}"/>
              </a:ext>
            </a:extLst>
          </p:cNvPr>
          <p:cNvPicPr>
            <a:picLocks noChangeAspect="1"/>
          </p:cNvPicPr>
          <p:nvPr/>
        </p:nvPicPr>
        <p:blipFill rotWithShape="1">
          <a:blip r:embed="rId4"/>
          <a:srcRect l="7807" t="26822" r="40789" b="22027"/>
          <a:stretch/>
        </p:blipFill>
        <p:spPr>
          <a:xfrm>
            <a:off x="172454" y="1668379"/>
            <a:ext cx="3988393" cy="2232412"/>
          </a:xfrm>
          <a:prstGeom prst="rect">
            <a:avLst/>
          </a:prstGeom>
        </p:spPr>
      </p:pic>
      <p:sp>
        <p:nvSpPr>
          <p:cNvPr id="3" name="TextBox 2">
            <a:extLst>
              <a:ext uri="{FF2B5EF4-FFF2-40B4-BE49-F238E27FC236}">
                <a16:creationId xmlns:a16="http://schemas.microsoft.com/office/drawing/2014/main" id="{A797FAF6-2FE2-664D-80EB-61243F1E73A4}"/>
              </a:ext>
            </a:extLst>
          </p:cNvPr>
          <p:cNvSpPr txBox="1"/>
          <p:nvPr/>
        </p:nvSpPr>
        <p:spPr>
          <a:xfrm>
            <a:off x="1852246" y="4153001"/>
            <a:ext cx="5685693" cy="830997"/>
          </a:xfrm>
          <a:prstGeom prst="rect">
            <a:avLst/>
          </a:prstGeom>
          <a:noFill/>
        </p:spPr>
        <p:txBody>
          <a:bodyPr wrap="square" rtlCol="0">
            <a:spAutoFit/>
          </a:bodyPr>
          <a:lstStyle/>
          <a:p>
            <a:r>
              <a:rPr lang="en-US" dirty="0"/>
              <a:t>3 Billion tests/day globally (18</a:t>
            </a:r>
            <a:r>
              <a:rPr lang="en-US" baseline="30000" dirty="0"/>
              <a:t>th</a:t>
            </a:r>
            <a:r>
              <a:rPr lang="en-US" dirty="0"/>
              <a:t> June) </a:t>
            </a:r>
          </a:p>
          <a:p>
            <a:endParaRPr lang="en-US" dirty="0"/>
          </a:p>
          <a:p>
            <a:r>
              <a:rPr lang="en-GB" sz="1200" dirty="0">
                <a:hlinkClick r:id="rId5"/>
              </a:rPr>
              <a:t>https://ourworldindata.org/coronavirus-testing</a:t>
            </a:r>
            <a:endParaRPr lang="en-US" sz="1200" dirty="0"/>
          </a:p>
        </p:txBody>
      </p:sp>
    </p:spTree>
    <p:extLst>
      <p:ext uri="{BB962C8B-B14F-4D97-AF65-F5344CB8AC3E}">
        <p14:creationId xmlns:p14="http://schemas.microsoft.com/office/powerpoint/2010/main" val="135191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p:txBody>
          <a:bodyPr>
            <a:normAutofit/>
          </a:bodyPr>
          <a:lstStyle/>
          <a:p>
            <a:r>
              <a:rPr lang="en-GB" sz="2400" dirty="0"/>
              <a:t>Covid-19 RNA Test – Target Markets</a:t>
            </a:r>
          </a:p>
        </p:txBody>
      </p:sp>
      <p:sp>
        <p:nvSpPr>
          <p:cNvPr id="6" name="Content Placeholder 2">
            <a:extLst>
              <a:ext uri="{FF2B5EF4-FFF2-40B4-BE49-F238E27FC236}">
                <a16:creationId xmlns:a16="http://schemas.microsoft.com/office/drawing/2014/main" id="{22D548B5-53FA-4275-AF60-73FAD68CF40D}"/>
              </a:ext>
            </a:extLst>
          </p:cNvPr>
          <p:cNvSpPr>
            <a:spLocks noGrp="1"/>
          </p:cNvSpPr>
          <p:nvPr>
            <p:ph idx="1"/>
          </p:nvPr>
        </p:nvSpPr>
        <p:spPr>
          <a:xfrm>
            <a:off x="489683" y="3885276"/>
            <a:ext cx="6560822" cy="507636"/>
          </a:xfrm>
        </p:spPr>
        <p:txBody>
          <a:bodyPr>
            <a:normAutofit fontScale="92500" lnSpcReduction="10000"/>
          </a:bodyPr>
          <a:lstStyle/>
          <a:p>
            <a:pPr marL="0" lvl="0" indent="0">
              <a:buNone/>
            </a:pPr>
            <a:r>
              <a:rPr lang="en-GB" sz="1600" dirty="0" err="1">
                <a:solidFill>
                  <a:schemeClr val="tx1">
                    <a:lumMod val="50000"/>
                    <a:lumOff val="50000"/>
                  </a:schemeClr>
                </a:solidFill>
              </a:rPr>
              <a:t>Eluceda</a:t>
            </a:r>
            <a:r>
              <a:rPr lang="en-GB" sz="1600" dirty="0">
                <a:solidFill>
                  <a:schemeClr val="tx1">
                    <a:lumMod val="50000"/>
                    <a:lumOff val="50000"/>
                  </a:schemeClr>
                </a:solidFill>
              </a:rPr>
              <a:t> objective – To provide hundreds of thousands of screening tests per day by winter 2020</a:t>
            </a:r>
            <a:endParaRPr lang="en-GB" sz="1000" dirty="0">
              <a:solidFill>
                <a:schemeClr val="tx1">
                  <a:lumMod val="50000"/>
                  <a:lumOff val="50000"/>
                </a:schemeClr>
              </a:solidFill>
            </a:endParaRPr>
          </a:p>
        </p:txBody>
      </p:sp>
      <p:pic>
        <p:nvPicPr>
          <p:cNvPr id="4" name="Picture 3" descr="A sign on the side of a building&#10;&#10;Description automatically generated">
            <a:extLst>
              <a:ext uri="{FF2B5EF4-FFF2-40B4-BE49-F238E27FC236}">
                <a16:creationId xmlns:a16="http://schemas.microsoft.com/office/drawing/2014/main" id="{D09BFE6E-5464-40D0-80B2-2F02826265D0}"/>
              </a:ext>
            </a:extLst>
          </p:cNvPr>
          <p:cNvPicPr>
            <a:picLocks noChangeAspect="1"/>
          </p:cNvPicPr>
          <p:nvPr/>
        </p:nvPicPr>
        <p:blipFill>
          <a:blip r:embed="rId3"/>
          <a:stretch>
            <a:fillRect/>
          </a:stretch>
        </p:blipFill>
        <p:spPr>
          <a:xfrm>
            <a:off x="613575" y="964800"/>
            <a:ext cx="1965600" cy="1310400"/>
          </a:xfrm>
          <a:prstGeom prst="rect">
            <a:avLst/>
          </a:prstGeom>
        </p:spPr>
      </p:pic>
      <p:pic>
        <p:nvPicPr>
          <p:cNvPr id="7" name="Picture 6" descr="A picture containing road, building, indoor, cart&#10;&#10;Description automatically generated">
            <a:extLst>
              <a:ext uri="{FF2B5EF4-FFF2-40B4-BE49-F238E27FC236}">
                <a16:creationId xmlns:a16="http://schemas.microsoft.com/office/drawing/2014/main" id="{7FA6E378-A92F-441B-8E77-C4B0AF2265FA}"/>
              </a:ext>
            </a:extLst>
          </p:cNvPr>
          <p:cNvPicPr>
            <a:picLocks noChangeAspect="1"/>
          </p:cNvPicPr>
          <p:nvPr/>
        </p:nvPicPr>
        <p:blipFill>
          <a:blip r:embed="rId4"/>
          <a:stretch>
            <a:fillRect/>
          </a:stretch>
        </p:blipFill>
        <p:spPr>
          <a:xfrm>
            <a:off x="2579175" y="964800"/>
            <a:ext cx="1964986" cy="1310400"/>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3757AD0A-5CEA-455C-AC77-94F39E53D981}"/>
              </a:ext>
            </a:extLst>
          </p:cNvPr>
          <p:cNvPicPr>
            <a:picLocks noChangeAspect="1"/>
          </p:cNvPicPr>
          <p:nvPr/>
        </p:nvPicPr>
        <p:blipFill rotWithShape="1">
          <a:blip r:embed="rId5"/>
          <a:srcRect l="5186" r="10439"/>
          <a:stretch/>
        </p:blipFill>
        <p:spPr>
          <a:xfrm>
            <a:off x="4544161" y="964800"/>
            <a:ext cx="1965600" cy="1310400"/>
          </a:xfrm>
          <a:prstGeom prst="rect">
            <a:avLst/>
          </a:prstGeom>
        </p:spPr>
      </p:pic>
      <p:pic>
        <p:nvPicPr>
          <p:cNvPr id="13" name="Picture 12" descr="A person sitting in a room&#10;&#10;Description automatically generated">
            <a:extLst>
              <a:ext uri="{FF2B5EF4-FFF2-40B4-BE49-F238E27FC236}">
                <a16:creationId xmlns:a16="http://schemas.microsoft.com/office/drawing/2014/main" id="{4439DA4A-6171-42ED-ABF3-B09127609FAB}"/>
              </a:ext>
            </a:extLst>
          </p:cNvPr>
          <p:cNvPicPr>
            <a:picLocks noChangeAspect="1"/>
          </p:cNvPicPr>
          <p:nvPr/>
        </p:nvPicPr>
        <p:blipFill rotWithShape="1">
          <a:blip r:embed="rId6"/>
          <a:srcRect l="10451" r="5443"/>
          <a:stretch/>
        </p:blipFill>
        <p:spPr>
          <a:xfrm>
            <a:off x="4544161" y="2275200"/>
            <a:ext cx="1959335" cy="1310400"/>
          </a:xfrm>
          <a:prstGeom prst="rect">
            <a:avLst/>
          </a:prstGeom>
        </p:spPr>
      </p:pic>
      <p:pic>
        <p:nvPicPr>
          <p:cNvPr id="15" name="Picture 14" descr="A view of a city&#10;&#10;Description automatically generated">
            <a:extLst>
              <a:ext uri="{FF2B5EF4-FFF2-40B4-BE49-F238E27FC236}">
                <a16:creationId xmlns:a16="http://schemas.microsoft.com/office/drawing/2014/main" id="{0B8C2AE9-A16C-43E3-89E5-287749DD47BF}"/>
              </a:ext>
            </a:extLst>
          </p:cNvPr>
          <p:cNvPicPr>
            <a:picLocks noChangeAspect="1"/>
          </p:cNvPicPr>
          <p:nvPr/>
        </p:nvPicPr>
        <p:blipFill rotWithShape="1">
          <a:blip r:embed="rId7"/>
          <a:srcRect t="11017"/>
          <a:stretch/>
        </p:blipFill>
        <p:spPr>
          <a:xfrm>
            <a:off x="613698" y="2275200"/>
            <a:ext cx="1965600" cy="1310400"/>
          </a:xfrm>
          <a:prstGeom prst="rect">
            <a:avLst/>
          </a:prstGeom>
        </p:spPr>
      </p:pic>
      <p:pic>
        <p:nvPicPr>
          <p:cNvPr id="17" name="Picture 16" descr="A group of people standing in the grass&#10;&#10;Description automatically generated">
            <a:extLst>
              <a:ext uri="{FF2B5EF4-FFF2-40B4-BE49-F238E27FC236}">
                <a16:creationId xmlns:a16="http://schemas.microsoft.com/office/drawing/2014/main" id="{1941926F-1B17-4006-8165-8ED5B008F824}"/>
              </a:ext>
            </a:extLst>
          </p:cNvPr>
          <p:cNvPicPr>
            <a:picLocks noChangeAspect="1"/>
          </p:cNvPicPr>
          <p:nvPr/>
        </p:nvPicPr>
        <p:blipFill>
          <a:blip r:embed="rId8"/>
          <a:stretch>
            <a:fillRect/>
          </a:stretch>
        </p:blipFill>
        <p:spPr>
          <a:xfrm>
            <a:off x="2579298" y="2275200"/>
            <a:ext cx="1965600" cy="1310400"/>
          </a:xfrm>
          <a:prstGeom prst="rect">
            <a:avLst/>
          </a:prstGeom>
        </p:spPr>
      </p:pic>
    </p:spTree>
    <p:extLst>
      <p:ext uri="{BB962C8B-B14F-4D97-AF65-F5344CB8AC3E}">
        <p14:creationId xmlns:p14="http://schemas.microsoft.com/office/powerpoint/2010/main" val="144331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p:txBody>
          <a:bodyPr>
            <a:normAutofit/>
          </a:bodyPr>
          <a:lstStyle/>
          <a:p>
            <a:r>
              <a:rPr lang="en-GB" sz="2400" dirty="0">
                <a:solidFill>
                  <a:srgbClr val="90C226"/>
                </a:solidFill>
              </a:rPr>
              <a:t>Competitor Assessment</a:t>
            </a:r>
            <a:endParaRPr lang="en-GB" sz="2400" dirty="0"/>
          </a:p>
        </p:txBody>
      </p:sp>
      <p:pic>
        <p:nvPicPr>
          <p:cNvPr id="10" name="Picture 9" descr="A picture containing sitting, sign, white, front&#10;&#10;Description automatically generated">
            <a:extLst>
              <a:ext uri="{FF2B5EF4-FFF2-40B4-BE49-F238E27FC236}">
                <a16:creationId xmlns:a16="http://schemas.microsoft.com/office/drawing/2014/main" id="{38E67ED3-3A6B-4CF2-9A77-0EED05916A9F}"/>
              </a:ext>
            </a:extLst>
          </p:cNvPr>
          <p:cNvPicPr>
            <a:picLocks noChangeAspect="1"/>
          </p:cNvPicPr>
          <p:nvPr/>
        </p:nvPicPr>
        <p:blipFill rotWithShape="1">
          <a:blip r:embed="rId3"/>
          <a:srcRect l="22341" t="8936" r="31791" b="11340"/>
          <a:stretch/>
        </p:blipFill>
        <p:spPr>
          <a:xfrm>
            <a:off x="633663" y="1106905"/>
            <a:ext cx="912429" cy="1058419"/>
          </a:xfrm>
          <a:prstGeom prst="rect">
            <a:avLst/>
          </a:prstGeom>
        </p:spPr>
      </p:pic>
      <p:grpSp>
        <p:nvGrpSpPr>
          <p:cNvPr id="17" name="Group 16">
            <a:extLst>
              <a:ext uri="{FF2B5EF4-FFF2-40B4-BE49-F238E27FC236}">
                <a16:creationId xmlns:a16="http://schemas.microsoft.com/office/drawing/2014/main" id="{95146E75-0E93-4EBC-B42C-EBE697C32409}"/>
              </a:ext>
            </a:extLst>
          </p:cNvPr>
          <p:cNvGrpSpPr/>
          <p:nvPr/>
        </p:nvGrpSpPr>
        <p:grpSpPr>
          <a:xfrm>
            <a:off x="1908222" y="1118452"/>
            <a:ext cx="1120283" cy="1267327"/>
            <a:chOff x="2555257" y="978568"/>
            <a:chExt cx="2016743" cy="1805740"/>
          </a:xfrm>
        </p:grpSpPr>
        <p:pic>
          <p:nvPicPr>
            <p:cNvPr id="15" name="Picture 14" descr="A picture containing monitor, white, video, remote&#10;&#10;Description automatically generated">
              <a:extLst>
                <a:ext uri="{FF2B5EF4-FFF2-40B4-BE49-F238E27FC236}">
                  <a16:creationId xmlns:a16="http://schemas.microsoft.com/office/drawing/2014/main" id="{F4CE5FE7-043D-4AA7-AA99-95BBADA4C544}"/>
                </a:ext>
              </a:extLst>
            </p:cNvPr>
            <p:cNvPicPr>
              <a:picLocks noChangeAspect="1"/>
            </p:cNvPicPr>
            <p:nvPr/>
          </p:nvPicPr>
          <p:blipFill>
            <a:blip r:embed="rId4"/>
            <a:stretch>
              <a:fillRect/>
            </a:stretch>
          </p:blipFill>
          <p:spPr>
            <a:xfrm>
              <a:off x="2555257" y="978568"/>
              <a:ext cx="2016743" cy="1706908"/>
            </a:xfrm>
            <a:prstGeom prst="rect">
              <a:avLst/>
            </a:prstGeom>
          </p:spPr>
        </p:pic>
        <p:sp>
          <p:nvSpPr>
            <p:cNvPr id="16" name="Oval 15">
              <a:extLst>
                <a:ext uri="{FF2B5EF4-FFF2-40B4-BE49-F238E27FC236}">
                  <a16:creationId xmlns:a16="http://schemas.microsoft.com/office/drawing/2014/main" id="{8431F81B-F1A4-4F9A-B35A-CDB5E87A153E}"/>
                </a:ext>
              </a:extLst>
            </p:cNvPr>
            <p:cNvSpPr/>
            <p:nvPr/>
          </p:nvSpPr>
          <p:spPr>
            <a:xfrm>
              <a:off x="3874860" y="2359192"/>
              <a:ext cx="681098" cy="4251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DA36F0A2-E076-4988-832C-43ABD4DA64AC}"/>
              </a:ext>
            </a:extLst>
          </p:cNvPr>
          <p:cNvSpPr txBox="1"/>
          <p:nvPr/>
        </p:nvSpPr>
        <p:spPr>
          <a:xfrm>
            <a:off x="645382" y="2257941"/>
            <a:ext cx="856325" cy="430887"/>
          </a:xfrm>
          <a:prstGeom prst="rect">
            <a:avLst/>
          </a:prstGeom>
          <a:noFill/>
        </p:spPr>
        <p:txBody>
          <a:bodyPr wrap="none" rtlCol="0">
            <a:spAutoFit/>
          </a:bodyPr>
          <a:lstStyle/>
          <a:p>
            <a:pPr algn="ctr"/>
            <a:r>
              <a:rPr lang="en-GB" sz="1100" dirty="0"/>
              <a:t>Cepheid</a:t>
            </a:r>
          </a:p>
          <a:p>
            <a:pPr algn="ctr"/>
            <a:r>
              <a:rPr lang="en-GB" sz="1100" dirty="0"/>
              <a:t>GeneXpert</a:t>
            </a:r>
          </a:p>
        </p:txBody>
      </p:sp>
      <p:sp>
        <p:nvSpPr>
          <p:cNvPr id="21" name="TextBox 20">
            <a:extLst>
              <a:ext uri="{FF2B5EF4-FFF2-40B4-BE49-F238E27FC236}">
                <a16:creationId xmlns:a16="http://schemas.microsoft.com/office/drawing/2014/main" id="{89291323-A747-4F22-AEA2-893D2070D289}"/>
              </a:ext>
            </a:extLst>
          </p:cNvPr>
          <p:cNvSpPr txBox="1"/>
          <p:nvPr/>
        </p:nvSpPr>
        <p:spPr>
          <a:xfrm>
            <a:off x="2025621" y="2257910"/>
            <a:ext cx="683200" cy="430887"/>
          </a:xfrm>
          <a:prstGeom prst="rect">
            <a:avLst/>
          </a:prstGeom>
          <a:noFill/>
        </p:spPr>
        <p:txBody>
          <a:bodyPr wrap="none" rtlCol="0">
            <a:spAutoFit/>
          </a:bodyPr>
          <a:lstStyle/>
          <a:p>
            <a:pPr algn="ctr"/>
            <a:r>
              <a:rPr lang="en-GB" sz="1100" dirty="0"/>
              <a:t>Credo</a:t>
            </a:r>
          </a:p>
          <a:p>
            <a:pPr algn="ctr"/>
            <a:r>
              <a:rPr lang="en-GB" sz="1100" dirty="0" err="1"/>
              <a:t>VitaPCR</a:t>
            </a:r>
            <a:endParaRPr lang="en-GB" sz="1100" dirty="0"/>
          </a:p>
        </p:txBody>
      </p:sp>
      <p:pic>
        <p:nvPicPr>
          <p:cNvPr id="20" name="Picture 19" descr="A screen shot of a computer&#10;&#10;Description automatically generated">
            <a:extLst>
              <a:ext uri="{FF2B5EF4-FFF2-40B4-BE49-F238E27FC236}">
                <a16:creationId xmlns:a16="http://schemas.microsoft.com/office/drawing/2014/main" id="{CB52457A-6465-4C68-B1E1-6F47ED177D44}"/>
              </a:ext>
            </a:extLst>
          </p:cNvPr>
          <p:cNvPicPr>
            <a:picLocks noChangeAspect="1"/>
          </p:cNvPicPr>
          <p:nvPr/>
        </p:nvPicPr>
        <p:blipFill rotWithShape="1">
          <a:blip r:embed="rId5"/>
          <a:srcRect l="15484" r="16686"/>
          <a:stretch/>
        </p:blipFill>
        <p:spPr>
          <a:xfrm flipH="1">
            <a:off x="3242418" y="1179148"/>
            <a:ext cx="1234827" cy="1058420"/>
          </a:xfrm>
          <a:prstGeom prst="rect">
            <a:avLst/>
          </a:prstGeom>
        </p:spPr>
      </p:pic>
      <p:sp>
        <p:nvSpPr>
          <p:cNvPr id="24" name="TextBox 23">
            <a:extLst>
              <a:ext uri="{FF2B5EF4-FFF2-40B4-BE49-F238E27FC236}">
                <a16:creationId xmlns:a16="http://schemas.microsoft.com/office/drawing/2014/main" id="{DB629C5B-52B9-447B-9868-6D31ED8A5D8C}"/>
              </a:ext>
            </a:extLst>
          </p:cNvPr>
          <p:cNvSpPr txBox="1"/>
          <p:nvPr/>
        </p:nvSpPr>
        <p:spPr>
          <a:xfrm>
            <a:off x="3497297" y="2255074"/>
            <a:ext cx="732893" cy="430887"/>
          </a:xfrm>
          <a:prstGeom prst="rect">
            <a:avLst/>
          </a:prstGeom>
          <a:noFill/>
        </p:spPr>
        <p:txBody>
          <a:bodyPr wrap="none" rtlCol="0">
            <a:spAutoFit/>
          </a:bodyPr>
          <a:lstStyle/>
          <a:p>
            <a:pPr algn="ctr"/>
            <a:r>
              <a:rPr lang="en-GB" sz="1100" dirty="0"/>
              <a:t>GenMark</a:t>
            </a:r>
          </a:p>
          <a:p>
            <a:pPr algn="ctr"/>
            <a:r>
              <a:rPr lang="en-GB" sz="1100" dirty="0" err="1"/>
              <a:t>ePlex</a:t>
            </a:r>
            <a:endParaRPr lang="en-GB" sz="1100" dirty="0"/>
          </a:p>
        </p:txBody>
      </p:sp>
      <p:pic>
        <p:nvPicPr>
          <p:cNvPr id="22" name="Picture 21">
            <a:extLst>
              <a:ext uri="{FF2B5EF4-FFF2-40B4-BE49-F238E27FC236}">
                <a16:creationId xmlns:a16="http://schemas.microsoft.com/office/drawing/2014/main" id="{A1E6893B-4034-4CB2-9F2D-2FE689DEEA24}"/>
              </a:ext>
            </a:extLst>
          </p:cNvPr>
          <p:cNvPicPr>
            <a:picLocks noChangeAspect="1"/>
          </p:cNvPicPr>
          <p:nvPr/>
        </p:nvPicPr>
        <p:blipFill>
          <a:blip r:embed="rId6"/>
          <a:stretch>
            <a:fillRect/>
          </a:stretch>
        </p:blipFill>
        <p:spPr>
          <a:xfrm>
            <a:off x="4765473" y="1106905"/>
            <a:ext cx="1081122" cy="1058419"/>
          </a:xfrm>
          <a:prstGeom prst="rect">
            <a:avLst/>
          </a:prstGeom>
        </p:spPr>
      </p:pic>
      <p:sp>
        <p:nvSpPr>
          <p:cNvPr id="26" name="TextBox 25">
            <a:extLst>
              <a:ext uri="{FF2B5EF4-FFF2-40B4-BE49-F238E27FC236}">
                <a16:creationId xmlns:a16="http://schemas.microsoft.com/office/drawing/2014/main" id="{3B6E059D-11AF-4C79-8006-2D3B4F688203}"/>
              </a:ext>
            </a:extLst>
          </p:cNvPr>
          <p:cNvSpPr txBox="1"/>
          <p:nvPr/>
        </p:nvSpPr>
        <p:spPr>
          <a:xfrm>
            <a:off x="4732696" y="2257941"/>
            <a:ext cx="1321195" cy="430887"/>
          </a:xfrm>
          <a:prstGeom prst="rect">
            <a:avLst/>
          </a:prstGeom>
          <a:noFill/>
        </p:spPr>
        <p:txBody>
          <a:bodyPr wrap="none" rtlCol="0">
            <a:spAutoFit/>
          </a:bodyPr>
          <a:lstStyle/>
          <a:p>
            <a:pPr algn="ctr"/>
            <a:r>
              <a:rPr lang="en-GB" sz="1100" dirty="0" err="1"/>
              <a:t>QuantuMDx</a:t>
            </a:r>
            <a:r>
              <a:rPr lang="en-GB" sz="1100" dirty="0"/>
              <a:t> Group</a:t>
            </a:r>
          </a:p>
          <a:p>
            <a:pPr algn="ctr"/>
            <a:r>
              <a:rPr lang="en-GB" sz="1100" dirty="0" err="1"/>
              <a:t>QuantuMDx</a:t>
            </a:r>
            <a:endParaRPr lang="en-GB" sz="1100" dirty="0"/>
          </a:p>
        </p:txBody>
      </p:sp>
      <p:pic>
        <p:nvPicPr>
          <p:cNvPr id="28" name="Picture 27" descr="A close up of electronics&#10;&#10;Description automatically generated">
            <a:extLst>
              <a:ext uri="{FF2B5EF4-FFF2-40B4-BE49-F238E27FC236}">
                <a16:creationId xmlns:a16="http://schemas.microsoft.com/office/drawing/2014/main" id="{5E0C93BC-97D7-4FE2-924B-9DF2F0895E7B}"/>
              </a:ext>
            </a:extLst>
          </p:cNvPr>
          <p:cNvPicPr>
            <a:picLocks noChangeAspect="1"/>
          </p:cNvPicPr>
          <p:nvPr/>
        </p:nvPicPr>
        <p:blipFill>
          <a:blip r:embed="rId7"/>
          <a:stretch>
            <a:fillRect/>
          </a:stretch>
        </p:blipFill>
        <p:spPr>
          <a:xfrm>
            <a:off x="697442" y="2939347"/>
            <a:ext cx="1210780" cy="1015684"/>
          </a:xfrm>
          <a:prstGeom prst="rect">
            <a:avLst/>
          </a:prstGeom>
        </p:spPr>
      </p:pic>
      <p:sp>
        <p:nvSpPr>
          <p:cNvPr id="29" name="TextBox 28">
            <a:extLst>
              <a:ext uri="{FF2B5EF4-FFF2-40B4-BE49-F238E27FC236}">
                <a16:creationId xmlns:a16="http://schemas.microsoft.com/office/drawing/2014/main" id="{D96EF81E-75AC-4F15-B752-9A87B4771324}"/>
              </a:ext>
            </a:extLst>
          </p:cNvPr>
          <p:cNvSpPr txBox="1"/>
          <p:nvPr/>
        </p:nvSpPr>
        <p:spPr>
          <a:xfrm>
            <a:off x="853140" y="4048561"/>
            <a:ext cx="657552" cy="430887"/>
          </a:xfrm>
          <a:prstGeom prst="rect">
            <a:avLst/>
          </a:prstGeom>
          <a:noFill/>
        </p:spPr>
        <p:txBody>
          <a:bodyPr wrap="none" rtlCol="0">
            <a:spAutoFit/>
          </a:bodyPr>
          <a:lstStyle/>
          <a:p>
            <a:pPr algn="ctr"/>
            <a:r>
              <a:rPr lang="en-GB" sz="1100" dirty="0"/>
              <a:t>Abbott</a:t>
            </a:r>
          </a:p>
          <a:p>
            <a:pPr algn="ctr"/>
            <a:r>
              <a:rPr lang="en-GB" sz="1100" dirty="0"/>
              <a:t>ID NOW</a:t>
            </a:r>
          </a:p>
        </p:txBody>
      </p:sp>
      <p:pic>
        <p:nvPicPr>
          <p:cNvPr id="31" name="Picture 30" descr="A close up of electronics&#10;&#10;Description automatically generated">
            <a:extLst>
              <a:ext uri="{FF2B5EF4-FFF2-40B4-BE49-F238E27FC236}">
                <a16:creationId xmlns:a16="http://schemas.microsoft.com/office/drawing/2014/main" id="{7FD2CBD3-A595-4EDA-82D0-BBD260C75CE6}"/>
              </a:ext>
            </a:extLst>
          </p:cNvPr>
          <p:cNvPicPr>
            <a:picLocks noChangeAspect="1"/>
          </p:cNvPicPr>
          <p:nvPr/>
        </p:nvPicPr>
        <p:blipFill>
          <a:blip r:embed="rId8"/>
          <a:stretch>
            <a:fillRect/>
          </a:stretch>
        </p:blipFill>
        <p:spPr>
          <a:xfrm>
            <a:off x="1908222" y="2829577"/>
            <a:ext cx="1744028" cy="1134775"/>
          </a:xfrm>
          <a:prstGeom prst="rect">
            <a:avLst/>
          </a:prstGeom>
        </p:spPr>
      </p:pic>
      <p:sp>
        <p:nvSpPr>
          <p:cNvPr id="32" name="TextBox 31">
            <a:extLst>
              <a:ext uri="{FF2B5EF4-FFF2-40B4-BE49-F238E27FC236}">
                <a16:creationId xmlns:a16="http://schemas.microsoft.com/office/drawing/2014/main" id="{A9B00C3B-AB79-46D0-8CB1-CD1B7EA2273B}"/>
              </a:ext>
            </a:extLst>
          </p:cNvPr>
          <p:cNvSpPr txBox="1"/>
          <p:nvPr/>
        </p:nvSpPr>
        <p:spPr>
          <a:xfrm>
            <a:off x="2288175" y="4057882"/>
            <a:ext cx="780983" cy="430887"/>
          </a:xfrm>
          <a:prstGeom prst="rect">
            <a:avLst/>
          </a:prstGeom>
          <a:noFill/>
        </p:spPr>
        <p:txBody>
          <a:bodyPr wrap="none" rtlCol="0">
            <a:spAutoFit/>
          </a:bodyPr>
          <a:lstStyle/>
          <a:p>
            <a:pPr algn="ctr"/>
            <a:r>
              <a:rPr lang="en-GB" sz="1100" dirty="0" err="1"/>
              <a:t>OptiGene</a:t>
            </a:r>
            <a:endParaRPr lang="en-GB" sz="1100" dirty="0"/>
          </a:p>
          <a:p>
            <a:pPr algn="ctr"/>
            <a:r>
              <a:rPr lang="en-GB" sz="1100" dirty="0"/>
              <a:t>Genie HT</a:t>
            </a:r>
          </a:p>
        </p:txBody>
      </p:sp>
      <p:pic>
        <p:nvPicPr>
          <p:cNvPr id="34" name="Picture 33" descr="A picture containing meter&#10;&#10;Description automatically generated">
            <a:extLst>
              <a:ext uri="{FF2B5EF4-FFF2-40B4-BE49-F238E27FC236}">
                <a16:creationId xmlns:a16="http://schemas.microsoft.com/office/drawing/2014/main" id="{4AD738A5-5F07-44AD-AD47-77B4DE4621B7}"/>
              </a:ext>
            </a:extLst>
          </p:cNvPr>
          <p:cNvPicPr>
            <a:picLocks noChangeAspect="1"/>
          </p:cNvPicPr>
          <p:nvPr/>
        </p:nvPicPr>
        <p:blipFill>
          <a:blip r:embed="rId9"/>
          <a:stretch>
            <a:fillRect/>
          </a:stretch>
        </p:blipFill>
        <p:spPr>
          <a:xfrm>
            <a:off x="3943067" y="2917891"/>
            <a:ext cx="852803" cy="1120370"/>
          </a:xfrm>
          <a:prstGeom prst="rect">
            <a:avLst/>
          </a:prstGeom>
        </p:spPr>
      </p:pic>
      <p:sp>
        <p:nvSpPr>
          <p:cNvPr id="35" name="TextBox 34">
            <a:extLst>
              <a:ext uri="{FF2B5EF4-FFF2-40B4-BE49-F238E27FC236}">
                <a16:creationId xmlns:a16="http://schemas.microsoft.com/office/drawing/2014/main" id="{21F3D487-E01F-4A51-B887-34D816802BC5}"/>
              </a:ext>
            </a:extLst>
          </p:cNvPr>
          <p:cNvSpPr txBox="1"/>
          <p:nvPr/>
        </p:nvSpPr>
        <p:spPr>
          <a:xfrm>
            <a:off x="3851215" y="4146195"/>
            <a:ext cx="1011815" cy="430887"/>
          </a:xfrm>
          <a:prstGeom prst="rect">
            <a:avLst/>
          </a:prstGeom>
          <a:noFill/>
        </p:spPr>
        <p:txBody>
          <a:bodyPr wrap="none" rtlCol="0">
            <a:spAutoFit/>
          </a:bodyPr>
          <a:lstStyle/>
          <a:p>
            <a:pPr algn="ctr"/>
            <a:r>
              <a:rPr lang="en-GB" sz="1100" dirty="0"/>
              <a:t>Mesa Biotech</a:t>
            </a:r>
          </a:p>
          <a:p>
            <a:pPr algn="ctr"/>
            <a:r>
              <a:rPr lang="en-GB" sz="1100" dirty="0" err="1"/>
              <a:t>Accula</a:t>
            </a:r>
            <a:endParaRPr lang="en-GB" sz="1100" dirty="0"/>
          </a:p>
        </p:txBody>
      </p:sp>
      <p:sp>
        <p:nvSpPr>
          <p:cNvPr id="3" name="TextBox 2">
            <a:extLst>
              <a:ext uri="{FF2B5EF4-FFF2-40B4-BE49-F238E27FC236}">
                <a16:creationId xmlns:a16="http://schemas.microsoft.com/office/drawing/2014/main" id="{3231B75C-DB4A-F64F-85C1-FB484F3D8404}"/>
              </a:ext>
            </a:extLst>
          </p:cNvPr>
          <p:cNvSpPr txBox="1"/>
          <p:nvPr/>
        </p:nvSpPr>
        <p:spPr>
          <a:xfrm>
            <a:off x="5525003" y="3134551"/>
            <a:ext cx="3259015" cy="227754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dirty="0"/>
              <a:t>Laboratory equipment (not portable)</a:t>
            </a:r>
          </a:p>
          <a:p>
            <a:pPr marL="285750" indent="-285750">
              <a:spcAft>
                <a:spcPts val="1200"/>
              </a:spcAft>
              <a:buFont typeface="Arial" panose="020B0604020202020204" pitchFamily="34" charset="0"/>
              <a:buChar char="•"/>
            </a:pPr>
            <a:r>
              <a:rPr lang="en-US" sz="1600" dirty="0"/>
              <a:t>Expensive to run</a:t>
            </a:r>
          </a:p>
          <a:p>
            <a:pPr marL="285750" indent="-285750">
              <a:spcAft>
                <a:spcPts val="1200"/>
              </a:spcAft>
              <a:buFont typeface="Arial" panose="020B0604020202020204" pitchFamily="34" charset="0"/>
              <a:buChar char="•"/>
            </a:pPr>
            <a:r>
              <a:rPr lang="en-US" sz="1600" dirty="0"/>
              <a:t>Expensive consumables</a:t>
            </a:r>
          </a:p>
          <a:p>
            <a:pPr marL="285750" indent="-285750">
              <a:lnSpc>
                <a:spcPct val="200000"/>
              </a:lnSpc>
              <a:buFont typeface="Arial" panose="020B0604020202020204" pitchFamily="34" charset="0"/>
              <a:buChar char="•"/>
            </a:pPr>
            <a:endParaRPr lang="en-US" sz="1600" dirty="0"/>
          </a:p>
          <a:p>
            <a:endParaRPr lang="en-US" sz="1600" dirty="0"/>
          </a:p>
        </p:txBody>
      </p:sp>
    </p:spTree>
    <p:extLst>
      <p:ext uri="{BB962C8B-B14F-4D97-AF65-F5344CB8AC3E}">
        <p14:creationId xmlns:p14="http://schemas.microsoft.com/office/powerpoint/2010/main" val="207290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6E71-8087-4892-8DDF-50ED2B189759}"/>
              </a:ext>
            </a:extLst>
          </p:cNvPr>
          <p:cNvSpPr>
            <a:spLocks noGrp="1"/>
          </p:cNvSpPr>
          <p:nvPr>
            <p:ph type="title"/>
          </p:nvPr>
        </p:nvSpPr>
        <p:spPr/>
        <p:txBody>
          <a:bodyPr>
            <a:normAutofit/>
          </a:bodyPr>
          <a:lstStyle/>
          <a:p>
            <a:r>
              <a:rPr lang="en-GB" sz="2400" dirty="0" err="1"/>
              <a:t>Eluceda</a:t>
            </a:r>
            <a:r>
              <a:rPr lang="en-GB" sz="2400" dirty="0"/>
              <a:t> Covid-19 RNA Test – Game changing</a:t>
            </a:r>
          </a:p>
        </p:txBody>
      </p:sp>
      <p:graphicFrame>
        <p:nvGraphicFramePr>
          <p:cNvPr id="12" name="Diagram 11">
            <a:extLst>
              <a:ext uri="{FF2B5EF4-FFF2-40B4-BE49-F238E27FC236}">
                <a16:creationId xmlns:a16="http://schemas.microsoft.com/office/drawing/2014/main" id="{C5C01D3C-D73B-43A6-9948-6D959CDD0618}"/>
              </a:ext>
            </a:extLst>
          </p:cNvPr>
          <p:cNvGraphicFramePr/>
          <p:nvPr>
            <p:extLst>
              <p:ext uri="{D42A27DB-BD31-4B8C-83A1-F6EECF244321}">
                <p14:modId xmlns:p14="http://schemas.microsoft.com/office/powerpoint/2010/main" val="2227399175"/>
              </p:ext>
            </p:extLst>
          </p:nvPr>
        </p:nvGraphicFramePr>
        <p:xfrm>
          <a:off x="645600" y="81827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720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device&#10;&#10;Description automatically generated">
            <a:extLst>
              <a:ext uri="{FF2B5EF4-FFF2-40B4-BE49-F238E27FC236}">
                <a16:creationId xmlns:a16="http://schemas.microsoft.com/office/drawing/2014/main" id="{88ADF5C0-F040-473F-8E4E-2AB1554B8B08}"/>
              </a:ext>
            </a:extLst>
          </p:cNvPr>
          <p:cNvPicPr>
            <a:picLocks noChangeAspect="1"/>
          </p:cNvPicPr>
          <p:nvPr/>
        </p:nvPicPr>
        <p:blipFill>
          <a:blip r:embed="rId3"/>
          <a:stretch>
            <a:fillRect/>
          </a:stretch>
        </p:blipFill>
        <p:spPr>
          <a:xfrm rot="19258414">
            <a:off x="1611380" y="3361697"/>
            <a:ext cx="645528" cy="645528"/>
          </a:xfrm>
          <a:prstGeom prst="rect">
            <a:avLst/>
          </a:prstGeom>
        </p:spPr>
      </p:pic>
      <p:pic>
        <p:nvPicPr>
          <p:cNvPr id="21" name="Picture 20" descr="A picture containing cellphone&#10;&#10;Description automatically generated">
            <a:extLst>
              <a:ext uri="{FF2B5EF4-FFF2-40B4-BE49-F238E27FC236}">
                <a16:creationId xmlns:a16="http://schemas.microsoft.com/office/drawing/2014/main" id="{03580140-7958-4620-BB8D-5F5DAB900BD4}"/>
              </a:ext>
            </a:extLst>
          </p:cNvPr>
          <p:cNvPicPr>
            <a:picLocks noChangeAspect="1"/>
          </p:cNvPicPr>
          <p:nvPr/>
        </p:nvPicPr>
        <p:blipFill>
          <a:blip r:embed="rId4">
            <a:clrChange>
              <a:clrFrom>
                <a:srgbClr val="FBFBFB"/>
              </a:clrFrom>
              <a:clrTo>
                <a:srgbClr val="FBFBFB">
                  <a:alpha val="0"/>
                </a:srgbClr>
              </a:clrTo>
            </a:clrChange>
          </a:blip>
          <a:stretch>
            <a:fillRect/>
          </a:stretch>
        </p:blipFill>
        <p:spPr>
          <a:xfrm>
            <a:off x="427258" y="3277171"/>
            <a:ext cx="1928914" cy="1543131"/>
          </a:xfrm>
          <a:prstGeom prst="rect">
            <a:avLst/>
          </a:prstGeom>
          <a:noFill/>
        </p:spPr>
      </p:pic>
      <p:pic>
        <p:nvPicPr>
          <p:cNvPr id="9" name="Picture 8" descr="A clock that is on a pole&#10;&#10;Description automatically generated">
            <a:extLst>
              <a:ext uri="{FF2B5EF4-FFF2-40B4-BE49-F238E27FC236}">
                <a16:creationId xmlns:a16="http://schemas.microsoft.com/office/drawing/2014/main" id="{AFEDC277-1C13-4130-A04D-D1D69634A576}"/>
              </a:ext>
            </a:extLst>
          </p:cNvPr>
          <p:cNvPicPr>
            <a:picLocks noChangeAspect="1"/>
          </p:cNvPicPr>
          <p:nvPr/>
        </p:nvPicPr>
        <p:blipFill>
          <a:blip r:embed="rId5"/>
          <a:stretch>
            <a:fillRect/>
          </a:stretch>
        </p:blipFill>
        <p:spPr>
          <a:xfrm>
            <a:off x="3083409" y="2333199"/>
            <a:ext cx="1600321" cy="1600321"/>
          </a:xfrm>
          <a:prstGeom prst="rect">
            <a:avLst/>
          </a:prstGeom>
        </p:spPr>
      </p:pic>
      <p:pic>
        <p:nvPicPr>
          <p:cNvPr id="5" name="Picture 4">
            <a:extLst>
              <a:ext uri="{FF2B5EF4-FFF2-40B4-BE49-F238E27FC236}">
                <a16:creationId xmlns:a16="http://schemas.microsoft.com/office/drawing/2014/main" id="{8DF0C5C8-387E-4CF2-A7C7-6DE6EC018911}"/>
              </a:ext>
            </a:extLst>
          </p:cNvPr>
          <p:cNvPicPr>
            <a:picLocks noChangeAspect="1"/>
          </p:cNvPicPr>
          <p:nvPr/>
        </p:nvPicPr>
        <p:blipFill rotWithShape="1">
          <a:blip r:embed="rId6">
            <a:extLst>
              <a:ext uri="{28A0092B-C50C-407E-A947-70E740481C1C}">
                <a14:useLocalDpi xmlns:a14="http://schemas.microsoft.com/office/drawing/2010/main" val="0"/>
              </a:ext>
            </a:extLst>
          </a:blip>
          <a:srcRect b="-6671"/>
          <a:stretch/>
        </p:blipFill>
        <p:spPr>
          <a:xfrm>
            <a:off x="0" y="4537668"/>
            <a:ext cx="1800000" cy="648000"/>
          </a:xfrm>
          <a:prstGeom prst="rect">
            <a:avLst/>
          </a:prstGeom>
        </p:spPr>
      </p:pic>
      <p:sp>
        <p:nvSpPr>
          <p:cNvPr id="4" name="Arc 3">
            <a:extLst>
              <a:ext uri="{FF2B5EF4-FFF2-40B4-BE49-F238E27FC236}">
                <a16:creationId xmlns:a16="http://schemas.microsoft.com/office/drawing/2014/main" id="{BF40E41E-AC92-42A9-B67A-9CE4EEE409ED}"/>
              </a:ext>
            </a:extLst>
          </p:cNvPr>
          <p:cNvSpPr/>
          <p:nvPr/>
        </p:nvSpPr>
        <p:spPr>
          <a:xfrm>
            <a:off x="1309708" y="1453377"/>
            <a:ext cx="1135856" cy="1178719"/>
          </a:xfrm>
          <a:prstGeom prst="arc">
            <a:avLst/>
          </a:prstGeom>
          <a:ln w="25400">
            <a:headEnd type="none"/>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7" name="Arc 6">
            <a:extLst>
              <a:ext uri="{FF2B5EF4-FFF2-40B4-BE49-F238E27FC236}">
                <a16:creationId xmlns:a16="http://schemas.microsoft.com/office/drawing/2014/main" id="{3725F3F7-C9B2-4C0C-A07F-6A224BAFD146}"/>
              </a:ext>
            </a:extLst>
          </p:cNvPr>
          <p:cNvSpPr/>
          <p:nvPr/>
        </p:nvSpPr>
        <p:spPr>
          <a:xfrm rot="5400000">
            <a:off x="1502843" y="2680457"/>
            <a:ext cx="1135856" cy="750092"/>
          </a:xfrm>
          <a:prstGeom prst="arc">
            <a:avLst/>
          </a:prstGeom>
          <a:ln w="25400">
            <a:headEnd type="none"/>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pic>
        <p:nvPicPr>
          <p:cNvPr id="11" name="Picture 10" descr="A picture containing blue, white&#10;&#10;Description automatically generated">
            <a:extLst>
              <a:ext uri="{FF2B5EF4-FFF2-40B4-BE49-F238E27FC236}">
                <a16:creationId xmlns:a16="http://schemas.microsoft.com/office/drawing/2014/main" id="{9949AACE-BABC-491A-97F1-51FE0DC792EE}"/>
              </a:ext>
            </a:extLst>
          </p:cNvPr>
          <p:cNvPicPr>
            <a:picLocks noChangeAspect="1"/>
          </p:cNvPicPr>
          <p:nvPr/>
        </p:nvPicPr>
        <p:blipFill>
          <a:blip r:embed="rId7"/>
          <a:stretch>
            <a:fillRect/>
          </a:stretch>
        </p:blipFill>
        <p:spPr>
          <a:xfrm>
            <a:off x="716524" y="878520"/>
            <a:ext cx="1185860" cy="1185860"/>
          </a:xfrm>
          <a:prstGeom prst="rect">
            <a:avLst/>
          </a:prstGeom>
          <a:effectLst>
            <a:softEdge rad="165100"/>
          </a:effectLst>
        </p:spPr>
      </p:pic>
      <p:pic>
        <p:nvPicPr>
          <p:cNvPr id="13" name="Picture 12" descr="A picture containing car, sitting, cellphone, monitor&#10;&#10;Description automatically generated">
            <a:extLst>
              <a:ext uri="{FF2B5EF4-FFF2-40B4-BE49-F238E27FC236}">
                <a16:creationId xmlns:a16="http://schemas.microsoft.com/office/drawing/2014/main" id="{89E87259-7A17-406B-AE21-9E182671F053}"/>
              </a:ext>
            </a:extLst>
          </p:cNvPr>
          <p:cNvPicPr>
            <a:picLocks noChangeAspect="1"/>
          </p:cNvPicPr>
          <p:nvPr/>
        </p:nvPicPr>
        <p:blipFill>
          <a:blip r:embed="rId8"/>
          <a:stretch>
            <a:fillRect/>
          </a:stretch>
        </p:blipFill>
        <p:spPr>
          <a:xfrm>
            <a:off x="2176145" y="2198119"/>
            <a:ext cx="750093" cy="857249"/>
          </a:xfrm>
          <a:prstGeom prst="rect">
            <a:avLst/>
          </a:prstGeom>
        </p:spPr>
      </p:pic>
      <p:sp>
        <p:nvSpPr>
          <p:cNvPr id="16" name="TextBox 15">
            <a:extLst>
              <a:ext uri="{FF2B5EF4-FFF2-40B4-BE49-F238E27FC236}">
                <a16:creationId xmlns:a16="http://schemas.microsoft.com/office/drawing/2014/main" id="{5305E24B-A8EF-4602-B0BB-8A67E1AEE0E9}"/>
              </a:ext>
            </a:extLst>
          </p:cNvPr>
          <p:cNvSpPr txBox="1"/>
          <p:nvPr/>
        </p:nvSpPr>
        <p:spPr>
          <a:xfrm>
            <a:off x="3312001" y="1038108"/>
            <a:ext cx="3341299" cy="369332"/>
          </a:xfrm>
          <a:prstGeom prst="rect">
            <a:avLst/>
          </a:prstGeom>
          <a:noFill/>
        </p:spPr>
        <p:txBody>
          <a:bodyPr wrap="none" rtlCol="0" anchor="t">
            <a:spAutoFit/>
          </a:bodyPr>
          <a:lstStyle/>
          <a:p>
            <a:r>
              <a:rPr lang="en-GB" i="1" dirty="0">
                <a:solidFill>
                  <a:schemeClr val="tx1">
                    <a:lumMod val="50000"/>
                    <a:lumOff val="50000"/>
                  </a:schemeClr>
                </a:solidFill>
              </a:rPr>
              <a:t>Swab, amplify, apply and read</a:t>
            </a:r>
          </a:p>
        </p:txBody>
      </p:sp>
      <p:sp>
        <p:nvSpPr>
          <p:cNvPr id="14" name="Title 1">
            <a:extLst>
              <a:ext uri="{FF2B5EF4-FFF2-40B4-BE49-F238E27FC236}">
                <a16:creationId xmlns:a16="http://schemas.microsoft.com/office/drawing/2014/main" id="{317BB1FF-A62F-4F70-8751-E6CC028FCDFD}"/>
              </a:ext>
            </a:extLst>
          </p:cNvPr>
          <p:cNvSpPr txBox="1">
            <a:spLocks/>
          </p:cNvSpPr>
          <p:nvPr/>
        </p:nvSpPr>
        <p:spPr>
          <a:xfrm>
            <a:off x="486924" y="329779"/>
            <a:ext cx="7663108" cy="507636"/>
          </a:xfrm>
          <a:prstGeom prst="rect">
            <a:avLst/>
          </a:prstGeom>
        </p:spPr>
        <p:txBody>
          <a:bodyPr vert="horz" lIns="91425" tIns="91425" rIns="91425" bIns="91425" rtlCol="0" anchor="b" anchorCtr="0">
            <a:noAutofit/>
          </a:bodyPr>
          <a:lstStyle>
            <a:lvl1pPr lvl="0" algn="l" defTabSz="342892" rtl="0" eaLnBrk="1" latinLnBrk="0" hangingPunct="1">
              <a:spcBef>
                <a:spcPts val="0"/>
              </a:spcBef>
              <a:buNone/>
              <a:defRPr sz="2700" kern="1200">
                <a:solidFill>
                  <a:schemeClr val="accent1"/>
                </a:solidFill>
                <a:latin typeface="+mj-lt"/>
                <a:ea typeface="+mj-ea"/>
                <a:cs typeface="+mj-c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n-US" sz="2400" dirty="0"/>
              <a:t>Covid19 RNA Detection System</a:t>
            </a:r>
          </a:p>
        </p:txBody>
      </p:sp>
      <p:sp>
        <p:nvSpPr>
          <p:cNvPr id="2" name="TextBox 1">
            <a:extLst>
              <a:ext uri="{FF2B5EF4-FFF2-40B4-BE49-F238E27FC236}">
                <a16:creationId xmlns:a16="http://schemas.microsoft.com/office/drawing/2014/main" id="{89872FAA-FE65-46BB-9F37-0BDFB9B67C8A}"/>
              </a:ext>
            </a:extLst>
          </p:cNvPr>
          <p:cNvSpPr txBox="1"/>
          <p:nvPr/>
        </p:nvSpPr>
        <p:spPr>
          <a:xfrm>
            <a:off x="179574" y="1299488"/>
            <a:ext cx="696916" cy="307777"/>
          </a:xfrm>
          <a:prstGeom prst="rect">
            <a:avLst/>
          </a:prstGeom>
          <a:noFill/>
        </p:spPr>
        <p:txBody>
          <a:bodyPr wrap="square" rtlCol="0">
            <a:spAutoFit/>
          </a:bodyPr>
          <a:lstStyle/>
          <a:p>
            <a:r>
              <a:rPr lang="en-GB" sz="1400" dirty="0">
                <a:solidFill>
                  <a:schemeClr val="tx1">
                    <a:lumMod val="50000"/>
                    <a:lumOff val="50000"/>
                  </a:schemeClr>
                </a:solidFill>
              </a:rPr>
              <a:t>Swab</a:t>
            </a:r>
            <a:endParaRPr lang="en-GB" dirty="0">
              <a:solidFill>
                <a:schemeClr val="tx1">
                  <a:lumMod val="50000"/>
                  <a:lumOff val="50000"/>
                </a:schemeClr>
              </a:solidFill>
            </a:endParaRPr>
          </a:p>
        </p:txBody>
      </p:sp>
      <p:sp>
        <p:nvSpPr>
          <p:cNvPr id="12" name="TextBox 11">
            <a:extLst>
              <a:ext uri="{FF2B5EF4-FFF2-40B4-BE49-F238E27FC236}">
                <a16:creationId xmlns:a16="http://schemas.microsoft.com/office/drawing/2014/main" id="{1E3492C7-10D8-443C-98AC-062849F95D63}"/>
              </a:ext>
            </a:extLst>
          </p:cNvPr>
          <p:cNvSpPr txBox="1"/>
          <p:nvPr/>
        </p:nvSpPr>
        <p:spPr>
          <a:xfrm>
            <a:off x="1194631" y="2333199"/>
            <a:ext cx="1052909" cy="523220"/>
          </a:xfrm>
          <a:prstGeom prst="rect">
            <a:avLst/>
          </a:prstGeom>
          <a:noFill/>
        </p:spPr>
        <p:txBody>
          <a:bodyPr wrap="square" rtlCol="0">
            <a:spAutoFit/>
          </a:bodyPr>
          <a:lstStyle/>
          <a:p>
            <a:pPr algn="ctr"/>
            <a:r>
              <a:rPr lang="en-GB" sz="1400" dirty="0">
                <a:solidFill>
                  <a:schemeClr val="tx1">
                    <a:lumMod val="50000"/>
                    <a:lumOff val="50000"/>
                  </a:schemeClr>
                </a:solidFill>
              </a:rPr>
              <a:t>Short PCR</a:t>
            </a:r>
          </a:p>
          <a:p>
            <a:pPr algn="ctr"/>
            <a:r>
              <a:rPr lang="en-GB" sz="1400" dirty="0">
                <a:solidFill>
                  <a:schemeClr val="tx1">
                    <a:lumMod val="50000"/>
                    <a:lumOff val="50000"/>
                  </a:schemeClr>
                </a:solidFill>
              </a:rPr>
              <a:t>cycle</a:t>
            </a:r>
            <a:endParaRPr lang="en-GB" dirty="0">
              <a:solidFill>
                <a:schemeClr val="tx1">
                  <a:lumMod val="50000"/>
                  <a:lumOff val="50000"/>
                </a:schemeClr>
              </a:solidFill>
            </a:endParaRPr>
          </a:p>
        </p:txBody>
      </p:sp>
      <p:sp>
        <p:nvSpPr>
          <p:cNvPr id="22" name="TextBox 21">
            <a:extLst>
              <a:ext uri="{FF2B5EF4-FFF2-40B4-BE49-F238E27FC236}">
                <a16:creationId xmlns:a16="http://schemas.microsoft.com/office/drawing/2014/main" id="{8E791A79-A433-4B64-82D2-F8F83B096B15}"/>
              </a:ext>
            </a:extLst>
          </p:cNvPr>
          <p:cNvSpPr txBox="1"/>
          <p:nvPr/>
        </p:nvSpPr>
        <p:spPr>
          <a:xfrm>
            <a:off x="4694902" y="2384115"/>
            <a:ext cx="3139390" cy="1569660"/>
          </a:xfrm>
          <a:prstGeom prst="rect">
            <a:avLst/>
          </a:prstGeom>
          <a:noFill/>
        </p:spPr>
        <p:txBody>
          <a:bodyPr wrap="square" rtlCol="0" anchor="t">
            <a:spAutoFit/>
          </a:bodyPr>
          <a:lstStyle/>
          <a:p>
            <a:r>
              <a:rPr lang="en-GB" sz="1200" i="1" dirty="0">
                <a:solidFill>
                  <a:schemeClr val="accent5">
                    <a:lumMod val="60000"/>
                    <a:lumOff val="40000"/>
                  </a:schemeClr>
                </a:solidFill>
              </a:rPr>
              <a:t>With PCR</a:t>
            </a:r>
          </a:p>
          <a:p>
            <a:endParaRPr lang="en-GB" sz="1200" i="1" dirty="0">
              <a:solidFill>
                <a:schemeClr val="accent5">
                  <a:lumMod val="60000"/>
                  <a:lumOff val="40000"/>
                </a:schemeClr>
              </a:solidFill>
            </a:endParaRPr>
          </a:p>
          <a:p>
            <a:r>
              <a:rPr lang="en-GB" sz="1200" i="1" dirty="0">
                <a:solidFill>
                  <a:schemeClr val="accent5">
                    <a:lumMod val="60000"/>
                    <a:lumOff val="40000"/>
                  </a:schemeClr>
                </a:solidFill>
              </a:rPr>
              <a:t>Can be as fast as 15 minutes</a:t>
            </a:r>
          </a:p>
          <a:p>
            <a:r>
              <a:rPr lang="en-GB" sz="1200" i="1" dirty="0">
                <a:solidFill>
                  <a:schemeClr val="accent5">
                    <a:lumMod val="60000"/>
                    <a:lumOff val="40000"/>
                  </a:schemeClr>
                </a:solidFill>
              </a:rPr>
              <a:t>Typical detection limit of 200 viral units</a:t>
            </a:r>
          </a:p>
          <a:p>
            <a:r>
              <a:rPr lang="en-GB" sz="1200" i="1" dirty="0">
                <a:solidFill>
                  <a:schemeClr val="accent5">
                    <a:lumMod val="60000"/>
                    <a:lumOff val="40000"/>
                  </a:schemeClr>
                </a:solidFill>
              </a:rPr>
              <a:t>Multiple targets per virus possible</a:t>
            </a:r>
          </a:p>
          <a:p>
            <a:r>
              <a:rPr lang="en-GB" sz="1200" i="1" dirty="0">
                <a:solidFill>
                  <a:schemeClr val="accent5">
                    <a:lumMod val="60000"/>
                    <a:lumOff val="40000"/>
                  </a:schemeClr>
                </a:solidFill>
              </a:rPr>
              <a:t>Uses standard preparation steps</a:t>
            </a:r>
          </a:p>
          <a:p>
            <a:r>
              <a:rPr lang="en-GB" sz="1200" i="1" dirty="0">
                <a:solidFill>
                  <a:schemeClr val="accent5">
                    <a:lumMod val="60000"/>
                    <a:lumOff val="40000"/>
                  </a:schemeClr>
                </a:solidFill>
              </a:rPr>
              <a:t>Easily adapted to other targets</a:t>
            </a:r>
          </a:p>
          <a:p>
            <a:r>
              <a:rPr lang="en-GB" sz="1200" i="1" dirty="0">
                <a:solidFill>
                  <a:schemeClr val="accent5">
                    <a:lumMod val="60000"/>
                    <a:lumOff val="40000"/>
                  </a:schemeClr>
                </a:solidFill>
              </a:rPr>
              <a:t>Multi-detection possible</a:t>
            </a:r>
          </a:p>
        </p:txBody>
      </p:sp>
      <p:pic>
        <p:nvPicPr>
          <p:cNvPr id="8" name="Picture 7" descr="A large clock mounted to the side&#10;&#10;Description automatically generated">
            <a:extLst>
              <a:ext uri="{FF2B5EF4-FFF2-40B4-BE49-F238E27FC236}">
                <a16:creationId xmlns:a16="http://schemas.microsoft.com/office/drawing/2014/main" id="{C11AB6C3-D969-4126-A878-4B1DABD7D433}"/>
              </a:ext>
            </a:extLst>
          </p:cNvPr>
          <p:cNvPicPr>
            <a:picLocks noChangeAspect="1"/>
          </p:cNvPicPr>
          <p:nvPr/>
        </p:nvPicPr>
        <p:blipFill>
          <a:blip r:embed="rId9"/>
          <a:stretch>
            <a:fillRect/>
          </a:stretch>
        </p:blipFill>
        <p:spPr>
          <a:xfrm>
            <a:off x="3072237" y="2329655"/>
            <a:ext cx="1606046" cy="1606046"/>
          </a:xfrm>
          <a:prstGeom prst="rect">
            <a:avLst/>
          </a:prstGeom>
        </p:spPr>
      </p:pic>
      <p:sp>
        <p:nvSpPr>
          <p:cNvPr id="23" name="TextBox 22">
            <a:extLst>
              <a:ext uri="{FF2B5EF4-FFF2-40B4-BE49-F238E27FC236}">
                <a16:creationId xmlns:a16="http://schemas.microsoft.com/office/drawing/2014/main" id="{E1A1D52E-2946-4A14-97EB-29C651AB0073}"/>
              </a:ext>
            </a:extLst>
          </p:cNvPr>
          <p:cNvSpPr txBox="1"/>
          <p:nvPr/>
        </p:nvSpPr>
        <p:spPr>
          <a:xfrm>
            <a:off x="92458" y="3631990"/>
            <a:ext cx="1052909" cy="738664"/>
          </a:xfrm>
          <a:prstGeom prst="rect">
            <a:avLst/>
          </a:prstGeom>
          <a:noFill/>
        </p:spPr>
        <p:txBody>
          <a:bodyPr wrap="square" rtlCol="0">
            <a:spAutoFit/>
          </a:bodyPr>
          <a:lstStyle/>
          <a:p>
            <a:pPr algn="ctr"/>
            <a:r>
              <a:rPr lang="en-GB" sz="1400" dirty="0">
                <a:solidFill>
                  <a:schemeClr val="tx1">
                    <a:lumMod val="50000"/>
                    <a:lumOff val="50000"/>
                  </a:schemeClr>
                </a:solidFill>
              </a:rPr>
              <a:t>E-Sens reader analysis</a:t>
            </a:r>
            <a:endParaRPr lang="en-GB" dirty="0">
              <a:solidFill>
                <a:schemeClr val="tx1">
                  <a:lumMod val="50000"/>
                  <a:lumOff val="50000"/>
                </a:schemeClr>
              </a:solidFill>
            </a:endParaRPr>
          </a:p>
        </p:txBody>
      </p:sp>
      <p:sp>
        <p:nvSpPr>
          <p:cNvPr id="24" name="TextBox 23">
            <a:extLst>
              <a:ext uri="{FF2B5EF4-FFF2-40B4-BE49-F238E27FC236}">
                <a16:creationId xmlns:a16="http://schemas.microsoft.com/office/drawing/2014/main" id="{4B323707-BE70-4742-902A-7A08988196DB}"/>
              </a:ext>
            </a:extLst>
          </p:cNvPr>
          <p:cNvSpPr txBox="1"/>
          <p:nvPr/>
        </p:nvSpPr>
        <p:spPr>
          <a:xfrm>
            <a:off x="1762047" y="3992496"/>
            <a:ext cx="1052908" cy="307777"/>
          </a:xfrm>
          <a:prstGeom prst="rect">
            <a:avLst/>
          </a:prstGeom>
          <a:noFill/>
        </p:spPr>
        <p:txBody>
          <a:bodyPr wrap="square" rtlCol="0">
            <a:spAutoFit/>
          </a:bodyPr>
          <a:lstStyle/>
          <a:p>
            <a:r>
              <a:rPr lang="en-GB" sz="1400" dirty="0">
                <a:solidFill>
                  <a:schemeClr val="tx1">
                    <a:lumMod val="50000"/>
                    <a:lumOff val="50000"/>
                  </a:schemeClr>
                </a:solidFill>
              </a:rPr>
              <a:t>Electrode</a:t>
            </a:r>
            <a:endParaRPr lang="en-GB" dirty="0">
              <a:solidFill>
                <a:schemeClr val="tx1">
                  <a:lumMod val="50000"/>
                  <a:lumOff val="50000"/>
                </a:schemeClr>
              </a:solidFill>
            </a:endParaRPr>
          </a:p>
        </p:txBody>
      </p:sp>
    </p:spTree>
    <p:extLst>
      <p:ext uri="{BB962C8B-B14F-4D97-AF65-F5344CB8AC3E}">
        <p14:creationId xmlns:p14="http://schemas.microsoft.com/office/powerpoint/2010/main" val="48180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device&#10;&#10;Description automatically generated">
            <a:extLst>
              <a:ext uri="{FF2B5EF4-FFF2-40B4-BE49-F238E27FC236}">
                <a16:creationId xmlns:a16="http://schemas.microsoft.com/office/drawing/2014/main" id="{0738E297-D79A-46F7-A35E-1D57265F14BB}"/>
              </a:ext>
            </a:extLst>
          </p:cNvPr>
          <p:cNvPicPr>
            <a:picLocks noChangeAspect="1"/>
          </p:cNvPicPr>
          <p:nvPr/>
        </p:nvPicPr>
        <p:blipFill>
          <a:blip r:embed="rId3"/>
          <a:stretch>
            <a:fillRect/>
          </a:stretch>
        </p:blipFill>
        <p:spPr>
          <a:xfrm rot="13956293">
            <a:off x="1024794" y="2986097"/>
            <a:ext cx="645528" cy="645528"/>
          </a:xfrm>
          <a:prstGeom prst="rect">
            <a:avLst/>
          </a:prstGeom>
        </p:spPr>
      </p:pic>
      <p:pic>
        <p:nvPicPr>
          <p:cNvPr id="9" name="Picture 8" descr="A clock that is on a pole&#10;&#10;Description automatically generated">
            <a:extLst>
              <a:ext uri="{FF2B5EF4-FFF2-40B4-BE49-F238E27FC236}">
                <a16:creationId xmlns:a16="http://schemas.microsoft.com/office/drawing/2014/main" id="{AFEDC277-1C13-4130-A04D-D1D69634A576}"/>
              </a:ext>
            </a:extLst>
          </p:cNvPr>
          <p:cNvPicPr>
            <a:picLocks noChangeAspect="1"/>
          </p:cNvPicPr>
          <p:nvPr/>
        </p:nvPicPr>
        <p:blipFill>
          <a:blip r:embed="rId4"/>
          <a:stretch>
            <a:fillRect/>
          </a:stretch>
        </p:blipFill>
        <p:spPr>
          <a:xfrm>
            <a:off x="3083409" y="2333199"/>
            <a:ext cx="1600321" cy="1600321"/>
          </a:xfrm>
          <a:prstGeom prst="rect">
            <a:avLst/>
          </a:prstGeom>
        </p:spPr>
      </p:pic>
      <p:pic>
        <p:nvPicPr>
          <p:cNvPr id="5" name="Picture 4">
            <a:extLst>
              <a:ext uri="{FF2B5EF4-FFF2-40B4-BE49-F238E27FC236}">
                <a16:creationId xmlns:a16="http://schemas.microsoft.com/office/drawing/2014/main" id="{8DF0C5C8-387E-4CF2-A7C7-6DE6EC018911}"/>
              </a:ext>
            </a:extLst>
          </p:cNvPr>
          <p:cNvPicPr>
            <a:picLocks noChangeAspect="1"/>
          </p:cNvPicPr>
          <p:nvPr/>
        </p:nvPicPr>
        <p:blipFill rotWithShape="1">
          <a:blip r:embed="rId5">
            <a:extLst>
              <a:ext uri="{28A0092B-C50C-407E-A947-70E740481C1C}">
                <a14:useLocalDpi xmlns:a14="http://schemas.microsoft.com/office/drawing/2010/main" val="0"/>
              </a:ext>
            </a:extLst>
          </a:blip>
          <a:srcRect b="-6671"/>
          <a:stretch/>
        </p:blipFill>
        <p:spPr>
          <a:xfrm>
            <a:off x="0" y="4537668"/>
            <a:ext cx="1800000" cy="648000"/>
          </a:xfrm>
          <a:prstGeom prst="rect">
            <a:avLst/>
          </a:prstGeom>
        </p:spPr>
      </p:pic>
      <p:pic>
        <p:nvPicPr>
          <p:cNvPr id="11" name="Picture 10" descr="A picture containing blue, white&#10;&#10;Description automatically generated">
            <a:extLst>
              <a:ext uri="{FF2B5EF4-FFF2-40B4-BE49-F238E27FC236}">
                <a16:creationId xmlns:a16="http://schemas.microsoft.com/office/drawing/2014/main" id="{9949AACE-BABC-491A-97F1-51FE0DC792EE}"/>
              </a:ext>
            </a:extLst>
          </p:cNvPr>
          <p:cNvPicPr>
            <a:picLocks noChangeAspect="1"/>
          </p:cNvPicPr>
          <p:nvPr/>
        </p:nvPicPr>
        <p:blipFill>
          <a:blip r:embed="rId6"/>
          <a:stretch>
            <a:fillRect/>
          </a:stretch>
        </p:blipFill>
        <p:spPr>
          <a:xfrm>
            <a:off x="716524" y="878520"/>
            <a:ext cx="1185860" cy="1185860"/>
          </a:xfrm>
          <a:prstGeom prst="rect">
            <a:avLst/>
          </a:prstGeom>
          <a:effectLst>
            <a:softEdge rad="165100"/>
          </a:effectLst>
        </p:spPr>
      </p:pic>
      <p:pic>
        <p:nvPicPr>
          <p:cNvPr id="13" name="Picture 12" descr="A picture containing car, sitting, cellphone, monitor&#10;&#10;Description automatically generated">
            <a:extLst>
              <a:ext uri="{FF2B5EF4-FFF2-40B4-BE49-F238E27FC236}">
                <a16:creationId xmlns:a16="http://schemas.microsoft.com/office/drawing/2014/main" id="{89E87259-7A17-406B-AE21-9E182671F053}"/>
              </a:ext>
            </a:extLst>
          </p:cNvPr>
          <p:cNvPicPr>
            <a:picLocks noChangeAspect="1"/>
          </p:cNvPicPr>
          <p:nvPr/>
        </p:nvPicPr>
        <p:blipFill>
          <a:blip r:embed="rId7"/>
          <a:stretch>
            <a:fillRect/>
          </a:stretch>
        </p:blipFill>
        <p:spPr>
          <a:xfrm>
            <a:off x="2176145" y="2198119"/>
            <a:ext cx="750093" cy="857249"/>
          </a:xfrm>
          <a:prstGeom prst="rect">
            <a:avLst/>
          </a:prstGeom>
        </p:spPr>
      </p:pic>
      <p:sp>
        <p:nvSpPr>
          <p:cNvPr id="16" name="TextBox 15">
            <a:extLst>
              <a:ext uri="{FF2B5EF4-FFF2-40B4-BE49-F238E27FC236}">
                <a16:creationId xmlns:a16="http://schemas.microsoft.com/office/drawing/2014/main" id="{5305E24B-A8EF-4602-B0BB-8A67E1AEE0E9}"/>
              </a:ext>
            </a:extLst>
          </p:cNvPr>
          <p:cNvSpPr txBox="1"/>
          <p:nvPr/>
        </p:nvSpPr>
        <p:spPr>
          <a:xfrm>
            <a:off x="3312001" y="1038108"/>
            <a:ext cx="3341299" cy="369332"/>
          </a:xfrm>
          <a:prstGeom prst="rect">
            <a:avLst/>
          </a:prstGeom>
          <a:noFill/>
        </p:spPr>
        <p:txBody>
          <a:bodyPr wrap="none" rtlCol="0" anchor="t">
            <a:spAutoFit/>
          </a:bodyPr>
          <a:lstStyle/>
          <a:p>
            <a:r>
              <a:rPr lang="en-GB" i="1" dirty="0">
                <a:solidFill>
                  <a:schemeClr val="tx1">
                    <a:lumMod val="50000"/>
                    <a:lumOff val="50000"/>
                  </a:schemeClr>
                </a:solidFill>
              </a:rPr>
              <a:t>Swab, amplify, apply and read</a:t>
            </a:r>
          </a:p>
        </p:txBody>
      </p:sp>
      <p:sp>
        <p:nvSpPr>
          <p:cNvPr id="14" name="Title 1">
            <a:extLst>
              <a:ext uri="{FF2B5EF4-FFF2-40B4-BE49-F238E27FC236}">
                <a16:creationId xmlns:a16="http://schemas.microsoft.com/office/drawing/2014/main" id="{317BB1FF-A62F-4F70-8751-E6CC028FCDFD}"/>
              </a:ext>
            </a:extLst>
          </p:cNvPr>
          <p:cNvSpPr txBox="1">
            <a:spLocks/>
          </p:cNvSpPr>
          <p:nvPr/>
        </p:nvSpPr>
        <p:spPr>
          <a:xfrm>
            <a:off x="486924" y="329779"/>
            <a:ext cx="7663108" cy="507636"/>
          </a:xfrm>
          <a:prstGeom prst="rect">
            <a:avLst/>
          </a:prstGeom>
        </p:spPr>
        <p:txBody>
          <a:bodyPr vert="horz" lIns="91425" tIns="91425" rIns="91425" bIns="91425" rtlCol="0" anchor="b" anchorCtr="0">
            <a:noAutofit/>
          </a:bodyPr>
          <a:lstStyle>
            <a:lvl1pPr lvl="0" algn="l" defTabSz="342892" rtl="0" eaLnBrk="1" latinLnBrk="0" hangingPunct="1">
              <a:spcBef>
                <a:spcPts val="0"/>
              </a:spcBef>
              <a:buNone/>
              <a:defRPr sz="2700" kern="1200">
                <a:solidFill>
                  <a:schemeClr val="accent1"/>
                </a:solidFill>
                <a:latin typeface="+mj-lt"/>
                <a:ea typeface="+mj-ea"/>
                <a:cs typeface="+mj-c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n-US" sz="2400" dirty="0"/>
              <a:t>Covid19 RNA Detection System</a:t>
            </a:r>
          </a:p>
        </p:txBody>
      </p:sp>
      <p:sp>
        <p:nvSpPr>
          <p:cNvPr id="2" name="TextBox 1">
            <a:extLst>
              <a:ext uri="{FF2B5EF4-FFF2-40B4-BE49-F238E27FC236}">
                <a16:creationId xmlns:a16="http://schemas.microsoft.com/office/drawing/2014/main" id="{89872FAA-FE65-46BB-9F37-0BDFB9B67C8A}"/>
              </a:ext>
            </a:extLst>
          </p:cNvPr>
          <p:cNvSpPr txBox="1"/>
          <p:nvPr/>
        </p:nvSpPr>
        <p:spPr>
          <a:xfrm>
            <a:off x="179574" y="1299488"/>
            <a:ext cx="696916" cy="307777"/>
          </a:xfrm>
          <a:prstGeom prst="rect">
            <a:avLst/>
          </a:prstGeom>
          <a:noFill/>
        </p:spPr>
        <p:txBody>
          <a:bodyPr wrap="square" rtlCol="0">
            <a:spAutoFit/>
          </a:bodyPr>
          <a:lstStyle/>
          <a:p>
            <a:r>
              <a:rPr lang="en-GB" sz="1400" dirty="0">
                <a:solidFill>
                  <a:schemeClr val="tx1">
                    <a:lumMod val="50000"/>
                    <a:lumOff val="50000"/>
                  </a:schemeClr>
                </a:solidFill>
              </a:rPr>
              <a:t>Swab</a:t>
            </a:r>
            <a:endParaRPr lang="en-GB" dirty="0">
              <a:solidFill>
                <a:schemeClr val="tx1">
                  <a:lumMod val="50000"/>
                  <a:lumOff val="50000"/>
                </a:schemeClr>
              </a:solidFill>
            </a:endParaRPr>
          </a:p>
        </p:txBody>
      </p:sp>
      <p:sp>
        <p:nvSpPr>
          <p:cNvPr id="17" name="TextBox 16">
            <a:extLst>
              <a:ext uri="{FF2B5EF4-FFF2-40B4-BE49-F238E27FC236}">
                <a16:creationId xmlns:a16="http://schemas.microsoft.com/office/drawing/2014/main" id="{527896E6-8254-48B0-8F99-8F67AA55C7F5}"/>
              </a:ext>
            </a:extLst>
          </p:cNvPr>
          <p:cNvSpPr txBox="1"/>
          <p:nvPr/>
        </p:nvSpPr>
        <p:spPr>
          <a:xfrm>
            <a:off x="92458" y="3631990"/>
            <a:ext cx="1052909" cy="738664"/>
          </a:xfrm>
          <a:prstGeom prst="rect">
            <a:avLst/>
          </a:prstGeom>
          <a:noFill/>
        </p:spPr>
        <p:txBody>
          <a:bodyPr wrap="square" rtlCol="0">
            <a:spAutoFit/>
          </a:bodyPr>
          <a:lstStyle/>
          <a:p>
            <a:pPr algn="ctr"/>
            <a:r>
              <a:rPr lang="en-GB" sz="1400" dirty="0">
                <a:solidFill>
                  <a:schemeClr val="tx1">
                    <a:lumMod val="50000"/>
                    <a:lumOff val="50000"/>
                  </a:schemeClr>
                </a:solidFill>
              </a:rPr>
              <a:t>E-Sens reader analysis</a:t>
            </a:r>
            <a:endParaRPr lang="en-GB" dirty="0">
              <a:solidFill>
                <a:schemeClr val="tx1">
                  <a:lumMod val="50000"/>
                  <a:lumOff val="50000"/>
                </a:schemeClr>
              </a:solidFill>
            </a:endParaRPr>
          </a:p>
        </p:txBody>
      </p:sp>
      <p:sp>
        <p:nvSpPr>
          <p:cNvPr id="22" name="TextBox 21">
            <a:extLst>
              <a:ext uri="{FF2B5EF4-FFF2-40B4-BE49-F238E27FC236}">
                <a16:creationId xmlns:a16="http://schemas.microsoft.com/office/drawing/2014/main" id="{8E791A79-A433-4B64-82D2-F8F83B096B15}"/>
              </a:ext>
            </a:extLst>
          </p:cNvPr>
          <p:cNvSpPr txBox="1"/>
          <p:nvPr/>
        </p:nvSpPr>
        <p:spPr>
          <a:xfrm>
            <a:off x="4694902" y="2384115"/>
            <a:ext cx="2914897" cy="1661993"/>
          </a:xfrm>
          <a:prstGeom prst="rect">
            <a:avLst/>
          </a:prstGeom>
          <a:noFill/>
        </p:spPr>
        <p:txBody>
          <a:bodyPr wrap="square" rtlCol="0" anchor="t">
            <a:spAutoFit/>
          </a:bodyPr>
          <a:lstStyle/>
          <a:p>
            <a:r>
              <a:rPr lang="en-GB" sz="1200" i="1" dirty="0">
                <a:solidFill>
                  <a:schemeClr val="accent5">
                    <a:lumMod val="60000"/>
                    <a:lumOff val="40000"/>
                  </a:schemeClr>
                </a:solidFill>
              </a:rPr>
              <a:t>Without PCR</a:t>
            </a:r>
          </a:p>
          <a:p>
            <a:endParaRPr lang="en-GB" sz="1200" i="1" dirty="0">
              <a:solidFill>
                <a:schemeClr val="accent5">
                  <a:lumMod val="60000"/>
                  <a:lumOff val="40000"/>
                </a:schemeClr>
              </a:solidFill>
            </a:endParaRPr>
          </a:p>
          <a:p>
            <a:r>
              <a:rPr lang="en-GB" sz="1200" b="1" i="1" dirty="0">
                <a:solidFill>
                  <a:schemeClr val="accent5">
                    <a:lumMod val="60000"/>
                    <a:lumOff val="40000"/>
                  </a:schemeClr>
                </a:solidFill>
              </a:rPr>
              <a:t>We’re currently working on a </a:t>
            </a:r>
          </a:p>
          <a:p>
            <a:r>
              <a:rPr lang="en-GB" sz="1200" b="1" i="1" dirty="0">
                <a:solidFill>
                  <a:schemeClr val="accent5">
                    <a:lumMod val="60000"/>
                    <a:lumOff val="40000"/>
                  </a:schemeClr>
                </a:solidFill>
              </a:rPr>
              <a:t>‘direct from swab to E-Sens’ method </a:t>
            </a:r>
          </a:p>
          <a:p>
            <a:r>
              <a:rPr lang="en-GB" sz="1200" b="1" i="1" dirty="0">
                <a:solidFill>
                  <a:schemeClr val="accent5">
                    <a:lumMod val="60000"/>
                    <a:lumOff val="40000"/>
                  </a:schemeClr>
                </a:solidFill>
              </a:rPr>
              <a:t>which is showing early promise.</a:t>
            </a:r>
          </a:p>
          <a:p>
            <a:endParaRPr lang="en-GB" sz="1200" b="1" i="1" dirty="0">
              <a:solidFill>
                <a:schemeClr val="accent5">
                  <a:lumMod val="60000"/>
                  <a:lumOff val="40000"/>
                </a:schemeClr>
              </a:solidFill>
            </a:endParaRPr>
          </a:p>
          <a:p>
            <a:r>
              <a:rPr lang="en-GB" sz="1200" b="1" i="1" dirty="0">
                <a:solidFill>
                  <a:schemeClr val="accent5">
                    <a:lumMod val="60000"/>
                    <a:lumOff val="40000"/>
                  </a:schemeClr>
                </a:solidFill>
              </a:rPr>
              <a:t>This would bring test time to &lt;5mins.</a:t>
            </a:r>
          </a:p>
          <a:p>
            <a:endParaRPr lang="en-GB" dirty="0"/>
          </a:p>
        </p:txBody>
      </p:sp>
      <p:sp>
        <p:nvSpPr>
          <p:cNvPr id="20" name="Arc 19">
            <a:extLst>
              <a:ext uri="{FF2B5EF4-FFF2-40B4-BE49-F238E27FC236}">
                <a16:creationId xmlns:a16="http://schemas.microsoft.com/office/drawing/2014/main" id="{6676E4DD-F96B-4C62-90BE-E82D9368FD8D}"/>
              </a:ext>
            </a:extLst>
          </p:cNvPr>
          <p:cNvSpPr/>
          <p:nvPr/>
        </p:nvSpPr>
        <p:spPr>
          <a:xfrm rot="21257908" flipH="1">
            <a:off x="1183444" y="236178"/>
            <a:ext cx="2511779" cy="5502208"/>
          </a:xfrm>
          <a:prstGeom prst="arc">
            <a:avLst>
              <a:gd name="adj1" fmla="val 19177891"/>
              <a:gd name="adj2" fmla="val 0"/>
            </a:avLst>
          </a:prstGeom>
          <a:ln w="25400">
            <a:headEnd type="none"/>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pic>
        <p:nvPicPr>
          <p:cNvPr id="8" name="Picture 7" descr="A picture containing clock, drawing&#10;&#10;Description automatically generated">
            <a:extLst>
              <a:ext uri="{FF2B5EF4-FFF2-40B4-BE49-F238E27FC236}">
                <a16:creationId xmlns:a16="http://schemas.microsoft.com/office/drawing/2014/main" id="{3E4F87DC-9E7B-4683-A534-95EA44A9A1BA}"/>
              </a:ext>
            </a:extLst>
          </p:cNvPr>
          <p:cNvPicPr>
            <a:picLocks noChangeAspect="1"/>
          </p:cNvPicPr>
          <p:nvPr/>
        </p:nvPicPr>
        <p:blipFill>
          <a:blip r:embed="rId8"/>
          <a:stretch>
            <a:fillRect/>
          </a:stretch>
        </p:blipFill>
        <p:spPr>
          <a:xfrm rot="6875521">
            <a:off x="2100464" y="2092113"/>
            <a:ext cx="977114" cy="1117504"/>
          </a:xfrm>
          <a:prstGeom prst="rect">
            <a:avLst/>
          </a:prstGeom>
        </p:spPr>
      </p:pic>
      <p:cxnSp>
        <p:nvCxnSpPr>
          <p:cNvPr id="18" name="Straight Connector 17">
            <a:extLst>
              <a:ext uri="{FF2B5EF4-FFF2-40B4-BE49-F238E27FC236}">
                <a16:creationId xmlns:a16="http://schemas.microsoft.com/office/drawing/2014/main" id="{03907AB9-D44E-493C-9CD8-3A3399C4068F}"/>
              </a:ext>
            </a:extLst>
          </p:cNvPr>
          <p:cNvCxnSpPr/>
          <p:nvPr/>
        </p:nvCxnSpPr>
        <p:spPr>
          <a:xfrm>
            <a:off x="4046400" y="1231580"/>
            <a:ext cx="856800" cy="0"/>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AC014A54-689B-4886-B5AC-987F5A5BF263}"/>
              </a:ext>
            </a:extLst>
          </p:cNvPr>
          <p:cNvSpPr txBox="1"/>
          <p:nvPr/>
        </p:nvSpPr>
        <p:spPr>
          <a:xfrm>
            <a:off x="130191" y="3134663"/>
            <a:ext cx="1052908" cy="307777"/>
          </a:xfrm>
          <a:prstGeom prst="rect">
            <a:avLst/>
          </a:prstGeom>
          <a:noFill/>
        </p:spPr>
        <p:txBody>
          <a:bodyPr wrap="square" rtlCol="0">
            <a:spAutoFit/>
          </a:bodyPr>
          <a:lstStyle/>
          <a:p>
            <a:r>
              <a:rPr lang="en-GB" sz="1400" dirty="0">
                <a:solidFill>
                  <a:schemeClr val="tx1">
                    <a:lumMod val="50000"/>
                    <a:lumOff val="50000"/>
                  </a:schemeClr>
                </a:solidFill>
              </a:rPr>
              <a:t>Electrode</a:t>
            </a:r>
            <a:endParaRPr lang="en-GB" dirty="0">
              <a:solidFill>
                <a:schemeClr val="tx1">
                  <a:lumMod val="50000"/>
                  <a:lumOff val="50000"/>
                </a:schemeClr>
              </a:solidFill>
            </a:endParaRPr>
          </a:p>
        </p:txBody>
      </p:sp>
      <p:pic>
        <p:nvPicPr>
          <p:cNvPr id="24" name="Picture 23" descr="A picture containing cellphone&#10;&#10;Description automatically generated">
            <a:extLst>
              <a:ext uri="{FF2B5EF4-FFF2-40B4-BE49-F238E27FC236}">
                <a16:creationId xmlns:a16="http://schemas.microsoft.com/office/drawing/2014/main" id="{9437A1E0-FEB1-409C-84AF-64CA37848E24}"/>
              </a:ext>
            </a:extLst>
          </p:cNvPr>
          <p:cNvPicPr>
            <a:picLocks noChangeAspect="1"/>
          </p:cNvPicPr>
          <p:nvPr/>
        </p:nvPicPr>
        <p:blipFill>
          <a:blip r:embed="rId9">
            <a:clrChange>
              <a:clrFrom>
                <a:srgbClr val="FBFBFB"/>
              </a:clrFrom>
              <a:clrTo>
                <a:srgbClr val="FBFBFB">
                  <a:alpha val="0"/>
                </a:srgbClr>
              </a:clrTo>
            </a:clrChange>
          </a:blip>
          <a:stretch>
            <a:fillRect/>
          </a:stretch>
        </p:blipFill>
        <p:spPr>
          <a:xfrm>
            <a:off x="427258" y="3277171"/>
            <a:ext cx="1928914" cy="1543131"/>
          </a:xfrm>
          <a:prstGeom prst="rect">
            <a:avLst/>
          </a:prstGeom>
          <a:noFill/>
        </p:spPr>
      </p:pic>
      <p:sp>
        <p:nvSpPr>
          <p:cNvPr id="19" name="TextBox 18">
            <a:extLst>
              <a:ext uri="{FF2B5EF4-FFF2-40B4-BE49-F238E27FC236}">
                <a16:creationId xmlns:a16="http://schemas.microsoft.com/office/drawing/2014/main" id="{14648211-66E2-4D0E-B36E-C033B6899A4F}"/>
              </a:ext>
            </a:extLst>
          </p:cNvPr>
          <p:cNvSpPr txBox="1"/>
          <p:nvPr/>
        </p:nvSpPr>
        <p:spPr>
          <a:xfrm>
            <a:off x="1194631" y="2333199"/>
            <a:ext cx="1052909" cy="523220"/>
          </a:xfrm>
          <a:prstGeom prst="rect">
            <a:avLst/>
          </a:prstGeom>
          <a:noFill/>
        </p:spPr>
        <p:txBody>
          <a:bodyPr wrap="square" rtlCol="0">
            <a:spAutoFit/>
          </a:bodyPr>
          <a:lstStyle/>
          <a:p>
            <a:pPr algn="ctr"/>
            <a:r>
              <a:rPr lang="en-GB" sz="1400" dirty="0">
                <a:solidFill>
                  <a:schemeClr val="tx1">
                    <a:lumMod val="50000"/>
                    <a:lumOff val="50000"/>
                  </a:schemeClr>
                </a:solidFill>
              </a:rPr>
              <a:t>Short PCR</a:t>
            </a:r>
          </a:p>
          <a:p>
            <a:pPr algn="ctr"/>
            <a:r>
              <a:rPr lang="en-GB" sz="1400" dirty="0">
                <a:solidFill>
                  <a:schemeClr val="tx1">
                    <a:lumMod val="50000"/>
                    <a:lumOff val="50000"/>
                  </a:schemeClr>
                </a:solidFill>
              </a:rPr>
              <a:t>cycle</a:t>
            </a:r>
            <a:endParaRPr lang="en-GB" dirty="0">
              <a:solidFill>
                <a:schemeClr val="tx1">
                  <a:lumMod val="50000"/>
                  <a:lumOff val="50000"/>
                </a:schemeClr>
              </a:solidFill>
            </a:endParaRPr>
          </a:p>
        </p:txBody>
      </p:sp>
    </p:spTree>
    <p:extLst>
      <p:ext uri="{BB962C8B-B14F-4D97-AF65-F5344CB8AC3E}">
        <p14:creationId xmlns:p14="http://schemas.microsoft.com/office/powerpoint/2010/main" val="3295728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9CD0-FA43-D944-8A8F-7EA3C642D54A}"/>
              </a:ext>
            </a:extLst>
          </p:cNvPr>
          <p:cNvSpPr>
            <a:spLocks noGrp="1"/>
          </p:cNvSpPr>
          <p:nvPr>
            <p:ph type="title"/>
          </p:nvPr>
        </p:nvSpPr>
        <p:spPr/>
        <p:txBody>
          <a:bodyPr>
            <a:noAutofit/>
          </a:bodyPr>
          <a:lstStyle/>
          <a:p>
            <a:r>
              <a:rPr lang="en-US" sz="2400" dirty="0"/>
              <a:t>Use of Funds</a:t>
            </a:r>
          </a:p>
        </p:txBody>
      </p:sp>
      <p:graphicFrame>
        <p:nvGraphicFramePr>
          <p:cNvPr id="3" name="Diagram 2">
            <a:extLst>
              <a:ext uri="{FF2B5EF4-FFF2-40B4-BE49-F238E27FC236}">
                <a16:creationId xmlns:a16="http://schemas.microsoft.com/office/drawing/2014/main" id="{6D0F643A-847F-4341-8576-4176E0467076}"/>
              </a:ext>
            </a:extLst>
          </p:cNvPr>
          <p:cNvGraphicFramePr/>
          <p:nvPr>
            <p:extLst>
              <p:ext uri="{D42A27DB-BD31-4B8C-83A1-F6EECF244321}">
                <p14:modId xmlns:p14="http://schemas.microsoft.com/office/powerpoint/2010/main" val="1344456253"/>
              </p:ext>
            </p:extLst>
          </p:nvPr>
        </p:nvGraphicFramePr>
        <p:xfrm>
          <a:off x="-106072" y="788292"/>
          <a:ext cx="747114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9554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AD03BA2D61B14EB1CE396B15F7D965" ma:contentTypeVersion="13" ma:contentTypeDescription="Create a new document." ma:contentTypeScope="" ma:versionID="3b434b88765edf21bb2668ef1f7ded90">
  <xsd:schema xmlns:xsd="http://www.w3.org/2001/XMLSchema" xmlns:xs="http://www.w3.org/2001/XMLSchema" xmlns:p="http://schemas.microsoft.com/office/2006/metadata/properties" xmlns:ns1="http://schemas.microsoft.com/sharepoint/v3" xmlns:ns2="7593a3ff-44c5-4ec5-a332-47e04b9a5c45" xmlns:ns3="d38db559-d929-4466-8ecc-343f5a71306d" targetNamespace="http://schemas.microsoft.com/office/2006/metadata/properties" ma:root="true" ma:fieldsID="91692409a6e1c951b0e7ec3f9a93781b" ns1:_="" ns2:_="" ns3:_="">
    <xsd:import namespace="http://schemas.microsoft.com/sharepoint/v3"/>
    <xsd:import namespace="7593a3ff-44c5-4ec5-a332-47e04b9a5c45"/>
    <xsd:import namespace="d38db559-d929-4466-8ecc-343f5a7130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93a3ff-44c5-4ec5-a332-47e04b9a5c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8db559-d929-4466-8ecc-343f5a7130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40B07A-F44B-46DF-82DC-7D48BAE8FA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593a3ff-44c5-4ec5-a332-47e04b9a5c45"/>
    <ds:schemaRef ds:uri="d38db559-d929-4466-8ecc-343f5a7130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E372C5-8C61-4A86-A841-338777CE8EEC}">
  <ds:schemaRefs>
    <ds:schemaRef ds:uri="http://www.w3.org/XML/1998/namespace"/>
    <ds:schemaRef ds:uri="http://schemas.microsoft.com/office/2006/documentManagement/types"/>
    <ds:schemaRef ds:uri="http://schemas.microsoft.com/sharepoint/v3"/>
    <ds:schemaRef ds:uri="http://schemas.microsoft.com/office/infopath/2007/PartnerControls"/>
    <ds:schemaRef ds:uri="http://purl.org/dc/dcmitype/"/>
    <ds:schemaRef ds:uri="http://schemas.openxmlformats.org/package/2006/metadata/core-properties"/>
    <ds:schemaRef ds:uri="http://purl.org/dc/terms/"/>
    <ds:schemaRef ds:uri="7593a3ff-44c5-4ec5-a332-47e04b9a5c45"/>
    <ds:schemaRef ds:uri="d38db559-d929-4466-8ecc-343f5a71306d"/>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3E81712-9DF3-4BB2-B022-80499DE752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2272</TotalTime>
  <Words>1224</Words>
  <Application>Microsoft Macintosh PowerPoint</Application>
  <PresentationFormat>On-screen Show (16:9)</PresentationFormat>
  <Paragraphs>194</Paragraphs>
  <Slides>16</Slides>
  <Notes>15</Notes>
  <HiddenSlides>4</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Times New Roman</vt:lpstr>
      <vt:lpstr>Trebuchet MS</vt:lpstr>
      <vt:lpstr>Wingdings</vt:lpstr>
      <vt:lpstr>Wingdings 3</vt:lpstr>
      <vt:lpstr>Facet</vt:lpstr>
      <vt:lpstr>1_Facet</vt:lpstr>
      <vt:lpstr>Rapid, High-Accuracy Covid19 RNA Screening Test   Getting the world safely back to work</vt:lpstr>
      <vt:lpstr>What we do </vt:lpstr>
      <vt:lpstr>Covid-19 – A Deepening Global Crisis This is a marathon not a sprint </vt:lpstr>
      <vt:lpstr>Covid-19 RNA Test – Target Markets</vt:lpstr>
      <vt:lpstr>Competitor Assessment</vt:lpstr>
      <vt:lpstr>Eluceda Covid-19 RNA Test – Game changing</vt:lpstr>
      <vt:lpstr>PowerPoint Presentation</vt:lpstr>
      <vt:lpstr>PowerPoint Presentation</vt:lpstr>
      <vt:lpstr>Use of Funds</vt:lpstr>
      <vt:lpstr>Organic Growth Revenue Model</vt:lpstr>
      <vt:lpstr>Senior Leadership Team</vt:lpstr>
      <vt:lpstr>Q &amp; A</vt:lpstr>
      <vt:lpstr>Market Trends Taking the ‘Point of Care In Vitro Device’ sector as a guide</vt:lpstr>
      <vt:lpstr>Beyond Covid-19</vt:lpstr>
      <vt:lpstr>Covid-19 – A Deepening Global Crisis</vt:lpstr>
      <vt:lpstr>Competitive advantage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Rapid, High-Accuracy Portable Covid19 RNA Test   Getting the world safely back to work</dc:title>
  <dc:creator>Matthew Harte</dc:creator>
  <cp:lastModifiedBy>Matthew Harte</cp:lastModifiedBy>
  <cp:revision>16</cp:revision>
  <dcterms:created xsi:type="dcterms:W3CDTF">2020-05-22T13:34:12Z</dcterms:created>
  <dcterms:modified xsi:type="dcterms:W3CDTF">2020-06-22T09:26:27Z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0x01010013AD03BA2D61B14EB1CE396B15F7D965</vt:lpwstr>
  </property>
</Properties>
</file>