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318" r:id="rId2"/>
    <p:sldId id="292" r:id="rId3"/>
  </p:sldIdLst>
  <p:sldSz cx="12192000" cy="6858000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05E"/>
    <a:srgbClr val="5F5F5F"/>
    <a:srgbClr val="84B3AD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31"/>
    <p:restoredTop sz="96341"/>
  </p:normalViewPr>
  <p:slideViewPr>
    <p:cSldViewPr snapToGrid="0" snapToObjects="1">
      <p:cViewPr varScale="1">
        <p:scale>
          <a:sx n="66" d="100"/>
          <a:sy n="66" d="100"/>
        </p:scale>
        <p:origin x="7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96949-430F-214C-9C05-38EBB9141B7E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DBB9C-4C7E-954D-AE37-D22130CC7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8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3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5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4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3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3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1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3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3" indent="0">
              <a:buNone/>
              <a:defRPr sz="1000"/>
            </a:lvl5pPr>
            <a:lvl6pPr marL="2285829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3" indent="0">
              <a:buNone/>
              <a:defRPr sz="2000"/>
            </a:lvl5pPr>
            <a:lvl6pPr marL="2285829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3" indent="0">
              <a:buNone/>
              <a:defRPr sz="1000"/>
            </a:lvl5pPr>
            <a:lvl6pPr marL="2285829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AEE04-8085-8344-A574-B63D98CDA57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3F6CD-CEE1-7040-8B8B-5A79D0EF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7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3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3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3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9263" cy="1860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210" y="206602"/>
            <a:ext cx="361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Product-technology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210" y="656462"/>
            <a:ext cx="3611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F5F5F"/>
                </a:solidFill>
              </a:rPr>
              <a:t>Real World Evidence</a:t>
            </a:r>
          </a:p>
          <a:p>
            <a:r>
              <a:rPr lang="en-US" sz="2400" dirty="0">
                <a:solidFill>
                  <a:srgbClr val="5F5F5F"/>
                </a:solidFill>
              </a:rPr>
              <a:t>Big data - AI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99" y="5926238"/>
            <a:ext cx="8259357" cy="939056"/>
          </a:xfrm>
          <a:prstGeom prst="rect">
            <a:avLst/>
          </a:prstGeom>
        </p:spPr>
      </p:pic>
      <p:pic>
        <p:nvPicPr>
          <p:cNvPr id="16" name="3d_results">
            <a:hlinkClick r:id="" action="ppaction://media"/>
            <a:extLst>
              <a:ext uri="{FF2B5EF4-FFF2-40B4-BE49-F238E27FC236}">
                <a16:creationId xmlns:a16="http://schemas.microsoft.com/office/drawing/2014/main" id="{426A8003-64D1-4BE8-A75A-D74868CE2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967" t="6445" r="7951" b="8732"/>
          <a:stretch/>
        </p:blipFill>
        <p:spPr>
          <a:xfrm>
            <a:off x="396421" y="1778925"/>
            <a:ext cx="5170188" cy="4056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A1FFB0-9900-4143-BA3C-4A79319A1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9" y="1548794"/>
            <a:ext cx="3133319" cy="2349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F2397-3079-4833-95AA-8C73C3B53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15" y="3927158"/>
            <a:ext cx="3150732" cy="2363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4219-D6D4-4635-AFBB-FB9E15C92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15" y="1548793"/>
            <a:ext cx="3171153" cy="23783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652907-A95F-4B98-9EE9-B62B7BD87718}"/>
              </a:ext>
            </a:extLst>
          </p:cNvPr>
          <p:cNvSpPr txBox="1"/>
          <p:nvPr/>
        </p:nvSpPr>
        <p:spPr>
          <a:xfrm>
            <a:off x="5633986" y="3927158"/>
            <a:ext cx="325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2">
                    <a:lumMod val="50000"/>
                  </a:schemeClr>
                </a:solidFill>
              </a:rPr>
              <a:t>Algorithm development</a:t>
            </a:r>
          </a:p>
          <a:p>
            <a:r>
              <a:rPr lang="en-AU" sz="1400" b="1" dirty="0">
                <a:solidFill>
                  <a:schemeClr val="bg2">
                    <a:lumMod val="50000"/>
                  </a:schemeClr>
                </a:solidFill>
              </a:rPr>
              <a:t>Direct computation correlation </a:t>
            </a:r>
            <a:endParaRPr lang="en-GB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FF967C-5FF5-45D6-8208-A8EC5D090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4" y="4450378"/>
            <a:ext cx="2569734" cy="17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71781" cy="2091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210" y="206602"/>
            <a:ext cx="4059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Motion Capturing Videos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F2B35-8AA2-4AC3-B7B9-92831F781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10" y="2298295"/>
            <a:ext cx="2389447" cy="1197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6E4588-59AA-4EE6-8E8C-47C85A2AA7E0}"/>
              </a:ext>
            </a:extLst>
          </p:cNvPr>
          <p:cNvSpPr/>
          <p:nvPr/>
        </p:nvSpPr>
        <p:spPr>
          <a:xfrm>
            <a:off x="3321883" y="2206346"/>
            <a:ext cx="82585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Texas A&amp;M Collaborative Research Agreement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Automatic marker-less rodent monitoring system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This CRA with Texas A&amp;M University applies to projects conducted by the labs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Dr. Peter Nghiem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 DVM, PhD of the College of Veterinary Medicine &amp; Biomedical Sciences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Dr. Rahul Srinivasan,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MBBS, PhD, of the College of Medicine, that would greatly benefit from the ability to quantify motor dysfunction in rat and mouse models by analyzing videos of walking and other motor tasks.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It will allow the creation of a automatic monitoring system to measure movement using cameras and computer algorithms without requiring wearable trackers.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Eventually, the researchers hope to create a simple way to measure changes in motor control in diseases like Parkinson’s or muscular dystrophy.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Souris1_Test_UCBJun3shuffle1_60000filtered_labeled">
            <a:hlinkClick r:id="" action="ppaction://media"/>
            <a:extLst>
              <a:ext uri="{FF2B5EF4-FFF2-40B4-BE49-F238E27FC236}">
                <a16:creationId xmlns:a16="http://schemas.microsoft.com/office/drawing/2014/main" id="{A92001BA-C6D3-4864-84D6-A0AFE9EF9C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738" y="5383321"/>
            <a:ext cx="10911727" cy="10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1386</TotalTime>
  <Words>150</Words>
  <Application>Microsoft Office PowerPoint</Application>
  <PresentationFormat>Widescreen</PresentationFormat>
  <Paragraphs>14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Benoit Tas</cp:lastModifiedBy>
  <cp:revision>113</cp:revision>
  <dcterms:created xsi:type="dcterms:W3CDTF">2019-11-29T11:42:38Z</dcterms:created>
  <dcterms:modified xsi:type="dcterms:W3CDTF">2019-12-20T11:08:43Z</dcterms:modified>
</cp:coreProperties>
</file>