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125" r:id="rId2"/>
    <p:sldId id="2172" r:id="rId3"/>
    <p:sldId id="2177" r:id="rId4"/>
    <p:sldId id="2154" r:id="rId5"/>
    <p:sldId id="2159" r:id="rId6"/>
    <p:sldId id="2149" r:id="rId7"/>
    <p:sldId id="2142" r:id="rId8"/>
    <p:sldId id="2164" r:id="rId9"/>
    <p:sldId id="2153" r:id="rId10"/>
    <p:sldId id="2176" r:id="rId11"/>
    <p:sldId id="2147" r:id="rId12"/>
    <p:sldId id="2155" r:id="rId13"/>
    <p:sldId id="2160" r:id="rId14"/>
    <p:sldId id="2161" r:id="rId15"/>
    <p:sldId id="2175" r:id="rId16"/>
    <p:sldId id="2128" r:id="rId17"/>
    <p:sldId id="2135" r:id="rId18"/>
    <p:sldId id="2152" r:id="rId19"/>
    <p:sldId id="2132" r:id="rId20"/>
    <p:sldId id="2174" r:id="rId21"/>
    <p:sldId id="2129" r:id="rId22"/>
    <p:sldId id="2162" r:id="rId23"/>
    <p:sldId id="2163" r:id="rId24"/>
    <p:sldId id="2168" r:id="rId25"/>
    <p:sldId id="2166" r:id="rId26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70AD47"/>
    <a:srgbClr val="481F67"/>
    <a:srgbClr val="1B2F95"/>
    <a:srgbClr val="FDFDFD"/>
    <a:srgbClr val="200050"/>
    <a:srgbClr val="4472C4"/>
    <a:srgbClr val="F5A11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3957" autoAdjust="0"/>
  </p:normalViewPr>
  <p:slideViewPr>
    <p:cSldViewPr snapToGrid="0">
      <p:cViewPr varScale="1">
        <p:scale>
          <a:sx n="103" d="100"/>
          <a:sy n="103" d="100"/>
        </p:scale>
        <p:origin x="7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6CA1A-24B7-4982-A840-37153AF26088}" type="datetimeFigureOut">
              <a:rPr lang="en-PK" smtClean="0"/>
              <a:t>09/08/2019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AE706-AF9E-44FB-AB85-17F7E7690A5C}" type="slidenum">
              <a:rPr lang="en-PK" smtClean="0"/>
              <a:t>‹N°›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9359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AE706-AF9E-44FB-AB85-17F7E7690A5C}" type="slidenum">
              <a:rPr lang="en-PK" smtClean="0"/>
              <a:t>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06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AE706-AF9E-44FB-AB85-17F7E7690A5C}" type="slidenum">
              <a:rPr lang="en-PK" smtClean="0"/>
              <a:t>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7220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Mix of </a:t>
            </a:r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technical</a:t>
            </a:r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, sales and marketing</a:t>
            </a:r>
          </a:p>
          <a:p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We</a:t>
            </a:r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 </a:t>
            </a:r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want</a:t>
            </a:r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 to </a:t>
            </a:r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strengh</a:t>
            </a:r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 the team by </a:t>
            </a:r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employing</a:t>
            </a:r>
            <a:r>
              <a:rPr lang="fr-BE" b="1" dirty="0">
                <a:solidFill>
                  <a:srgbClr val="FDFDFD"/>
                </a:solidFill>
                <a:latin typeface="Raleway" panose="020B0503030101060003" pitchFamily="34" charset="0"/>
              </a:rPr>
              <a:t> 11 new </a:t>
            </a:r>
            <a:r>
              <a:rPr lang="fr-BE" b="1" dirty="0" err="1">
                <a:solidFill>
                  <a:srgbClr val="FDFDFD"/>
                </a:solidFill>
                <a:latin typeface="Raleway" panose="020B0503030101060003" pitchFamily="34" charset="0"/>
              </a:rPr>
              <a:t>persons</a:t>
            </a:r>
            <a:endParaRPr lang="fr-BE" b="1" dirty="0">
              <a:solidFill>
                <a:srgbClr val="FDFDFD"/>
              </a:solidFill>
              <a:latin typeface="Raleway" panose="020B0503030101060003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AE706-AF9E-44FB-AB85-17F7E7690A5C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4535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AE706-AF9E-44FB-AB85-17F7E7690A5C}" type="slidenum">
              <a:rPr lang="en-PK" smtClean="0"/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2141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AE706-AF9E-44FB-AB85-17F7E7690A5C}" type="slidenum">
              <a:rPr lang="en-PK" smtClean="0"/>
              <a:t>21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43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13FB1-1A64-4DD9-A276-4C4C26721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3F5477-5C4E-4665-BF7F-2D73DDAA3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3C0E3A-13F4-4E8D-9C18-53075113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150C-EEC3-4E75-8142-CDE7DA047D0C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D4EB8-229D-4F39-BE49-D06C3E6F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99C8F-6CA4-4509-AC71-C134803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82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0045C-C9AB-471E-A1E0-7072C37A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69480A-ABFE-4739-9E80-D8D4D3F00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E00A2-771A-416B-93B1-4273EB1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3C88-EC87-459C-B43E-F1E34182E080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C3A6E7-7F92-4F41-A6AF-540C451C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6F947-5343-4B09-B4BD-ECE60112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912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116A1A-8A76-41D7-866A-B9B8DC304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86B341-7C97-4B15-99A6-EAC0A0389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6AB2C4-0D6B-456E-962C-854E51E5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B384-2EFA-4C53-9C2F-6450C9453206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56634-76DF-4574-B367-D6934C77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71A40-BC63-452F-B79F-5978B2CD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917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62FC8-6A35-465A-935C-9D5B9972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709ED-A030-45DB-A07A-66B5F429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9D917A-882F-4E6E-98AE-611000B9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7646-3BD4-4B3D-A8E4-96B0DD0DEB32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501D8B-360C-41F7-95F3-10490172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DAA105-1C15-40FE-85F4-D50C8321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598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763F8-B620-432F-BF80-D9CDD53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E9933-79EF-4F0B-B69E-6F7FE589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EE165-62ED-4B65-B403-857C5993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C60C-61C8-40D4-B9A9-3355F03F756F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C93A2C-19E8-4866-BB77-64075F99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0B4BF-756F-41C9-91D7-F5DACFB8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083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DFFD7-2141-431E-8CFB-11EC2895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CD48F-8F57-4692-9540-05A9A4FD4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1FBDF0-5B6A-4D0D-9754-95A5A148E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8DFCBB-504F-4D5B-8996-1E8D6C40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5EDB-A33D-4108-B758-E0E909F1DB0D}" type="datetime1">
              <a:rPr lang="fr-BE" smtClean="0"/>
              <a:t>08-09-19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B83638-A0ED-468E-BA06-2A922DBE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271175-DD1A-410E-8BF1-016C480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902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4F0DF-07E7-4816-85B9-F5BFC89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53430-81B4-4385-BC4B-F0495D68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597D72-66D2-4DD8-8B91-B27C24AA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DFF015-CB6A-4C72-989A-EB0A8F080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E7E0CE-66D1-4B2E-849D-498B16AE1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92C421-F85C-4EBF-99D9-83359415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98FB-529D-4D85-8A78-6252BEC40B68}" type="datetime1">
              <a:rPr lang="fr-BE" smtClean="0"/>
              <a:t>08-09-19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6424D8-81EE-4883-8699-B5A01417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02C286-0888-431C-97B4-B9320B39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463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3C432-AA7E-47DE-AC4D-A99FCAC7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8C2317-B680-4D37-A1FE-FF14CD65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4E0C-D811-47FF-AF6C-DF6DA7522575}" type="datetime1">
              <a:rPr lang="fr-BE" smtClean="0"/>
              <a:t>08-09-19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F9AA21-BC71-4F92-81E2-7C9128A7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E0005-76BC-4166-9AA8-A6B933F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924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BB17AD-8CFC-4E2B-BCFE-AE8064E7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2445-932E-41D8-AE1C-5124BB7D6AA8}" type="datetime1">
              <a:rPr lang="fr-BE" smtClean="0"/>
              <a:t>08-09-19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79E5F7-BC17-4B64-8732-541BCF14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E8CDA3-EB54-47F4-BA4B-4D6D195E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56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AF7A7-8B4B-432F-8122-855E45F4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2BF0A-B5A7-4B1E-BDEF-B2250DBD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100165-41EB-486F-BE0B-80E2B4194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3C92E5-7222-497B-BAA1-955D5A10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9FA-386F-4429-AAFF-55FD9371971D}" type="datetime1">
              <a:rPr lang="fr-BE" smtClean="0"/>
              <a:t>08-09-19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FF1690-8C21-4C6C-9D79-BEA211E4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784C7-6A5D-404B-B9C5-4D9C16D3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650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D806C-53B2-4320-8ACD-24DF8565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242202-AC2B-4258-83FA-976DDC967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696F7A-BFFE-4DD7-9F78-9630E049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30B553-C928-4F72-8D6B-6368ACE0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78C3-924A-45B9-A0FD-B2C954E58409}" type="datetime1">
              <a:rPr lang="fr-BE" smtClean="0"/>
              <a:t>08-09-19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7974B4-E4FE-4F3D-9777-640BCC42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B25C33-A936-4890-B2DF-BA4125B8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152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99CCEC-0288-4E8F-A73C-00599A97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05F07D-86F7-44F2-8E5D-4803CB4A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79995A-FE90-4B02-82CC-81EE0F2A2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99F2-1D63-425C-9C34-0CDE1CF251FE}" type="datetime1">
              <a:rPr lang="fr-BE" smtClean="0"/>
              <a:t>08-09-19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C268D-7A59-4194-B7A7-050C1A2D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CC409E-B845-4D8E-B4DF-F840C93CA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0EB6-8FBA-41C4-9317-5D00C14409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11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in/jmduyckaerts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in/jmduyckaert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8XgHFbFPc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4.png"/><Relationship Id="rId1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3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48.jpe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22.jpe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0341DDD-09BF-48C4-BD80-90E056B7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0"/>
            <a:ext cx="9170126" cy="688045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90B6178-8058-43B8-881B-CAF936CA8D05}"/>
              </a:ext>
            </a:extLst>
          </p:cNvPr>
          <p:cNvSpPr txBox="1">
            <a:spLocks/>
          </p:cNvSpPr>
          <p:nvPr/>
        </p:nvSpPr>
        <p:spPr>
          <a:xfrm>
            <a:off x="165531" y="2554602"/>
            <a:ext cx="7283019" cy="134331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600" b="1" spc="100" dirty="0">
                <a:solidFill>
                  <a:srgbClr val="002060"/>
                </a:solidFill>
                <a:latin typeface="Raleway"/>
              </a:rPr>
              <a:t>Immersive marketplace for real estate</a:t>
            </a:r>
            <a:endParaRPr lang="en-US" sz="3600" b="1" spc="100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4D78CF-48CE-4E91-9E39-4D69E2ED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7" y="430429"/>
            <a:ext cx="2022935" cy="134330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5E6587-C51E-43FD-91E2-81F85D6C2680}"/>
              </a:ext>
            </a:extLst>
          </p:cNvPr>
          <p:cNvSpPr txBox="1">
            <a:spLocks/>
          </p:cNvSpPr>
          <p:nvPr/>
        </p:nvSpPr>
        <p:spPr>
          <a:xfrm>
            <a:off x="165531" y="4678776"/>
            <a:ext cx="5207854" cy="1844819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Jean-Marc Duyckaerts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Founder &amp; CEO</a:t>
            </a:r>
          </a:p>
          <a:p>
            <a:pPr>
              <a:spcAft>
                <a:spcPts val="600"/>
              </a:spcAft>
              <a:defRPr/>
            </a:pPr>
            <a:r>
              <a:rPr lang="en-US" sz="1900" b="1" spc="100" dirty="0">
                <a:solidFill>
                  <a:srgbClr val="002060"/>
                </a:solidFill>
                <a:latin typeface="Poppins SemiBold" panose="02000000000000000000" pitchFamily="2" charset="0"/>
                <a:ea typeface="Lato" panose="020F0502020204030203" pitchFamily="34" charset="0"/>
                <a:cs typeface="Poppins SemiBold" panose="02000000000000000000" pitchFamily="2" charset="0"/>
              </a:rPr>
              <a:t>www.nirli.eu</a:t>
            </a:r>
          </a:p>
          <a:p>
            <a:pPr>
              <a:spcAft>
                <a:spcPts val="600"/>
              </a:spcAft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https://www.linkedin.com/in/jmduyckaerts/</a:t>
            </a:r>
            <a:endParaRPr lang="fr-BE" sz="1900" dirty="0">
              <a:solidFill>
                <a:srgbClr val="0070C0"/>
              </a:solidFill>
              <a:latin typeface="Calibri Light" panose="020F03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</a:rPr>
              <a:t>0495/588.478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</a:rPr>
              <a:t>jmduyckaerts@nirli.be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155C59C-ED47-4547-B086-843BE05446E8}"/>
              </a:ext>
            </a:extLst>
          </p:cNvPr>
          <p:cNvSpPr txBox="1">
            <a:spLocks/>
          </p:cNvSpPr>
          <p:nvPr/>
        </p:nvSpPr>
        <p:spPr>
          <a:xfrm>
            <a:off x="165531" y="2899521"/>
            <a:ext cx="2272869" cy="653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800" b="1" spc="100" dirty="0">
              <a:solidFill>
                <a:srgbClr val="002060"/>
              </a:solidFill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  <a:p>
            <a:pPr>
              <a:defRPr/>
            </a:pPr>
            <a:endParaRPr lang="ru-RU" sz="1800" b="1" spc="100" dirty="0">
              <a:solidFill>
                <a:srgbClr val="002060"/>
              </a:solidFill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7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B5351F-31D3-44DA-BFA1-C01A734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10</a:t>
            </a:fld>
            <a:endParaRPr lang="fr-BE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A83E711-269F-4E46-87B2-129CFE126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22328"/>
              </p:ext>
            </p:extLst>
          </p:nvPr>
        </p:nvGraphicFramePr>
        <p:xfrm>
          <a:off x="412750" y="1818216"/>
          <a:ext cx="8845552" cy="350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88">
                  <a:extLst>
                    <a:ext uri="{9D8B030D-6E8A-4147-A177-3AD203B41FA5}">
                      <a16:colId xmlns:a16="http://schemas.microsoft.com/office/drawing/2014/main" val="4018676002"/>
                    </a:ext>
                  </a:extLst>
                </a:gridCol>
                <a:gridCol w="2211388">
                  <a:extLst>
                    <a:ext uri="{9D8B030D-6E8A-4147-A177-3AD203B41FA5}">
                      <a16:colId xmlns:a16="http://schemas.microsoft.com/office/drawing/2014/main" val="2659190523"/>
                    </a:ext>
                  </a:extLst>
                </a:gridCol>
                <a:gridCol w="2211388">
                  <a:extLst>
                    <a:ext uri="{9D8B030D-6E8A-4147-A177-3AD203B41FA5}">
                      <a16:colId xmlns:a16="http://schemas.microsoft.com/office/drawing/2014/main" val="3518505028"/>
                    </a:ext>
                  </a:extLst>
                </a:gridCol>
                <a:gridCol w="2211388">
                  <a:extLst>
                    <a:ext uri="{9D8B030D-6E8A-4147-A177-3AD203B41FA5}">
                      <a16:colId xmlns:a16="http://schemas.microsoft.com/office/drawing/2014/main" val="2338629381"/>
                    </a:ext>
                  </a:extLst>
                </a:gridCol>
              </a:tblGrid>
              <a:tr h="611783">
                <a:tc>
                  <a:txBody>
                    <a:bodyPr/>
                    <a:lstStyle/>
                    <a:p>
                      <a:r>
                        <a:rPr lang="fr-BE" sz="2400" dirty="0">
                          <a:latin typeface="Raleway" panose="020B0503030101060003" pitchFamily="34" charset="0"/>
                        </a:rPr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6 </a:t>
                      </a:r>
                      <a:r>
                        <a:rPr lang="fr-BE" sz="2400" dirty="0" err="1">
                          <a:latin typeface="Raleway" panose="020B0503030101060003" pitchFamily="34" charset="0"/>
                        </a:rPr>
                        <a:t>months</a:t>
                      </a:r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12 </a:t>
                      </a:r>
                      <a:r>
                        <a:rPr lang="fr-BE" sz="2400" dirty="0" err="1">
                          <a:latin typeface="Raleway" panose="020B0503030101060003" pitchFamily="34" charset="0"/>
                        </a:rPr>
                        <a:t>months</a:t>
                      </a:r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18 </a:t>
                      </a:r>
                      <a:r>
                        <a:rPr lang="fr-BE" sz="2400" dirty="0" err="1">
                          <a:latin typeface="Raleway" panose="020B0503030101060003" pitchFamily="34" charset="0"/>
                        </a:rPr>
                        <a:t>months</a:t>
                      </a:r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88952"/>
                  </a:ext>
                </a:extLst>
              </a:tr>
              <a:tr h="611783">
                <a:tc>
                  <a:txBody>
                    <a:bodyPr/>
                    <a:lstStyle/>
                    <a:p>
                      <a:r>
                        <a:rPr lang="fr-BE" sz="2400" dirty="0" err="1">
                          <a:latin typeface="Raleway" panose="020B0503030101060003" pitchFamily="34" charset="0"/>
                        </a:rPr>
                        <a:t>Customers</a:t>
                      </a:r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46143"/>
                  </a:ext>
                </a:extLst>
              </a:tr>
              <a:tr h="1055954">
                <a:tc>
                  <a:txBody>
                    <a:bodyPr/>
                    <a:lstStyle/>
                    <a:p>
                      <a:r>
                        <a:rPr lang="fr-BE" sz="2400" dirty="0">
                          <a:latin typeface="Raleway" panose="020B0503030101060003" pitchFamily="34" charset="0"/>
                        </a:rPr>
                        <a:t>SQM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180 000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700 000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88519"/>
                  </a:ext>
                </a:extLst>
              </a:tr>
              <a:tr h="611783">
                <a:tc>
                  <a:txBody>
                    <a:bodyPr/>
                    <a:lstStyle/>
                    <a:p>
                      <a:r>
                        <a:rPr lang="fr-BE" sz="2400" dirty="0" err="1">
                          <a:latin typeface="Raleway" panose="020B0503030101060003" pitchFamily="34" charset="0"/>
                        </a:rPr>
                        <a:t>Margin</a:t>
                      </a:r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>
                          <a:latin typeface="Raleway" panose="020B0503030101060003" pitchFamily="34" charset="0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52218"/>
                  </a:ext>
                </a:extLst>
              </a:tr>
              <a:tr h="611783">
                <a:tc>
                  <a:txBody>
                    <a:bodyPr/>
                    <a:lstStyle/>
                    <a:p>
                      <a:endParaRPr lang="fr-BE" sz="240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40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40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24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5508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B319A84-00BA-4A8C-9949-98DAC0BCB568}"/>
              </a:ext>
            </a:extLst>
          </p:cNvPr>
          <p:cNvSpPr txBox="1"/>
          <p:nvPr/>
        </p:nvSpPr>
        <p:spPr>
          <a:xfrm>
            <a:off x="328612" y="359808"/>
            <a:ext cx="82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Success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KPI’s</a:t>
            </a:r>
            <a:endParaRPr lang="fr-BE" sz="3600" b="1" dirty="0">
              <a:solidFill>
                <a:srgbClr val="200050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9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moniteur, objet, écran, horloge&#10;&#10;Description générée automatiquement">
            <a:extLst>
              <a:ext uri="{FF2B5EF4-FFF2-40B4-BE49-F238E27FC236}">
                <a16:creationId xmlns:a16="http://schemas.microsoft.com/office/drawing/2014/main" id="{4E749F31-F75F-485B-B7DD-F9B2C8E3E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4711" r="4581" b="100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123A7A-CABA-4CB5-8AFA-E1865596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rgbClr val="FFFFFF"/>
                </a:solidFill>
              </a:rPr>
              <a:t>11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3739DF-F626-479B-A348-E99ACBC04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130" y="-144596"/>
            <a:ext cx="525513" cy="3489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0D7EBD-CFAA-4B78-8924-CEA655A41B87}"/>
              </a:ext>
            </a:extLst>
          </p:cNvPr>
          <p:cNvSpPr txBox="1"/>
          <p:nvPr/>
        </p:nvSpPr>
        <p:spPr>
          <a:xfrm>
            <a:off x="1505325" y="6250847"/>
            <a:ext cx="11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2019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A39D55-1A20-425E-9DE4-132CBF4FF6D4}"/>
              </a:ext>
            </a:extLst>
          </p:cNvPr>
          <p:cNvSpPr txBox="1"/>
          <p:nvPr/>
        </p:nvSpPr>
        <p:spPr>
          <a:xfrm>
            <a:off x="2896977" y="6250133"/>
            <a:ext cx="11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B9635-24D1-4B20-AB4D-FE92F51B41C6}"/>
              </a:ext>
            </a:extLst>
          </p:cNvPr>
          <p:cNvSpPr/>
          <p:nvPr/>
        </p:nvSpPr>
        <p:spPr>
          <a:xfrm>
            <a:off x="1651901" y="5165261"/>
            <a:ext cx="991152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150 000€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05F60B-E8AB-4592-AA5C-65AC7351772C}"/>
              </a:ext>
            </a:extLst>
          </p:cNvPr>
          <p:cNvSpPr/>
          <p:nvPr/>
        </p:nvSpPr>
        <p:spPr>
          <a:xfrm>
            <a:off x="1651900" y="4640239"/>
            <a:ext cx="991153" cy="226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D2C6F1-156C-4002-AC15-6921D73D5B91}"/>
              </a:ext>
            </a:extLst>
          </p:cNvPr>
          <p:cNvSpPr txBox="1"/>
          <p:nvPr/>
        </p:nvSpPr>
        <p:spPr>
          <a:xfrm>
            <a:off x="4433638" y="6250133"/>
            <a:ext cx="11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826143-6C9D-43E2-A1E1-48BA040EAC9F}"/>
              </a:ext>
            </a:extLst>
          </p:cNvPr>
          <p:cNvSpPr/>
          <p:nvPr/>
        </p:nvSpPr>
        <p:spPr>
          <a:xfrm>
            <a:off x="3045558" y="5165261"/>
            <a:ext cx="991152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>
                <a:solidFill>
                  <a:srgbClr val="FFFFFF"/>
                </a:solidFill>
                <a:latin typeface="Raleway" panose="020B0503030101060003" pitchFamily="34" charset="0"/>
              </a:rPr>
              <a:t>570 000€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5712F-E71A-42DF-8796-57A88221E902}"/>
              </a:ext>
            </a:extLst>
          </p:cNvPr>
          <p:cNvSpPr/>
          <p:nvPr/>
        </p:nvSpPr>
        <p:spPr>
          <a:xfrm>
            <a:off x="3045557" y="3739487"/>
            <a:ext cx="991153" cy="11272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DAA80D-A96D-4D30-AAC1-8DB5AF197FDA}"/>
              </a:ext>
            </a:extLst>
          </p:cNvPr>
          <p:cNvSpPr txBox="1"/>
          <p:nvPr/>
        </p:nvSpPr>
        <p:spPr>
          <a:xfrm>
            <a:off x="5894843" y="6239291"/>
            <a:ext cx="11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A964F1-09D0-4CE0-921D-F4BE73BCE80F}"/>
              </a:ext>
            </a:extLst>
          </p:cNvPr>
          <p:cNvSpPr/>
          <p:nvPr/>
        </p:nvSpPr>
        <p:spPr>
          <a:xfrm>
            <a:off x="4437210" y="5165261"/>
            <a:ext cx="1168287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2 450 000€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CDE28F-9B93-40CE-B4C0-6A60ACEFFA92}"/>
              </a:ext>
            </a:extLst>
          </p:cNvPr>
          <p:cNvSpPr/>
          <p:nvPr/>
        </p:nvSpPr>
        <p:spPr>
          <a:xfrm>
            <a:off x="4437210" y="2292824"/>
            <a:ext cx="1168288" cy="2573925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DE76D1-3443-4415-B4F9-7EC0037E10CD}"/>
              </a:ext>
            </a:extLst>
          </p:cNvPr>
          <p:cNvSpPr txBox="1"/>
          <p:nvPr/>
        </p:nvSpPr>
        <p:spPr>
          <a:xfrm>
            <a:off x="205246" y="659992"/>
            <a:ext cx="494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FDFDFD"/>
                </a:solidFill>
                <a:latin typeface="Raleway" panose="020B0503030101060003" pitchFamily="34" charset="0"/>
              </a:rPr>
              <a:t>Business plan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C10DF1-3497-421E-95C4-7BA230C77E48}"/>
              </a:ext>
            </a:extLst>
          </p:cNvPr>
          <p:cNvSpPr txBox="1"/>
          <p:nvPr/>
        </p:nvSpPr>
        <p:spPr>
          <a:xfrm>
            <a:off x="0" y="5137275"/>
            <a:ext cx="136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Revenue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66BC0D-C6F2-452E-9AF7-20B06A98C694}"/>
              </a:ext>
            </a:extLst>
          </p:cNvPr>
          <p:cNvSpPr/>
          <p:nvPr/>
        </p:nvSpPr>
        <p:spPr>
          <a:xfrm>
            <a:off x="1646648" y="5696028"/>
            <a:ext cx="991152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solidFill>
                  <a:srgbClr val="FFFFFF"/>
                </a:solidFill>
                <a:latin typeface="Raleway" panose="020B0503030101060003" pitchFamily="34" charset="0"/>
              </a:rPr>
              <a:t>-</a:t>
            </a:r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63 000€</a:t>
            </a:r>
            <a:endParaRPr lang="fr-BE" sz="2000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746368-D8E7-49B8-8482-2ED7DC404D8A}"/>
              </a:ext>
            </a:extLst>
          </p:cNvPr>
          <p:cNvSpPr/>
          <p:nvPr/>
        </p:nvSpPr>
        <p:spPr>
          <a:xfrm>
            <a:off x="3040305" y="5696028"/>
            <a:ext cx="991152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-30 000€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8ACE9A-F23F-40D8-B997-8564C2326294}"/>
              </a:ext>
            </a:extLst>
          </p:cNvPr>
          <p:cNvSpPr/>
          <p:nvPr/>
        </p:nvSpPr>
        <p:spPr>
          <a:xfrm>
            <a:off x="4437210" y="5733927"/>
            <a:ext cx="1168287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-200 000€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4CE8E8-DAF7-447D-ABC3-DC03EF4894CB}"/>
              </a:ext>
            </a:extLst>
          </p:cNvPr>
          <p:cNvSpPr txBox="1"/>
          <p:nvPr/>
        </p:nvSpPr>
        <p:spPr>
          <a:xfrm>
            <a:off x="4647" y="5668042"/>
            <a:ext cx="136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FFFFFF"/>
                </a:solidFill>
              </a:rPr>
              <a:t>Ebitda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AE8BA-60F6-461E-AE44-3C6BC83E4742}"/>
              </a:ext>
            </a:extLst>
          </p:cNvPr>
          <p:cNvSpPr/>
          <p:nvPr/>
        </p:nvSpPr>
        <p:spPr>
          <a:xfrm>
            <a:off x="5911975" y="204366"/>
            <a:ext cx="1168288" cy="4662384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6BB13F-3D9F-4FC6-AD1C-7F76E9930610}"/>
              </a:ext>
            </a:extLst>
          </p:cNvPr>
          <p:cNvSpPr/>
          <p:nvPr/>
        </p:nvSpPr>
        <p:spPr>
          <a:xfrm>
            <a:off x="5913442" y="5194829"/>
            <a:ext cx="1168287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3 820 000€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06DFE7-0AB0-4542-BB9E-D3A82490DBE0}"/>
              </a:ext>
            </a:extLst>
          </p:cNvPr>
          <p:cNvSpPr/>
          <p:nvPr/>
        </p:nvSpPr>
        <p:spPr>
          <a:xfrm>
            <a:off x="5913442" y="5763495"/>
            <a:ext cx="1168287" cy="441697"/>
          </a:xfrm>
          <a:prstGeom prst="rect">
            <a:avLst/>
          </a:prstGeom>
          <a:noFill/>
          <a:ln>
            <a:solidFill>
              <a:srgbClr val="1B2F9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FFFF"/>
                </a:solidFill>
                <a:latin typeface="Raleway" panose="020B0503030101060003" pitchFamily="34" charset="0"/>
              </a:rPr>
              <a:t>+400 000€</a:t>
            </a:r>
          </a:p>
        </p:txBody>
      </p:sp>
    </p:spTree>
    <p:extLst>
      <p:ext uri="{BB962C8B-B14F-4D97-AF65-F5344CB8AC3E}">
        <p14:creationId xmlns:p14="http://schemas.microsoft.com/office/powerpoint/2010/main" val="19501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154E63-B1FC-4F1F-8DCD-8078BEF86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F7B96F-4041-4DED-9258-6939F90E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40EB6-8FBA-41C4-9317-5D00C1440926}" type="slidenum">
              <a:rPr lang="fr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fr-BE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B1510E-4B66-4FE8-A525-47E57647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6430DDA-24F8-4F1A-A191-CF1BC8E24DB5}"/>
              </a:ext>
            </a:extLst>
          </p:cNvPr>
          <p:cNvSpPr txBox="1"/>
          <p:nvPr/>
        </p:nvSpPr>
        <p:spPr>
          <a:xfrm>
            <a:off x="318498" y="360777"/>
            <a:ext cx="646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Fundraising</a:t>
            </a:r>
            <a:endParaRPr lang="fr-BE" sz="3600" b="1" dirty="0">
              <a:solidFill>
                <a:schemeClr val="bg1">
                  <a:lumMod val="9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AEB444-F70C-4D4B-B685-A954E71651D5}"/>
              </a:ext>
            </a:extLst>
          </p:cNvPr>
          <p:cNvSpPr txBox="1"/>
          <p:nvPr/>
        </p:nvSpPr>
        <p:spPr>
          <a:xfrm>
            <a:off x="7001301" y="1636148"/>
            <a:ext cx="4762609" cy="15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BE" sz="2000" b="1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Raised</a:t>
            </a:r>
            <a:r>
              <a:rPr lang="fr-BE" sz="2000" b="1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in May 2018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BE" sz="2000" b="1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112 500 €</a:t>
            </a: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</a:t>
            </a: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87k € </a:t>
            </a:r>
            <a:r>
              <a:rPr lang="fr-BE" sz="2000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private</a:t>
            </a: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via crowdfunding</a:t>
            </a: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25k € WING</a:t>
            </a:r>
            <a:endParaRPr lang="fr-BE" sz="20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6EB895-2FB7-499B-9C50-ABC2C23E5A54}"/>
              </a:ext>
            </a:extLst>
          </p:cNvPr>
          <p:cNvSpPr txBox="1"/>
          <p:nvPr/>
        </p:nvSpPr>
        <p:spPr>
          <a:xfrm>
            <a:off x="7001301" y="3867587"/>
            <a:ext cx="4762609" cy="26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BE" sz="2000" b="1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Looking</a:t>
            </a:r>
            <a:r>
              <a:rPr lang="fr-BE" sz="2000" b="1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in </a:t>
            </a:r>
            <a:r>
              <a:rPr lang="fr-BE" sz="2000" b="1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November</a:t>
            </a:r>
            <a:r>
              <a:rPr lang="fr-BE" sz="2000" b="1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2019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fr-BE" sz="2000" b="1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900 000 € (20-30% </a:t>
            </a:r>
            <a:r>
              <a:rPr lang="fr-BE" sz="2000" b="1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equity</a:t>
            </a:r>
            <a:r>
              <a:rPr lang="fr-BE" sz="2000" b="1" spc="10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)</a:t>
            </a:r>
            <a:r>
              <a:rPr lang="fr-BE" sz="2000" spc="10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</a:t>
            </a:r>
            <a:endParaRPr lang="fr-BE" sz="2000" spc="100" dirty="0">
              <a:solidFill>
                <a:srgbClr val="FFFFFF"/>
              </a:solidFill>
              <a:latin typeface="Raleway" panose="020B0503030101060003" pitchFamily="34" charset="0"/>
              <a:cs typeface="Poppins SemiBold" panose="02000000000000000000" pitchFamily="2" charset="0"/>
            </a:endParaRP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450k – Sales </a:t>
            </a:r>
            <a:r>
              <a:rPr lang="fr-BE" sz="2000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development</a:t>
            </a:r>
            <a:endParaRPr lang="fr-BE" sz="2000" spc="100" dirty="0">
              <a:solidFill>
                <a:srgbClr val="FFFFFF"/>
              </a:solidFill>
              <a:latin typeface="Raleway" panose="020B0503030101060003" pitchFamily="34" charset="0"/>
              <a:cs typeface="Poppins SemiBold" panose="02000000000000000000" pitchFamily="2" charset="0"/>
            </a:endParaRP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200k – Marketing</a:t>
            </a: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250k – </a:t>
            </a:r>
            <a:r>
              <a:rPr lang="fr-BE" sz="2000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Technology</a:t>
            </a: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</a:t>
            </a:r>
            <a:r>
              <a:rPr lang="fr-BE" sz="2000" spc="100" dirty="0" err="1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advantages</a:t>
            </a:r>
            <a:r>
              <a:rPr lang="fr-BE" sz="2000" spc="100" dirty="0">
                <a:solidFill>
                  <a:srgbClr val="FFFFFF"/>
                </a:solidFill>
                <a:latin typeface="Raleway" panose="020B0503030101060003" pitchFamily="34" charset="0"/>
                <a:cs typeface="Poppins SemiBold" panose="02000000000000000000" pitchFamily="2" charset="0"/>
              </a:rPr>
              <a:t> (+ full subsidies DGO6 585k)</a:t>
            </a:r>
          </a:p>
          <a:p>
            <a:pPr marL="360363" indent="-3603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A9AFCC-388A-4829-A641-F02D18F5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13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66CC8D-0BE3-4BE5-B6B7-566C5511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1958585"/>
            <a:ext cx="13851928" cy="94515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A12A7D-82C9-44BC-8803-D2838FDB70A4}"/>
              </a:ext>
            </a:extLst>
          </p:cNvPr>
          <p:cNvSpPr txBox="1">
            <a:spLocks/>
          </p:cNvSpPr>
          <p:nvPr/>
        </p:nvSpPr>
        <p:spPr>
          <a:xfrm>
            <a:off x="0" y="833239"/>
            <a:ext cx="7193280" cy="51915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400" b="1" spc="100" dirty="0">
                <a:solidFill>
                  <a:srgbClr val="002060"/>
                </a:solidFill>
                <a:latin typeface="Raleway"/>
              </a:rPr>
              <a:t>Recurrent customers</a:t>
            </a: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endParaRPr lang="en-US" sz="14400" b="1" spc="100" dirty="0">
              <a:solidFill>
                <a:srgbClr val="002060"/>
              </a:solidFill>
              <a:latin typeface="Raleway"/>
            </a:endParaRP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400" b="1" spc="100" dirty="0">
                <a:solidFill>
                  <a:srgbClr val="002060"/>
                </a:solidFill>
                <a:latin typeface="Raleway"/>
              </a:rPr>
              <a:t>Attractive margin</a:t>
            </a: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endParaRPr lang="en-US" sz="14400" b="1" spc="100" dirty="0">
              <a:solidFill>
                <a:srgbClr val="002060"/>
              </a:solidFill>
              <a:latin typeface="Raleway"/>
            </a:endParaRP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400" b="1" spc="100" dirty="0">
                <a:solidFill>
                  <a:srgbClr val="002060"/>
                </a:solidFill>
                <a:latin typeface="Raleway"/>
              </a:rPr>
              <a:t>Business model validated</a:t>
            </a: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endParaRPr lang="en-US" sz="14400" b="1" spc="100" dirty="0">
              <a:solidFill>
                <a:srgbClr val="002060"/>
              </a:solidFill>
              <a:latin typeface="Raleway"/>
            </a:endParaRPr>
          </a:p>
          <a:p>
            <a:pPr marL="1371600" indent="-6477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400" b="1" spc="100" dirty="0">
                <a:solidFill>
                  <a:srgbClr val="002060"/>
                </a:solidFill>
                <a:latin typeface="Raleway"/>
              </a:rPr>
              <a:t>Addressing a major sector needing innovation</a:t>
            </a:r>
          </a:p>
          <a:p>
            <a:pPr>
              <a:spcAft>
                <a:spcPts val="600"/>
              </a:spcAft>
              <a:defRPr/>
            </a:pPr>
            <a:endParaRPr lang="en-US" sz="3600" b="1" spc="100" dirty="0">
              <a:solidFill>
                <a:srgbClr val="002060"/>
              </a:solidFill>
              <a:latin typeface="Raleway"/>
            </a:endParaRPr>
          </a:p>
          <a:p>
            <a:pPr>
              <a:spcAft>
                <a:spcPts val="600"/>
              </a:spcAft>
              <a:defRPr/>
            </a:pPr>
            <a:endParaRPr lang="en-US" sz="3600" b="1" spc="100" dirty="0">
              <a:solidFill>
                <a:srgbClr val="002060"/>
              </a:solidFill>
              <a:latin typeface="Raleway"/>
            </a:endParaRPr>
          </a:p>
          <a:p>
            <a:pPr>
              <a:spcAft>
                <a:spcPts val="600"/>
              </a:spcAft>
              <a:defRPr/>
            </a:pPr>
            <a:endParaRPr lang="en-US" sz="3600" b="1" spc="100" dirty="0">
              <a:solidFill>
                <a:srgbClr val="002060"/>
              </a:solidFill>
              <a:latin typeface="Raleway"/>
            </a:endParaRPr>
          </a:p>
          <a:p>
            <a:pPr>
              <a:spcAft>
                <a:spcPts val="600"/>
              </a:spcAft>
              <a:defRPr/>
            </a:pPr>
            <a:endParaRPr lang="en-US" sz="3600" b="1" spc="100" dirty="0">
              <a:solidFill>
                <a:srgbClr val="002060"/>
              </a:solidFill>
              <a:latin typeface="Raleway"/>
            </a:endParaRPr>
          </a:p>
          <a:p>
            <a:pPr>
              <a:spcAft>
                <a:spcPts val="600"/>
              </a:spcAft>
              <a:defRPr/>
            </a:pPr>
            <a:endParaRPr lang="en-US" sz="3600" b="1" spc="100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1F883D-6A12-44A7-BB6A-A41A2148B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87" y="1570597"/>
            <a:ext cx="525513" cy="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0341DDD-09BF-48C4-BD80-90E056B74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0"/>
            <a:ext cx="9170126" cy="688045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90B6178-8058-43B8-881B-CAF936CA8D05}"/>
              </a:ext>
            </a:extLst>
          </p:cNvPr>
          <p:cNvSpPr txBox="1">
            <a:spLocks/>
          </p:cNvSpPr>
          <p:nvPr/>
        </p:nvSpPr>
        <p:spPr>
          <a:xfrm>
            <a:off x="165531" y="2554602"/>
            <a:ext cx="7283019" cy="134331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600" b="1" spc="100" dirty="0">
                <a:solidFill>
                  <a:srgbClr val="002060"/>
                </a:solidFill>
                <a:latin typeface="Raleway"/>
              </a:rPr>
              <a:t>Immersive marketplace for real estate</a:t>
            </a:r>
            <a:endParaRPr lang="en-US" sz="3600" b="1" spc="100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4D78CF-48CE-4E91-9E39-4D69E2ED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7" y="430429"/>
            <a:ext cx="2022935" cy="134330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35E6587-C51E-43FD-91E2-81F85D6C2680}"/>
              </a:ext>
            </a:extLst>
          </p:cNvPr>
          <p:cNvSpPr txBox="1">
            <a:spLocks/>
          </p:cNvSpPr>
          <p:nvPr/>
        </p:nvSpPr>
        <p:spPr>
          <a:xfrm>
            <a:off x="165531" y="4678776"/>
            <a:ext cx="5207854" cy="1844819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Jean-Marc Duyckaerts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Founder &amp; CEO</a:t>
            </a:r>
          </a:p>
          <a:p>
            <a:pPr>
              <a:spcAft>
                <a:spcPts val="600"/>
              </a:spcAft>
              <a:defRPr/>
            </a:pPr>
            <a:r>
              <a:rPr lang="en-US" sz="1900" b="1" spc="100" dirty="0">
                <a:solidFill>
                  <a:srgbClr val="002060"/>
                </a:solidFill>
                <a:latin typeface="Poppins SemiBold" panose="02000000000000000000" pitchFamily="2" charset="0"/>
                <a:ea typeface="Lato" panose="020F0502020204030203" pitchFamily="34" charset="0"/>
                <a:cs typeface="Poppins SemiBold" panose="02000000000000000000" pitchFamily="2" charset="0"/>
              </a:rPr>
              <a:t>www.nirli.eu</a:t>
            </a:r>
          </a:p>
          <a:p>
            <a:pPr>
              <a:spcAft>
                <a:spcPts val="600"/>
              </a:spcAft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https://www.linkedin.com/in/jmduyckaerts/</a:t>
            </a:r>
            <a:endParaRPr lang="fr-BE" sz="1900" dirty="0">
              <a:solidFill>
                <a:srgbClr val="0070C0"/>
              </a:solidFill>
              <a:latin typeface="Calibri Light" panose="020F030202020403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</a:rPr>
              <a:t>0495/588.478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900" dirty="0">
                <a:solidFill>
                  <a:srgbClr val="0070C0"/>
                </a:solidFill>
                <a:latin typeface="Calibri Light" panose="020F0302020204030204"/>
              </a:rPr>
              <a:t>jmduyckaerts@nirli.be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155C59C-ED47-4547-B086-843BE05446E8}"/>
              </a:ext>
            </a:extLst>
          </p:cNvPr>
          <p:cNvSpPr txBox="1">
            <a:spLocks/>
          </p:cNvSpPr>
          <p:nvPr/>
        </p:nvSpPr>
        <p:spPr>
          <a:xfrm>
            <a:off x="165531" y="2899521"/>
            <a:ext cx="2272869" cy="653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800" b="1" spc="100" dirty="0">
              <a:solidFill>
                <a:srgbClr val="002060"/>
              </a:solidFill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  <a:p>
            <a:pPr>
              <a:defRPr/>
            </a:pPr>
            <a:endParaRPr lang="ru-RU" sz="1800" b="1" spc="100" dirty="0">
              <a:solidFill>
                <a:srgbClr val="002060"/>
              </a:solidFill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C46F431-8074-4A02-BF51-2E4A5AD6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Additional</a:t>
            </a:r>
            <a:r>
              <a:rPr lang="fr-BE" dirty="0"/>
              <a:t> slides for Q&amp;A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46D1D-4EE8-4EC9-B1AB-E32C534D2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A0623C-E21F-4508-89DD-6ACB93E9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395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ransport&#10;&#10;Description générée automatiquement">
            <a:extLst>
              <a:ext uri="{FF2B5EF4-FFF2-40B4-BE49-F238E27FC236}">
                <a16:creationId xmlns:a16="http://schemas.microsoft.com/office/drawing/2014/main" id="{C3AF5627-742D-4877-A209-C2047F83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A3BECF-06AA-4B4D-8BD0-03AC4BB0FE08}"/>
              </a:ext>
            </a:extLst>
          </p:cNvPr>
          <p:cNvSpPr txBox="1"/>
          <p:nvPr/>
        </p:nvSpPr>
        <p:spPr>
          <a:xfrm>
            <a:off x="6991350" y="4939293"/>
            <a:ext cx="47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2400" b="1">
                <a:solidFill>
                  <a:srgbClr val="FFFFFF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 err="1"/>
              <a:t>Take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36 to 50 </a:t>
            </a:r>
            <a:r>
              <a:rPr lang="fr-BE" dirty="0" err="1"/>
              <a:t>months</a:t>
            </a:r>
            <a:r>
              <a:rPr lang="fr-BE" dirty="0"/>
              <a:t> to </a:t>
            </a:r>
            <a:r>
              <a:rPr lang="fr-BE" dirty="0" err="1"/>
              <a:t>sell</a:t>
            </a:r>
            <a:r>
              <a:rPr lang="fr-BE" dirty="0"/>
              <a:t> the </a:t>
            </a:r>
            <a:r>
              <a:rPr lang="fr-BE" dirty="0" err="1"/>
              <a:t>whole</a:t>
            </a:r>
            <a:r>
              <a:rPr lang="fr-BE" dirty="0"/>
              <a:t> </a:t>
            </a:r>
            <a:r>
              <a:rPr lang="fr-BE" dirty="0" err="1"/>
              <a:t>project</a:t>
            </a:r>
            <a:r>
              <a:rPr lang="fr-BE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FF1603-8B39-4A94-9479-44E56596411A}"/>
              </a:ext>
            </a:extLst>
          </p:cNvPr>
          <p:cNvSpPr txBox="1"/>
          <p:nvPr/>
        </p:nvSpPr>
        <p:spPr>
          <a:xfrm>
            <a:off x="6991350" y="3243614"/>
            <a:ext cx="477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FFFF"/>
                </a:solidFill>
                <a:latin typeface="Raleway" panose="020B0503030101060003" pitchFamily="34" charset="0"/>
              </a:rPr>
              <a:t>Struggle to </a:t>
            </a:r>
            <a:r>
              <a:rPr lang="fr-BE" sz="24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sell</a:t>
            </a:r>
            <a:r>
              <a:rPr lang="fr-BE" sz="2400" b="1" dirty="0">
                <a:solidFill>
                  <a:srgbClr val="FFFFFF"/>
                </a:solidFill>
                <a:latin typeface="Raleway" panose="020B0503030101060003" pitchFamily="34" charset="0"/>
              </a:rPr>
              <a:t> first 30% of the </a:t>
            </a:r>
            <a:r>
              <a:rPr lang="fr-BE" sz="24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project</a:t>
            </a:r>
            <a:endParaRPr lang="fr-BE" sz="24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203B55-9D8A-48AF-A302-3A1150FC5B67}"/>
              </a:ext>
            </a:extLst>
          </p:cNvPr>
          <p:cNvSpPr txBox="1"/>
          <p:nvPr/>
        </p:nvSpPr>
        <p:spPr>
          <a:xfrm>
            <a:off x="6991350" y="1697310"/>
            <a:ext cx="510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FFFF"/>
                </a:solidFill>
                <a:latin typeface="Raleway" panose="020B0503030101060003" pitchFamily="34" charset="0"/>
              </a:rPr>
              <a:t>Most </a:t>
            </a:r>
            <a:r>
              <a:rPr lang="fr-BE" sz="24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houses</a:t>
            </a:r>
            <a:r>
              <a:rPr lang="fr-BE" sz="2400" b="1" dirty="0">
                <a:solidFill>
                  <a:srgbClr val="FFFFFF"/>
                </a:solidFill>
                <a:latin typeface="Raleway" panose="020B0503030101060003" pitchFamily="34" charset="0"/>
              </a:rPr>
              <a:t> </a:t>
            </a:r>
            <a:r>
              <a:rPr lang="fr-BE" sz="24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sold</a:t>
            </a:r>
            <a:r>
              <a:rPr lang="fr-BE" sz="2400" b="1" dirty="0">
                <a:solidFill>
                  <a:srgbClr val="FFFFFF"/>
                </a:solidFill>
                <a:latin typeface="Raleway" panose="020B0503030101060003" pitchFamily="34" charset="0"/>
              </a:rPr>
              <a:t> once demo house </a:t>
            </a:r>
            <a:r>
              <a:rPr lang="fr-BE" sz="24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built</a:t>
            </a:r>
            <a:endParaRPr lang="fr-BE" sz="24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Graphique 9" descr="Ville">
            <a:extLst>
              <a:ext uri="{FF2B5EF4-FFF2-40B4-BE49-F238E27FC236}">
                <a16:creationId xmlns:a16="http://schemas.microsoft.com/office/drawing/2014/main" id="{4CE406CA-FF8D-4F89-8BED-97CA55B67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0374" y="2286176"/>
            <a:ext cx="1428751" cy="1428751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581B11F-14DE-415C-B20D-39C7E1A2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</a:rPr>
              <a:t>16</a:t>
            </a:fld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227CC1-1976-48C5-A150-6274D4908A92}"/>
              </a:ext>
            </a:extLst>
          </p:cNvPr>
          <p:cNvSpPr txBox="1"/>
          <p:nvPr/>
        </p:nvSpPr>
        <p:spPr>
          <a:xfrm>
            <a:off x="288131" y="186297"/>
            <a:ext cx="82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FFFFFF"/>
                </a:solidFill>
                <a:latin typeface="Raleway" panose="020B0503030101060003" pitchFamily="34" charset="0"/>
              </a:rPr>
              <a:t>Real </a:t>
            </a:r>
            <a:r>
              <a:rPr lang="fr-BE" sz="36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Estate</a:t>
            </a:r>
            <a:r>
              <a:rPr lang="fr-BE" sz="3600" b="1" dirty="0">
                <a:solidFill>
                  <a:srgbClr val="FFFFFF"/>
                </a:solidFill>
                <a:latin typeface="Raleway" panose="020B0503030101060003" pitchFamily="34" charset="0"/>
              </a:rPr>
              <a:t> pro are </a:t>
            </a:r>
            <a:r>
              <a:rPr lang="fr-BE" sz="36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facing</a:t>
            </a:r>
            <a:r>
              <a:rPr lang="fr-BE" sz="3600" b="1" dirty="0">
                <a:solidFill>
                  <a:srgbClr val="FFFFFF"/>
                </a:solidFill>
                <a:latin typeface="Raleway" panose="020B0503030101060003" pitchFamily="34" charset="0"/>
              </a:rPr>
              <a:t> issues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D04787-7D18-48AF-AA79-D444EE0F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58D81F-C720-49A9-B2FB-045D8DC5E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12DF3-9380-466C-932C-94F93A5AB9A5}"/>
              </a:ext>
            </a:extLst>
          </p:cNvPr>
          <p:cNvSpPr/>
          <p:nvPr/>
        </p:nvSpPr>
        <p:spPr>
          <a:xfrm>
            <a:off x="2226224" y="1256612"/>
            <a:ext cx="5276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solidFill>
                  <a:srgbClr val="FDFDFD"/>
                </a:solidFill>
                <a:latin typeface="Raleway" panose="020B0503030101060003" pitchFamily="34" charset="0"/>
              </a:rPr>
              <a:t>Free up cash flow with by almost 50%</a:t>
            </a:r>
            <a:endParaRPr lang="fr-BE" sz="2800" b="1" dirty="0">
              <a:solidFill>
                <a:srgbClr val="FDFDFD"/>
              </a:solidFill>
              <a:latin typeface="Raleway" panose="020B05030301010600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A5143-FA45-4D9F-9D73-15526E5CAD37}"/>
              </a:ext>
            </a:extLst>
          </p:cNvPr>
          <p:cNvSpPr/>
          <p:nvPr/>
        </p:nvSpPr>
        <p:spPr>
          <a:xfrm>
            <a:off x="2226224" y="3006466"/>
            <a:ext cx="4811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DFDFD"/>
                </a:solidFill>
                <a:latin typeface="Raleway" panose="020B0503030101060003" pitchFamily="34" charset="0"/>
              </a:rPr>
              <a:t>Increase margin through better assessment of options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172CF145-1593-4232-A341-5953352258BC}"/>
              </a:ext>
            </a:extLst>
          </p:cNvPr>
          <p:cNvGrpSpPr/>
          <p:nvPr/>
        </p:nvGrpSpPr>
        <p:grpSpPr>
          <a:xfrm>
            <a:off x="1138157" y="1331586"/>
            <a:ext cx="804161" cy="804161"/>
            <a:chOff x="483950" y="845502"/>
            <a:chExt cx="804161" cy="804161"/>
          </a:xfrm>
        </p:grpSpPr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60AB0054-3302-41E7-81EB-D46A425F6807}"/>
                </a:ext>
              </a:extLst>
            </p:cNvPr>
            <p:cNvSpPr/>
            <p:nvPr/>
          </p:nvSpPr>
          <p:spPr>
            <a:xfrm>
              <a:off x="483950" y="845502"/>
              <a:ext cx="804161" cy="804161"/>
            </a:xfrm>
            <a:prstGeom prst="ellipse">
              <a:avLst/>
            </a:prstGeom>
            <a:noFill/>
            <a:ln w="25400" cap="flat" cmpd="sng" algn="ctr">
              <a:solidFill>
                <a:srgbClr val="F5A11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8" name="Shape 24306">
              <a:extLst>
                <a:ext uri="{FF2B5EF4-FFF2-40B4-BE49-F238E27FC236}">
                  <a16:creationId xmlns:a16="http://schemas.microsoft.com/office/drawing/2014/main" id="{9CC36358-72F5-4F87-862E-68AE529FF0CE}"/>
                </a:ext>
              </a:extLst>
            </p:cNvPr>
            <p:cNvSpPr/>
            <p:nvPr/>
          </p:nvSpPr>
          <p:spPr>
            <a:xfrm>
              <a:off x="663874" y="979707"/>
              <a:ext cx="448272" cy="46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99" extrusionOk="0">
                  <a:moveTo>
                    <a:pt x="16012" y="0"/>
                  </a:moveTo>
                  <a:cubicBezTo>
                    <a:pt x="13213" y="2284"/>
                    <a:pt x="13213" y="2291"/>
                    <a:pt x="13213" y="2291"/>
                  </a:cubicBezTo>
                  <a:cubicBezTo>
                    <a:pt x="10486" y="4575"/>
                    <a:pt x="10487" y="4575"/>
                    <a:pt x="10487" y="4575"/>
                  </a:cubicBezTo>
                  <a:cubicBezTo>
                    <a:pt x="13501" y="4575"/>
                    <a:pt x="13507" y="4575"/>
                    <a:pt x="13507" y="4575"/>
                  </a:cubicBezTo>
                  <a:cubicBezTo>
                    <a:pt x="12503" y="10596"/>
                    <a:pt x="6756" y="15228"/>
                    <a:pt x="297" y="14190"/>
                  </a:cubicBezTo>
                  <a:cubicBezTo>
                    <a:pt x="10" y="14190"/>
                    <a:pt x="-129" y="14539"/>
                    <a:pt x="158" y="14678"/>
                  </a:cubicBezTo>
                  <a:cubicBezTo>
                    <a:pt x="8267" y="17377"/>
                    <a:pt x="17595" y="12880"/>
                    <a:pt x="18958" y="4575"/>
                  </a:cubicBezTo>
                  <a:lnTo>
                    <a:pt x="21471" y="4575"/>
                  </a:lnTo>
                  <a:cubicBezTo>
                    <a:pt x="18744" y="2291"/>
                    <a:pt x="18745" y="2291"/>
                    <a:pt x="18745" y="2291"/>
                  </a:cubicBezTo>
                  <a:cubicBezTo>
                    <a:pt x="16019" y="8"/>
                    <a:pt x="16012" y="0"/>
                    <a:pt x="16012" y="0"/>
                  </a:cubicBezTo>
                  <a:close/>
                  <a:moveTo>
                    <a:pt x="19539" y="5197"/>
                  </a:moveTo>
                  <a:cubicBezTo>
                    <a:pt x="19124" y="7273"/>
                    <a:pt x="18158" y="9212"/>
                    <a:pt x="16912" y="10804"/>
                  </a:cubicBezTo>
                  <a:lnTo>
                    <a:pt x="16912" y="21599"/>
                  </a:lnTo>
                  <a:cubicBezTo>
                    <a:pt x="19612" y="21599"/>
                    <a:pt x="19613" y="21599"/>
                    <a:pt x="19613" y="21599"/>
                  </a:cubicBezTo>
                  <a:cubicBezTo>
                    <a:pt x="19613" y="5202"/>
                    <a:pt x="19613" y="5197"/>
                    <a:pt x="19613" y="5197"/>
                  </a:cubicBezTo>
                  <a:cubicBezTo>
                    <a:pt x="19544" y="5197"/>
                    <a:pt x="19539" y="5197"/>
                    <a:pt x="19539" y="5197"/>
                  </a:cubicBezTo>
                  <a:close/>
                  <a:moveTo>
                    <a:pt x="15390" y="12339"/>
                  </a:moveTo>
                  <a:cubicBezTo>
                    <a:pt x="14628" y="13093"/>
                    <a:pt x="13666" y="13712"/>
                    <a:pt x="12697" y="14260"/>
                  </a:cubicBezTo>
                  <a:cubicBezTo>
                    <a:pt x="12697" y="21595"/>
                    <a:pt x="12697" y="21599"/>
                    <a:pt x="12697" y="21599"/>
                  </a:cubicBezTo>
                  <a:cubicBezTo>
                    <a:pt x="15397" y="21599"/>
                    <a:pt x="15390" y="21599"/>
                    <a:pt x="15390" y="21599"/>
                  </a:cubicBezTo>
                  <a:lnTo>
                    <a:pt x="15390" y="12339"/>
                  </a:lnTo>
                  <a:close/>
                  <a:moveTo>
                    <a:pt x="11347" y="14938"/>
                  </a:moveTo>
                  <a:cubicBezTo>
                    <a:pt x="10390" y="15281"/>
                    <a:pt x="9430" y="15559"/>
                    <a:pt x="8474" y="15764"/>
                  </a:cubicBezTo>
                  <a:lnTo>
                    <a:pt x="8474" y="21599"/>
                  </a:lnTo>
                  <a:cubicBezTo>
                    <a:pt x="11343" y="21599"/>
                    <a:pt x="11347" y="21599"/>
                    <a:pt x="11347" y="21599"/>
                  </a:cubicBezTo>
                  <a:cubicBezTo>
                    <a:pt x="11347" y="14943"/>
                    <a:pt x="11347" y="14938"/>
                    <a:pt x="11347" y="14938"/>
                  </a:cubicBezTo>
                  <a:close/>
                  <a:moveTo>
                    <a:pt x="35" y="15268"/>
                  </a:moveTo>
                  <a:cubicBezTo>
                    <a:pt x="35" y="21600"/>
                    <a:pt x="35" y="21599"/>
                    <a:pt x="35" y="21599"/>
                  </a:cubicBezTo>
                  <a:cubicBezTo>
                    <a:pt x="2904" y="21599"/>
                    <a:pt x="2908" y="21599"/>
                    <a:pt x="2908" y="21599"/>
                  </a:cubicBezTo>
                  <a:lnTo>
                    <a:pt x="2908" y="15883"/>
                  </a:lnTo>
                  <a:cubicBezTo>
                    <a:pt x="1878" y="15814"/>
                    <a:pt x="918" y="15544"/>
                    <a:pt x="35" y="15268"/>
                  </a:cubicBezTo>
                  <a:close/>
                  <a:moveTo>
                    <a:pt x="6960" y="15914"/>
                  </a:moveTo>
                  <a:cubicBezTo>
                    <a:pt x="6336" y="15983"/>
                    <a:pt x="5708" y="16056"/>
                    <a:pt x="5085" y="16056"/>
                  </a:cubicBezTo>
                  <a:cubicBezTo>
                    <a:pt x="4808" y="16056"/>
                    <a:pt x="4536" y="16054"/>
                    <a:pt x="4259" y="15985"/>
                  </a:cubicBezTo>
                  <a:lnTo>
                    <a:pt x="4259" y="21599"/>
                  </a:lnTo>
                  <a:cubicBezTo>
                    <a:pt x="6959" y="21599"/>
                    <a:pt x="6960" y="21599"/>
                    <a:pt x="6960" y="21599"/>
                  </a:cubicBezTo>
                  <a:cubicBezTo>
                    <a:pt x="6960" y="15917"/>
                    <a:pt x="6960" y="15914"/>
                    <a:pt x="6960" y="159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21919" tIns="121919" rIns="121919" bIns="121919"/>
            <a:lstStyle/>
            <a:p>
              <a:pPr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5600" kern="0">
                <a:solidFill>
                  <a:schemeClr val="bg1"/>
                </a:solidFill>
                <a:latin typeface="Raleway" panose="020B0503030101060003" pitchFamily="34" charset="0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124A08A-D3DA-45CC-9756-776B1171BB9E}"/>
              </a:ext>
            </a:extLst>
          </p:cNvPr>
          <p:cNvGrpSpPr/>
          <p:nvPr/>
        </p:nvGrpSpPr>
        <p:grpSpPr>
          <a:xfrm>
            <a:off x="1138157" y="3207482"/>
            <a:ext cx="804161" cy="804161"/>
            <a:chOff x="1138157" y="2866106"/>
            <a:chExt cx="804161" cy="804161"/>
          </a:xfrm>
        </p:grpSpPr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0D66F53C-22E1-4F33-B320-59C65FF7D955}"/>
                </a:ext>
              </a:extLst>
            </p:cNvPr>
            <p:cNvSpPr/>
            <p:nvPr/>
          </p:nvSpPr>
          <p:spPr>
            <a:xfrm>
              <a:off x="1138157" y="2866106"/>
              <a:ext cx="804161" cy="804161"/>
            </a:xfrm>
            <a:prstGeom prst="ellipse">
              <a:avLst/>
            </a:prstGeom>
            <a:noFill/>
            <a:ln w="25400" cap="flat" cmpd="sng" algn="ctr">
              <a:solidFill>
                <a:srgbClr val="F5A11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13" name="Graphique 12" descr="Euro">
              <a:extLst>
                <a:ext uri="{FF2B5EF4-FFF2-40B4-BE49-F238E27FC236}">
                  <a16:creationId xmlns:a16="http://schemas.microsoft.com/office/drawing/2014/main" id="{0452F2F7-D7DB-45CA-927E-2BD672D25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58925" y="3011652"/>
              <a:ext cx="536003" cy="536003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12639-105A-4AD4-AA03-823DFE72A61F}"/>
              </a:ext>
            </a:extLst>
          </p:cNvPr>
          <p:cNvSpPr/>
          <p:nvPr/>
        </p:nvSpPr>
        <p:spPr>
          <a:xfrm>
            <a:off x="2226224" y="4812466"/>
            <a:ext cx="4719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DFDFD"/>
                </a:solidFill>
                <a:latin typeface="Raleway" panose="020B0503030101060003" pitchFamily="34" charset="0"/>
              </a:rPr>
              <a:t>Premium buying experience</a:t>
            </a:r>
            <a:endParaRPr lang="en-PK" sz="2800" b="1" dirty="0">
              <a:solidFill>
                <a:srgbClr val="FDFDFD"/>
              </a:solidFill>
              <a:latin typeface="Raleway" panose="020B0503030101060003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49CFCA-09B6-445F-A0AA-753492CCF318}"/>
              </a:ext>
            </a:extLst>
          </p:cNvPr>
          <p:cNvGrpSpPr/>
          <p:nvPr/>
        </p:nvGrpSpPr>
        <p:grpSpPr>
          <a:xfrm>
            <a:off x="1138157" y="4812466"/>
            <a:ext cx="804161" cy="809724"/>
            <a:chOff x="1138157" y="4471090"/>
            <a:chExt cx="804161" cy="809724"/>
          </a:xfrm>
        </p:grpSpPr>
        <p:sp>
          <p:nvSpPr>
            <p:cNvPr id="16" name="Oval 29">
              <a:extLst>
                <a:ext uri="{FF2B5EF4-FFF2-40B4-BE49-F238E27FC236}">
                  <a16:creationId xmlns:a16="http://schemas.microsoft.com/office/drawing/2014/main" id="{6AB5DC78-82FA-4137-8A7C-1521802C5F6B}"/>
                </a:ext>
              </a:extLst>
            </p:cNvPr>
            <p:cNvSpPr/>
            <p:nvPr/>
          </p:nvSpPr>
          <p:spPr>
            <a:xfrm>
              <a:off x="1138157" y="4471090"/>
              <a:ext cx="804161" cy="809724"/>
            </a:xfrm>
            <a:prstGeom prst="ellipse">
              <a:avLst/>
            </a:prstGeom>
            <a:noFill/>
            <a:ln w="25400" cap="flat" cmpd="sng" algn="ctr">
              <a:solidFill>
                <a:srgbClr val="F5A11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19" name="Graphique 18" descr="Visage souriant sans remplissage">
              <a:extLst>
                <a:ext uri="{FF2B5EF4-FFF2-40B4-BE49-F238E27FC236}">
                  <a16:creationId xmlns:a16="http://schemas.microsoft.com/office/drawing/2014/main" id="{851FFDC6-6591-4105-BDC2-852233169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8925" y="4585439"/>
              <a:ext cx="581025" cy="581025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7C53E984-2078-4DCA-8DD5-264C3ADCC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858E5713-E19E-4232-A527-5FC99D8D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  <a:latin typeface="Raleway" panose="020B0503030101060003" pitchFamily="34" charset="0"/>
              </a:rPr>
              <a:t>17</a:t>
            </a:fld>
            <a:endParaRPr lang="fr-BE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6EE0A3-7433-4467-BAD7-15343BC4A38D}"/>
              </a:ext>
            </a:extLst>
          </p:cNvPr>
          <p:cNvSpPr txBox="1"/>
          <p:nvPr/>
        </p:nvSpPr>
        <p:spPr>
          <a:xfrm>
            <a:off x="328612" y="359808"/>
            <a:ext cx="82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FDFDFD"/>
                </a:solidFill>
                <a:latin typeface="Raleway" panose="020B0503030101060003" pitchFamily="34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41416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C35B9D-C639-402E-A50C-FE9C2723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18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106F21-7C4A-496E-B1A1-06B3546F6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6" t="23502" r="13364" b="25752"/>
          <a:stretch/>
        </p:blipFill>
        <p:spPr>
          <a:xfrm>
            <a:off x="-1660849" y="-572191"/>
            <a:ext cx="12192000" cy="74301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15781E-4436-4DF5-886F-EE2231E05388}"/>
              </a:ext>
            </a:extLst>
          </p:cNvPr>
          <p:cNvSpPr/>
          <p:nvPr/>
        </p:nvSpPr>
        <p:spPr>
          <a:xfrm>
            <a:off x="7639051" y="0"/>
            <a:ext cx="4552950" cy="72009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BE" b="1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1F2F6E-3718-47E1-9DB2-72BC8AA7C0A5}"/>
              </a:ext>
            </a:extLst>
          </p:cNvPr>
          <p:cNvSpPr txBox="1"/>
          <p:nvPr/>
        </p:nvSpPr>
        <p:spPr>
          <a:xfrm>
            <a:off x="7777316" y="580236"/>
            <a:ext cx="440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002060"/>
                </a:solidFill>
                <a:latin typeface="Raleway" panose="020B0503030101060003" pitchFamily="34" charset="0"/>
              </a:rPr>
              <a:t>Tangible and </a:t>
            </a:r>
            <a:r>
              <a:rPr lang="fr-BE" sz="3600" b="1" dirty="0" err="1">
                <a:solidFill>
                  <a:srgbClr val="002060"/>
                </a:solidFill>
                <a:latin typeface="Raleway" panose="020B0503030101060003" pitchFamily="34" charset="0"/>
              </a:rPr>
              <a:t>easy</a:t>
            </a:r>
            <a:r>
              <a:rPr lang="fr-BE" sz="3600" b="1" dirty="0">
                <a:solidFill>
                  <a:srgbClr val="002060"/>
                </a:solidFill>
                <a:latin typeface="Raleway" panose="020B0503030101060003" pitchFamily="34" charset="0"/>
              </a:rPr>
              <a:t> to </a:t>
            </a:r>
            <a:r>
              <a:rPr lang="fr-BE" sz="3600" b="1" dirty="0" err="1">
                <a:solidFill>
                  <a:srgbClr val="002060"/>
                </a:solidFill>
                <a:latin typeface="Raleway" panose="020B0503030101060003" pitchFamily="34" charset="0"/>
              </a:rPr>
              <a:t>understand</a:t>
            </a:r>
            <a:endParaRPr lang="fr-BE" sz="3600" b="1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850E3B-DC23-4178-8AF9-D7D4DB3E872E}"/>
              </a:ext>
            </a:extLst>
          </p:cNvPr>
          <p:cNvSpPr txBox="1"/>
          <p:nvPr/>
        </p:nvSpPr>
        <p:spPr>
          <a:xfrm>
            <a:off x="7777316" y="2637484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/>
              <a:t>Personnalisation in an </a:t>
            </a:r>
            <a:r>
              <a:rPr lang="fr-BE" dirty="0" err="1"/>
              <a:t>easy</a:t>
            </a:r>
            <a:r>
              <a:rPr lang="fr-BE" dirty="0"/>
              <a:t> </a:t>
            </a:r>
            <a:r>
              <a:rPr lang="fr-BE" dirty="0" err="1"/>
              <a:t>way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805FEC-C227-4F34-8D6C-F649D3BEF9E0}"/>
              </a:ext>
            </a:extLst>
          </p:cNvPr>
          <p:cNvSpPr txBox="1"/>
          <p:nvPr/>
        </p:nvSpPr>
        <p:spPr>
          <a:xfrm>
            <a:off x="7777316" y="4694732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 err="1"/>
              <a:t>Sell</a:t>
            </a:r>
            <a:r>
              <a:rPr lang="fr-BE" dirty="0"/>
              <a:t> as if demo </a:t>
            </a:r>
            <a:r>
              <a:rPr lang="fr-BE" dirty="0" err="1"/>
              <a:t>houses</a:t>
            </a:r>
            <a:r>
              <a:rPr lang="fr-BE" dirty="0"/>
              <a:t> are </a:t>
            </a:r>
            <a:r>
              <a:rPr lang="fr-BE" dirty="0" err="1"/>
              <a:t>constructed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7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09B129-CAA1-429F-BDF8-D0335C871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4"/>
          <a:stretch/>
        </p:blipFill>
        <p:spPr>
          <a:xfrm>
            <a:off x="3057525" y="0"/>
            <a:ext cx="6429376" cy="6850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51A3C1-076A-4885-9E1B-EF7EA8BB5E81}"/>
              </a:ext>
            </a:extLst>
          </p:cNvPr>
          <p:cNvSpPr txBox="1"/>
          <p:nvPr/>
        </p:nvSpPr>
        <p:spPr>
          <a:xfrm>
            <a:off x="8924568" y="713214"/>
            <a:ext cx="326743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BE" b="1" dirty="0">
                <a:solidFill>
                  <a:srgbClr val="002060"/>
                </a:solidFill>
                <a:latin typeface="Raleway"/>
              </a:rPr>
              <a:t>Access to a </a:t>
            </a:r>
            <a:r>
              <a:rPr lang="fr-BE" b="1" dirty="0" err="1">
                <a:solidFill>
                  <a:srgbClr val="002060"/>
                </a:solidFill>
                <a:latin typeface="Raleway"/>
              </a:rPr>
              <a:t>webplatform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to </a:t>
            </a:r>
            <a:r>
              <a:rPr lang="fr-BE" b="1" dirty="0" err="1">
                <a:solidFill>
                  <a:srgbClr val="002060"/>
                </a:solidFill>
                <a:latin typeface="Raleway"/>
              </a:rPr>
              <a:t>upload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2D plan and manage immersive expériences.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27959195-2A56-4AD1-95ED-9DF87BFFC3F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810144" y="1174879"/>
            <a:ext cx="1114424" cy="3670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A817F-C4DD-4DD2-B7BA-26BCF37A8E38}"/>
              </a:ext>
            </a:extLst>
          </p:cNvPr>
          <p:cNvSpPr txBox="1"/>
          <p:nvPr/>
        </p:nvSpPr>
        <p:spPr>
          <a:xfrm>
            <a:off x="161926" y="2963435"/>
            <a:ext cx="307657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BE" b="1" dirty="0" err="1">
                <a:solidFill>
                  <a:srgbClr val="002060"/>
                </a:solidFill>
                <a:latin typeface="Raleway"/>
              </a:rPr>
              <a:t>Transform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</a:t>
            </a:r>
            <a:r>
              <a:rPr lang="fr-BE" b="1" dirty="0" err="1">
                <a:solidFill>
                  <a:srgbClr val="002060"/>
                </a:solidFill>
                <a:latin typeface="Raleway"/>
              </a:rPr>
              <a:t>their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2D plan to immersive VR expériences.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685398-C5AD-4F36-849B-AA6007F3484A}"/>
              </a:ext>
            </a:extLst>
          </p:cNvPr>
          <p:cNvSpPr txBox="1"/>
          <p:nvPr/>
        </p:nvSpPr>
        <p:spPr>
          <a:xfrm>
            <a:off x="3427536" y="6172329"/>
            <a:ext cx="64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BE" b="1" dirty="0">
                <a:solidFill>
                  <a:srgbClr val="002060"/>
                </a:solidFill>
                <a:latin typeface="Raleway"/>
              </a:rPr>
              <a:t>end </a:t>
            </a:r>
            <a:r>
              <a:rPr lang="fr-BE" b="1" dirty="0" err="1">
                <a:solidFill>
                  <a:srgbClr val="002060"/>
                </a:solidFill>
                <a:latin typeface="Raleway"/>
              </a:rPr>
              <a:t>customers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a </a:t>
            </a:r>
            <a:r>
              <a:rPr lang="fr-BE" b="1" dirty="0" err="1">
                <a:solidFill>
                  <a:srgbClr val="002060"/>
                </a:solidFill>
                <a:latin typeface="Raleway"/>
              </a:rPr>
              <a:t>bidirectional</a:t>
            </a:r>
            <a:r>
              <a:rPr lang="fr-BE" b="1" dirty="0">
                <a:solidFill>
                  <a:srgbClr val="002060"/>
                </a:solidFill>
                <a:latin typeface="Raleway"/>
              </a:rPr>
              <a:t> Immersive expériences 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72650D94-774F-4B98-AAF1-31528174EA4E}"/>
              </a:ext>
            </a:extLst>
          </p:cNvPr>
          <p:cNvCxnSpPr>
            <a:cxnSpLocks/>
            <a:endCxn id="11" idx="0"/>
          </p:cNvCxnSpPr>
          <p:nvPr/>
        </p:nvCxnSpPr>
        <p:spPr>
          <a:xfrm rot="10800000" flipV="1">
            <a:off x="1700214" y="2266949"/>
            <a:ext cx="1966910" cy="6964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5D68A21-9423-47EB-AE6E-3436B0B1D8C9}"/>
              </a:ext>
            </a:extLst>
          </p:cNvPr>
          <p:cNvCxnSpPr>
            <a:cxnSpLocks/>
          </p:cNvCxnSpPr>
          <p:nvPr/>
        </p:nvCxnSpPr>
        <p:spPr>
          <a:xfrm>
            <a:off x="6362700" y="5514978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57F9EDD-8408-4784-9D00-F4009F6A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19</a:t>
            </a:fld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9E34F7-6067-4E16-AF37-C52266F9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ECF0F2C-F775-4C1F-BEF7-6994942DABB9}"/>
              </a:ext>
            </a:extLst>
          </p:cNvPr>
          <p:cNvSpPr txBox="1"/>
          <p:nvPr/>
        </p:nvSpPr>
        <p:spPr>
          <a:xfrm>
            <a:off x="328612" y="359808"/>
            <a:ext cx="82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Solutions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12D3FEA-EF61-4C72-9C77-9F7AFE6284B7}"/>
              </a:ext>
            </a:extLst>
          </p:cNvPr>
          <p:cNvSpPr/>
          <p:nvPr/>
        </p:nvSpPr>
        <p:spPr>
          <a:xfrm>
            <a:off x="8570973" y="713214"/>
            <a:ext cx="277752" cy="29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A9CE157-1FE5-4719-BE23-D95950A5C1C6}"/>
              </a:ext>
            </a:extLst>
          </p:cNvPr>
          <p:cNvSpPr/>
          <p:nvPr/>
        </p:nvSpPr>
        <p:spPr>
          <a:xfrm>
            <a:off x="2779773" y="2678356"/>
            <a:ext cx="277752" cy="29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C9BA714-D703-4C7C-8914-99A2DCB8043B}"/>
              </a:ext>
            </a:extLst>
          </p:cNvPr>
          <p:cNvSpPr/>
          <p:nvPr/>
        </p:nvSpPr>
        <p:spPr>
          <a:xfrm>
            <a:off x="6501577" y="5673315"/>
            <a:ext cx="277752" cy="29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16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AADC4B-F95E-4EEB-8E50-E35DD00F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2</a:t>
            </a:fld>
            <a:endParaRPr lang="fr-BE"/>
          </a:p>
        </p:txBody>
      </p:sp>
      <p:pic>
        <p:nvPicPr>
          <p:cNvPr id="4" name="Média en ligne 3" title="nirli - Augmentez la rentabilitￃﾩ financiￃﾨre de vos projets neufs">
            <a:hlinkClick r:id="" action="ppaction://media"/>
            <a:extLst>
              <a:ext uri="{FF2B5EF4-FFF2-40B4-BE49-F238E27FC236}">
                <a16:creationId xmlns:a16="http://schemas.microsoft.com/office/drawing/2014/main" id="{28F92D01-F2C6-4D55-9EA8-4E9DDB0271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CDC941-69F0-4DB8-BBAA-4304745E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40EB6-8FBA-41C4-9317-5D00C1440926}" type="slidenum">
              <a:rPr lang="fr-BE" smtClean="0">
                <a:latin typeface="Raleway" panose="020B0503030101060003" pitchFamily="34" charset="0"/>
              </a:rPr>
              <a:pPr>
                <a:spcAft>
                  <a:spcPts val="600"/>
                </a:spcAft>
              </a:pPr>
              <a:t>20</a:t>
            </a:fld>
            <a:endParaRPr lang="fr-BE" dirty="0">
              <a:latin typeface="Raleway" panose="020B05030301010600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5E074-A7FF-4C1F-9ABA-E348CB0FDCAA}"/>
              </a:ext>
            </a:extLst>
          </p:cNvPr>
          <p:cNvSpPr/>
          <p:nvPr/>
        </p:nvSpPr>
        <p:spPr>
          <a:xfrm>
            <a:off x="381226" y="2391568"/>
            <a:ext cx="1705510" cy="2414427"/>
          </a:xfrm>
          <a:prstGeom prst="rect">
            <a:avLst/>
          </a:prstGeom>
          <a:solidFill>
            <a:srgbClr val="1B2F9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Raleway" panose="020B0503030101060003" pitchFamily="34" charset="0"/>
              </a:rPr>
              <a:t>Design by pro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4C511-FD55-4D0F-8AAD-6F391E9C13FD}"/>
              </a:ext>
            </a:extLst>
          </p:cNvPr>
          <p:cNvSpPr/>
          <p:nvPr/>
        </p:nvSpPr>
        <p:spPr>
          <a:xfrm>
            <a:off x="2494908" y="2391568"/>
            <a:ext cx="1705510" cy="2414427"/>
          </a:xfrm>
          <a:prstGeom prst="rect">
            <a:avLst/>
          </a:prstGeom>
          <a:solidFill>
            <a:srgbClr val="1B2F9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dirty="0">
                <a:latin typeface="Raleway" panose="020B0503030101060003" pitchFamily="34" charset="0"/>
              </a:rPr>
              <a:t>Production by freelance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AE1DC-0C92-43F2-8005-4F29CB9DDC45}"/>
              </a:ext>
            </a:extLst>
          </p:cNvPr>
          <p:cNvSpPr/>
          <p:nvPr/>
        </p:nvSpPr>
        <p:spPr>
          <a:xfrm>
            <a:off x="7637833" y="2478062"/>
            <a:ext cx="1705510" cy="2414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Raleway" panose="020B0503030101060003" pitchFamily="34" charset="0"/>
              </a:rPr>
              <a:t>Virtual reality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F2EF7-25CE-432C-AF48-98767AC84F21}"/>
              </a:ext>
            </a:extLst>
          </p:cNvPr>
          <p:cNvSpPr/>
          <p:nvPr/>
        </p:nvSpPr>
        <p:spPr>
          <a:xfrm>
            <a:off x="9869603" y="2478061"/>
            <a:ext cx="1705510" cy="2414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Raleway" panose="020B0503030101060003" pitchFamily="34" charset="0"/>
              </a:rPr>
              <a:t>Real </a:t>
            </a:r>
            <a:r>
              <a:rPr lang="fr-BE" dirty="0" err="1">
                <a:latin typeface="Raleway" panose="020B0503030101060003" pitchFamily="34" charset="0"/>
              </a:rPr>
              <a:t>estate</a:t>
            </a:r>
            <a:r>
              <a:rPr lang="fr-BE" dirty="0">
                <a:latin typeface="Raleway" panose="020B0503030101060003" pitchFamily="34" charset="0"/>
              </a:rPr>
              <a:t> </a:t>
            </a:r>
            <a:r>
              <a:rPr lang="fr-BE" dirty="0" err="1">
                <a:latin typeface="Raleway" panose="020B0503030101060003" pitchFamily="34" charset="0"/>
              </a:rPr>
              <a:t>agencies</a:t>
            </a:r>
            <a:r>
              <a:rPr lang="fr-BE" dirty="0">
                <a:latin typeface="Raleway" panose="020B0503030101060003" pitchFamily="34" charset="0"/>
              </a:rPr>
              <a:t>, web platform</a:t>
            </a:r>
          </a:p>
        </p:txBody>
      </p:sp>
      <p:pic>
        <p:nvPicPr>
          <p:cNvPr id="1026" name="Picture 2" descr="RÃ©sultat de recherche d'images pour &quot;nirli&quot;">
            <a:extLst>
              <a:ext uri="{FF2B5EF4-FFF2-40B4-BE49-F238E27FC236}">
                <a16:creationId xmlns:a16="http://schemas.microsoft.com/office/drawing/2014/main" id="{E15A752D-7BD4-471F-A9DD-59465160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35" y="2998617"/>
            <a:ext cx="1810330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EFE8AD-F240-41A9-9FDD-BB6BA5C7C642}"/>
              </a:ext>
            </a:extLst>
          </p:cNvPr>
          <p:cNvSpPr txBox="1"/>
          <p:nvPr/>
        </p:nvSpPr>
        <p:spPr>
          <a:xfrm>
            <a:off x="328612" y="5062893"/>
            <a:ext cx="1124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atin typeface="Raleway" panose="020B0503030101060003" pitchFamily="34" charset="0"/>
              </a:rPr>
              <a:t>Nirli </a:t>
            </a:r>
            <a:r>
              <a:rPr lang="fr-BE" sz="2800" dirty="0" err="1">
                <a:latin typeface="Raleway" panose="020B0503030101060003" pitchFamily="34" charset="0"/>
              </a:rPr>
              <a:t>is</a:t>
            </a:r>
            <a:r>
              <a:rPr lang="fr-BE" sz="2800" dirty="0">
                <a:latin typeface="Raleway" panose="020B0503030101060003" pitchFamily="34" charset="0"/>
              </a:rPr>
              <a:t> the </a:t>
            </a:r>
            <a:r>
              <a:rPr lang="fr-BE" sz="2800" dirty="0" err="1">
                <a:latin typeface="Raleway" panose="020B0503030101060003" pitchFamily="34" charset="0"/>
              </a:rPr>
              <a:t>intermediate</a:t>
            </a:r>
            <a:r>
              <a:rPr lang="fr-BE" sz="2800" dirty="0">
                <a:latin typeface="Raleway" panose="020B0503030101060003" pitchFamily="34" charset="0"/>
              </a:rPr>
              <a:t> </a:t>
            </a:r>
            <a:r>
              <a:rPr lang="fr-BE" sz="2800" dirty="0" err="1">
                <a:latin typeface="Raleway" panose="020B0503030101060003" pitchFamily="34" charset="0"/>
              </a:rPr>
              <a:t>between</a:t>
            </a:r>
            <a:r>
              <a:rPr lang="fr-BE" sz="2800" dirty="0">
                <a:latin typeface="Raleway" panose="020B0503030101060003" pitchFamily="34" charset="0"/>
              </a:rPr>
              <a:t> </a:t>
            </a:r>
            <a:r>
              <a:rPr lang="fr-BE" sz="2800" dirty="0" err="1">
                <a:latin typeface="Raleway" panose="020B0503030101060003" pitchFamily="34" charset="0"/>
              </a:rPr>
              <a:t>sellers</a:t>
            </a:r>
            <a:r>
              <a:rPr lang="fr-BE" sz="2800" dirty="0">
                <a:latin typeface="Raleway" panose="020B0503030101060003" pitchFamily="34" charset="0"/>
              </a:rPr>
              <a:t> and </a:t>
            </a:r>
            <a:r>
              <a:rPr lang="fr-BE" sz="2800" dirty="0" err="1">
                <a:latin typeface="Raleway" panose="020B0503030101060003" pitchFamily="34" charset="0"/>
              </a:rPr>
              <a:t>buyers</a:t>
            </a:r>
            <a:endParaRPr lang="fr-BE" sz="2800" dirty="0">
              <a:latin typeface="Raleway" panose="020B05030301010600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24D22B-F002-4F79-AE08-83AA1DBCC439}"/>
              </a:ext>
            </a:extLst>
          </p:cNvPr>
          <p:cNvSpPr txBox="1"/>
          <p:nvPr/>
        </p:nvSpPr>
        <p:spPr>
          <a:xfrm>
            <a:off x="328612" y="359808"/>
            <a:ext cx="1194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Organisation: flexible, horizontal, focus on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developing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the right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technology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1463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FC8523-7F56-4B7C-A09F-1C85A0A9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1317" r="3980" b="7711"/>
          <a:stretch/>
        </p:blipFill>
        <p:spPr>
          <a:xfrm>
            <a:off x="0" y="0"/>
            <a:ext cx="12192000" cy="7294348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6A47585D-1FE9-44F7-B2E9-326D12593456}"/>
              </a:ext>
            </a:extLst>
          </p:cNvPr>
          <p:cNvGrpSpPr/>
          <p:nvPr/>
        </p:nvGrpSpPr>
        <p:grpSpPr>
          <a:xfrm>
            <a:off x="276683" y="2049413"/>
            <a:ext cx="1566986" cy="940192"/>
            <a:chOff x="546312" y="1649368"/>
            <a:chExt cx="1566986" cy="9401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01BBCB-0F4E-4518-947F-750DD21D5C0A}"/>
                </a:ext>
              </a:extLst>
            </p:cNvPr>
            <p:cNvSpPr/>
            <p:nvPr/>
          </p:nvSpPr>
          <p:spPr>
            <a:xfrm>
              <a:off x="546312" y="1649368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6" name="Image 1">
              <a:extLst>
                <a:ext uri="{FF2B5EF4-FFF2-40B4-BE49-F238E27FC236}">
                  <a16:creationId xmlns:a16="http://schemas.microsoft.com/office/drawing/2014/main" id="{EF6264CC-D0DF-4DFC-8814-0FCDD1F53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449" y="1812947"/>
              <a:ext cx="922712" cy="613034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3E426504-D01F-4898-9516-EAF11565D839}"/>
              </a:ext>
            </a:extLst>
          </p:cNvPr>
          <p:cNvGrpSpPr/>
          <p:nvPr/>
        </p:nvGrpSpPr>
        <p:grpSpPr>
          <a:xfrm>
            <a:off x="1996527" y="1015050"/>
            <a:ext cx="1566986" cy="940192"/>
            <a:chOff x="2710392" y="271672"/>
            <a:chExt cx="1566986" cy="940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1613F9-E44F-441B-9C79-C7965105DB60}"/>
                </a:ext>
              </a:extLst>
            </p:cNvPr>
            <p:cNvSpPr/>
            <p:nvPr/>
          </p:nvSpPr>
          <p:spPr>
            <a:xfrm>
              <a:off x="2710392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7" name="Picture 2" descr="https://static.wixstatic.com/media/03d677_8f083337d8e0464eb79f281c7cd4c704~mv2.png/v1/fill/w_252,h_248,al_c,lg_1/03d677_8f083337d8e0464eb79f281c7cd4c704~mv2.png">
              <a:extLst>
                <a:ext uri="{FF2B5EF4-FFF2-40B4-BE49-F238E27FC236}">
                  <a16:creationId xmlns:a16="http://schemas.microsoft.com/office/drawing/2014/main" id="{CCE9F287-7413-4F07-B7FC-281DFF865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531" y="316863"/>
              <a:ext cx="854708" cy="84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CADEF9B-011E-4E43-94F3-DCE608ACDB34}"/>
              </a:ext>
            </a:extLst>
          </p:cNvPr>
          <p:cNvGrpSpPr/>
          <p:nvPr/>
        </p:nvGrpSpPr>
        <p:grpSpPr>
          <a:xfrm>
            <a:off x="276683" y="3159204"/>
            <a:ext cx="1566986" cy="940192"/>
            <a:chOff x="191582" y="3027064"/>
            <a:chExt cx="1566986" cy="9401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F40E80-AE19-4C54-93FF-32712DFF648E}"/>
                </a:ext>
              </a:extLst>
            </p:cNvPr>
            <p:cNvSpPr/>
            <p:nvPr/>
          </p:nvSpPr>
          <p:spPr>
            <a:xfrm>
              <a:off x="191582" y="3027064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8" name="Image 3">
              <a:extLst>
                <a:ext uri="{FF2B5EF4-FFF2-40B4-BE49-F238E27FC236}">
                  <a16:creationId xmlns:a16="http://schemas.microsoft.com/office/drawing/2014/main" id="{8EDD8FC9-23CE-4D74-9848-0B3170919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997"/>
            <a:stretch/>
          </p:blipFill>
          <p:spPr>
            <a:xfrm>
              <a:off x="312636" y="3291310"/>
              <a:ext cx="1354136" cy="429036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1454FD5-C572-4081-9268-A9557597A56D}"/>
              </a:ext>
            </a:extLst>
          </p:cNvPr>
          <p:cNvGrpSpPr/>
          <p:nvPr/>
        </p:nvGrpSpPr>
        <p:grpSpPr>
          <a:xfrm>
            <a:off x="5387978" y="3166852"/>
            <a:ext cx="1566986" cy="940192"/>
            <a:chOff x="4525552" y="3027064"/>
            <a:chExt cx="1566986" cy="9401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D647F0-7A62-4B6A-A7E6-2C62020D3F0C}"/>
                </a:ext>
              </a:extLst>
            </p:cNvPr>
            <p:cNvSpPr/>
            <p:nvPr/>
          </p:nvSpPr>
          <p:spPr>
            <a:xfrm>
              <a:off x="4525552" y="3027064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9" name="Image 4">
              <a:extLst>
                <a:ext uri="{FF2B5EF4-FFF2-40B4-BE49-F238E27FC236}">
                  <a16:creationId xmlns:a16="http://schemas.microsoft.com/office/drawing/2014/main" id="{93440DBA-CF9D-457B-B6AD-A59C901A9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085" y="3168505"/>
              <a:ext cx="1063920" cy="668044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4929381-B3DE-4BC3-A35E-AC802612FF04}"/>
              </a:ext>
            </a:extLst>
          </p:cNvPr>
          <p:cNvGrpSpPr/>
          <p:nvPr/>
        </p:nvGrpSpPr>
        <p:grpSpPr>
          <a:xfrm>
            <a:off x="3682844" y="3167872"/>
            <a:ext cx="1566986" cy="940192"/>
            <a:chOff x="2364230" y="4541135"/>
            <a:chExt cx="1566986" cy="9401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D3BD30-1584-4668-A5EA-13799BA70D77}"/>
                </a:ext>
              </a:extLst>
            </p:cNvPr>
            <p:cNvSpPr/>
            <p:nvPr/>
          </p:nvSpPr>
          <p:spPr>
            <a:xfrm>
              <a:off x="2364230" y="4541135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0" name="Picture 14" descr="https://static.wixstatic.com/media/03d677_e1a77d46021d4912919406371f5106db~mv2.png/v1/fill/w_481,h_182,al_c,lg_1/03d677_e1a77d46021d4912919406371f5106db~mv2.png">
              <a:extLst>
                <a:ext uri="{FF2B5EF4-FFF2-40B4-BE49-F238E27FC236}">
                  <a16:creationId xmlns:a16="http://schemas.microsoft.com/office/drawing/2014/main" id="{27FCB644-3FEF-4826-B09E-221E7613A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078" y="4788875"/>
              <a:ext cx="1275670" cy="482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215B04F-189B-4DD1-80BD-D6EE476206F4}"/>
              </a:ext>
            </a:extLst>
          </p:cNvPr>
          <p:cNvGrpSpPr/>
          <p:nvPr/>
        </p:nvGrpSpPr>
        <p:grpSpPr>
          <a:xfrm>
            <a:off x="276683" y="1015050"/>
            <a:ext cx="1566986" cy="940192"/>
            <a:chOff x="546312" y="271672"/>
            <a:chExt cx="1566986" cy="9401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A7F81B-0030-44BE-BB04-BBB5B6644ED1}"/>
                </a:ext>
              </a:extLst>
            </p:cNvPr>
            <p:cNvSpPr/>
            <p:nvPr/>
          </p:nvSpPr>
          <p:spPr>
            <a:xfrm>
              <a:off x="546312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1" name="Image 2">
              <a:extLst>
                <a:ext uri="{FF2B5EF4-FFF2-40B4-BE49-F238E27FC236}">
                  <a16:creationId xmlns:a16="http://schemas.microsoft.com/office/drawing/2014/main" id="{883866B1-5A9D-44BC-B03C-15662F12C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789" y="357963"/>
              <a:ext cx="752412" cy="752412"/>
            </a:xfrm>
            <a:prstGeom prst="rect">
              <a:avLst/>
            </a:prstGeom>
          </p:spPr>
        </p:pic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4773CFF-3241-4A2D-AFC9-4044D812AF3A}"/>
              </a:ext>
            </a:extLst>
          </p:cNvPr>
          <p:cNvGrpSpPr/>
          <p:nvPr/>
        </p:nvGrpSpPr>
        <p:grpSpPr>
          <a:xfrm>
            <a:off x="5415711" y="2055809"/>
            <a:ext cx="1566986" cy="940192"/>
            <a:chOff x="6506649" y="1649368"/>
            <a:chExt cx="1566986" cy="9401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98BB77-52D1-4E22-A7B6-D051D24C38C9}"/>
                </a:ext>
              </a:extLst>
            </p:cNvPr>
            <p:cNvSpPr/>
            <p:nvPr/>
          </p:nvSpPr>
          <p:spPr>
            <a:xfrm>
              <a:off x="6506649" y="1649368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2" name="Image 5">
              <a:extLst>
                <a:ext uri="{FF2B5EF4-FFF2-40B4-BE49-F238E27FC236}">
                  <a16:creationId xmlns:a16="http://schemas.microsoft.com/office/drawing/2014/main" id="{689BD9EC-F59A-42B8-9BEB-7F9DB05F1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530" y="1864767"/>
              <a:ext cx="821604" cy="509394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DD2E5C3-8E72-432E-A55B-3A6A5B88C401}"/>
              </a:ext>
            </a:extLst>
          </p:cNvPr>
          <p:cNvGrpSpPr/>
          <p:nvPr/>
        </p:nvGrpSpPr>
        <p:grpSpPr>
          <a:xfrm>
            <a:off x="3706119" y="2047666"/>
            <a:ext cx="1566986" cy="940192"/>
            <a:chOff x="4525552" y="1649368"/>
            <a:chExt cx="1566986" cy="9401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BAF933-4330-4B07-A718-2A4ECB1DDACA}"/>
                </a:ext>
              </a:extLst>
            </p:cNvPr>
            <p:cNvSpPr/>
            <p:nvPr/>
          </p:nvSpPr>
          <p:spPr>
            <a:xfrm>
              <a:off x="4525552" y="1649368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3" name="Image 6">
              <a:extLst>
                <a:ext uri="{FF2B5EF4-FFF2-40B4-BE49-F238E27FC236}">
                  <a16:creationId xmlns:a16="http://schemas.microsoft.com/office/drawing/2014/main" id="{1864F198-06E8-4E92-8956-99CB20348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79" t="13984" r="15301" b="12476"/>
            <a:stretch/>
          </p:blipFill>
          <p:spPr>
            <a:xfrm>
              <a:off x="4977778" y="1713020"/>
              <a:ext cx="662534" cy="812888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608C88D-53B0-4005-95DE-D00342ABEFE2}"/>
              </a:ext>
            </a:extLst>
          </p:cNvPr>
          <p:cNvGrpSpPr/>
          <p:nvPr/>
        </p:nvGrpSpPr>
        <p:grpSpPr>
          <a:xfrm>
            <a:off x="1996527" y="2057256"/>
            <a:ext cx="1566986" cy="940192"/>
            <a:chOff x="2710392" y="1649368"/>
            <a:chExt cx="1566986" cy="9401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58B0F8-99A2-4ECA-AD1A-F801561DB23B}"/>
                </a:ext>
              </a:extLst>
            </p:cNvPr>
            <p:cNvSpPr/>
            <p:nvPr/>
          </p:nvSpPr>
          <p:spPr>
            <a:xfrm>
              <a:off x="2710392" y="1649368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4" name="Image 9">
              <a:extLst>
                <a:ext uri="{FF2B5EF4-FFF2-40B4-BE49-F238E27FC236}">
                  <a16:creationId xmlns:a16="http://schemas.microsoft.com/office/drawing/2014/main" id="{396009D4-3E3D-4491-BC19-7E57498E9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2998" y="1760149"/>
              <a:ext cx="1281774" cy="640888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64AA1216-9B52-4082-9196-377BDFAEED16}"/>
              </a:ext>
            </a:extLst>
          </p:cNvPr>
          <p:cNvGrpSpPr/>
          <p:nvPr/>
        </p:nvGrpSpPr>
        <p:grpSpPr>
          <a:xfrm>
            <a:off x="3706119" y="994686"/>
            <a:ext cx="1566986" cy="940192"/>
            <a:chOff x="4874472" y="271672"/>
            <a:chExt cx="1566986" cy="9401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D33ED-1260-4B6A-8221-EF486575A970}"/>
                </a:ext>
              </a:extLst>
            </p:cNvPr>
            <p:cNvSpPr/>
            <p:nvPr/>
          </p:nvSpPr>
          <p:spPr>
            <a:xfrm>
              <a:off x="4874472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5" name="Image 8">
              <a:extLst>
                <a:ext uri="{FF2B5EF4-FFF2-40B4-BE49-F238E27FC236}">
                  <a16:creationId xmlns:a16="http://schemas.microsoft.com/office/drawing/2014/main" id="{B7546F3C-0710-4BFD-AD06-E59822CE0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88583" y="370489"/>
              <a:ext cx="738764" cy="738764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9A402F7-A522-489F-8612-703CAE877500}"/>
              </a:ext>
            </a:extLst>
          </p:cNvPr>
          <p:cNvGrpSpPr/>
          <p:nvPr/>
        </p:nvGrpSpPr>
        <p:grpSpPr>
          <a:xfrm>
            <a:off x="5425963" y="1007451"/>
            <a:ext cx="1566986" cy="940192"/>
            <a:chOff x="6506649" y="271672"/>
            <a:chExt cx="1566986" cy="940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95ABB3-6000-4AEA-80CA-28751437D358}"/>
                </a:ext>
              </a:extLst>
            </p:cNvPr>
            <p:cNvSpPr/>
            <p:nvPr/>
          </p:nvSpPr>
          <p:spPr>
            <a:xfrm>
              <a:off x="6506649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6" name="Image 10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2525837A-D8AC-4EA1-806B-5D1FF588F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805" y="617686"/>
              <a:ext cx="1265054" cy="251006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3C03B40-0076-4B6D-922A-27055AEA2F42}"/>
              </a:ext>
            </a:extLst>
          </p:cNvPr>
          <p:cNvGrpSpPr/>
          <p:nvPr/>
        </p:nvGrpSpPr>
        <p:grpSpPr>
          <a:xfrm>
            <a:off x="276683" y="4260288"/>
            <a:ext cx="1566987" cy="940192"/>
            <a:chOff x="6500838" y="3027064"/>
            <a:chExt cx="1566987" cy="94019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FA470E-E01E-4344-951F-3853823DFB2D}"/>
                </a:ext>
              </a:extLst>
            </p:cNvPr>
            <p:cNvSpPr/>
            <p:nvPr/>
          </p:nvSpPr>
          <p:spPr>
            <a:xfrm>
              <a:off x="6500839" y="3027064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28" name="Picture 2" descr="RÃ©sultat de recherche d'images pour &quot;logo its wood&quot;">
              <a:extLst>
                <a:ext uri="{FF2B5EF4-FFF2-40B4-BE49-F238E27FC236}">
                  <a16:creationId xmlns:a16="http://schemas.microsoft.com/office/drawing/2014/main" id="{5E6EA1B0-49AE-4BAE-B871-D9870E93A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40" r="84" b="28735"/>
            <a:stretch/>
          </p:blipFill>
          <p:spPr bwMode="auto">
            <a:xfrm>
              <a:off x="6500838" y="3242583"/>
              <a:ext cx="1566986" cy="51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B5BF029-F57E-4E34-87B8-7B55F848AD2B}"/>
              </a:ext>
            </a:extLst>
          </p:cNvPr>
          <p:cNvGrpSpPr/>
          <p:nvPr/>
        </p:nvGrpSpPr>
        <p:grpSpPr>
          <a:xfrm>
            <a:off x="1977710" y="3166852"/>
            <a:ext cx="1566986" cy="940192"/>
            <a:chOff x="191582" y="4541135"/>
            <a:chExt cx="1566986" cy="9401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742A19-531C-4FA3-8D91-9F81074216F5}"/>
                </a:ext>
              </a:extLst>
            </p:cNvPr>
            <p:cNvSpPr/>
            <p:nvPr/>
          </p:nvSpPr>
          <p:spPr>
            <a:xfrm>
              <a:off x="191582" y="4541135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30" name="Image 29" descr="Une image contenant objet&#10;&#10;Description générée automatiquement">
              <a:extLst>
                <a:ext uri="{FF2B5EF4-FFF2-40B4-BE49-F238E27FC236}">
                  <a16:creationId xmlns:a16="http://schemas.microsoft.com/office/drawing/2014/main" id="{24ECEF9F-CAA5-49F8-AA14-34C6F4D0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29" y="4597051"/>
              <a:ext cx="899839" cy="817118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5D76259-24CF-4A6A-B963-35473A700BF0}"/>
              </a:ext>
            </a:extLst>
          </p:cNvPr>
          <p:cNvGrpSpPr/>
          <p:nvPr/>
        </p:nvGrpSpPr>
        <p:grpSpPr>
          <a:xfrm>
            <a:off x="1977710" y="4248416"/>
            <a:ext cx="1566986" cy="940192"/>
            <a:chOff x="4493518" y="4535514"/>
            <a:chExt cx="1566986" cy="9401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27CD2D-4C4D-42A9-BFF7-63B9B5FF4424}"/>
                </a:ext>
              </a:extLst>
            </p:cNvPr>
            <p:cNvSpPr/>
            <p:nvPr/>
          </p:nvSpPr>
          <p:spPr>
            <a:xfrm>
              <a:off x="4493518" y="4535514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32" name="Image 11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2ED43FF8-69B5-4564-972E-8E2883F3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327" y="4788875"/>
              <a:ext cx="1247368" cy="426732"/>
            </a:xfrm>
            <a:prstGeom prst="rect">
              <a:avLst/>
            </a:prstGeom>
          </p:spPr>
        </p:pic>
      </p:grp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34549A8A-F777-46C4-B24B-BD3FAB95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</a:rPr>
              <a:t>21</a:t>
            </a:fld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1DFE3F2-FEE1-43E4-8799-2713E7805BA9}"/>
              </a:ext>
            </a:extLst>
          </p:cNvPr>
          <p:cNvSpPr txBox="1"/>
          <p:nvPr/>
        </p:nvSpPr>
        <p:spPr>
          <a:xfrm>
            <a:off x="3682844" y="5380349"/>
            <a:ext cx="3272120" cy="13411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n-PK"/>
            </a:defPPr>
            <a:lvl1pPr algn="ctr">
              <a:defRPr sz="28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sz="2400" dirty="0"/>
              <a:t>100%</a:t>
            </a:r>
          </a:p>
          <a:p>
            <a:r>
              <a:rPr lang="fr-BE" sz="2400" dirty="0"/>
              <a:t>Satisfaction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7EFDED7-8C1D-4755-8BE9-BBB09B8B5D8A}"/>
              </a:ext>
            </a:extLst>
          </p:cNvPr>
          <p:cNvSpPr txBox="1"/>
          <p:nvPr/>
        </p:nvSpPr>
        <p:spPr>
          <a:xfrm>
            <a:off x="276683" y="5377131"/>
            <a:ext cx="3272120" cy="134434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n-PK"/>
            </a:defPPr>
            <a:lvl1pPr algn="ctr">
              <a:defRPr sz="28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sz="2400" dirty="0"/>
              <a:t>1500€</a:t>
            </a:r>
          </a:p>
          <a:p>
            <a:r>
              <a:rPr lang="fr-BE" sz="2400" dirty="0" err="1"/>
              <a:t>Cost</a:t>
            </a:r>
            <a:r>
              <a:rPr lang="fr-BE" sz="2400" dirty="0"/>
              <a:t> of sales to </a:t>
            </a:r>
            <a:r>
              <a:rPr lang="fr-BE" sz="2400" dirty="0" err="1"/>
              <a:t>sign</a:t>
            </a:r>
            <a:r>
              <a:rPr lang="fr-BE" sz="2400" dirty="0"/>
              <a:t> a </a:t>
            </a:r>
            <a:r>
              <a:rPr lang="fr-BE" sz="2400" dirty="0" err="1"/>
              <a:t>customer</a:t>
            </a:r>
            <a:endParaRPr lang="fr-BE" sz="2400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B677A8E2-8841-4635-A7B7-F51AE54B7D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F3EEB92F-18F8-4DE9-A4B0-EB2B7E044154}"/>
              </a:ext>
            </a:extLst>
          </p:cNvPr>
          <p:cNvSpPr txBox="1"/>
          <p:nvPr/>
        </p:nvSpPr>
        <p:spPr>
          <a:xfrm>
            <a:off x="276683" y="211493"/>
            <a:ext cx="828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Customers</a:t>
            </a:r>
            <a:endParaRPr lang="fr-BE" sz="36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55BA56F-812C-431F-820A-C74252763E76}"/>
              </a:ext>
            </a:extLst>
          </p:cNvPr>
          <p:cNvSpPr txBox="1"/>
          <p:nvPr/>
        </p:nvSpPr>
        <p:spPr>
          <a:xfrm>
            <a:off x="3680376" y="4220852"/>
            <a:ext cx="3272120" cy="97962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en-PK"/>
            </a:defPPr>
            <a:lvl1pPr algn="ctr">
              <a:defRPr sz="28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sz="2400" dirty="0"/>
              <a:t>&gt; 130 000 </a:t>
            </a:r>
            <a:r>
              <a:rPr lang="fr-BE" sz="2400" dirty="0" err="1"/>
              <a:t>sqm</a:t>
            </a:r>
            <a:r>
              <a:rPr lang="fr-BE" sz="2400" dirty="0"/>
              <a:t> </a:t>
            </a:r>
            <a:r>
              <a:rPr lang="fr-BE" sz="2400" dirty="0" err="1"/>
              <a:t>virtualised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0587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9F1045-AA42-4EF8-8125-57566972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22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F630B8-B13D-409E-8C6D-5F77A1A7EE28}"/>
              </a:ext>
            </a:extLst>
          </p:cNvPr>
          <p:cNvSpPr txBox="1"/>
          <p:nvPr/>
        </p:nvSpPr>
        <p:spPr>
          <a:xfrm>
            <a:off x="379732" y="392298"/>
            <a:ext cx="6432033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BE" sz="3600" b="1" spc="100" dirty="0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They’ve </a:t>
            </a:r>
            <a:r>
              <a:rPr lang="fr-BE" sz="3600" b="1" spc="100" dirty="0" err="1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talked</a:t>
            </a:r>
            <a:r>
              <a:rPr lang="fr-BE" sz="3600" b="1" spc="100" dirty="0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 about us</a:t>
            </a:r>
          </a:p>
        </p:txBody>
      </p:sp>
      <p:pic>
        <p:nvPicPr>
          <p:cNvPr id="2050" name="Picture 2" descr="RÃ©sultat de recherche d'images pour &quot;rtbf logo&quot;">
            <a:extLst>
              <a:ext uri="{FF2B5EF4-FFF2-40B4-BE49-F238E27FC236}">
                <a16:creationId xmlns:a16="http://schemas.microsoft.com/office/drawing/2014/main" id="{5797D9A5-398B-45F3-99FB-FA326113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0" y="1032229"/>
            <a:ext cx="2732551" cy="15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CCC2A35-552D-416D-852A-27269E746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79" y="3102822"/>
            <a:ext cx="3030705" cy="7621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F2CE54B-4D2C-4E6A-8F23-9D5703700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47" y="4970540"/>
            <a:ext cx="3030705" cy="8132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F03322-7AA2-4B30-B5C5-CF875AA9E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98" y="4082386"/>
            <a:ext cx="2643967" cy="8881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FBFF13-D9B4-4347-B8A2-7EE01A90E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066" y="3228668"/>
            <a:ext cx="1877945" cy="22850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EE8832-589D-4E0B-9EC3-6C4B1017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52" y="1493405"/>
            <a:ext cx="2143125" cy="2143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2482EC-C5A9-41B3-B1F6-7CC07FC8E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893" y="864013"/>
            <a:ext cx="1871302" cy="18713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12BF23-72D0-4128-B4BC-CCB2F4006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582" y="88589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9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5BACB5A-897E-474E-A503-0A639507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23</a:t>
            </a:fld>
            <a:endParaRPr lang="fr-BE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D10E87-DBEE-43BF-8DC7-82F300FF6847}"/>
              </a:ext>
            </a:extLst>
          </p:cNvPr>
          <p:cNvGrpSpPr/>
          <p:nvPr/>
        </p:nvGrpSpPr>
        <p:grpSpPr>
          <a:xfrm>
            <a:off x="222491" y="719899"/>
            <a:ext cx="10345594" cy="5915851"/>
            <a:chOff x="222491" y="719899"/>
            <a:chExt cx="10345594" cy="591585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5B4DD98-2730-40D7-9FD7-D9A635ED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491" y="719899"/>
              <a:ext cx="10345594" cy="5915851"/>
            </a:xfrm>
            <a:prstGeom prst="rect">
              <a:avLst/>
            </a:prstGeom>
          </p:spPr>
        </p:pic>
        <p:pic>
          <p:nvPicPr>
            <p:cNvPr id="1026" name="Picture 2" descr="RÃ©sultat de recherche d'images pour &quot;confÃ©dÃ©ration construction&quot;">
              <a:extLst>
                <a:ext uri="{FF2B5EF4-FFF2-40B4-BE49-F238E27FC236}">
                  <a16:creationId xmlns:a16="http://schemas.microsoft.com/office/drawing/2014/main" id="{80AF1E5E-72BF-4F95-B517-1CC6467BC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57" y="5540191"/>
              <a:ext cx="2938193" cy="48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33D63F6-97BE-4F01-BFFA-21D9D7556F49}"/>
              </a:ext>
            </a:extLst>
          </p:cNvPr>
          <p:cNvSpPr txBox="1"/>
          <p:nvPr/>
        </p:nvSpPr>
        <p:spPr>
          <a:xfrm>
            <a:off x="379732" y="392298"/>
            <a:ext cx="6432033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BE" sz="3600" b="1" spc="100" dirty="0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16635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D83EBD-2AC8-4265-8C0C-BBA45AE0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24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81742D-6B99-4B45-BFD0-A88D85B51060}"/>
              </a:ext>
            </a:extLst>
          </p:cNvPr>
          <p:cNvSpPr txBox="1"/>
          <p:nvPr/>
        </p:nvSpPr>
        <p:spPr>
          <a:xfrm>
            <a:off x="379732" y="392298"/>
            <a:ext cx="8353302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BE" sz="3600" b="1" spc="100" dirty="0" err="1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Shareholders</a:t>
            </a:r>
            <a:r>
              <a:rPr lang="fr-BE" sz="3600" b="1" spc="100" dirty="0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 – 14/12/2018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46B929-C065-4F4E-992B-DE1D1EB9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2" y="1469947"/>
            <a:ext cx="9704534" cy="14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0AE7C4-2DD8-458E-82C8-D0641199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25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3DFE01-CD26-4779-A792-86792F756CA8}"/>
              </a:ext>
            </a:extLst>
          </p:cNvPr>
          <p:cNvSpPr txBox="1"/>
          <p:nvPr/>
        </p:nvSpPr>
        <p:spPr>
          <a:xfrm>
            <a:off x="379732" y="392298"/>
            <a:ext cx="6432033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BE" sz="3600" b="1" spc="100" dirty="0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Exit </a:t>
            </a:r>
            <a:r>
              <a:rPr lang="fr-BE" sz="3600" b="1" spc="100" dirty="0" err="1">
                <a:solidFill>
                  <a:srgbClr val="002060"/>
                </a:solidFill>
                <a:latin typeface="Raleway"/>
                <a:ea typeface="+mj-ea"/>
                <a:cs typeface="+mj-cs"/>
              </a:rPr>
              <a:t>possibilities</a:t>
            </a:r>
            <a:endParaRPr lang="fr-BE" sz="3600" b="1" spc="100" dirty="0">
              <a:solidFill>
                <a:srgbClr val="002060"/>
              </a:solidFill>
              <a:latin typeface="Raleway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75E73D-ADA2-4D55-A15E-1BD82A06DF39}"/>
              </a:ext>
            </a:extLst>
          </p:cNvPr>
          <p:cNvSpPr txBox="1"/>
          <p:nvPr/>
        </p:nvSpPr>
        <p:spPr>
          <a:xfrm>
            <a:off x="462336" y="1489753"/>
            <a:ext cx="111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Raleway" panose="020B0503030101060003" pitchFamily="34" charset="0"/>
              </a:rPr>
              <a:t>The goal </a:t>
            </a:r>
            <a:r>
              <a:rPr lang="fr-BE" sz="2400" dirty="0" err="1">
                <a:latin typeface="Raleway" panose="020B0503030101060003" pitchFamily="34" charset="0"/>
              </a:rPr>
              <a:t>is</a:t>
            </a:r>
            <a:r>
              <a:rPr lang="fr-BE" sz="2400" dirty="0">
                <a:latin typeface="Raleway" panose="020B0503030101060003" pitchFamily="34" charset="0"/>
              </a:rPr>
              <a:t> to </a:t>
            </a:r>
            <a:r>
              <a:rPr lang="fr-BE" sz="2400" dirty="0" err="1">
                <a:latin typeface="Raleway" panose="020B0503030101060003" pitchFamily="34" charset="0"/>
              </a:rPr>
              <a:t>sell</a:t>
            </a:r>
            <a:r>
              <a:rPr lang="fr-BE" sz="2400" dirty="0">
                <a:latin typeface="Raleway" panose="020B0503030101060003" pitchFamily="34" charset="0"/>
              </a:rPr>
              <a:t> the </a:t>
            </a:r>
            <a:r>
              <a:rPr lang="fr-BE" sz="2400" dirty="0" err="1">
                <a:latin typeface="Raleway" panose="020B0503030101060003" pitchFamily="34" charset="0"/>
              </a:rPr>
              <a:t>technology</a:t>
            </a:r>
            <a:r>
              <a:rPr lang="fr-BE" sz="2400" dirty="0">
                <a:latin typeface="Raleway" panose="020B0503030101060003" pitchFamily="34" charset="0"/>
              </a:rPr>
              <a:t> and </a:t>
            </a:r>
            <a:r>
              <a:rPr lang="fr-BE" sz="2400" dirty="0" err="1">
                <a:latin typeface="Raleway" panose="020B0503030101060003" pitchFamily="34" charset="0"/>
              </a:rPr>
              <a:t>our</a:t>
            </a:r>
            <a:r>
              <a:rPr lang="fr-BE" sz="2400" dirty="0">
                <a:latin typeface="Raleway" panose="020B0503030101060003" pitchFamily="34" charset="0"/>
              </a:rPr>
              <a:t> </a:t>
            </a:r>
            <a:r>
              <a:rPr lang="fr-BE" sz="2400" dirty="0" err="1">
                <a:latin typeface="Raleway" panose="020B0503030101060003" pitchFamily="34" charset="0"/>
              </a:rPr>
              <a:t>marketshare</a:t>
            </a:r>
            <a:r>
              <a:rPr lang="fr-BE" sz="2400" dirty="0">
                <a:latin typeface="Raleway" panose="020B0503030101060003" pitchFamily="34" charset="0"/>
              </a:rPr>
              <a:t> by end of 2023 to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>
                <a:latin typeface="Raleway" panose="020B0503030101060003" pitchFamily="34" charset="0"/>
              </a:rPr>
              <a:t>An </a:t>
            </a:r>
            <a:r>
              <a:rPr lang="fr-BE" sz="2400" dirty="0" err="1">
                <a:latin typeface="Raleway" panose="020B0503030101060003" pitchFamily="34" charset="0"/>
              </a:rPr>
              <a:t>European</a:t>
            </a:r>
            <a:r>
              <a:rPr lang="fr-BE" sz="2400" dirty="0">
                <a:latin typeface="Raleway" panose="020B0503030101060003" pitchFamily="34" charset="0"/>
              </a:rPr>
              <a:t> leader in real </a:t>
            </a:r>
            <a:r>
              <a:rPr lang="fr-BE" sz="2400" dirty="0" err="1">
                <a:latin typeface="Raleway" panose="020B0503030101060003" pitchFamily="34" charset="0"/>
              </a:rPr>
              <a:t>estate</a:t>
            </a:r>
            <a:r>
              <a:rPr lang="fr-BE" sz="2400" dirty="0">
                <a:latin typeface="Raleway" panose="020B0503030101060003" pitchFamily="34" charset="0"/>
              </a:rPr>
              <a:t> promotions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>
                <a:latin typeface="Raleway" panose="020B0503030101060003" pitchFamily="34" charset="0"/>
              </a:rPr>
              <a:t>A real </a:t>
            </a:r>
            <a:r>
              <a:rPr lang="fr-BE" sz="2400" dirty="0" err="1">
                <a:latin typeface="Raleway" panose="020B0503030101060003" pitchFamily="34" charset="0"/>
              </a:rPr>
              <a:t>estate</a:t>
            </a:r>
            <a:r>
              <a:rPr lang="fr-BE" sz="2400" dirty="0">
                <a:latin typeface="Raleway" panose="020B0503030101060003" pitchFamily="34" charset="0"/>
              </a:rPr>
              <a:t> </a:t>
            </a:r>
            <a:r>
              <a:rPr lang="fr-BE" sz="2400" dirty="0" err="1">
                <a:latin typeface="Raleway" panose="020B0503030101060003" pitchFamily="34" charset="0"/>
              </a:rPr>
              <a:t>agencies</a:t>
            </a:r>
            <a:r>
              <a:rPr lang="fr-BE" sz="2400" dirty="0">
                <a:latin typeface="Raleway" panose="020B0503030101060003" pitchFamily="34" charset="0"/>
              </a:rPr>
              <a:t> network (leader in Europe or </a:t>
            </a:r>
            <a:r>
              <a:rPr lang="fr-BE" sz="2400" dirty="0" err="1">
                <a:latin typeface="Raleway" panose="020B0503030101060003" pitchFamily="34" charset="0"/>
              </a:rPr>
              <a:t>worlwide</a:t>
            </a:r>
            <a:r>
              <a:rPr lang="fr-BE" sz="2400" dirty="0">
                <a:latin typeface="Raleway" panose="020B0503030101060003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>
                <a:latin typeface="Raleway" panose="020B0503030101060003" pitchFamily="34" charset="0"/>
              </a:rPr>
              <a:t>A leader </a:t>
            </a:r>
            <a:r>
              <a:rPr lang="fr-BE" sz="2400" dirty="0" err="1">
                <a:latin typeface="Raleway" panose="020B0503030101060003" pitchFamily="34" charset="0"/>
              </a:rPr>
              <a:t>webplatform</a:t>
            </a:r>
            <a:r>
              <a:rPr lang="fr-BE" sz="2400" dirty="0">
                <a:latin typeface="Raleway" panose="020B0503030101060003" pitchFamily="34" charset="0"/>
              </a:rPr>
              <a:t> </a:t>
            </a:r>
            <a:r>
              <a:rPr lang="fr-BE" sz="2400" dirty="0" err="1">
                <a:latin typeface="Raleway" panose="020B0503030101060003" pitchFamily="34" charset="0"/>
              </a:rPr>
              <a:t>such</a:t>
            </a:r>
            <a:r>
              <a:rPr lang="fr-BE" sz="2400" dirty="0">
                <a:latin typeface="Raleway" panose="020B0503030101060003" pitchFamily="34" charset="0"/>
              </a:rPr>
              <a:t> as Axel Springer Group</a:t>
            </a:r>
          </a:p>
          <a:p>
            <a:pPr marL="342900" indent="-342900">
              <a:buFont typeface="+mj-lt"/>
              <a:buAutoNum type="arabicPeriod"/>
            </a:pPr>
            <a:r>
              <a:rPr lang="fr-BE" sz="2400" dirty="0">
                <a:latin typeface="Raleway" panose="020B0503030101060003" pitchFamily="34" charset="0"/>
              </a:rPr>
              <a:t>A software </a:t>
            </a:r>
            <a:r>
              <a:rPr lang="fr-BE" sz="2400" dirty="0" err="1">
                <a:latin typeface="Raleway" panose="020B0503030101060003" pitchFamily="34" charset="0"/>
              </a:rPr>
              <a:t>development</a:t>
            </a:r>
            <a:r>
              <a:rPr lang="fr-BE" sz="2400" dirty="0">
                <a:latin typeface="Raleway" panose="020B0503030101060003" pitchFamily="34" charset="0"/>
              </a:rPr>
              <a:t> </a:t>
            </a:r>
            <a:r>
              <a:rPr lang="fr-BE" sz="2400" dirty="0" err="1">
                <a:latin typeface="Raleway" panose="020B0503030101060003" pitchFamily="34" charset="0"/>
              </a:rPr>
              <a:t>company</a:t>
            </a:r>
            <a:r>
              <a:rPr lang="fr-BE" sz="2400" dirty="0">
                <a:latin typeface="Raleway" panose="020B0503030101060003" pitchFamily="34" charset="0"/>
              </a:rPr>
              <a:t> </a:t>
            </a:r>
            <a:r>
              <a:rPr lang="fr-BE" sz="2400" dirty="0" err="1">
                <a:latin typeface="Raleway" panose="020B0503030101060003" pitchFamily="34" charset="0"/>
              </a:rPr>
              <a:t>such</a:t>
            </a:r>
            <a:r>
              <a:rPr lang="fr-BE" sz="2400" dirty="0">
                <a:latin typeface="Raleway" panose="020B0503030101060003" pitchFamily="34" charset="0"/>
              </a:rPr>
              <a:t> as Ubisoft</a:t>
            </a:r>
          </a:p>
          <a:p>
            <a:endParaRPr lang="fr-BE" sz="2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9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B96B16-0C57-4C12-81FB-9183EE31E499}"/>
              </a:ext>
            </a:extLst>
          </p:cNvPr>
          <p:cNvSpPr txBox="1"/>
          <p:nvPr/>
        </p:nvSpPr>
        <p:spPr>
          <a:xfrm>
            <a:off x="562352" y="4942391"/>
            <a:ext cx="5217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Financial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profitability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Production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costs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(in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red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) are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always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higer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than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the sales (in green)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Profesionnals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are running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after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their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money till the end of the sales (in green)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The real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profitability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known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and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reached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at the end (in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blue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956585-0BDE-41C4-97B0-6DE67FFC35F3}"/>
              </a:ext>
            </a:extLst>
          </p:cNvPr>
          <p:cNvSpPr txBox="1"/>
          <p:nvPr/>
        </p:nvSpPr>
        <p:spPr>
          <a:xfrm>
            <a:off x="6412145" y="5050112"/>
            <a:ext cx="5217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Financial </a:t>
            </a:r>
            <a:r>
              <a:rPr kumimoji="0" lang="fr-B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profitability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Sales (in green) are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always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higher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than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the production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costs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(in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red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Professionals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are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managing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proactively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their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financial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profitability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stage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after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stage (in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blue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).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B0D4661-C94B-4A45-A8ED-3737B21F6145}"/>
              </a:ext>
            </a:extLst>
          </p:cNvPr>
          <p:cNvSpPr txBox="1"/>
          <p:nvPr/>
        </p:nvSpPr>
        <p:spPr>
          <a:xfrm>
            <a:off x="597321" y="3591944"/>
            <a:ext cx="5217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Construction starts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after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3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years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order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to have a show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appartment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to boost the sales.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After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4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years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the full building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constructed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and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customers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cannot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more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customize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BD88C7-B743-4A85-B4CB-94AA840A09B0}"/>
              </a:ext>
            </a:extLst>
          </p:cNvPr>
          <p:cNvSpPr txBox="1"/>
          <p:nvPr/>
        </p:nvSpPr>
        <p:spPr>
          <a:xfrm>
            <a:off x="6412145" y="3698095"/>
            <a:ext cx="521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Sales start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from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the building permit and the buildings are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still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customizable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till the end.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Construction can start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after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the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majority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of sales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CF8997-8430-4066-A1BC-9CBAC633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4" y="0"/>
            <a:ext cx="5144237" cy="34806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E4616F-7BA3-40A2-BB90-6F0D6F38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80" y="64938"/>
            <a:ext cx="4982511" cy="33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842C10-4503-40EF-A6B9-93DF8E6E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z="1400" b="1" smtClean="0">
                <a:latin typeface="Raleway" panose="020B0503030101060003" pitchFamily="34" charset="0"/>
              </a:rPr>
              <a:t>4</a:t>
            </a:fld>
            <a:endParaRPr lang="fr-BE" sz="1400" b="1">
              <a:latin typeface="Raleway" panose="020B0503030101060003" pitchFamily="34" charset="0"/>
            </a:endParaRPr>
          </a:p>
        </p:txBody>
      </p:sp>
      <p:pic>
        <p:nvPicPr>
          <p:cNvPr id="4" name="Image 4" descr="Une image contenant intérieur&#10;&#10;Description générée avec un niveau de confiance élevé">
            <a:extLst>
              <a:ext uri="{FF2B5EF4-FFF2-40B4-BE49-F238E27FC236}">
                <a16:creationId xmlns:a16="http://schemas.microsoft.com/office/drawing/2014/main" id="{847EFD4E-A5B6-4540-BD12-22B5FBA77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0" t="7006" r="3896" b="7006"/>
          <a:stretch/>
        </p:blipFill>
        <p:spPr>
          <a:xfrm>
            <a:off x="4545120" y="1575628"/>
            <a:ext cx="6808680" cy="47807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C2979D-CF35-4DF9-9CD7-5855BE948D78}"/>
              </a:ext>
            </a:extLst>
          </p:cNvPr>
          <p:cNvSpPr txBox="1"/>
          <p:nvPr/>
        </p:nvSpPr>
        <p:spPr>
          <a:xfrm>
            <a:off x="440809" y="3447052"/>
            <a:ext cx="190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Virtual reality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64885E-5498-41B6-B3D0-C86E97CE4307}"/>
              </a:ext>
            </a:extLst>
          </p:cNvPr>
          <p:cNvSpPr txBox="1"/>
          <p:nvPr/>
        </p:nvSpPr>
        <p:spPr>
          <a:xfrm>
            <a:off x="419037" y="1985685"/>
            <a:ext cx="220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Data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4E9B27-369D-4E11-8194-6147C2B3D234}"/>
              </a:ext>
            </a:extLst>
          </p:cNvPr>
          <p:cNvSpPr txBox="1"/>
          <p:nvPr/>
        </p:nvSpPr>
        <p:spPr>
          <a:xfrm>
            <a:off x="456752" y="5462417"/>
            <a:ext cx="83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00206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FR" dirty="0"/>
              <a:t>AI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D6B0E3-0F73-499C-A732-939633BDA54C}"/>
              </a:ext>
            </a:extLst>
          </p:cNvPr>
          <p:cNvSpPr txBox="1"/>
          <p:nvPr/>
        </p:nvSpPr>
        <p:spPr>
          <a:xfrm>
            <a:off x="328611" y="359808"/>
            <a:ext cx="1035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Integrating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and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creating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the right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technology</a:t>
            </a:r>
            <a:r>
              <a:rPr lang="fr-BE" sz="3600" b="1" dirty="0">
                <a:solidFill>
                  <a:srgbClr val="200050"/>
                </a:solidFill>
                <a:latin typeface="Raleway" panose="020B0503030101060003" pitchFamily="34" charset="0"/>
              </a:rPr>
              <a:t> and infrastructure to </a:t>
            </a:r>
            <a:r>
              <a:rPr lang="fr-BE" sz="3600" b="1" dirty="0" err="1">
                <a:solidFill>
                  <a:srgbClr val="200050"/>
                </a:solidFill>
                <a:latin typeface="Raleway" panose="020B0503030101060003" pitchFamily="34" charset="0"/>
              </a:rPr>
              <a:t>scale</a:t>
            </a:r>
            <a:endParaRPr lang="fr-BE" sz="3600" b="1" dirty="0">
              <a:solidFill>
                <a:srgbClr val="200050"/>
              </a:solidFill>
              <a:latin typeface="Raleway" panose="020B0503030101060003" pitchFamily="34" charset="0"/>
            </a:endParaRPr>
          </a:p>
        </p:txBody>
      </p:sp>
      <p:pic>
        <p:nvPicPr>
          <p:cNvPr id="1026" name="Picture 2" descr="RÃ©sultat de recherche d'images pour &quot;logo vive&quot;">
            <a:extLst>
              <a:ext uri="{FF2B5EF4-FFF2-40B4-BE49-F238E27FC236}">
                <a16:creationId xmlns:a16="http://schemas.microsoft.com/office/drawing/2014/main" id="{F3D74523-ECA5-47D6-A160-86FA023A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88" y="3561442"/>
            <a:ext cx="1176338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ws&quot;">
            <a:extLst>
              <a:ext uri="{FF2B5EF4-FFF2-40B4-BE49-F238E27FC236}">
                <a16:creationId xmlns:a16="http://schemas.microsoft.com/office/drawing/2014/main" id="{3DA3CC5B-7954-4011-8E5F-1D2F76F2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87" y="2137193"/>
            <a:ext cx="959957" cy="5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hp&quot;">
            <a:extLst>
              <a:ext uri="{FF2B5EF4-FFF2-40B4-BE49-F238E27FC236}">
                <a16:creationId xmlns:a16="http://schemas.microsoft.com/office/drawing/2014/main" id="{0A2E406D-120E-495B-A5A5-EE6AD9BA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82" y="2066836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772010-50B0-4751-8A0F-2529883476D3}"/>
              </a:ext>
            </a:extLst>
          </p:cNvPr>
          <p:cNvSpPr txBox="1"/>
          <p:nvPr/>
        </p:nvSpPr>
        <p:spPr>
          <a:xfrm>
            <a:off x="1897039" y="5462417"/>
            <a:ext cx="211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latin typeface="Raleway" panose="020B0503030101060003" pitchFamily="34" charset="0"/>
              </a:rPr>
              <a:t>Internal</a:t>
            </a:r>
            <a:r>
              <a:rPr lang="fr-BE" b="1" dirty="0">
                <a:latin typeface="Raleway" panose="020B0503030101060003" pitchFamily="34" charset="0"/>
              </a:rPr>
              <a:t> </a:t>
            </a:r>
            <a:r>
              <a:rPr lang="fr-BE" b="1" dirty="0" err="1">
                <a:latin typeface="Raleway" panose="020B0503030101060003" pitchFamily="34" charset="0"/>
              </a:rPr>
              <a:t>development</a:t>
            </a:r>
            <a:endParaRPr lang="fr-BE" b="1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529FB4-380B-430A-B393-86FBA6DF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5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A20842-389C-4EFD-9409-0B89773C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4172"/>
            <a:ext cx="12192000" cy="82655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6432A6-157F-4207-A52F-9767F080DEEC}"/>
              </a:ext>
            </a:extLst>
          </p:cNvPr>
          <p:cNvSpPr txBox="1"/>
          <p:nvPr/>
        </p:nvSpPr>
        <p:spPr>
          <a:xfrm>
            <a:off x="190856" y="201889"/>
            <a:ext cx="1090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FDFDFD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 err="1">
                <a:solidFill>
                  <a:srgbClr val="002060"/>
                </a:solidFill>
              </a:rPr>
              <a:t>Targeted</a:t>
            </a:r>
            <a:r>
              <a:rPr lang="fr-BE" dirty="0">
                <a:solidFill>
                  <a:srgbClr val="002060"/>
                </a:solidFill>
              </a:rPr>
              <a:t> </a:t>
            </a:r>
            <a:r>
              <a:rPr lang="fr-BE" dirty="0" err="1">
                <a:solidFill>
                  <a:srgbClr val="002060"/>
                </a:solidFill>
              </a:rPr>
              <a:t>market</a:t>
            </a:r>
            <a:r>
              <a:rPr lang="fr-BE" dirty="0">
                <a:solidFill>
                  <a:srgbClr val="002060"/>
                </a:solidFill>
              </a:rPr>
              <a:t>: </a:t>
            </a:r>
            <a:r>
              <a:rPr lang="fr-BE" dirty="0" err="1">
                <a:solidFill>
                  <a:srgbClr val="002060"/>
                </a:solidFill>
              </a:rPr>
              <a:t>European</a:t>
            </a:r>
            <a:r>
              <a:rPr lang="fr-BE" dirty="0">
                <a:solidFill>
                  <a:srgbClr val="002060"/>
                </a:solidFill>
              </a:rPr>
              <a:t> real </a:t>
            </a:r>
            <a:r>
              <a:rPr lang="fr-BE" dirty="0" err="1">
                <a:solidFill>
                  <a:srgbClr val="002060"/>
                </a:solidFill>
              </a:rPr>
              <a:t>estate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EB6DF0-FB61-46B4-A085-344E841E5C31}"/>
              </a:ext>
            </a:extLst>
          </p:cNvPr>
          <p:cNvSpPr txBox="1"/>
          <p:nvPr/>
        </p:nvSpPr>
        <p:spPr>
          <a:xfrm>
            <a:off x="4316046" y="937120"/>
            <a:ext cx="5843953" cy="128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F5A11A"/>
              </a:buClr>
              <a:buFont typeface="Wingdings" panose="05000000000000000000" pitchFamily="2" charset="2"/>
              <a:buChar char="§"/>
              <a:defRPr/>
            </a:pPr>
            <a:r>
              <a:rPr lang="en-PK" sz="2400" b="1" dirty="0">
                <a:solidFill>
                  <a:srgbClr val="200050"/>
                </a:solidFill>
                <a:latin typeface="Raleway" panose="020B0503030101060003" pitchFamily="34" charset="0"/>
              </a:rPr>
              <a:t>320 millions new sqm per year </a:t>
            </a:r>
            <a:endParaRPr lang="en-US" sz="2400" b="1" dirty="0">
              <a:solidFill>
                <a:srgbClr val="200050"/>
              </a:solidFill>
              <a:latin typeface="Raleway" panose="020B05030301010600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F5A11A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200050"/>
                </a:solidFill>
                <a:latin typeface="Raleway" panose="020B0503030101060003" pitchFamily="34" charset="0"/>
              </a:rPr>
              <a:t>200 000 agents</a:t>
            </a:r>
          </a:p>
        </p:txBody>
      </p:sp>
    </p:spTree>
    <p:extLst>
      <p:ext uri="{BB962C8B-B14F-4D97-AF65-F5344CB8AC3E}">
        <p14:creationId xmlns:p14="http://schemas.microsoft.com/office/powerpoint/2010/main" val="2006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3C6E7A-7B3E-4737-817F-F25A7B0A2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7805" r="4617" b="6547"/>
          <a:stretch/>
        </p:blipFill>
        <p:spPr>
          <a:xfrm>
            <a:off x="0" y="-602101"/>
            <a:ext cx="12192000" cy="778849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14B76EE-ED1C-4BAC-9B73-9844EBF8E82C}"/>
              </a:ext>
            </a:extLst>
          </p:cNvPr>
          <p:cNvSpPr txBox="1"/>
          <p:nvPr/>
        </p:nvSpPr>
        <p:spPr>
          <a:xfrm>
            <a:off x="6272342" y="4357577"/>
            <a:ext cx="492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Raleway" panose="020B0503030101060003" pitchFamily="34" charset="0"/>
              </a:rPr>
              <a:t>3D studio</a:t>
            </a: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FE9D83FC-63E0-4ED0-B4BF-3DC08334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  <a:latin typeface="Raleway" panose="020B0503030101060003" pitchFamily="34" charset="0"/>
              </a:rPr>
              <a:t>6</a:t>
            </a:fld>
            <a:endParaRPr lang="fr-BE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CCEC570-2D30-4CC7-94BC-4F827FE5AD2B}"/>
              </a:ext>
            </a:extLst>
          </p:cNvPr>
          <p:cNvCxnSpPr>
            <a:cxnSpLocks/>
          </p:cNvCxnSpPr>
          <p:nvPr/>
        </p:nvCxnSpPr>
        <p:spPr>
          <a:xfrm>
            <a:off x="2108261" y="4658232"/>
            <a:ext cx="3987739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61ACE7D5-259F-401E-8CED-9764DEAF6471}"/>
              </a:ext>
            </a:extLst>
          </p:cNvPr>
          <p:cNvSpPr txBox="1"/>
          <p:nvPr/>
        </p:nvSpPr>
        <p:spPr>
          <a:xfrm>
            <a:off x="6252882" y="6046087"/>
            <a:ext cx="445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Raleway" panose="020B0503030101060003" pitchFamily="34" charset="0"/>
              </a:rPr>
              <a:t>Marketing Agency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D6EB553-49AC-441F-92A4-03ABB6BCDC45}"/>
              </a:ext>
            </a:extLst>
          </p:cNvPr>
          <p:cNvCxnSpPr>
            <a:cxnSpLocks/>
          </p:cNvCxnSpPr>
          <p:nvPr/>
        </p:nvCxnSpPr>
        <p:spPr>
          <a:xfrm>
            <a:off x="4247950" y="6356350"/>
            <a:ext cx="1848050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F6834F47-E086-4CF3-8841-DE4246021D49}"/>
              </a:ext>
            </a:extLst>
          </p:cNvPr>
          <p:cNvSpPr txBox="1"/>
          <p:nvPr/>
        </p:nvSpPr>
        <p:spPr>
          <a:xfrm>
            <a:off x="6231398" y="2589392"/>
            <a:ext cx="5769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Raleway" panose="020B0503030101060003" pitchFamily="34" charset="0"/>
              </a:rPr>
              <a:t>3D studio self-service</a:t>
            </a:r>
          </a:p>
          <a:p>
            <a:r>
              <a:rPr lang="fr-BE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IrisVR</a:t>
            </a:r>
            <a:r>
              <a:rPr lang="fr-BE" sz="2000" dirty="0">
                <a:solidFill>
                  <a:schemeClr val="bg1"/>
                </a:solidFill>
                <a:latin typeface="Raleway" panose="020B0503030101060003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Drawbotics</a:t>
            </a:r>
            <a:r>
              <a:rPr lang="fr-BE" sz="2000" dirty="0">
                <a:solidFill>
                  <a:schemeClr val="bg1"/>
                </a:solidFill>
                <a:latin typeface="Raleway" panose="020B0503030101060003" pitchFamily="34" charset="0"/>
              </a:rPr>
              <a:t>, 3state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8AFDEEE-B36B-41C3-B22D-7D8175F49638}"/>
              </a:ext>
            </a:extLst>
          </p:cNvPr>
          <p:cNvCxnSpPr>
            <a:cxnSpLocks/>
          </p:cNvCxnSpPr>
          <p:nvPr/>
        </p:nvCxnSpPr>
        <p:spPr>
          <a:xfrm>
            <a:off x="5075723" y="3035668"/>
            <a:ext cx="1020277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94E7F9CC-D10A-4324-90A3-2FDAEE4D7553}"/>
              </a:ext>
            </a:extLst>
          </p:cNvPr>
          <p:cNvSpPr txBox="1"/>
          <p:nvPr/>
        </p:nvSpPr>
        <p:spPr>
          <a:xfrm>
            <a:off x="6233883" y="944225"/>
            <a:ext cx="5503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Raleway" panose="020B0503030101060003" pitchFamily="34" charset="0"/>
              </a:rPr>
              <a:t>Immersive self-service</a:t>
            </a:r>
          </a:p>
          <a:p>
            <a:r>
              <a:rPr lang="fr-BE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Myhabiteo</a:t>
            </a:r>
            <a:r>
              <a:rPr lang="fr-BE" sz="2000" dirty="0">
                <a:solidFill>
                  <a:schemeClr val="bg1"/>
                </a:solidFill>
                <a:latin typeface="Raleway" panose="020B0503030101060003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habx</a:t>
            </a:r>
            <a:r>
              <a:rPr lang="fr-BE" sz="2000" dirty="0">
                <a:solidFill>
                  <a:schemeClr val="bg1"/>
                </a:solidFill>
                <a:latin typeface="Raleway" panose="020B0503030101060003" pitchFamily="34" charset="0"/>
              </a:rPr>
              <a:t>, </a:t>
            </a:r>
            <a:r>
              <a:rPr lang="fr-BE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homebyme</a:t>
            </a:r>
            <a:endParaRPr lang="fr-BE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BB30463-0412-4CD1-AF52-36978B792DD0}"/>
              </a:ext>
            </a:extLst>
          </p:cNvPr>
          <p:cNvCxnSpPr>
            <a:cxnSpLocks/>
          </p:cNvCxnSpPr>
          <p:nvPr/>
        </p:nvCxnSpPr>
        <p:spPr>
          <a:xfrm>
            <a:off x="3543259" y="1265351"/>
            <a:ext cx="2552741" cy="0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>
            <a:extLst>
              <a:ext uri="{FF2B5EF4-FFF2-40B4-BE49-F238E27FC236}">
                <a16:creationId xmlns:a16="http://schemas.microsoft.com/office/drawing/2014/main" id="{2955414E-9098-4328-BC25-38B1EE6E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034" y="345044"/>
            <a:ext cx="525513" cy="34896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8D3EF18-8F51-4296-92AB-6BC7D4ABEA98}"/>
              </a:ext>
            </a:extLst>
          </p:cNvPr>
          <p:cNvSpPr txBox="1"/>
          <p:nvPr/>
        </p:nvSpPr>
        <p:spPr>
          <a:xfrm>
            <a:off x="209453" y="543274"/>
            <a:ext cx="285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Competition</a:t>
            </a:r>
            <a:endParaRPr lang="fr-BE" sz="3200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F450A7F-5120-4F41-B6CE-0F0CB2FF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6759"/>
          <a:stretch>
            <a:fillRect/>
          </a:stretch>
        </p:blipFill>
        <p:spPr>
          <a:xfrm>
            <a:off x="624169" y="5560803"/>
            <a:ext cx="1263656" cy="1263656"/>
          </a:xfrm>
          <a:prstGeom prst="ellipse">
            <a:avLst/>
          </a:prstGeom>
        </p:spPr>
      </p:pic>
      <p:pic>
        <p:nvPicPr>
          <p:cNvPr id="6" name="Picture Placeholder 20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5290EF12-B771-4A42-92BE-ECECF9635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>
          <a:xfrm>
            <a:off x="624169" y="1054329"/>
            <a:ext cx="1263656" cy="1263656"/>
          </a:xfrm>
          <a:prstGeom prst="ellipse">
            <a:avLst/>
          </a:prstGeom>
        </p:spPr>
      </p:pic>
      <p:pic>
        <p:nvPicPr>
          <p:cNvPr id="10" name="Picture Placeholder 7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9002544-72F6-470A-97CF-36CC5D33E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4938"/>
          <a:stretch>
            <a:fillRect/>
          </a:stretch>
        </p:blipFill>
        <p:spPr>
          <a:xfrm>
            <a:off x="5922980" y="4553469"/>
            <a:ext cx="1263656" cy="1263656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9F5584-DA1F-4241-9B99-8F402492D7BA}"/>
              </a:ext>
            </a:extLst>
          </p:cNvPr>
          <p:cNvSpPr/>
          <p:nvPr/>
        </p:nvSpPr>
        <p:spPr>
          <a:xfrm>
            <a:off x="2098783" y="4490148"/>
            <a:ext cx="1585631" cy="4461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fr-BE" sz="1000" b="1" dirty="0">
                <a:solidFill>
                  <a:schemeClr val="accent4"/>
                </a:solidFill>
                <a:latin typeface="Raleway" panose="020B0503030101060003" pitchFamily="34" charset="0"/>
              </a:rPr>
              <a:t>Antoine </a:t>
            </a:r>
            <a:r>
              <a:rPr lang="fr-BE" sz="1000" b="1" dirty="0" err="1">
                <a:solidFill>
                  <a:schemeClr val="accent4"/>
                </a:solidFill>
                <a:latin typeface="Raleway" panose="020B0503030101060003" pitchFamily="34" charset="0"/>
              </a:rPr>
              <a:t>Desmaisières</a:t>
            </a:r>
            <a:endParaRPr lang="fr-BE" sz="1000" b="1" dirty="0">
              <a:solidFill>
                <a:schemeClr val="accent4"/>
              </a:solidFill>
              <a:latin typeface="Raleway" panose="020B0503030101060003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fr-BE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Lead 3D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9EC44-6911-4791-B4AE-49DB98C7DB14}"/>
              </a:ext>
            </a:extLst>
          </p:cNvPr>
          <p:cNvSpPr/>
          <p:nvPr/>
        </p:nvSpPr>
        <p:spPr>
          <a:xfrm>
            <a:off x="2098782" y="5910202"/>
            <a:ext cx="1585631" cy="4461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Cédric </a:t>
            </a:r>
            <a:r>
              <a:rPr lang="en-US" sz="1000" b="1" dirty="0" err="1">
                <a:solidFill>
                  <a:srgbClr val="F5A11A"/>
                </a:solidFill>
                <a:latin typeface="Raleway" panose="020B0503030101060003" pitchFamily="34" charset="0"/>
              </a:rPr>
              <a:t>Falletta</a:t>
            </a: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 </a:t>
            </a:r>
            <a:b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</a:b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Lead Platform</a:t>
            </a:r>
            <a:endParaRPr lang="fr-BE" sz="1000" b="1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20333-51F3-483C-B481-80F361DC3D62}"/>
              </a:ext>
            </a:extLst>
          </p:cNvPr>
          <p:cNvSpPr/>
          <p:nvPr/>
        </p:nvSpPr>
        <p:spPr>
          <a:xfrm>
            <a:off x="2098783" y="3027567"/>
            <a:ext cx="1726126" cy="4461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Thomas </a:t>
            </a:r>
            <a:r>
              <a:rPr lang="en-US" sz="1000" b="1" dirty="0" err="1">
                <a:solidFill>
                  <a:srgbClr val="F5A11A"/>
                </a:solidFill>
                <a:latin typeface="Raleway" panose="020B0503030101060003" pitchFamily="34" charset="0"/>
              </a:rPr>
              <a:t>Morelle</a:t>
            </a: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 </a:t>
            </a:r>
            <a:b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</a:b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Lead Developer</a:t>
            </a:r>
            <a:endParaRPr lang="fr-BE" sz="1000" b="1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814AA-88DD-4286-9B7D-6AD379E6A569}"/>
              </a:ext>
            </a:extLst>
          </p:cNvPr>
          <p:cNvSpPr/>
          <p:nvPr/>
        </p:nvSpPr>
        <p:spPr>
          <a:xfrm>
            <a:off x="2049817" y="1390394"/>
            <a:ext cx="1585631" cy="4461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Jean-Marc Duyckaerts </a:t>
            </a: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Founder &amp; CEO</a:t>
            </a:r>
            <a:endParaRPr lang="fr-BE" sz="1000" b="1" dirty="0">
              <a:solidFill>
                <a:srgbClr val="002060"/>
              </a:solidFill>
              <a:latin typeface="Raleway" panose="020B0503030101060003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1DADE5A-19A0-4F09-866D-F145D0972E4F}"/>
              </a:ext>
            </a:extLst>
          </p:cNvPr>
          <p:cNvGrpSpPr/>
          <p:nvPr/>
        </p:nvGrpSpPr>
        <p:grpSpPr>
          <a:xfrm>
            <a:off x="5761993" y="1822859"/>
            <a:ext cx="1585631" cy="1832507"/>
            <a:chOff x="417172" y="1947836"/>
            <a:chExt cx="1585631" cy="1832507"/>
          </a:xfrm>
        </p:grpSpPr>
        <p:pic>
          <p:nvPicPr>
            <p:cNvPr id="7" name="Picture Placeholder 22" descr="A person wearing glasses and smiling at the camera&#10;&#10;Description generated with very high confidence">
              <a:extLst>
                <a:ext uri="{FF2B5EF4-FFF2-40B4-BE49-F238E27FC236}">
                  <a16:creationId xmlns:a16="http://schemas.microsoft.com/office/drawing/2014/main" id="{DFE52AA9-3D71-4D92-8FDA-C2E98F14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8159" y="1947836"/>
              <a:ext cx="1263656" cy="1263656"/>
            </a:xfrm>
            <a:prstGeom prst="ellipse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BAF9A5-7F58-41AF-9A93-573CD6BDB512}"/>
                </a:ext>
              </a:extLst>
            </p:cNvPr>
            <p:cNvSpPr/>
            <p:nvPr/>
          </p:nvSpPr>
          <p:spPr>
            <a:xfrm>
              <a:off x="417172" y="3334195"/>
              <a:ext cx="1585631" cy="4461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fr-BE" sz="1000" b="1" dirty="0">
                  <a:solidFill>
                    <a:srgbClr val="F5A11A"/>
                  </a:solidFill>
                  <a:latin typeface="Raleway" panose="020B0503030101060003" pitchFamily="34" charset="0"/>
                </a:rPr>
                <a:t>Cyrielle Jacquemart </a:t>
              </a:r>
              <a:r>
                <a:rPr lang="fr-BE" sz="1000" b="1" dirty="0">
                  <a:solidFill>
                    <a:srgbClr val="002060"/>
                  </a:solidFill>
                  <a:latin typeface="Raleway" panose="020B0503030101060003" pitchFamily="34" charset="0"/>
                </a:rPr>
                <a:t>Lead Marketing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706EC5E-9D09-4F88-AAFF-AFD1BB98F9F6}"/>
              </a:ext>
            </a:extLst>
          </p:cNvPr>
          <p:cNvGrpSpPr/>
          <p:nvPr/>
        </p:nvGrpSpPr>
        <p:grpSpPr>
          <a:xfrm>
            <a:off x="9982200" y="1781898"/>
            <a:ext cx="1585631" cy="1832507"/>
            <a:chOff x="2268734" y="1955535"/>
            <a:chExt cx="1585631" cy="1832507"/>
          </a:xfrm>
        </p:grpSpPr>
        <p:pic>
          <p:nvPicPr>
            <p:cNvPr id="8" name="Picture Placeholder 24" descr="A person in a black shirt&#10;&#10;Description generated with very high confidence">
              <a:extLst>
                <a:ext uri="{FF2B5EF4-FFF2-40B4-BE49-F238E27FC236}">
                  <a16:creationId xmlns:a16="http://schemas.microsoft.com/office/drawing/2014/main" id="{50B40D61-7594-40A6-A0FF-8102C8D76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29722" y="1955535"/>
              <a:ext cx="1263656" cy="1263656"/>
            </a:xfrm>
            <a:prstGeom prst="ellipse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894F17-0B8E-4543-A040-99CB219553B1}"/>
                </a:ext>
              </a:extLst>
            </p:cNvPr>
            <p:cNvSpPr/>
            <p:nvPr/>
          </p:nvSpPr>
          <p:spPr>
            <a:xfrm>
              <a:off x="2268734" y="3341894"/>
              <a:ext cx="1585631" cy="4461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sz="1000" b="1" dirty="0">
                  <a:solidFill>
                    <a:srgbClr val="F5A11A"/>
                  </a:solidFill>
                  <a:latin typeface="Raleway" panose="020B0503030101060003" pitchFamily="34" charset="0"/>
                </a:rPr>
                <a:t>Rachel </a:t>
              </a:r>
              <a:r>
                <a:rPr lang="en-US" sz="1000" b="1" dirty="0" err="1">
                  <a:solidFill>
                    <a:srgbClr val="F5A11A"/>
                  </a:solidFill>
                  <a:latin typeface="Raleway" panose="020B0503030101060003" pitchFamily="34" charset="0"/>
                </a:rPr>
                <a:t>Vandendooren</a:t>
              </a:r>
              <a:r>
                <a:rPr lang="en-US" sz="1000" b="1" dirty="0">
                  <a:solidFill>
                    <a:srgbClr val="F5A11A"/>
                  </a:solidFill>
                  <a:latin typeface="Raleway" panose="020B0503030101060003" pitchFamily="34" charset="0"/>
                </a:rPr>
                <a:t> </a:t>
              </a:r>
              <a:r>
                <a:rPr lang="en-US" sz="1000" b="1" dirty="0">
                  <a:solidFill>
                    <a:srgbClr val="002060"/>
                  </a:solidFill>
                  <a:latin typeface="Raleway" panose="020B0503030101060003" pitchFamily="34" charset="0"/>
                </a:rPr>
                <a:t>Lead HR</a:t>
              </a:r>
              <a:endParaRPr lang="fr-BE" sz="1000" b="1" dirty="0">
                <a:solidFill>
                  <a:srgbClr val="002060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DCEF96D-3530-43DA-9E2E-C2C71E39A26D}"/>
              </a:ext>
            </a:extLst>
          </p:cNvPr>
          <p:cNvSpPr/>
          <p:nvPr/>
        </p:nvSpPr>
        <p:spPr>
          <a:xfrm>
            <a:off x="7452796" y="4269156"/>
            <a:ext cx="2021371" cy="19234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  <a:t>To be engaged  (10)</a:t>
            </a:r>
            <a:br>
              <a:rPr lang="en-US" sz="1000" b="1" dirty="0">
                <a:solidFill>
                  <a:srgbClr val="F5A11A"/>
                </a:solidFill>
                <a:latin typeface="Raleway" panose="020B0503030101060003" pitchFamily="34" charset="0"/>
              </a:rPr>
            </a:b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Business Developer NL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Sales specialist FR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Sales specialist NL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Marcom specialist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Management assistant</a:t>
            </a:r>
            <a:endParaRPr lang="fr-BE" sz="1000" b="1" dirty="0">
              <a:solidFill>
                <a:srgbClr val="002060"/>
              </a:solidFill>
              <a:latin typeface="Raleway" panose="020B0503030101060003" pitchFamily="34" charset="0"/>
            </a:endParaRP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2 IT developers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2 </a:t>
            </a:r>
            <a:r>
              <a:rPr lang="en-US" sz="1000" b="1" dirty="0" err="1">
                <a:solidFill>
                  <a:srgbClr val="002060"/>
                </a:solidFill>
                <a:latin typeface="Raleway" panose="020B0503030101060003" pitchFamily="34" charset="0"/>
              </a:rPr>
              <a:t>infographists</a:t>
            </a:r>
            <a:endParaRPr lang="en-US" sz="1000" b="1" dirty="0">
              <a:solidFill>
                <a:srgbClr val="002060"/>
              </a:solidFill>
              <a:latin typeface="Raleway" panose="020B0503030101060003" pitchFamily="34" charset="0"/>
            </a:endParaRP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1 3D project Manager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sz="1000" b="1" dirty="0">
                <a:solidFill>
                  <a:srgbClr val="002060"/>
                </a:solidFill>
                <a:latin typeface="Raleway" panose="020B0503030101060003" pitchFamily="34" charset="0"/>
              </a:rPr>
              <a:t>1 CTO</a:t>
            </a:r>
          </a:p>
        </p:txBody>
      </p:sp>
      <p:pic>
        <p:nvPicPr>
          <p:cNvPr id="19" name="Picture Placeholder 11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87500CD-2FC0-47E7-A6FD-5ADA684CA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>
          <a:xfrm>
            <a:off x="624169" y="2601986"/>
            <a:ext cx="1263656" cy="1263656"/>
          </a:xfrm>
          <a:prstGeom prst="ellipse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23867CFA-A050-4A98-867B-BAFF6EB30774}"/>
              </a:ext>
            </a:extLst>
          </p:cNvPr>
          <p:cNvGrpSpPr/>
          <p:nvPr/>
        </p:nvGrpSpPr>
        <p:grpSpPr>
          <a:xfrm>
            <a:off x="7744290" y="1822859"/>
            <a:ext cx="2021371" cy="1772263"/>
            <a:chOff x="274101" y="4620893"/>
            <a:chExt cx="2021371" cy="1772263"/>
          </a:xfrm>
        </p:grpSpPr>
        <p:pic>
          <p:nvPicPr>
            <p:cNvPr id="20" name="Picture Placeholder 69">
              <a:extLst>
                <a:ext uri="{FF2B5EF4-FFF2-40B4-BE49-F238E27FC236}">
                  <a16:creationId xmlns:a16="http://schemas.microsoft.com/office/drawing/2014/main" id="{337CF92F-98B5-4A4D-8D34-4298B363C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3" b="4463"/>
            <a:stretch>
              <a:fillRect/>
            </a:stretch>
          </p:blipFill>
          <p:spPr>
            <a:xfrm>
              <a:off x="571923" y="4620893"/>
              <a:ext cx="1263656" cy="1263656"/>
            </a:xfrm>
            <a:prstGeom prst="ellipse">
              <a:avLst/>
            </a:prstGeom>
            <a:effectLst>
              <a:outerShdw blurRad="25400" dist="127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65061C-7AB3-49DA-B502-8A51671C873C}"/>
                </a:ext>
              </a:extLst>
            </p:cNvPr>
            <p:cNvSpPr/>
            <p:nvPr/>
          </p:nvSpPr>
          <p:spPr>
            <a:xfrm>
              <a:off x="274101" y="5947008"/>
              <a:ext cx="2021371" cy="4461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sz="1000" b="1" dirty="0">
                  <a:solidFill>
                    <a:srgbClr val="F5A11A"/>
                  </a:solidFill>
                  <a:latin typeface="Raleway" panose="020B0503030101060003" pitchFamily="34" charset="0"/>
                </a:rPr>
                <a:t>Frédéric </a:t>
              </a:r>
              <a:r>
                <a:rPr lang="en-US" sz="1000" b="1" dirty="0" err="1">
                  <a:solidFill>
                    <a:srgbClr val="F5A11A"/>
                  </a:solidFill>
                  <a:latin typeface="Raleway" panose="020B0503030101060003" pitchFamily="34" charset="0"/>
                </a:rPr>
                <a:t>Lempereur</a:t>
              </a:r>
              <a:br>
                <a:rPr lang="en-US" sz="1000" b="1" dirty="0">
                  <a:solidFill>
                    <a:srgbClr val="F5A11A"/>
                  </a:solidFill>
                  <a:latin typeface="Raleway" panose="020B0503030101060003" pitchFamily="34" charset="0"/>
                </a:rPr>
              </a:br>
              <a:r>
                <a:rPr lang="en-US" sz="1000" b="1" dirty="0">
                  <a:solidFill>
                    <a:srgbClr val="002060"/>
                  </a:solidFill>
                  <a:latin typeface="Raleway" panose="020B0503030101060003" pitchFamily="34" charset="0"/>
                </a:rPr>
                <a:t>Business Developer FR</a:t>
              </a:r>
              <a:endParaRPr lang="fr-BE" sz="1000" b="1" dirty="0">
                <a:solidFill>
                  <a:srgbClr val="002060"/>
                </a:solidFill>
                <a:latin typeface="Raleway" panose="020B0503030101060003" pitchFamily="34" charset="0"/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67B80CF5-CFDB-4B96-AB5B-6D498423F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640" y="4039556"/>
            <a:ext cx="1347333" cy="1347333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A1526BE-7BEF-4461-BFE1-23211B0B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  <a:latin typeface="Raleway" panose="020B0503030101060003" pitchFamily="34" charset="0"/>
              </a:rPr>
              <a:t>7</a:t>
            </a:fld>
            <a:endParaRPr lang="fr-BE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4D2426E-C84F-4D98-A9E1-4CE9F163E1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C5BE3DE-242B-4E25-859F-7EFF158FC5A3}"/>
              </a:ext>
            </a:extLst>
          </p:cNvPr>
          <p:cNvSpPr txBox="1"/>
          <p:nvPr/>
        </p:nvSpPr>
        <p:spPr>
          <a:xfrm>
            <a:off x="552112" y="206846"/>
            <a:ext cx="942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3600" b="1">
                <a:solidFill>
                  <a:srgbClr val="200050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/>
              <a:t>Team: </a:t>
            </a:r>
            <a:r>
              <a:rPr lang="fr-BE" dirty="0">
                <a:solidFill>
                  <a:srgbClr val="002060"/>
                </a:solidFill>
              </a:rPr>
              <a:t>Strong</a:t>
            </a:r>
            <a:r>
              <a:rPr lang="fr-BE" dirty="0"/>
              <a:t> </a:t>
            </a:r>
            <a:r>
              <a:rPr lang="fr-BE" dirty="0" err="1"/>
              <a:t>complimentary</a:t>
            </a:r>
            <a:r>
              <a:rPr lang="fr-BE" dirty="0"/>
              <a:t> profiles</a:t>
            </a:r>
          </a:p>
        </p:txBody>
      </p:sp>
    </p:spTree>
    <p:extLst>
      <p:ext uri="{BB962C8B-B14F-4D97-AF65-F5344CB8AC3E}">
        <p14:creationId xmlns:p14="http://schemas.microsoft.com/office/powerpoint/2010/main" val="26222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6B1BCC-94AB-40D9-BEF5-97489D3E1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6904" r="4124" b="7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1F9547-7292-46DC-9AF3-58547075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>
                <a:solidFill>
                  <a:schemeClr val="bg1"/>
                </a:solidFill>
              </a:rPr>
              <a:t>8</a:t>
            </a:fld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8D10BF-8223-417B-A55F-96A497431501}"/>
              </a:ext>
            </a:extLst>
          </p:cNvPr>
          <p:cNvSpPr txBox="1"/>
          <p:nvPr/>
        </p:nvSpPr>
        <p:spPr>
          <a:xfrm>
            <a:off x="405028" y="3464130"/>
            <a:ext cx="540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2400" b="1">
                <a:solidFill>
                  <a:srgbClr val="FDFDFD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 err="1"/>
              <a:t>Margin</a:t>
            </a:r>
            <a:r>
              <a:rPr lang="fr-BE" dirty="0"/>
              <a:t>: </a:t>
            </a:r>
            <a:r>
              <a:rPr lang="fr-BE" dirty="0" err="1"/>
              <a:t>From</a:t>
            </a:r>
            <a:r>
              <a:rPr lang="fr-BE" dirty="0"/>
              <a:t> 41% up to 90%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29A1A1-0987-419D-AFC0-488945003E66}"/>
              </a:ext>
            </a:extLst>
          </p:cNvPr>
          <p:cNvSpPr txBox="1"/>
          <p:nvPr/>
        </p:nvSpPr>
        <p:spPr>
          <a:xfrm>
            <a:off x="405029" y="2421530"/>
            <a:ext cx="673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2400" b="1">
                <a:solidFill>
                  <a:srgbClr val="FDFDFD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/>
              <a:t>Model </a:t>
            </a:r>
            <a:r>
              <a:rPr lang="fr-BE" dirty="0" err="1"/>
              <a:t>validated</a:t>
            </a:r>
            <a:r>
              <a:rPr lang="fr-BE" dirty="0"/>
              <a:t>: </a:t>
            </a:r>
            <a:r>
              <a:rPr lang="fr-BE" dirty="0" err="1"/>
              <a:t>price</a:t>
            </a:r>
            <a:r>
              <a:rPr lang="fr-BE" dirty="0"/>
              <a:t> per </a:t>
            </a:r>
            <a:r>
              <a:rPr lang="fr-BE" dirty="0" err="1"/>
              <a:t>sqm</a:t>
            </a:r>
            <a:r>
              <a:rPr lang="fr-BE" dirty="0"/>
              <a:t> 3€, 5€, 10€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103513-E650-4E4E-AA0E-29D0535B29FA}"/>
              </a:ext>
            </a:extLst>
          </p:cNvPr>
          <p:cNvSpPr txBox="1"/>
          <p:nvPr/>
        </p:nvSpPr>
        <p:spPr>
          <a:xfrm>
            <a:off x="328612" y="359808"/>
            <a:ext cx="494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FDFDFD"/>
                </a:solidFill>
                <a:latin typeface="Raleway" panose="020B0503030101060003" pitchFamily="34" charset="0"/>
              </a:rPr>
              <a:t>Business model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1C78DF0-E166-436D-9EFE-DBC0E95D028D}"/>
              </a:ext>
            </a:extLst>
          </p:cNvPr>
          <p:cNvSpPr txBox="1"/>
          <p:nvPr/>
        </p:nvSpPr>
        <p:spPr>
          <a:xfrm>
            <a:off x="405029" y="1378930"/>
            <a:ext cx="699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PK"/>
            </a:defPPr>
            <a:lvl1pPr>
              <a:defRPr sz="2400" b="1">
                <a:solidFill>
                  <a:srgbClr val="FDFDFD"/>
                </a:solidFill>
                <a:latin typeface="Raleway" panose="020B0503030101060003" pitchFamily="34" charset="0"/>
              </a:defRPr>
            </a:lvl1pPr>
          </a:lstStyle>
          <a:p>
            <a:r>
              <a:rPr lang="fr-BE" dirty="0"/>
              <a:t>B2B: Promotors, real </a:t>
            </a:r>
            <a:r>
              <a:rPr lang="fr-BE" dirty="0" err="1"/>
              <a:t>estate</a:t>
            </a:r>
            <a:r>
              <a:rPr lang="fr-BE" dirty="0"/>
              <a:t> </a:t>
            </a:r>
            <a:r>
              <a:rPr lang="fr-BE" dirty="0" err="1"/>
              <a:t>agencies</a:t>
            </a:r>
            <a:endParaRPr lang="fr-BE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06849E-81A2-4F3E-AF9A-B97DEEF5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30" y="186297"/>
            <a:ext cx="525513" cy="3489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A0C0BC-21BA-4B33-89A9-3FAB9B2FD4E3}"/>
              </a:ext>
            </a:extLst>
          </p:cNvPr>
          <p:cNvSpPr/>
          <p:nvPr/>
        </p:nvSpPr>
        <p:spPr>
          <a:xfrm>
            <a:off x="405028" y="45609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rgbClr val="FDFDFD"/>
                </a:solidFill>
                <a:latin typeface="Raleway" panose="020B0503030101060003" pitchFamily="34" charset="0"/>
              </a:rPr>
              <a:t>Average</a:t>
            </a:r>
            <a:r>
              <a:rPr lang="fr-BE" sz="2400" b="1" dirty="0">
                <a:solidFill>
                  <a:srgbClr val="FDFDFD"/>
                </a:solidFill>
                <a:latin typeface="Raleway" panose="020B0503030101060003" pitchFamily="34" charset="0"/>
              </a:rPr>
              <a:t> revenue per </a:t>
            </a:r>
            <a:r>
              <a:rPr lang="fr-BE" sz="2400" b="1" dirty="0" err="1">
                <a:solidFill>
                  <a:srgbClr val="FDFDFD"/>
                </a:solidFill>
                <a:latin typeface="Raleway" panose="020B0503030101060003" pitchFamily="34" charset="0"/>
              </a:rPr>
              <a:t>project</a:t>
            </a:r>
            <a:r>
              <a:rPr lang="fr-BE" sz="2400" b="1" dirty="0">
                <a:solidFill>
                  <a:srgbClr val="FDFDFD"/>
                </a:solidFill>
                <a:latin typeface="Raleway" panose="020B0503030101060003" pitchFamily="34" charset="0"/>
              </a:rPr>
              <a:t>: 8000€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71CB8-8924-4AF6-9ACA-C464EFAE4670}"/>
              </a:ext>
            </a:extLst>
          </p:cNvPr>
          <p:cNvSpPr/>
          <p:nvPr/>
        </p:nvSpPr>
        <p:spPr>
          <a:xfrm>
            <a:off x="405028" y="547861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rgbClr val="FDFDFD"/>
                </a:solidFill>
                <a:latin typeface="Raleway" panose="020B0503030101060003" pitchFamily="34" charset="0"/>
              </a:rPr>
              <a:t>Cost</a:t>
            </a:r>
            <a:r>
              <a:rPr lang="fr-BE" sz="2400" b="1" dirty="0">
                <a:solidFill>
                  <a:srgbClr val="FDFDFD"/>
                </a:solidFill>
                <a:latin typeface="Raleway" panose="020B0503030101060003" pitchFamily="34" charset="0"/>
              </a:rPr>
              <a:t> of sales to </a:t>
            </a:r>
            <a:r>
              <a:rPr lang="fr-BE" sz="2400" b="1" dirty="0" err="1">
                <a:solidFill>
                  <a:srgbClr val="FDFDFD"/>
                </a:solidFill>
                <a:latin typeface="Raleway" panose="020B0503030101060003" pitchFamily="34" charset="0"/>
              </a:rPr>
              <a:t>sign</a:t>
            </a:r>
            <a:r>
              <a:rPr lang="fr-BE" sz="2400" b="1" dirty="0">
                <a:solidFill>
                  <a:srgbClr val="FDFDFD"/>
                </a:solidFill>
                <a:latin typeface="Raleway" panose="020B0503030101060003" pitchFamily="34" charset="0"/>
              </a:rPr>
              <a:t> a </a:t>
            </a:r>
            <a:r>
              <a:rPr lang="fr-BE" sz="2400" b="1" dirty="0" err="1">
                <a:solidFill>
                  <a:srgbClr val="FDFDFD"/>
                </a:solidFill>
                <a:latin typeface="Raleway" panose="020B0503030101060003" pitchFamily="34" charset="0"/>
              </a:rPr>
              <a:t>customer</a:t>
            </a:r>
            <a:r>
              <a:rPr lang="fr-BE" sz="2400" b="1" dirty="0">
                <a:solidFill>
                  <a:srgbClr val="FDFDFD"/>
                </a:solidFill>
                <a:latin typeface="Raleway" panose="020B0503030101060003" pitchFamily="34" charset="0"/>
              </a:rPr>
              <a:t>: 1500€</a:t>
            </a:r>
          </a:p>
        </p:txBody>
      </p:sp>
    </p:spTree>
    <p:extLst>
      <p:ext uri="{BB962C8B-B14F-4D97-AF65-F5344CB8AC3E}">
        <p14:creationId xmlns:p14="http://schemas.microsoft.com/office/powerpoint/2010/main" val="3582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14ACAA-2F44-442F-A655-72FBFE7F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0EB6-8FBA-41C4-9317-5D00C1440926}" type="slidenum">
              <a:rPr lang="fr-BE" smtClean="0"/>
              <a:t>9</a:t>
            </a:fld>
            <a:endParaRPr lang="fr-BE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0044C63-C742-4542-B041-A6F61FCE7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7" t="17441" r="4338" b="7179"/>
          <a:stretch/>
        </p:blipFill>
        <p:spPr>
          <a:xfrm>
            <a:off x="-7983" y="0"/>
            <a:ext cx="1219998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E5C534-3674-49F0-9380-606142BD7215}"/>
              </a:ext>
            </a:extLst>
          </p:cNvPr>
          <p:cNvSpPr txBox="1"/>
          <p:nvPr/>
        </p:nvSpPr>
        <p:spPr>
          <a:xfrm>
            <a:off x="318498" y="1623948"/>
            <a:ext cx="587912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dirty="0">
                <a:solidFill>
                  <a:srgbClr val="FFFFFF"/>
                </a:solidFill>
                <a:latin typeface="Raleway" panose="020B0503030101060003" pitchFamily="34" charset="0"/>
              </a:rPr>
              <a:t>14 </a:t>
            </a:r>
            <a:r>
              <a:rPr lang="fr-FR" sz="40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recurring</a:t>
            </a:r>
            <a:r>
              <a:rPr lang="fr-FR" sz="4000" b="1" dirty="0">
                <a:solidFill>
                  <a:srgbClr val="FFFFFF"/>
                </a:solidFill>
                <a:latin typeface="Raleway" panose="020B0503030101060003" pitchFamily="34" charset="0"/>
              </a:rPr>
              <a:t> </a:t>
            </a:r>
            <a:r>
              <a:rPr lang="fr-FR" sz="4000" b="1" dirty="0" err="1">
                <a:solidFill>
                  <a:srgbClr val="FFFFFF"/>
                </a:solidFill>
                <a:latin typeface="Raleway" panose="020B0503030101060003" pitchFamily="34" charset="0"/>
              </a:rPr>
              <a:t>customers</a:t>
            </a:r>
            <a:endParaRPr lang="fr-FR" sz="2800" dirty="0">
              <a:solidFill>
                <a:srgbClr val="FFFFFF"/>
              </a:solidFill>
              <a:latin typeface="Raleway" panose="020B0503030101060003" pitchFamily="34" charset="0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733900-9379-4C02-BED2-599AE17FF4B0}"/>
              </a:ext>
            </a:extLst>
          </p:cNvPr>
          <p:cNvSpPr txBox="1"/>
          <p:nvPr/>
        </p:nvSpPr>
        <p:spPr>
          <a:xfrm>
            <a:off x="318498" y="3491180"/>
            <a:ext cx="6534365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 err="1">
                <a:solidFill>
                  <a:srgbClr val="FFFF00"/>
                </a:solidFill>
                <a:latin typeface="Raleway" panose="020B0503030101060003" pitchFamily="34" charset="0"/>
                <a:cs typeface="Calibri"/>
              </a:rPr>
              <a:t>Growth</a:t>
            </a:r>
            <a:r>
              <a:rPr lang="fr-FR" sz="3600" b="1" dirty="0">
                <a:solidFill>
                  <a:srgbClr val="FFFF00"/>
                </a:solidFill>
                <a:latin typeface="Raleway" panose="020B0503030101060003" pitchFamily="34" charset="0"/>
                <a:cs typeface="Calibri"/>
              </a:rPr>
              <a:t> by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Signing</a:t>
            </a: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 leaders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agencies</a:t>
            </a: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 in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regions</a:t>
            </a:r>
            <a:endParaRPr lang="fr-FR" sz="2800" dirty="0">
              <a:solidFill>
                <a:srgbClr val="FFFFFF"/>
              </a:solidFill>
              <a:latin typeface="Raleway" panose="020B05030301010600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Wallonia</a:t>
            </a: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, Brussels, Luxembourg, second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invest</a:t>
            </a: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Sales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representative</a:t>
            </a: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 &amp; CEO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events</a:t>
            </a:r>
            <a:endParaRPr lang="fr-FR" sz="2800" dirty="0">
              <a:solidFill>
                <a:srgbClr val="FFFFFF"/>
              </a:solidFill>
              <a:latin typeface="Raleway" panose="020B05030301010600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Raleway" panose="020B0503030101060003" pitchFamily="34" charset="0"/>
              </a:rPr>
              <a:t>Product </a:t>
            </a:r>
            <a:r>
              <a:rPr lang="fr-FR" sz="2800" dirty="0" err="1">
                <a:solidFill>
                  <a:srgbClr val="FFFFFF"/>
                </a:solidFill>
                <a:latin typeface="Raleway" panose="020B0503030101060003" pitchFamily="34" charset="0"/>
              </a:rPr>
              <a:t>catalog</a:t>
            </a:r>
            <a:endParaRPr lang="fr-FR" sz="2800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B72142-65F1-473A-9F73-AAC3CF8A9327}"/>
              </a:ext>
            </a:extLst>
          </p:cNvPr>
          <p:cNvSpPr txBox="1"/>
          <p:nvPr/>
        </p:nvSpPr>
        <p:spPr>
          <a:xfrm>
            <a:off x="318498" y="360777"/>
            <a:ext cx="542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Sales and marketing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C5CDDF0-AA03-494C-91E2-F30EBEDE7568}"/>
              </a:ext>
            </a:extLst>
          </p:cNvPr>
          <p:cNvGrpSpPr/>
          <p:nvPr/>
        </p:nvGrpSpPr>
        <p:grpSpPr>
          <a:xfrm>
            <a:off x="385736" y="2431661"/>
            <a:ext cx="1227030" cy="760308"/>
            <a:chOff x="546312" y="271672"/>
            <a:chExt cx="1566986" cy="9401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33230C-AF00-4479-BC6D-61415B4165E1}"/>
                </a:ext>
              </a:extLst>
            </p:cNvPr>
            <p:cNvSpPr/>
            <p:nvPr/>
          </p:nvSpPr>
          <p:spPr>
            <a:xfrm>
              <a:off x="546312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9" name="Image 2">
              <a:extLst>
                <a:ext uri="{FF2B5EF4-FFF2-40B4-BE49-F238E27FC236}">
                  <a16:creationId xmlns:a16="http://schemas.microsoft.com/office/drawing/2014/main" id="{CAC83718-809B-42C8-8765-F25F6A116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789" y="357963"/>
              <a:ext cx="752412" cy="752412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F4ADD33-C1B9-4C67-9FEC-E4E521D08FE9}"/>
              </a:ext>
            </a:extLst>
          </p:cNvPr>
          <p:cNvGrpSpPr/>
          <p:nvPr/>
        </p:nvGrpSpPr>
        <p:grpSpPr>
          <a:xfrm>
            <a:off x="1733623" y="2430867"/>
            <a:ext cx="1255237" cy="760308"/>
            <a:chOff x="2710392" y="1649368"/>
            <a:chExt cx="1566986" cy="9401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DC0A68-76FF-4A09-8CBC-C4F4D2340F9F}"/>
                </a:ext>
              </a:extLst>
            </p:cNvPr>
            <p:cNvSpPr/>
            <p:nvPr/>
          </p:nvSpPr>
          <p:spPr>
            <a:xfrm>
              <a:off x="2710392" y="1649368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2" name="Image 9">
              <a:extLst>
                <a:ext uri="{FF2B5EF4-FFF2-40B4-BE49-F238E27FC236}">
                  <a16:creationId xmlns:a16="http://schemas.microsoft.com/office/drawing/2014/main" id="{B33D1D27-6668-4E7E-8CB7-4C538DD8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2998" y="1760149"/>
              <a:ext cx="1281774" cy="640888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A45A66-E57A-4D30-8526-D4D18D96FFED}"/>
              </a:ext>
            </a:extLst>
          </p:cNvPr>
          <p:cNvGrpSpPr/>
          <p:nvPr/>
        </p:nvGrpSpPr>
        <p:grpSpPr>
          <a:xfrm>
            <a:off x="3109717" y="2430867"/>
            <a:ext cx="1255237" cy="760308"/>
            <a:chOff x="4874472" y="271672"/>
            <a:chExt cx="1566986" cy="9401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101D9B-38B0-4B06-A0C6-7DDF2AC17AEB}"/>
                </a:ext>
              </a:extLst>
            </p:cNvPr>
            <p:cNvSpPr/>
            <p:nvPr/>
          </p:nvSpPr>
          <p:spPr>
            <a:xfrm>
              <a:off x="4874472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5" name="Image 8">
              <a:extLst>
                <a:ext uri="{FF2B5EF4-FFF2-40B4-BE49-F238E27FC236}">
                  <a16:creationId xmlns:a16="http://schemas.microsoft.com/office/drawing/2014/main" id="{F3A1757A-F86D-4545-8B65-0F1922E5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8583" y="370489"/>
              <a:ext cx="738764" cy="738764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276DBD-342C-4473-AB77-33E17BE6F910}"/>
              </a:ext>
            </a:extLst>
          </p:cNvPr>
          <p:cNvGrpSpPr/>
          <p:nvPr/>
        </p:nvGrpSpPr>
        <p:grpSpPr>
          <a:xfrm>
            <a:off x="4477270" y="2431625"/>
            <a:ext cx="1265984" cy="759550"/>
            <a:chOff x="6506649" y="271672"/>
            <a:chExt cx="1566986" cy="9401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4BF250-6422-499A-83F1-704BDFF8201C}"/>
                </a:ext>
              </a:extLst>
            </p:cNvPr>
            <p:cNvSpPr/>
            <p:nvPr/>
          </p:nvSpPr>
          <p:spPr>
            <a:xfrm>
              <a:off x="6506649" y="271672"/>
              <a:ext cx="1566986" cy="940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pic>
          <p:nvPicPr>
            <p:cNvPr id="18" name="Image 10" descr="Une image contenant clipart&#10;&#10;Description générée automatiquement">
              <a:extLst>
                <a:ext uri="{FF2B5EF4-FFF2-40B4-BE49-F238E27FC236}">
                  <a16:creationId xmlns:a16="http://schemas.microsoft.com/office/drawing/2014/main" id="{9E060DF0-FE3D-4744-B066-E5D8ECFCF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805" y="617686"/>
              <a:ext cx="1265054" cy="251006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82B125A-0FCD-4BCD-9B16-5F0C374B8EA8}"/>
              </a:ext>
            </a:extLst>
          </p:cNvPr>
          <p:cNvSpPr txBox="1"/>
          <p:nvPr/>
        </p:nvSpPr>
        <p:spPr>
          <a:xfrm>
            <a:off x="5841242" y="2913937"/>
            <a:ext cx="60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072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Grand écran</PresentationFormat>
  <Paragraphs>195</Paragraphs>
  <Slides>25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Nixie</vt:lpstr>
      <vt:lpstr>Poppins SemiBold</vt:lpstr>
      <vt:lpstr>Raleway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Additional slides for Q&amp;A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Duyckaerts</dc:creator>
  <cp:lastModifiedBy>Jean-Marc Duyckaerts</cp:lastModifiedBy>
  <cp:revision>45</cp:revision>
  <dcterms:created xsi:type="dcterms:W3CDTF">2019-09-01T19:03:17Z</dcterms:created>
  <dcterms:modified xsi:type="dcterms:W3CDTF">2019-09-08T18:31:45Z</dcterms:modified>
</cp:coreProperties>
</file>