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tmp" ContentType="image/png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262" r:id="rId3"/>
    <p:sldId id="257" r:id="rId4"/>
    <p:sldId id="258" r:id="rId5"/>
    <p:sldId id="259" r:id="rId6"/>
    <p:sldId id="261" r:id="rId7"/>
    <p:sldId id="264" r:id="rId8"/>
    <p:sldId id="271" r:id="rId9"/>
    <p:sldId id="272" r:id="rId10"/>
    <p:sldId id="263" r:id="rId11"/>
    <p:sldId id="265" r:id="rId12"/>
    <p:sldId id="266" r:id="rId13"/>
    <p:sldId id="274" r:id="rId14"/>
    <p:sldId id="267" r:id="rId15"/>
    <p:sldId id="268" r:id="rId16"/>
    <p:sldId id="269" r:id="rId17"/>
    <p:sldId id="270" r:id="rId18"/>
    <p:sldId id="275" r:id="rId19"/>
    <p:sldId id="273" r:id="rId20"/>
    <p:sldId id="276" r:id="rId21"/>
    <p:sldId id="277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5FF"/>
    <a:srgbClr val="EDF4DC"/>
    <a:srgbClr val="FF0000"/>
    <a:srgbClr val="143E75"/>
    <a:srgbClr val="FFFFFF"/>
    <a:srgbClr val="98C23B"/>
    <a:srgbClr val="008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4"/>
    <p:restoredTop sz="96296" autoAdjust="0"/>
  </p:normalViewPr>
  <p:slideViewPr>
    <p:cSldViewPr snapToGrid="0">
      <p:cViewPr varScale="1">
        <p:scale>
          <a:sx n="122" d="100"/>
          <a:sy n="122" d="100"/>
        </p:scale>
        <p:origin x="1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00244247370582165"/>
          <c:y val="0.0320251377028576"/>
          <c:w val="0.999755752629418"/>
          <c:h val="0.7887944992791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Turnkey plants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2019.0</c:v>
                </c:pt>
                <c:pt idx="1">
                  <c:v>2020.0</c:v>
                </c:pt>
                <c:pt idx="2">
                  <c:v>2021.0</c:v>
                </c:pt>
                <c:pt idx="3">
                  <c:v>2022.0</c:v>
                </c:pt>
              </c:numCache>
            </c:numRef>
          </c:cat>
          <c:val>
            <c:numRef>
              <c:f>Hoja1!$B$2:$B$5</c:f>
              <c:numCache>
                <c:formatCode>General</c:formatCode>
                <c:ptCount val="4"/>
                <c:pt idx="0">
                  <c:v>2.0</c:v>
                </c:pt>
                <c:pt idx="1">
                  <c:v>3.0</c:v>
                </c:pt>
                <c:pt idx="2">
                  <c:v>5.0</c:v>
                </c:pt>
                <c:pt idx="3">
                  <c:v>8.0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AC3-48E2-A1F7-7A599678C9B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Licence agreements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Hoja1!$A$2:$A$5</c:f>
              <c:numCache>
                <c:formatCode>General</c:formatCode>
                <c:ptCount val="4"/>
                <c:pt idx="0">
                  <c:v>2019.0</c:v>
                </c:pt>
                <c:pt idx="1">
                  <c:v>2020.0</c:v>
                </c:pt>
                <c:pt idx="2">
                  <c:v>2021.0</c:v>
                </c:pt>
                <c:pt idx="3">
                  <c:v>2022.0</c:v>
                </c:pt>
              </c:numCache>
            </c:numRef>
          </c:cat>
          <c:val>
            <c:numRef>
              <c:f>Hoja1!$C$2:$C$5</c:f>
              <c:numCache>
                <c:formatCode>General</c:formatCode>
                <c:ptCount val="4"/>
                <c:pt idx="0">
                  <c:v>4.0</c:v>
                </c:pt>
                <c:pt idx="1">
                  <c:v>8.0</c:v>
                </c:pt>
                <c:pt idx="2">
                  <c:v>13.0</c:v>
                </c:pt>
                <c:pt idx="3">
                  <c:v>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AC3-48E2-A1F7-7A599678C9B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-504286816"/>
        <c:axId val="-503980016"/>
      </c:barChart>
      <c:catAx>
        <c:axId val="-5042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503980016"/>
        <c:crosses val="autoZero"/>
        <c:auto val="1"/>
        <c:lblAlgn val="ctr"/>
        <c:lblOffset val="100"/>
        <c:noMultiLvlLbl val="0"/>
      </c:catAx>
      <c:valAx>
        <c:axId val="-50398001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50428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Sales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Hoja1!$A$2:$A$7</c:f>
              <c:numCache>
                <c:formatCode>General</c:formatCode>
                <c:ptCount val="6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  <c:pt idx="5">
                  <c:v>2020.0</c:v>
                </c:pt>
              </c:numCache>
            </c:numRef>
          </c:cat>
          <c:val>
            <c:numRef>
              <c:f>Hoja1!$B$2:$B$7</c:f>
              <c:numCache>
                <c:formatCode>#,##0.00\ "€"</c:formatCode>
                <c:ptCount val="6"/>
                <c:pt idx="0">
                  <c:v>19000.0</c:v>
                </c:pt>
                <c:pt idx="1">
                  <c:v>288000.0</c:v>
                </c:pt>
                <c:pt idx="2">
                  <c:v>500000.0</c:v>
                </c:pt>
                <c:pt idx="3">
                  <c:v>2.6E6</c:v>
                </c:pt>
                <c:pt idx="4">
                  <c:v>5.54E6</c:v>
                </c:pt>
                <c:pt idx="5">
                  <c:v>6.97E6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786-4A21-BAA3-7D99B86E2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505352528"/>
        <c:axId val="-505019040"/>
      </c:lineChart>
      <c:catAx>
        <c:axId val="-50535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505019040"/>
        <c:crosses val="autoZero"/>
        <c:auto val="1"/>
        <c:lblAlgn val="ctr"/>
        <c:lblOffset val="100"/>
        <c:noMultiLvlLbl val="0"/>
      </c:catAx>
      <c:valAx>
        <c:axId val="-50501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-50535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C2FE08-DDD8-4856-8BD7-D0684B23F208}" type="doc">
      <dgm:prSet loTypeId="urn:microsoft.com/office/officeart/2009/3/layout/Phased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6AE391-4243-4F27-9C2C-72555B454B3E}">
      <dgm:prSet phldrT="[Texto]"/>
      <dgm:spPr/>
      <dgm:t>
        <a:bodyPr/>
        <a:lstStyle/>
        <a:p>
          <a:r>
            <a:rPr lang="en-US" b="1" dirty="0">
              <a:solidFill>
                <a:schemeClr val="accent1"/>
              </a:solidFill>
              <a:latin typeface="Century Gothic" panose="020B0502020202020204" pitchFamily="34" charset="0"/>
            </a:rPr>
            <a:t>41 Have sent material</a:t>
          </a:r>
        </a:p>
      </dgm:t>
    </dgm:pt>
    <dgm:pt modelId="{B5EF8E2B-E4B8-40D6-AE64-98DE0D459566}" type="parTrans" cxnId="{CDCE664A-8357-4934-8EBA-BB2124D9EA9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BF7A32E4-60B1-41D7-B173-7D40839BE861}" type="sibTrans" cxnId="{CDCE664A-8357-4934-8EBA-BB2124D9EA90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03F25C93-C462-4EAD-8322-7FE9880F72D7}">
      <dgm:prSet phldrT="[Texto]"/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endParaRPr lang="en-US" dirty="0">
            <a:latin typeface="Century Gothic" panose="020B0502020202020204" pitchFamily="34" charset="0"/>
          </a:endParaRPr>
        </a:p>
      </dgm:t>
    </dgm:pt>
    <dgm:pt modelId="{D7EEF6BE-210B-4A34-B0E8-6BB3839151A2}" type="parTrans" cxnId="{B98C9A9B-C1D6-40D2-BF04-AFDACA71671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C9E79F82-CB52-48B2-A5D8-60311C31BFAC}" type="sibTrans" cxnId="{B98C9A9B-C1D6-40D2-BF04-AFDACA716717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50A3AC64-F1A1-40B6-90D4-1B48C8C5D31F}">
      <dgm:prSet phldrT="[Texto]"/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endParaRPr lang="en-US" dirty="0">
            <a:latin typeface="Century Gothic" panose="020B0502020202020204" pitchFamily="34" charset="0"/>
          </a:endParaRPr>
        </a:p>
      </dgm:t>
    </dgm:pt>
    <dgm:pt modelId="{1953A568-54DB-49E3-8D90-B4328F26E4B2}" type="parTrans" cxnId="{D7238B25-2FB1-4263-B187-BDB05B25A3B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F1CF8AE-4697-49D3-9800-A8DBB060FEC8}" type="sibTrans" cxnId="{D7238B25-2FB1-4263-B187-BDB05B25A3BB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3E6053D-682E-40BA-95FC-B56A0054346F}">
      <dgm:prSet phldrT="[Texto]"/>
      <dgm:spPr/>
      <dgm:t>
        <a:bodyPr/>
        <a:lstStyle/>
        <a:p>
          <a:r>
            <a:rPr lang="en-US" b="1" dirty="0">
              <a:solidFill>
                <a:schemeClr val="accent1"/>
              </a:solidFill>
              <a:latin typeface="Century Gothic" panose="020B0502020202020204" pitchFamily="34" charset="0"/>
            </a:rPr>
            <a:t>31 Industrial tests paid</a:t>
          </a:r>
        </a:p>
      </dgm:t>
    </dgm:pt>
    <dgm:pt modelId="{A2CDEF20-09CD-4409-94D7-FFD0FE45DE9C}" type="parTrans" cxnId="{F35D5BDA-DC26-4006-870C-63DF540857B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2F2C475D-CDFE-40E8-855C-F9B2D25AA42B}" type="sibTrans" cxnId="{F35D5BDA-DC26-4006-870C-63DF540857B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BCF772D-FD53-4AF0-9836-58FEF8478E64}">
      <dgm:prSet phldrT="[Texto]"/>
      <dgm:spPr>
        <a:solidFill>
          <a:schemeClr val="accent5">
            <a:lumMod val="60000"/>
            <a:lumOff val="40000"/>
            <a:alpha val="50000"/>
          </a:schemeClr>
        </a:solidFill>
        <a:ln>
          <a:noFill/>
        </a:ln>
      </dgm:spPr>
      <dgm:t>
        <a:bodyPr/>
        <a:lstStyle/>
        <a:p>
          <a:endParaRPr lang="en-US" dirty="0">
            <a:latin typeface="Century Gothic" panose="020B0502020202020204" pitchFamily="34" charset="0"/>
          </a:endParaRPr>
        </a:p>
      </dgm:t>
    </dgm:pt>
    <dgm:pt modelId="{318622DB-31B4-4D42-80F7-733CAEA86FAC}" type="parTrans" cxnId="{36238472-4074-4E5B-9899-E9FDA21DDE1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9554C442-B2EE-4ABF-9D35-A5AA1B3C18E6}" type="sibTrans" cxnId="{36238472-4074-4E5B-9899-E9FDA21DDE1D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8D76CCF5-A9C6-4441-8C37-C660986B60D7}">
      <dgm:prSet phldrT="[Texto]"/>
      <dgm:spPr>
        <a:solidFill>
          <a:schemeClr val="accent5">
            <a:lumMod val="60000"/>
            <a:lumOff val="40000"/>
            <a:alpha val="50000"/>
          </a:schemeClr>
        </a:solidFill>
        <a:ln>
          <a:noFill/>
        </a:ln>
      </dgm:spPr>
      <dgm:t>
        <a:bodyPr/>
        <a:lstStyle/>
        <a:p>
          <a:endParaRPr lang="en-US" dirty="0">
            <a:latin typeface="Century Gothic" panose="020B0502020202020204" pitchFamily="34" charset="0"/>
          </a:endParaRPr>
        </a:p>
      </dgm:t>
    </dgm:pt>
    <dgm:pt modelId="{B2E33444-D510-4989-8BB9-8C744C14A215}" type="parTrans" cxnId="{437D5EDC-FCA5-44B7-88C4-87C78BB9F1F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D61B0641-4BE5-4E6D-BAE3-B6AB8B060CC2}" type="sibTrans" cxnId="{437D5EDC-FCA5-44B7-88C4-87C78BB9F1F1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A1B2244F-78FD-4446-9135-D353F12AAF8D}">
      <dgm:prSet phldrT="[Texto]"/>
      <dgm:spPr/>
      <dgm:t>
        <a:bodyPr/>
        <a:lstStyle/>
        <a:p>
          <a:r>
            <a:rPr lang="en-US" b="1" dirty="0">
              <a:solidFill>
                <a:schemeClr val="accent1"/>
              </a:solidFill>
              <a:latin typeface="Century Gothic" panose="020B0502020202020204" pitchFamily="34" charset="0"/>
            </a:rPr>
            <a:t>11 Film tests &amp; validation</a:t>
          </a:r>
        </a:p>
      </dgm:t>
    </dgm:pt>
    <dgm:pt modelId="{CBB66A45-35A0-4B02-A015-6F8FB8D4748A}" type="parTrans" cxnId="{B1B07D49-EEE1-45E7-A805-E8A3960201D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E67E600A-1C2A-4C7D-9C66-B56901A89F38}" type="sibTrans" cxnId="{B1B07D49-EEE1-45E7-A805-E8A3960201DF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61E5DE13-06DB-4E58-BA28-643EAE55173B}">
      <dgm:prSet phldrT="[Texto]"/>
      <dgm:spPr>
        <a:solidFill>
          <a:schemeClr val="accent5"/>
        </a:solidFill>
        <a:ln>
          <a:noFill/>
        </a:ln>
      </dgm:spPr>
      <dgm:t>
        <a:bodyPr/>
        <a:lstStyle/>
        <a:p>
          <a:endParaRPr lang="en-US" dirty="0">
            <a:latin typeface="Century Gothic" panose="020B0502020202020204" pitchFamily="34" charset="0"/>
          </a:endParaRPr>
        </a:p>
      </dgm:t>
    </dgm:pt>
    <dgm:pt modelId="{373AD8CF-7B23-4349-84D9-73C8EA8892A6}" type="parTrans" cxnId="{8E966C75-8FCD-4019-A7E6-56E720DF700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3EE660E8-8251-4EF3-A9A5-024642764BF2}" type="sibTrans" cxnId="{8E966C75-8FCD-4019-A7E6-56E720DF700E}">
      <dgm:prSet/>
      <dgm:spPr/>
      <dgm:t>
        <a:bodyPr/>
        <a:lstStyle/>
        <a:p>
          <a:endParaRPr lang="en-US">
            <a:latin typeface="Century Gothic" panose="020B0502020202020204" pitchFamily="34" charset="0"/>
          </a:endParaRPr>
        </a:p>
      </dgm:t>
    </dgm:pt>
    <dgm:pt modelId="{F1E0CDFB-7F80-45DC-8209-FD1E4572B829}" type="pres">
      <dgm:prSet presAssocID="{F8C2FE08-DDD8-4856-8BD7-D0684B23F208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5525650-6D22-423C-B208-C22C2D26B40C}" type="pres">
      <dgm:prSet presAssocID="{F8C2FE08-DDD8-4856-8BD7-D0684B23F208}" presName="arc1" presStyleLbl="node1" presStyleIdx="0" presStyleCnt="4"/>
      <dgm:spPr>
        <a:solidFill>
          <a:schemeClr val="accent6"/>
        </a:solidFill>
        <a:ln>
          <a:noFill/>
        </a:ln>
      </dgm:spPr>
    </dgm:pt>
    <dgm:pt modelId="{C3D98706-025A-47E3-B0E3-C952515ECFB1}" type="pres">
      <dgm:prSet presAssocID="{F8C2FE08-DDD8-4856-8BD7-D0684B23F208}" presName="arc3" presStyleLbl="node1" presStyleIdx="1" presStyleCnt="4"/>
      <dgm:spPr>
        <a:solidFill>
          <a:schemeClr val="accent5">
            <a:lumMod val="60000"/>
            <a:lumOff val="40000"/>
          </a:schemeClr>
        </a:solidFill>
        <a:ln>
          <a:noFill/>
        </a:ln>
      </dgm:spPr>
    </dgm:pt>
    <dgm:pt modelId="{444F1977-2630-4714-BB8A-1FEAC00CF112}" type="pres">
      <dgm:prSet presAssocID="{F8C2FE08-DDD8-4856-8BD7-D0684B23F208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12344E-286D-4B4F-8F50-2944586FF1B6}" type="pres">
      <dgm:prSet presAssocID="{F8C2FE08-DDD8-4856-8BD7-D0684B23F208}" presName="arc2" presStyleLbl="node1" presStyleIdx="2" presStyleCnt="4"/>
      <dgm:spPr>
        <a:solidFill>
          <a:schemeClr val="accent5">
            <a:lumMod val="60000"/>
            <a:lumOff val="40000"/>
          </a:schemeClr>
        </a:solidFill>
        <a:ln>
          <a:noFill/>
        </a:ln>
      </dgm:spPr>
    </dgm:pt>
    <dgm:pt modelId="{9F1E37FA-14CB-4035-A093-172634712CE9}" type="pres">
      <dgm:prSet presAssocID="{F8C2FE08-DDD8-4856-8BD7-D0684B23F208}" presName="arc4" presStyleLbl="node1" presStyleIdx="3" presStyleCnt="4"/>
      <dgm:spPr>
        <a:solidFill>
          <a:schemeClr val="accent5"/>
        </a:solidFill>
        <a:ln>
          <a:noFill/>
        </a:ln>
      </dgm:spPr>
    </dgm:pt>
    <dgm:pt modelId="{D27CF35A-1379-41E9-9445-3D800450EC82}" type="pres">
      <dgm:prSet presAssocID="{F8C2FE08-DDD8-4856-8BD7-D0684B23F208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84B7FE-69C6-4539-A44E-AFB2FF056947}" type="pres">
      <dgm:prSet presAssocID="{F8C2FE08-DDD8-4856-8BD7-D0684B23F208}" presName="middleComposite" presStyleCnt="0"/>
      <dgm:spPr/>
    </dgm:pt>
    <dgm:pt modelId="{D5B72C3B-6A9E-43E6-A2A4-798386DF9ECD}" type="pres">
      <dgm:prSet presAssocID="{9BCF772D-FD53-4AF0-9836-58FEF8478E64}" presName="circ1" presStyleLbl="vennNode1" presStyleIdx="0" presStyleCnt="7"/>
      <dgm:spPr/>
      <dgm:t>
        <a:bodyPr/>
        <a:lstStyle/>
        <a:p>
          <a:endParaRPr lang="en-US"/>
        </a:p>
      </dgm:t>
    </dgm:pt>
    <dgm:pt modelId="{B2E6932B-13DC-45CF-9BAD-8C98E908E2A7}" type="pres">
      <dgm:prSet presAssocID="{9BCF772D-FD53-4AF0-9836-58FEF8478E64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2D2619C-F713-4A98-A73C-9943E04CAFFA}" type="pres">
      <dgm:prSet presAssocID="{8D76CCF5-A9C6-4441-8C37-C660986B60D7}" presName="circ2" presStyleLbl="vennNode1" presStyleIdx="1" presStyleCnt="7"/>
      <dgm:spPr/>
      <dgm:t>
        <a:bodyPr/>
        <a:lstStyle/>
        <a:p>
          <a:endParaRPr lang="en-US"/>
        </a:p>
      </dgm:t>
    </dgm:pt>
    <dgm:pt modelId="{F3148751-3395-4B24-8CFD-DA01A5CFE256}" type="pres">
      <dgm:prSet presAssocID="{8D76CCF5-A9C6-4441-8C37-C660986B60D7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31072B1-67DD-433C-9574-C90D4EA1B531}" type="pres">
      <dgm:prSet presAssocID="{F8C2FE08-DDD8-4856-8BD7-D0684B23F208}" presName="leftComposite" presStyleCnt="0"/>
      <dgm:spPr/>
    </dgm:pt>
    <dgm:pt modelId="{11F57C15-BFDB-4316-A972-71CEB150D271}" type="pres">
      <dgm:prSet presAssocID="{03F25C93-C462-4EAD-8322-7FE9880F72D7}" presName="childText1_1" presStyleLbl="vennNode1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D4641D9-5A49-49E9-B68D-A737E7B9AD9F}" type="pres">
      <dgm:prSet presAssocID="{03F25C93-C462-4EAD-8322-7FE9880F72D7}" presName="ellipse1" presStyleLbl="vennNode1" presStyleIdx="3" presStyleCnt="7"/>
      <dgm:spPr>
        <a:solidFill>
          <a:schemeClr val="accent6">
            <a:alpha val="50000"/>
          </a:schemeClr>
        </a:solidFill>
      </dgm:spPr>
    </dgm:pt>
    <dgm:pt modelId="{74E7757F-AFE6-41BE-A8FB-598E3D83CF42}" type="pres">
      <dgm:prSet presAssocID="{03F25C93-C462-4EAD-8322-7FE9880F72D7}" presName="ellipse2" presStyleLbl="vennNode1" presStyleIdx="4" presStyleCnt="7"/>
      <dgm:spPr>
        <a:solidFill>
          <a:schemeClr val="accent6">
            <a:alpha val="50000"/>
          </a:schemeClr>
        </a:solidFill>
      </dgm:spPr>
    </dgm:pt>
    <dgm:pt modelId="{552CDB1E-564D-4299-8E42-6ADA95F95D30}" type="pres">
      <dgm:prSet presAssocID="{50A3AC64-F1A1-40B6-90D4-1B48C8C5D31F}" presName="childText1_2" presStyleLbl="vennNode1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120E81D-D0A2-4655-89C3-335D95546473}" type="pres">
      <dgm:prSet presAssocID="{50A3AC64-F1A1-40B6-90D4-1B48C8C5D31F}" presName="ellipse3" presStyleLbl="vennNode1" presStyleIdx="6" presStyleCnt="7"/>
      <dgm:spPr>
        <a:solidFill>
          <a:schemeClr val="accent6">
            <a:alpha val="50000"/>
          </a:schemeClr>
        </a:solidFill>
      </dgm:spPr>
    </dgm:pt>
    <dgm:pt modelId="{7F6D3F53-C3AA-4605-B5D0-E48B8DA49598}" type="pres">
      <dgm:prSet presAssocID="{F8C2FE08-DDD8-4856-8BD7-D0684B23F208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4CF5F3E-4900-4A85-BF63-68BD7BF451A2}" type="pres">
      <dgm:prSet presAssocID="{F8C2FE08-DDD8-4856-8BD7-D0684B23F208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CE664A-8357-4934-8EBA-BB2124D9EA90}" srcId="{F8C2FE08-DDD8-4856-8BD7-D0684B23F208}" destId="{786AE391-4243-4F27-9C2C-72555B454B3E}" srcOrd="0" destOrd="0" parTransId="{B5EF8E2B-E4B8-40D6-AE64-98DE0D459566}" sibTransId="{BF7A32E4-60B1-41D7-B173-7D40839BE861}"/>
    <dgm:cxn modelId="{B98C9A9B-C1D6-40D2-BF04-AFDACA716717}" srcId="{786AE391-4243-4F27-9C2C-72555B454B3E}" destId="{03F25C93-C462-4EAD-8322-7FE9880F72D7}" srcOrd="0" destOrd="0" parTransId="{D7EEF6BE-210B-4A34-B0E8-6BB3839151A2}" sibTransId="{C9E79F82-CB52-48B2-A5D8-60311C31BFAC}"/>
    <dgm:cxn modelId="{6A78B42D-D3E2-4909-BE12-1267FCB31A07}" type="presOf" srcId="{8D76CCF5-A9C6-4441-8C37-C660986B60D7}" destId="{F3148751-3395-4B24-8CFD-DA01A5CFE256}" srcOrd="1" destOrd="0" presId="urn:microsoft.com/office/officeart/2009/3/layout/PhasedProcess"/>
    <dgm:cxn modelId="{F1816823-8469-4E71-88DB-40D58FE2C1A2}" type="presOf" srcId="{8D76CCF5-A9C6-4441-8C37-C660986B60D7}" destId="{A2D2619C-F713-4A98-A73C-9943E04CAFFA}" srcOrd="0" destOrd="0" presId="urn:microsoft.com/office/officeart/2009/3/layout/PhasedProcess"/>
    <dgm:cxn modelId="{8E966C75-8FCD-4019-A7E6-56E720DF700E}" srcId="{A1B2244F-78FD-4446-9135-D353F12AAF8D}" destId="{61E5DE13-06DB-4E58-BA28-643EAE55173B}" srcOrd="0" destOrd="0" parTransId="{373AD8CF-7B23-4349-84D9-73C8EA8892A6}" sibTransId="{3EE660E8-8251-4EF3-A9A5-024642764BF2}"/>
    <dgm:cxn modelId="{F35D5BDA-DC26-4006-870C-63DF540857B1}" srcId="{F8C2FE08-DDD8-4856-8BD7-D0684B23F208}" destId="{63E6053D-682E-40BA-95FC-B56A0054346F}" srcOrd="1" destOrd="0" parTransId="{A2CDEF20-09CD-4409-94D7-FFD0FE45DE9C}" sibTransId="{2F2C475D-CDFE-40E8-855C-F9B2D25AA42B}"/>
    <dgm:cxn modelId="{E61337D1-CBC2-4924-80F6-98DF50BAC683}" type="presOf" srcId="{61E5DE13-06DB-4E58-BA28-643EAE55173B}" destId="{7F6D3F53-C3AA-4605-B5D0-E48B8DA49598}" srcOrd="0" destOrd="0" presId="urn:microsoft.com/office/officeart/2009/3/layout/PhasedProcess"/>
    <dgm:cxn modelId="{B1B07D49-EEE1-45E7-A805-E8A3960201DF}" srcId="{F8C2FE08-DDD8-4856-8BD7-D0684B23F208}" destId="{A1B2244F-78FD-4446-9135-D353F12AAF8D}" srcOrd="2" destOrd="0" parTransId="{CBB66A45-35A0-4B02-A015-6F8FB8D4748A}" sibTransId="{E67E600A-1C2A-4C7D-9C66-B56901A89F38}"/>
    <dgm:cxn modelId="{4EC855E1-AC4F-4017-8514-BCE4A18AB7ED}" type="presOf" srcId="{63E6053D-682E-40BA-95FC-B56A0054346F}" destId="{444F1977-2630-4714-BB8A-1FEAC00CF112}" srcOrd="0" destOrd="0" presId="urn:microsoft.com/office/officeart/2009/3/layout/PhasedProcess"/>
    <dgm:cxn modelId="{2A9A684A-EF43-43CD-B757-0BA92CA45C95}" type="presOf" srcId="{A1B2244F-78FD-4446-9135-D353F12AAF8D}" destId="{D27CF35A-1379-41E9-9445-3D800450EC82}" srcOrd="0" destOrd="0" presId="urn:microsoft.com/office/officeart/2009/3/layout/PhasedProcess"/>
    <dgm:cxn modelId="{4F2E98FD-DB7E-40FE-AE3E-478679CA3961}" type="presOf" srcId="{03F25C93-C462-4EAD-8322-7FE9880F72D7}" destId="{11F57C15-BFDB-4316-A972-71CEB150D271}" srcOrd="0" destOrd="0" presId="urn:microsoft.com/office/officeart/2009/3/layout/PhasedProcess"/>
    <dgm:cxn modelId="{C973FDAD-3750-4727-8571-8E11356D942F}" type="presOf" srcId="{9BCF772D-FD53-4AF0-9836-58FEF8478E64}" destId="{D5B72C3B-6A9E-43E6-A2A4-798386DF9ECD}" srcOrd="0" destOrd="0" presId="urn:microsoft.com/office/officeart/2009/3/layout/PhasedProcess"/>
    <dgm:cxn modelId="{BFC14237-25BF-4B3A-A946-DF4BFA77CFF6}" type="presOf" srcId="{9BCF772D-FD53-4AF0-9836-58FEF8478E64}" destId="{B2E6932B-13DC-45CF-9BAD-8C98E908E2A7}" srcOrd="1" destOrd="0" presId="urn:microsoft.com/office/officeart/2009/3/layout/PhasedProcess"/>
    <dgm:cxn modelId="{D7238B25-2FB1-4263-B187-BDB05B25A3BB}" srcId="{786AE391-4243-4F27-9C2C-72555B454B3E}" destId="{50A3AC64-F1A1-40B6-90D4-1B48C8C5D31F}" srcOrd="1" destOrd="0" parTransId="{1953A568-54DB-49E3-8D90-B4328F26E4B2}" sibTransId="{8F1CF8AE-4697-49D3-9800-A8DBB060FEC8}"/>
    <dgm:cxn modelId="{36238472-4074-4E5B-9899-E9FDA21DDE1D}" srcId="{63E6053D-682E-40BA-95FC-B56A0054346F}" destId="{9BCF772D-FD53-4AF0-9836-58FEF8478E64}" srcOrd="0" destOrd="0" parTransId="{318622DB-31B4-4D42-80F7-733CAEA86FAC}" sibTransId="{9554C442-B2EE-4ABF-9D35-A5AA1B3C18E6}"/>
    <dgm:cxn modelId="{8D713527-44CC-4880-9E6D-D075E03ECEF6}" type="presOf" srcId="{786AE391-4243-4F27-9C2C-72555B454B3E}" destId="{B4CF5F3E-4900-4A85-BF63-68BD7BF451A2}" srcOrd="0" destOrd="0" presId="urn:microsoft.com/office/officeart/2009/3/layout/PhasedProcess"/>
    <dgm:cxn modelId="{F0F55D2B-3A25-4704-8773-0F08B72D6C97}" type="presOf" srcId="{50A3AC64-F1A1-40B6-90D4-1B48C8C5D31F}" destId="{552CDB1E-564D-4299-8E42-6ADA95F95D30}" srcOrd="0" destOrd="0" presId="urn:microsoft.com/office/officeart/2009/3/layout/PhasedProcess"/>
    <dgm:cxn modelId="{9FC0E1DA-9D21-4F38-AF6F-D7CD24252BB6}" type="presOf" srcId="{F8C2FE08-DDD8-4856-8BD7-D0684B23F208}" destId="{F1E0CDFB-7F80-45DC-8209-FD1E4572B829}" srcOrd="0" destOrd="0" presId="urn:microsoft.com/office/officeart/2009/3/layout/PhasedProcess"/>
    <dgm:cxn modelId="{437D5EDC-FCA5-44B7-88C4-87C78BB9F1F1}" srcId="{63E6053D-682E-40BA-95FC-B56A0054346F}" destId="{8D76CCF5-A9C6-4441-8C37-C660986B60D7}" srcOrd="1" destOrd="0" parTransId="{B2E33444-D510-4989-8BB9-8C744C14A215}" sibTransId="{D61B0641-4BE5-4E6D-BAE3-B6AB8B060CC2}"/>
    <dgm:cxn modelId="{3A838A92-B518-4E9B-838B-D204360B7BFD}" type="presParOf" srcId="{F1E0CDFB-7F80-45DC-8209-FD1E4572B829}" destId="{95525650-6D22-423C-B208-C22C2D26B40C}" srcOrd="0" destOrd="0" presId="urn:microsoft.com/office/officeart/2009/3/layout/PhasedProcess"/>
    <dgm:cxn modelId="{FC609D5D-9991-40B5-AEA4-1EB048C11C3A}" type="presParOf" srcId="{F1E0CDFB-7F80-45DC-8209-FD1E4572B829}" destId="{C3D98706-025A-47E3-B0E3-C952515ECFB1}" srcOrd="1" destOrd="0" presId="urn:microsoft.com/office/officeart/2009/3/layout/PhasedProcess"/>
    <dgm:cxn modelId="{1550155F-ABA0-4709-9241-A864D1B4316B}" type="presParOf" srcId="{F1E0CDFB-7F80-45DC-8209-FD1E4572B829}" destId="{444F1977-2630-4714-BB8A-1FEAC00CF112}" srcOrd="2" destOrd="0" presId="urn:microsoft.com/office/officeart/2009/3/layout/PhasedProcess"/>
    <dgm:cxn modelId="{4BC1BC49-D5CC-487A-B14C-55524094133C}" type="presParOf" srcId="{F1E0CDFB-7F80-45DC-8209-FD1E4572B829}" destId="{E812344E-286D-4B4F-8F50-2944586FF1B6}" srcOrd="3" destOrd="0" presId="urn:microsoft.com/office/officeart/2009/3/layout/PhasedProcess"/>
    <dgm:cxn modelId="{40390FEA-6BBB-42C3-B3C6-AD8413AF79DF}" type="presParOf" srcId="{F1E0CDFB-7F80-45DC-8209-FD1E4572B829}" destId="{9F1E37FA-14CB-4035-A093-172634712CE9}" srcOrd="4" destOrd="0" presId="urn:microsoft.com/office/officeart/2009/3/layout/PhasedProcess"/>
    <dgm:cxn modelId="{C02EE24D-7F53-4254-801B-938A29D5FC22}" type="presParOf" srcId="{F1E0CDFB-7F80-45DC-8209-FD1E4572B829}" destId="{D27CF35A-1379-41E9-9445-3D800450EC82}" srcOrd="5" destOrd="0" presId="urn:microsoft.com/office/officeart/2009/3/layout/PhasedProcess"/>
    <dgm:cxn modelId="{55AED112-BFF1-4FA3-AE54-4F482C6FCCCA}" type="presParOf" srcId="{F1E0CDFB-7F80-45DC-8209-FD1E4572B829}" destId="{A484B7FE-69C6-4539-A44E-AFB2FF056947}" srcOrd="6" destOrd="0" presId="urn:microsoft.com/office/officeart/2009/3/layout/PhasedProcess"/>
    <dgm:cxn modelId="{B6F06CF3-26C9-4FE2-AC9A-E6FDA0ACE596}" type="presParOf" srcId="{A484B7FE-69C6-4539-A44E-AFB2FF056947}" destId="{D5B72C3B-6A9E-43E6-A2A4-798386DF9ECD}" srcOrd="0" destOrd="0" presId="urn:microsoft.com/office/officeart/2009/3/layout/PhasedProcess"/>
    <dgm:cxn modelId="{9CA01AEC-18F6-4B85-BFE2-C88D9E10F1EC}" type="presParOf" srcId="{A484B7FE-69C6-4539-A44E-AFB2FF056947}" destId="{B2E6932B-13DC-45CF-9BAD-8C98E908E2A7}" srcOrd="1" destOrd="0" presId="urn:microsoft.com/office/officeart/2009/3/layout/PhasedProcess"/>
    <dgm:cxn modelId="{4AE76E52-9958-4D0B-A422-FC82BAC52C64}" type="presParOf" srcId="{A484B7FE-69C6-4539-A44E-AFB2FF056947}" destId="{A2D2619C-F713-4A98-A73C-9943E04CAFFA}" srcOrd="2" destOrd="0" presId="urn:microsoft.com/office/officeart/2009/3/layout/PhasedProcess"/>
    <dgm:cxn modelId="{34616A2A-C538-428E-9B9D-FE3D2D993FA4}" type="presParOf" srcId="{A484B7FE-69C6-4539-A44E-AFB2FF056947}" destId="{F3148751-3395-4B24-8CFD-DA01A5CFE256}" srcOrd="3" destOrd="0" presId="urn:microsoft.com/office/officeart/2009/3/layout/PhasedProcess"/>
    <dgm:cxn modelId="{A8EDA3C7-E08B-4A03-91C6-1DECA0B116F8}" type="presParOf" srcId="{F1E0CDFB-7F80-45DC-8209-FD1E4572B829}" destId="{231072B1-67DD-433C-9574-C90D4EA1B531}" srcOrd="7" destOrd="0" presId="urn:microsoft.com/office/officeart/2009/3/layout/PhasedProcess"/>
    <dgm:cxn modelId="{6D42F78B-408B-43A5-9A70-48DDB31669EF}" type="presParOf" srcId="{231072B1-67DD-433C-9574-C90D4EA1B531}" destId="{11F57C15-BFDB-4316-A972-71CEB150D271}" srcOrd="0" destOrd="0" presId="urn:microsoft.com/office/officeart/2009/3/layout/PhasedProcess"/>
    <dgm:cxn modelId="{4C5F7CB5-383F-4B73-B6F6-7FFDD0B9ECA9}" type="presParOf" srcId="{231072B1-67DD-433C-9574-C90D4EA1B531}" destId="{1D4641D9-5A49-49E9-B68D-A737E7B9AD9F}" srcOrd="1" destOrd="0" presId="urn:microsoft.com/office/officeart/2009/3/layout/PhasedProcess"/>
    <dgm:cxn modelId="{F74AFE49-66BC-469B-9617-2551D54925B5}" type="presParOf" srcId="{231072B1-67DD-433C-9574-C90D4EA1B531}" destId="{74E7757F-AFE6-41BE-A8FB-598E3D83CF42}" srcOrd="2" destOrd="0" presId="urn:microsoft.com/office/officeart/2009/3/layout/PhasedProcess"/>
    <dgm:cxn modelId="{43F3CB50-8943-4560-9422-02BC76B4B6E3}" type="presParOf" srcId="{231072B1-67DD-433C-9574-C90D4EA1B531}" destId="{552CDB1E-564D-4299-8E42-6ADA95F95D30}" srcOrd="3" destOrd="0" presId="urn:microsoft.com/office/officeart/2009/3/layout/PhasedProcess"/>
    <dgm:cxn modelId="{8DB110AD-8ABB-494E-B34B-223B3A6465D0}" type="presParOf" srcId="{231072B1-67DD-433C-9574-C90D4EA1B531}" destId="{4120E81D-D0A2-4655-89C3-335D95546473}" srcOrd="4" destOrd="0" presId="urn:microsoft.com/office/officeart/2009/3/layout/PhasedProcess"/>
    <dgm:cxn modelId="{980EA6B5-4E20-4FD9-87DF-C9358E48ABA2}" type="presParOf" srcId="{F1E0CDFB-7F80-45DC-8209-FD1E4572B829}" destId="{7F6D3F53-C3AA-4605-B5D0-E48B8DA49598}" srcOrd="8" destOrd="0" presId="urn:microsoft.com/office/officeart/2009/3/layout/PhasedProcess"/>
    <dgm:cxn modelId="{5D977840-DC8B-4034-8600-A48D30148113}" type="presParOf" srcId="{F1E0CDFB-7F80-45DC-8209-FD1E4572B829}" destId="{B4CF5F3E-4900-4A85-BF63-68BD7BF451A2}" srcOrd="9" destOrd="0" presId="urn:microsoft.com/office/officeart/2009/3/layout/Phased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25650-6D22-423C-B208-C22C2D26B40C}">
      <dsp:nvSpPr>
        <dsp:cNvPr id="0" name=""/>
        <dsp:cNvSpPr/>
      </dsp:nvSpPr>
      <dsp:spPr>
        <a:xfrm rot="5400000">
          <a:off x="163" y="117503"/>
          <a:ext cx="2134194" cy="213452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98706-025A-47E3-B0E3-C952515ECFB1}">
      <dsp:nvSpPr>
        <dsp:cNvPr id="0" name=""/>
        <dsp:cNvSpPr/>
      </dsp:nvSpPr>
      <dsp:spPr>
        <a:xfrm rot="16200000">
          <a:off x="2196687" y="117503"/>
          <a:ext cx="2134194" cy="213452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F1977-2630-4714-BB8A-1FEAC00CF112}">
      <dsp:nvSpPr>
        <dsp:cNvPr id="0" name=""/>
        <dsp:cNvSpPr/>
      </dsp:nvSpPr>
      <dsp:spPr>
        <a:xfrm>
          <a:off x="2449049" y="1971545"/>
          <a:ext cx="1620428" cy="42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1"/>
              </a:solidFill>
              <a:latin typeface="Century Gothic" panose="020B0502020202020204" pitchFamily="34" charset="0"/>
            </a:rPr>
            <a:t>31 Industrial tests paid</a:t>
          </a:r>
        </a:p>
      </dsp:txBody>
      <dsp:txXfrm>
        <a:off x="2449049" y="1971545"/>
        <a:ext cx="1620428" cy="426975"/>
      </dsp:txXfrm>
    </dsp:sp>
    <dsp:sp modelId="{E812344E-286D-4B4F-8F50-2944586FF1B6}">
      <dsp:nvSpPr>
        <dsp:cNvPr id="0" name=""/>
        <dsp:cNvSpPr/>
      </dsp:nvSpPr>
      <dsp:spPr>
        <a:xfrm rot="5400000">
          <a:off x="2128228" y="117503"/>
          <a:ext cx="2134194" cy="213452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E37FA-14CB-4035-A093-172634712CE9}">
      <dsp:nvSpPr>
        <dsp:cNvPr id="0" name=""/>
        <dsp:cNvSpPr/>
      </dsp:nvSpPr>
      <dsp:spPr>
        <a:xfrm rot="16200000">
          <a:off x="4324106" y="117503"/>
          <a:ext cx="2134194" cy="213452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7CF35A-1379-41E9-9445-3D800450EC82}">
      <dsp:nvSpPr>
        <dsp:cNvPr id="0" name=""/>
        <dsp:cNvSpPr/>
      </dsp:nvSpPr>
      <dsp:spPr>
        <a:xfrm>
          <a:off x="4420819" y="1971545"/>
          <a:ext cx="1620428" cy="42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1"/>
              </a:solidFill>
              <a:latin typeface="Century Gothic" panose="020B0502020202020204" pitchFamily="34" charset="0"/>
            </a:rPr>
            <a:t>11 Film tests &amp; validation</a:t>
          </a:r>
        </a:p>
      </dsp:txBody>
      <dsp:txXfrm>
        <a:off x="4420819" y="1971545"/>
        <a:ext cx="1620428" cy="426975"/>
      </dsp:txXfrm>
    </dsp:sp>
    <dsp:sp modelId="{D5B72C3B-6A9E-43E6-A2A4-798386DF9ECD}">
      <dsp:nvSpPr>
        <dsp:cNvPr id="0" name=""/>
        <dsp:cNvSpPr/>
      </dsp:nvSpPr>
      <dsp:spPr>
        <a:xfrm>
          <a:off x="2396981" y="730058"/>
          <a:ext cx="977837" cy="977837"/>
        </a:xfrm>
        <a:prstGeom prst="ellipse">
          <a:avLst/>
        </a:prstGeom>
        <a:solidFill>
          <a:schemeClr val="accent5">
            <a:lumMod val="60000"/>
            <a:lumOff val="40000"/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latin typeface="Century Gothic" panose="020B0502020202020204" pitchFamily="34" charset="0"/>
          </a:endParaRPr>
        </a:p>
      </dsp:txBody>
      <dsp:txXfrm>
        <a:off x="2533526" y="845366"/>
        <a:ext cx="563798" cy="747221"/>
      </dsp:txXfrm>
    </dsp:sp>
    <dsp:sp modelId="{A2D2619C-F713-4A98-A73C-9943E04CAFFA}">
      <dsp:nvSpPr>
        <dsp:cNvPr id="0" name=""/>
        <dsp:cNvSpPr/>
      </dsp:nvSpPr>
      <dsp:spPr>
        <a:xfrm>
          <a:off x="3101729" y="730058"/>
          <a:ext cx="977837" cy="977837"/>
        </a:xfrm>
        <a:prstGeom prst="ellipse">
          <a:avLst/>
        </a:prstGeom>
        <a:solidFill>
          <a:schemeClr val="accent5">
            <a:lumMod val="60000"/>
            <a:lumOff val="40000"/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latin typeface="Century Gothic" panose="020B0502020202020204" pitchFamily="34" charset="0"/>
          </a:endParaRPr>
        </a:p>
      </dsp:txBody>
      <dsp:txXfrm>
        <a:off x="3379223" y="845366"/>
        <a:ext cx="563798" cy="747221"/>
      </dsp:txXfrm>
    </dsp:sp>
    <dsp:sp modelId="{11F57C15-BFDB-4316-A972-71CEB150D271}">
      <dsp:nvSpPr>
        <dsp:cNvPr id="0" name=""/>
        <dsp:cNvSpPr/>
      </dsp:nvSpPr>
      <dsp:spPr>
        <a:xfrm>
          <a:off x="715501" y="382018"/>
          <a:ext cx="714841" cy="714754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latin typeface="Century Gothic" panose="020B0502020202020204" pitchFamily="34" charset="0"/>
          </a:endParaRPr>
        </a:p>
      </dsp:txBody>
      <dsp:txXfrm>
        <a:off x="820187" y="486691"/>
        <a:ext cx="505469" cy="505408"/>
      </dsp:txXfrm>
    </dsp:sp>
    <dsp:sp modelId="{1D4641D9-5A49-49E9-B68D-A737E7B9AD9F}">
      <dsp:nvSpPr>
        <dsp:cNvPr id="0" name=""/>
        <dsp:cNvSpPr/>
      </dsp:nvSpPr>
      <dsp:spPr>
        <a:xfrm>
          <a:off x="451908" y="979576"/>
          <a:ext cx="350986" cy="350954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4E7757F-AFE6-41BE-A8FB-598E3D83CF42}">
      <dsp:nvSpPr>
        <dsp:cNvPr id="0" name=""/>
        <dsp:cNvSpPr/>
      </dsp:nvSpPr>
      <dsp:spPr>
        <a:xfrm>
          <a:off x="1488887" y="522685"/>
          <a:ext cx="204199" cy="20426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52CDB1E-564D-4299-8E42-6ADA95F95D30}">
      <dsp:nvSpPr>
        <dsp:cNvPr id="0" name=""/>
        <dsp:cNvSpPr/>
      </dsp:nvSpPr>
      <dsp:spPr>
        <a:xfrm>
          <a:off x="1151193" y="1005109"/>
          <a:ext cx="714841" cy="714754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latin typeface="Century Gothic" panose="020B0502020202020204" pitchFamily="34" charset="0"/>
          </a:endParaRPr>
        </a:p>
      </dsp:txBody>
      <dsp:txXfrm>
        <a:off x="1255879" y="1109782"/>
        <a:ext cx="505469" cy="505408"/>
      </dsp:txXfrm>
    </dsp:sp>
    <dsp:sp modelId="{4120E81D-D0A2-4655-89C3-335D95546473}">
      <dsp:nvSpPr>
        <dsp:cNvPr id="0" name=""/>
        <dsp:cNvSpPr/>
      </dsp:nvSpPr>
      <dsp:spPr>
        <a:xfrm>
          <a:off x="1226001" y="1763634"/>
          <a:ext cx="204199" cy="204261"/>
        </a:xfrm>
        <a:prstGeom prst="ellipse">
          <a:avLst/>
        </a:prstGeom>
        <a:solidFill>
          <a:schemeClr val="accent6"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F6D3F53-C3AA-4605-B5D0-E48B8DA49598}">
      <dsp:nvSpPr>
        <dsp:cNvPr id="0" name=""/>
        <dsp:cNvSpPr/>
      </dsp:nvSpPr>
      <dsp:spPr>
        <a:xfrm>
          <a:off x="4604885" y="558784"/>
          <a:ext cx="1246483" cy="1246258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>
            <a:latin typeface="Century Gothic" panose="020B0502020202020204" pitchFamily="34" charset="0"/>
          </a:endParaRPr>
        </a:p>
      </dsp:txBody>
      <dsp:txXfrm>
        <a:off x="4787428" y="741294"/>
        <a:ext cx="881397" cy="881238"/>
      </dsp:txXfrm>
    </dsp:sp>
    <dsp:sp modelId="{B4CF5F3E-4900-4A85-BF63-68BD7BF451A2}">
      <dsp:nvSpPr>
        <dsp:cNvPr id="0" name=""/>
        <dsp:cNvSpPr/>
      </dsp:nvSpPr>
      <dsp:spPr>
        <a:xfrm>
          <a:off x="401070" y="1971545"/>
          <a:ext cx="1620428" cy="426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accent1"/>
              </a:solidFill>
              <a:latin typeface="Century Gothic" panose="020B0502020202020204" pitchFamily="34" charset="0"/>
            </a:rPr>
            <a:t>41 Have sent material</a:t>
          </a:r>
        </a:p>
      </dsp:txBody>
      <dsp:txXfrm>
        <a:off x="401070" y="1971545"/>
        <a:ext cx="1620428" cy="4269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C08AE-44E7-4C4E-BEE9-3863D2F5A7C1}" type="datetimeFigureOut">
              <a:rPr lang="es-ES" smtClean="0"/>
              <a:t>6/4/19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F75A7-B640-4E79-ABEA-74B77346BA0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317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75A7-B640-4E79-ABEA-74B77346BA0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319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75A7-B640-4E79-ABEA-74B77346BA0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828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PLASTIC PRODUCTION WORLDWIDE: 348MT (2017)</a:t>
            </a:r>
          </a:p>
          <a:p>
            <a:r>
              <a:rPr lang="en-US" dirty="0"/>
              <a:t>FLEXIBLE PLASTIC PACKAGING </a:t>
            </a:r>
            <a:r>
              <a:rPr lang="en-US" dirty="0">
                <a:sym typeface="Wingdings" panose="05000000000000000000" pitchFamily="2" charset="2"/>
              </a:rPr>
              <a:t> 18%  </a:t>
            </a:r>
            <a:endParaRPr lang="en-US" dirty="0"/>
          </a:p>
          <a:p>
            <a:endParaRPr lang="en-US" dirty="0"/>
          </a:p>
          <a:p>
            <a:r>
              <a:rPr lang="en-US" dirty="0"/>
              <a:t>MULTILAYER </a:t>
            </a:r>
            <a:r>
              <a:rPr lang="en-US" dirty="0">
                <a:sym typeface="Wingdings" panose="05000000000000000000" pitchFamily="2" charset="2"/>
              </a:rPr>
              <a:t> 20%</a:t>
            </a:r>
          </a:p>
          <a:p>
            <a:r>
              <a:rPr lang="en-US" dirty="0">
                <a:sym typeface="Wingdings" panose="05000000000000000000" pitchFamily="2" charset="2"/>
              </a:rPr>
              <a:t>INKED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75A7-B640-4E79-ABEA-74B77346BA05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754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9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54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91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80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Picture 2" descr="Cadel Deinking">
            <a:extLst>
              <a:ext uri="{FF2B5EF4-FFF2-40B4-BE49-F238E27FC236}">
                <a16:creationId xmlns:a16="http://schemas.microsoft.com/office/drawing/2014/main" xmlns="" id="{A4580670-2C2B-420D-9190-FEB2ACEE45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50" y="136524"/>
            <a:ext cx="2880000" cy="612358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D01EA6C-17EF-46E3-8604-7EB8BEB3FA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297337"/>
            <a:ext cx="2537100" cy="451547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B7C1EA13-3130-45A3-9132-95B5133B2F57}"/>
              </a:ext>
            </a:extLst>
          </p:cNvPr>
          <p:cNvCxnSpPr>
            <a:cxnSpLocks/>
          </p:cNvCxnSpPr>
          <p:nvPr userDrawn="1"/>
        </p:nvCxnSpPr>
        <p:spPr>
          <a:xfrm>
            <a:off x="148951" y="803055"/>
            <a:ext cx="8878916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0" name="Imagen 1" descr="arco.png">
            <a:extLst>
              <a:ext uri="{FF2B5EF4-FFF2-40B4-BE49-F238E27FC236}">
                <a16:creationId xmlns:a16="http://schemas.microsoft.com/office/drawing/2014/main" xmlns="" id="{38F17EF2-C2E3-4A39-A6F9-4D0B0D208E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9220"/>
            <a:ext cx="9144000" cy="568036"/>
          </a:xfrm>
          <a:prstGeom prst="rect">
            <a:avLst/>
          </a:prstGeom>
        </p:spPr>
      </p:pic>
      <p:pic>
        <p:nvPicPr>
          <p:cNvPr id="11" name="Gráfico 27" descr="Marcador">
            <a:extLst>
              <a:ext uri="{FF2B5EF4-FFF2-40B4-BE49-F238E27FC236}">
                <a16:creationId xmlns:a16="http://schemas.microsoft.com/office/drawing/2014/main" xmlns="" id="{93BC9E89-751B-4383-9C17-B06A5798D22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849400" y="6305144"/>
            <a:ext cx="376714" cy="3512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2" name="CuadroTexto 26">
            <a:extLst>
              <a:ext uri="{FF2B5EF4-FFF2-40B4-BE49-F238E27FC236}">
                <a16:creationId xmlns:a16="http://schemas.microsoft.com/office/drawing/2014/main" xmlns="" id="{1F06799C-857A-4F46-9316-B930F40F89B9}"/>
              </a:ext>
            </a:extLst>
          </p:cNvPr>
          <p:cNvSpPr txBox="1"/>
          <p:nvPr userDrawn="1"/>
        </p:nvSpPr>
        <p:spPr>
          <a:xfrm>
            <a:off x="3299452" y="6496767"/>
            <a:ext cx="2691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www.cadeldeinking.com</a:t>
            </a:r>
            <a:r>
              <a:rPr lang="es-ES" sz="11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158FC5B-5829-4856-819E-10EF80F2A46B}"/>
              </a:ext>
            </a:extLst>
          </p:cNvPr>
          <p:cNvSpPr txBox="1"/>
          <p:nvPr userDrawn="1"/>
        </p:nvSpPr>
        <p:spPr>
          <a:xfrm>
            <a:off x="3152776" y="6342260"/>
            <a:ext cx="28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223C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 Vicente del Raspeig, (Alicante) SPAIN</a:t>
            </a:r>
          </a:p>
        </p:txBody>
      </p:sp>
    </p:spTree>
    <p:extLst>
      <p:ext uri="{BB962C8B-B14F-4D97-AF65-F5344CB8AC3E}">
        <p14:creationId xmlns:p14="http://schemas.microsoft.com/office/powerpoint/2010/main" val="3281280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511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467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40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69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503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010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14A8-2F38-431D-8EA6-061D14AA2FC3}" type="datetimeFigureOut">
              <a:rPr lang="es-ES" smtClean="0"/>
              <a:t>6/4/19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10C8C-0937-4B35-BD72-00D7D567A4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1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6" Type="http://schemas.microsoft.com/office/2007/relationships/hdphoto" Target="../media/hdphoto8.wdp"/><Relationship Id="rId7" Type="http://schemas.openxmlformats.org/officeDocument/2006/relationships/image" Target="../media/image29.png"/><Relationship Id="rId8" Type="http://schemas.microsoft.com/office/2007/relationships/hdphoto" Target="../media/hdphoto9.wdp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microsoft.com/office/2007/relationships/hdphoto" Target="../media/hdphoto10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5" Type="http://schemas.openxmlformats.org/officeDocument/2006/relationships/hyperlink" Target="https://youtu.be/O793xr7F00s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microsoft.com/office/2007/relationships/hdphoto" Target="../media/hdphoto11.wdp"/><Relationship Id="rId8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31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jpeg"/><Relationship Id="rId9" Type="http://schemas.openxmlformats.org/officeDocument/2006/relationships/image" Target="../media/image64.png"/><Relationship Id="rId10" Type="http://schemas.microsoft.com/office/2007/relationships/hdphoto" Target="../media/hdphoto10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4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jpe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microsoft.com/office/2007/relationships/hdphoto" Target="../media/hdphoto12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jpeg"/><Relationship Id="rId3" Type="http://schemas.openxmlformats.org/officeDocument/2006/relationships/image" Target="../media/image79.png"/><Relationship Id="rId4" Type="http://schemas.openxmlformats.org/officeDocument/2006/relationships/image" Target="../media/image81.svg"/><Relationship Id="rId5" Type="http://schemas.openxmlformats.org/officeDocument/2006/relationships/image" Target="../media/image80.png"/><Relationship Id="rId6" Type="http://schemas.openxmlformats.org/officeDocument/2006/relationships/image" Target="../media/image83.svg"/><Relationship Id="rId7" Type="http://schemas.openxmlformats.org/officeDocument/2006/relationships/image" Target="../media/image81.png"/><Relationship Id="rId8" Type="http://schemas.openxmlformats.org/officeDocument/2006/relationships/image" Target="../media/image85.svg"/><Relationship Id="rId9" Type="http://schemas.openxmlformats.org/officeDocument/2006/relationships/image" Target="../media/image82.png"/><Relationship Id="rId10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jpeg"/><Relationship Id="rId3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jpeg"/><Relationship Id="rId12" Type="http://schemas.openxmlformats.org/officeDocument/2006/relationships/image" Target="../media/image96.jpeg"/><Relationship Id="rId13" Type="http://schemas.openxmlformats.org/officeDocument/2006/relationships/image" Target="../media/image97.tm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jpeg"/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8" Type="http://schemas.openxmlformats.org/officeDocument/2006/relationships/image" Target="../media/image92.png"/><Relationship Id="rId9" Type="http://schemas.openxmlformats.org/officeDocument/2006/relationships/image" Target="../media/image93.jpeg"/><Relationship Id="rId10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8.png"/><Relationship Id="rId3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9.png"/><Relationship Id="rId3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1.png"/><Relationship Id="rId3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png"/><Relationship Id="rId3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3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4" Type="http://schemas.openxmlformats.org/officeDocument/2006/relationships/image" Target="../media/image105.png"/><Relationship Id="rId5" Type="http://schemas.microsoft.com/office/2007/relationships/hdphoto" Target="../media/hdphoto20.wdp"/><Relationship Id="rId6" Type="http://schemas.openxmlformats.org/officeDocument/2006/relationships/image" Target="../media/image92.png"/><Relationship Id="rId7" Type="http://schemas.openxmlformats.org/officeDocument/2006/relationships/image" Target="../media/image106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microsoft.com/office/2007/relationships/hdphoto" Target="../media/hdphoto5.wdp"/><Relationship Id="rId13" Type="http://schemas.openxmlformats.org/officeDocument/2006/relationships/image" Target="../media/image19.png"/><Relationship Id="rId14" Type="http://schemas.microsoft.com/office/2007/relationships/hdphoto" Target="../media/hdphoto6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microsoft.com/office/2007/relationships/hdphoto" Target="../media/hdphoto1.wdp"/><Relationship Id="rId5" Type="http://schemas.openxmlformats.org/officeDocument/2006/relationships/image" Target="../media/image15.png"/><Relationship Id="rId6" Type="http://schemas.microsoft.com/office/2007/relationships/hdphoto" Target="../media/hdphoto2.wdp"/><Relationship Id="rId7" Type="http://schemas.openxmlformats.org/officeDocument/2006/relationships/image" Target="../media/image16.png"/><Relationship Id="rId8" Type="http://schemas.microsoft.com/office/2007/relationships/hdphoto" Target="../media/hdphoto3.wdp"/><Relationship Id="rId9" Type="http://schemas.openxmlformats.org/officeDocument/2006/relationships/image" Target="../media/image17.png"/><Relationship Id="rId10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CD1D39F-B08C-4E0C-AFA4-7A7E22610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03855"/>
            <a:ext cx="9143999" cy="26710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59C9B9C-CD13-46B5-AD42-CC0A1E92D5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3860"/>
            <a:ext cx="9144000" cy="253999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AB437E6D-F962-4461-B486-792400032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8470"/>
            <a:ext cx="9144000" cy="1790700"/>
          </a:xfrm>
        </p:spPr>
        <p:txBody>
          <a:bodyPr anchor="ctr">
            <a:normAutofit/>
          </a:bodyPr>
          <a:lstStyle/>
          <a:p>
            <a:pPr algn="ctr"/>
            <a:r>
              <a:rPr lang="es-ES" sz="3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Water</a:t>
            </a:r>
            <a:r>
              <a:rPr lang="es-ES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3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based</a:t>
            </a:r>
            <a:r>
              <a:rPr lang="es-ES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3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process</a:t>
            </a:r>
            <a:r>
              <a:rPr lang="es-ES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3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for</a:t>
            </a:r>
            <a:r>
              <a:rPr lang="es-ES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3600" b="1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Delaminating</a:t>
            </a:r>
            <a:r>
              <a:rPr lang="es-ES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and </a:t>
            </a:r>
            <a:r>
              <a:rPr lang="es-ES" sz="3600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Deinking</a:t>
            </a:r>
            <a:r>
              <a:rPr lang="es-ES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3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surface</a:t>
            </a:r>
            <a:r>
              <a:rPr lang="es-ES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3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printed</a:t>
            </a:r>
            <a:r>
              <a:rPr lang="es-ES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3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plastic</a:t>
            </a:r>
            <a:endParaRPr lang="es-ES" sz="36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Resultado de imagen de CENTER FOR THE CIRCULAR ECONOMY NEW YORK LOGO">
            <a:extLst>
              <a:ext uri="{FF2B5EF4-FFF2-40B4-BE49-F238E27FC236}">
                <a16:creationId xmlns:a16="http://schemas.microsoft.com/office/drawing/2014/main" xmlns="" id="{1C54F0D8-851D-48DA-8B7E-2FEE52FB1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99" y="1200409"/>
            <a:ext cx="7467599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570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FCDBA7BE-C915-4FD8-87A4-4ECFB278CC66}"/>
              </a:ext>
            </a:extLst>
          </p:cNvPr>
          <p:cNvGrpSpPr/>
          <p:nvPr/>
        </p:nvGrpSpPr>
        <p:grpSpPr>
          <a:xfrm>
            <a:off x="52387" y="1453554"/>
            <a:ext cx="9039225" cy="4274742"/>
            <a:chOff x="1020310" y="1473970"/>
            <a:chExt cx="10432516" cy="4396583"/>
          </a:xfrm>
        </p:grpSpPr>
        <p:grpSp>
          <p:nvGrpSpPr>
            <p:cNvPr id="7" name="59 Grupo">
              <a:extLst>
                <a:ext uri="{FF2B5EF4-FFF2-40B4-BE49-F238E27FC236}">
                  <a16:creationId xmlns:a16="http://schemas.microsoft.com/office/drawing/2014/main" xmlns="" id="{3A55AABE-F0B2-46DF-97C2-325DFDBC82D8}"/>
                </a:ext>
              </a:extLst>
            </p:cNvPr>
            <p:cNvGrpSpPr/>
            <p:nvPr/>
          </p:nvGrpSpPr>
          <p:grpSpPr>
            <a:xfrm>
              <a:off x="1020310" y="1473970"/>
              <a:ext cx="10432516" cy="4396583"/>
              <a:chOff x="-651539" y="2158386"/>
              <a:chExt cx="9506247" cy="4700065"/>
            </a:xfrm>
          </p:grpSpPr>
          <p:pic>
            <p:nvPicPr>
              <p:cNvPr id="12" name="13 Imagen">
                <a:extLst>
                  <a:ext uri="{FF2B5EF4-FFF2-40B4-BE49-F238E27FC236}">
                    <a16:creationId xmlns:a16="http://schemas.microsoft.com/office/drawing/2014/main" xmlns="" id="{0F70BD45-0ABD-462E-99C2-F234FBF42C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02377" y="2158386"/>
                <a:ext cx="3952331" cy="24520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" name="Picture 5" descr="C:\NEWCO-CADEL\1-PLANTA\5-FOTOS\MATERIAL\flakes\DSC08868.JPG">
                <a:extLst>
                  <a:ext uri="{FF2B5EF4-FFF2-40B4-BE49-F238E27FC236}">
                    <a16:creationId xmlns:a16="http://schemas.microsoft.com/office/drawing/2014/main" xmlns="" id="{6488ACBD-313C-41A0-93E0-30CC517B61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625569" y="2181394"/>
                <a:ext cx="3858358" cy="240390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C:\NEWCO-CADEL\1-PLANTA\5-FOTOS\MATERIAL\flakes\DSC08879.JPG">
                <a:extLst>
                  <a:ext uri="{FF2B5EF4-FFF2-40B4-BE49-F238E27FC236}">
                    <a16:creationId xmlns:a16="http://schemas.microsoft.com/office/drawing/2014/main" xmlns="" id="{D24BBCCD-C5B0-43B0-B982-912A7E912A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4796" y="4564961"/>
                <a:ext cx="3858357" cy="22479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7" descr="C:\NEWCO-CADEL\1-PLANTA\5-FOTOS\MATERIAL\flakes\DSC08880.JPG">
                <a:extLst>
                  <a:ext uri="{FF2B5EF4-FFF2-40B4-BE49-F238E27FC236}">
                    <a16:creationId xmlns:a16="http://schemas.microsoft.com/office/drawing/2014/main" xmlns="" id="{EAFCB688-DC1A-4A50-B6C3-E7BA7C6F5A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651539" y="4610469"/>
                <a:ext cx="3858358" cy="224798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" descr="https://media-public.canva.com/MACAQu0DJHY/1/thumbnail_large.png">
              <a:extLst>
                <a:ext uri="{FF2B5EF4-FFF2-40B4-BE49-F238E27FC236}">
                  <a16:creationId xmlns:a16="http://schemas.microsoft.com/office/drawing/2014/main" xmlns="" id="{C80548A8-5102-4987-B54F-036179D98C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480363" flipH="1">
              <a:off x="5496968" y="1752695"/>
              <a:ext cx="1156634" cy="640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media-public.canva.com/MACAQu0DJHY/1/thumbnail_large.png">
              <a:extLst>
                <a:ext uri="{FF2B5EF4-FFF2-40B4-BE49-F238E27FC236}">
                  <a16:creationId xmlns:a16="http://schemas.microsoft.com/office/drawing/2014/main" xmlns="" id="{665CFF7E-40C6-405C-BF09-3AA3D4E4D7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918030" flipH="1">
              <a:off x="8969590" y="3330245"/>
              <a:ext cx="1156634" cy="640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https://media-public.canva.com/MACAQu0DJHY/1/thumbnail_large.png">
              <a:extLst>
                <a:ext uri="{FF2B5EF4-FFF2-40B4-BE49-F238E27FC236}">
                  <a16:creationId xmlns:a16="http://schemas.microsoft.com/office/drawing/2014/main" xmlns="" id="{68FED7F6-A8F3-498D-BC42-74BC089D57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1708160" flipH="1">
              <a:off x="5496968" y="5215662"/>
              <a:ext cx="1156634" cy="640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Resultado de imagen de CADEL DEINKING">
              <a:extLst>
                <a:ext uri="{FF2B5EF4-FFF2-40B4-BE49-F238E27FC236}">
                  <a16:creationId xmlns:a16="http://schemas.microsoft.com/office/drawing/2014/main" xmlns="" id="{7B3B99F3-7588-4A10-BC74-46E9ACFF7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722" y="2799452"/>
              <a:ext cx="1725662" cy="155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D77426E-9EED-4F23-91A0-C999275F5CE7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DELAMINATING &amp; DEINKING TECHNOLOGY- THE PROCESS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D9D9B902-170A-4E7A-BFD3-EC6E55195F4D}"/>
              </a:ext>
            </a:extLst>
          </p:cNvPr>
          <p:cNvSpPr txBox="1"/>
          <p:nvPr/>
        </p:nvSpPr>
        <p:spPr>
          <a:xfrm>
            <a:off x="3632479" y="43813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2143076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EAC1E02-7A2F-48C5-97A9-CD33B92AA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433" y="1192580"/>
            <a:ext cx="8903144" cy="483128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AEDE6B0-8F23-4D70-B778-186665CF51CF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DELAMINATING &amp; DEINKING TECHNOLOGY- THE PROCESS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CA949167-8D0E-44DF-A693-5F256387462C}"/>
              </a:ext>
            </a:extLst>
          </p:cNvPr>
          <p:cNvGrpSpPr/>
          <p:nvPr/>
        </p:nvGrpSpPr>
        <p:grpSpPr>
          <a:xfrm>
            <a:off x="35246" y="1590675"/>
            <a:ext cx="9044649" cy="4001687"/>
            <a:chOff x="0" y="2514599"/>
            <a:chExt cx="9044649" cy="372546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xmlns="" id="{9AB0DFFF-39A6-4BDE-BB5A-599BE3810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514599"/>
              <a:ext cx="9044649" cy="3571413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xmlns="" id="{05CDFC20-D1E3-4FEE-991B-D2B76AE31842}"/>
                </a:ext>
              </a:extLst>
            </p:cNvPr>
            <p:cNvGrpSpPr/>
            <p:nvPr/>
          </p:nvGrpSpPr>
          <p:grpSpPr>
            <a:xfrm>
              <a:off x="4671350" y="2770759"/>
              <a:ext cx="991305" cy="1018879"/>
              <a:chOff x="4119082" y="1933025"/>
              <a:chExt cx="991305" cy="1018879"/>
            </a:xfrm>
          </p:grpSpPr>
          <p:pic>
            <p:nvPicPr>
              <p:cNvPr id="8" name="Picture 6" descr="Resultado de imagen de closed loop">
                <a:extLst>
                  <a:ext uri="{FF2B5EF4-FFF2-40B4-BE49-F238E27FC236}">
                    <a16:creationId xmlns:a16="http://schemas.microsoft.com/office/drawing/2014/main" xmlns="" id="{A2EACB07-A437-497F-A20E-5E81CABC4F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9082" y="1933025"/>
                <a:ext cx="991305" cy="1018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xmlns="" id="{540D4DFC-D3BB-445F-96AF-8EB16A63AE27}"/>
                  </a:ext>
                </a:extLst>
              </p:cNvPr>
              <p:cNvSpPr txBox="1"/>
              <p:nvPr/>
            </p:nvSpPr>
            <p:spPr>
              <a:xfrm>
                <a:off x="4213925" y="2227020"/>
                <a:ext cx="77920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100" b="1" dirty="0">
                    <a:solidFill>
                      <a:srgbClr val="223C5C"/>
                    </a:solidFill>
                  </a:rPr>
                  <a:t>CLOSED LOOP</a:t>
                </a:r>
              </a:p>
            </p:txBody>
          </p:sp>
        </p:grpSp>
        <p:grpSp>
          <p:nvGrpSpPr>
            <p:cNvPr id="10" name="24 Grupo">
              <a:extLst>
                <a:ext uri="{FF2B5EF4-FFF2-40B4-BE49-F238E27FC236}">
                  <a16:creationId xmlns:a16="http://schemas.microsoft.com/office/drawing/2014/main" xmlns="" id="{7760EF13-80D2-4B8F-A4F0-CDF067EF7320}"/>
                </a:ext>
              </a:extLst>
            </p:cNvPr>
            <p:cNvGrpSpPr/>
            <p:nvPr/>
          </p:nvGrpSpPr>
          <p:grpSpPr>
            <a:xfrm>
              <a:off x="241301" y="3495641"/>
              <a:ext cx="1827706" cy="1075384"/>
              <a:chOff x="5791200" y="3618466"/>
              <a:chExt cx="1905000" cy="11430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20 Elipse">
                <a:extLst>
                  <a:ext uri="{FF2B5EF4-FFF2-40B4-BE49-F238E27FC236}">
                    <a16:creationId xmlns:a16="http://schemas.microsoft.com/office/drawing/2014/main" xmlns="" id="{56CA38A0-241F-48A4-A212-D7E99E6BB6A8}"/>
                  </a:ext>
                </a:extLst>
              </p:cNvPr>
              <p:cNvSpPr/>
              <p:nvPr/>
            </p:nvSpPr>
            <p:spPr>
              <a:xfrm>
                <a:off x="6096000" y="3618466"/>
                <a:ext cx="1295400" cy="1143000"/>
              </a:xfrm>
              <a:prstGeom prst="star8">
                <a:avLst>
                  <a:gd name="adj" fmla="val 28199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600"/>
              </a:p>
            </p:txBody>
          </p:sp>
          <p:sp>
            <p:nvSpPr>
              <p:cNvPr id="12" name="27 CuadroTexto">
                <a:extLst>
                  <a:ext uri="{FF2B5EF4-FFF2-40B4-BE49-F238E27FC236}">
                    <a16:creationId xmlns:a16="http://schemas.microsoft.com/office/drawing/2014/main" xmlns="" id="{AF3601D9-78FD-472D-83B8-F52BBB5D30CF}"/>
                  </a:ext>
                </a:extLst>
              </p:cNvPr>
              <p:cNvSpPr txBox="1"/>
              <p:nvPr/>
            </p:nvSpPr>
            <p:spPr>
              <a:xfrm>
                <a:off x="5791200" y="3876350"/>
                <a:ext cx="1905000" cy="556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</a:rPr>
                  <a:t>Solvent</a:t>
                </a:r>
                <a:r>
                  <a:rPr lang="es-ES" sz="14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s-ES" sz="1400" b="1" dirty="0">
                    <a:solidFill>
                      <a:schemeClr val="bg1"/>
                    </a:solidFill>
                  </a:rPr>
                  <a:t>Free</a:t>
                </a:r>
              </a:p>
            </p:txBody>
          </p:sp>
        </p:grpSp>
        <p:pic>
          <p:nvPicPr>
            <p:cNvPr id="6" name="Picture 2" descr="Resultado de imagen de PATENTED">
              <a:extLst>
                <a:ext uri="{FF2B5EF4-FFF2-40B4-BE49-F238E27FC236}">
                  <a16:creationId xmlns:a16="http://schemas.microsoft.com/office/drawing/2014/main" xmlns="" id="{85081D47-2783-4561-BB9D-66EC30A0E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240603">
              <a:off x="2760134" y="5527346"/>
              <a:ext cx="1277537" cy="712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1E28D55-56AD-47CC-888A-3BA066FAE943}"/>
              </a:ext>
            </a:extLst>
          </p:cNvPr>
          <p:cNvSpPr txBox="1"/>
          <p:nvPr/>
        </p:nvSpPr>
        <p:spPr>
          <a:xfrm>
            <a:off x="5017519" y="3420778"/>
            <a:ext cx="370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TRL 9: </a:t>
            </a:r>
            <a:r>
              <a:rPr lang="es-ES" sz="14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Proved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  <a:r>
              <a:rPr lang="es-ES" sz="14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operational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dirty="0" err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environment</a:t>
            </a:r>
            <a:endParaRPr lang="es-ES" sz="1400" b="1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DFFA521-E22C-4ECA-909E-CCCDAB52D259}"/>
              </a:ext>
            </a:extLst>
          </p:cNvPr>
          <p:cNvSpPr txBox="1"/>
          <p:nvPr/>
        </p:nvSpPr>
        <p:spPr>
          <a:xfrm>
            <a:off x="5786961" y="3107404"/>
            <a:ext cx="29338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TRL 4: </a:t>
            </a:r>
            <a:r>
              <a:rPr lang="es-ES" sz="1400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Validated</a:t>
            </a:r>
            <a:r>
              <a:rPr lang="es-ES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laboratory</a:t>
            </a:r>
            <a:r>
              <a:rPr lang="es-ES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</a:t>
            </a:r>
            <a:r>
              <a:rPr lang="es-ES" sz="1400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tests</a:t>
            </a:r>
            <a:endParaRPr lang="es-ES" sz="14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2" descr="https://media-public.canva.com/MACAQijHkaU/1/thumbnail_large.png">
            <a:extLst>
              <a:ext uri="{FF2B5EF4-FFF2-40B4-BE49-F238E27FC236}">
                <a16:creationId xmlns:a16="http://schemas.microsoft.com/office/drawing/2014/main" xmlns="" id="{3847F8CC-0CBF-437B-8607-92212FD2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24132" flipH="1">
            <a:off x="2229266" y="4931048"/>
            <a:ext cx="1048821" cy="10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4FC9D6A9-AA9F-4412-9521-9D7C74938C71}"/>
              </a:ext>
            </a:extLst>
          </p:cNvPr>
          <p:cNvSpPr txBox="1"/>
          <p:nvPr/>
        </p:nvSpPr>
        <p:spPr>
          <a:xfrm>
            <a:off x="3632479" y="43813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SOLUTION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8E30E63B-32F1-4582-947F-E5746B88CFC0}"/>
              </a:ext>
            </a:extLst>
          </p:cNvPr>
          <p:cNvSpPr txBox="1"/>
          <p:nvPr/>
        </p:nvSpPr>
        <p:spPr>
          <a:xfrm>
            <a:off x="964071" y="5683148"/>
            <a:ext cx="2824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chemeClr val="accent1"/>
                </a:solidFill>
                <a:latin typeface="Century Gothic" panose="020B0502020202020204" pitchFamily="34" charset="0"/>
              </a:rPr>
              <a:t>Extended to more than 20 countries</a:t>
            </a:r>
          </a:p>
        </p:txBody>
      </p:sp>
    </p:spTree>
    <p:extLst>
      <p:ext uri="{BB962C8B-B14F-4D97-AF65-F5344CB8AC3E}">
        <p14:creationId xmlns:p14="http://schemas.microsoft.com/office/powerpoint/2010/main" val="777092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C23D60B-9B4B-4188-920F-AB833F5D1FD6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DELAMINATING &amp; DEINKING TECHNOLOGY- THE PROCESS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4835E86-792C-49B8-8C21-A5676D4D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510" y="4646977"/>
            <a:ext cx="625925" cy="975040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5B5A349-E1E0-4D24-90B6-546E8A5803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40" y="1322601"/>
            <a:ext cx="592746" cy="923331"/>
          </a:xfrm>
          <a:prstGeom prst="rect">
            <a:avLst/>
          </a:prstGeom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AD1906FE-6FA9-4BFA-9E69-39BE7321FE55}"/>
              </a:ext>
            </a:extLst>
          </p:cNvPr>
          <p:cNvSpPr txBox="1"/>
          <p:nvPr/>
        </p:nvSpPr>
        <p:spPr>
          <a:xfrm>
            <a:off x="869244" y="1345686"/>
            <a:ext cx="37027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>
                <a:solidFill>
                  <a:srgbClr val="002060"/>
                </a:solidFill>
              </a:rPr>
              <a:t>Grinding:</a:t>
            </a:r>
            <a:r>
              <a:rPr lang="en-US" sz="1700" dirty="0">
                <a:solidFill>
                  <a:srgbClr val="002060"/>
                </a:solidFill>
              </a:rPr>
              <a:t>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Operation executed at the beginning, when the plastic enters the system.</a:t>
            </a:r>
            <a:endParaRPr lang="es-ES" sz="17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115BF59-6D28-4A0F-A4A4-4DA5472170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96" y="2703043"/>
            <a:ext cx="592746" cy="923330"/>
          </a:xfrm>
          <a:prstGeom prst="rect">
            <a:avLst/>
          </a:prstGeom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57E182F7-04DB-4208-ABD6-C6588B46F9D8}"/>
              </a:ext>
            </a:extLst>
          </p:cNvPr>
          <p:cNvSpPr txBox="1"/>
          <p:nvPr/>
        </p:nvSpPr>
        <p:spPr>
          <a:xfrm>
            <a:off x="869244" y="2333712"/>
            <a:ext cx="37027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>
                <a:solidFill>
                  <a:srgbClr val="0173C3"/>
                </a:solidFill>
              </a:rPr>
              <a:t>Delaminating: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Innovative technology to 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</a:rPr>
              <a:t>separate the plastic materials in laminated inked packaging film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. It is necessary to use different temperatures and additive concentration for each material (PE-PET) during the process.</a:t>
            </a:r>
            <a:endParaRPr lang="es-ES" sz="17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83A4E98-DBD0-427C-83D4-4C4DEA0DC0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396" y="4674184"/>
            <a:ext cx="592746" cy="923330"/>
          </a:xfrm>
          <a:prstGeom prst="rect">
            <a:avLst/>
          </a:prstGeom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D15C4B2-EF13-457D-8DAF-5F7D12BBACC9}"/>
              </a:ext>
            </a:extLst>
          </p:cNvPr>
          <p:cNvSpPr txBox="1"/>
          <p:nvPr/>
        </p:nvSpPr>
        <p:spPr>
          <a:xfrm>
            <a:off x="847948" y="4106568"/>
            <a:ext cx="370275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>
                <a:solidFill>
                  <a:srgbClr val="002060"/>
                </a:solidFill>
              </a:rPr>
              <a:t>Deinking:</a:t>
            </a:r>
            <a:r>
              <a:rPr lang="en-US" sz="1700" dirty="0">
                <a:solidFill>
                  <a:srgbClr val="002060"/>
                </a:solidFill>
              </a:rPr>
              <a:t>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The milled material goes to the reactors, where it is in contact with a solution based on 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</a:rPr>
              <a:t>water-based deinking reagents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that removes the ink from the surface of the plastic. After the first wash, the ink emerges from the plastic surface and remains in the aqueous solution.</a:t>
            </a: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es-ES" sz="17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0E2A111-6890-4A12-B9BB-CE24376731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4291" y="1399365"/>
            <a:ext cx="568364" cy="923330"/>
          </a:xfrm>
          <a:prstGeom prst="rect">
            <a:avLst/>
          </a:prstGeom>
          <a:ln>
            <a:noFill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081DF83F-07E5-42E5-892A-624BE3CFADDF}"/>
              </a:ext>
            </a:extLst>
          </p:cNvPr>
          <p:cNvSpPr txBox="1"/>
          <p:nvPr/>
        </p:nvSpPr>
        <p:spPr>
          <a:xfrm>
            <a:off x="5271993" y="1304614"/>
            <a:ext cx="37515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1700" b="1" dirty="0">
                <a:solidFill>
                  <a:srgbClr val="002060"/>
                </a:solidFill>
              </a:rPr>
              <a:t>Rinsing:</a:t>
            </a:r>
            <a:r>
              <a:rPr lang="en-US" sz="1700" dirty="0">
                <a:solidFill>
                  <a:srgbClr val="002060"/>
                </a:solidFill>
              </a:rPr>
              <a:t>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The plastic is centrifuged and rinsed with fresh water to achieve the final quality of the ink-free and process chemicals-free plastic.</a:t>
            </a:r>
            <a:endParaRPr lang="es-ES" sz="17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548129B-716D-4715-98DF-CE1728C24C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807" y="2577752"/>
            <a:ext cx="572378" cy="923330"/>
          </a:xfrm>
          <a:prstGeom prst="rect">
            <a:avLst/>
          </a:prstGeom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78869645-FC43-465F-A5C8-D825E1CE7C70}"/>
              </a:ext>
            </a:extLst>
          </p:cNvPr>
          <p:cNvSpPr txBox="1"/>
          <p:nvPr/>
        </p:nvSpPr>
        <p:spPr>
          <a:xfrm>
            <a:off x="5271993" y="2600836"/>
            <a:ext cx="375157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1700" b="1" dirty="0">
                <a:solidFill>
                  <a:srgbClr val="002060"/>
                </a:solidFill>
              </a:rPr>
              <a:t>Drying:</a:t>
            </a:r>
            <a:r>
              <a:rPr lang="en-US" sz="1700" dirty="0">
                <a:solidFill>
                  <a:srgbClr val="002060"/>
                </a:solidFill>
              </a:rPr>
              <a:t>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The plastic material goes to a new centrifugation step to eliminate any residual moisture.</a:t>
            </a:r>
            <a:endParaRPr lang="es-ES" sz="17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BC5B7245-486D-4F8A-B9B9-198FAA7D9F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9033" y="3594158"/>
            <a:ext cx="625925" cy="959743"/>
          </a:xfrm>
          <a:prstGeom prst="rect">
            <a:avLst/>
          </a:prstGeom>
          <a:ln>
            <a:noFill/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3806C345-DB3C-4960-8310-C59C0254CCC7}"/>
              </a:ext>
            </a:extLst>
          </p:cNvPr>
          <p:cNvSpPr txBox="1"/>
          <p:nvPr/>
        </p:nvSpPr>
        <p:spPr>
          <a:xfrm>
            <a:off x="5271993" y="4670062"/>
            <a:ext cx="375157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2060"/>
                </a:solidFill>
              </a:rPr>
              <a:t>Regranulating</a:t>
            </a:r>
            <a:r>
              <a:rPr lang="en-US" sz="1700" b="1" dirty="0">
                <a:solidFill>
                  <a:srgbClr val="002060"/>
                </a:solidFill>
              </a:rPr>
              <a:t>:</a:t>
            </a:r>
            <a:r>
              <a:rPr lang="en-US" sz="1700" dirty="0">
                <a:solidFill>
                  <a:srgbClr val="002060"/>
                </a:solidFill>
              </a:rPr>
              <a:t>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Once the plastic is dried, it is sent to the extrusion step where the ink-free pellets are generated.</a:t>
            </a:r>
            <a:endParaRPr lang="es-ES" sz="17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AC8FEE93-82D9-423B-A272-ED09C39FD2A9}"/>
              </a:ext>
            </a:extLst>
          </p:cNvPr>
          <p:cNvSpPr txBox="1"/>
          <p:nvPr/>
        </p:nvSpPr>
        <p:spPr>
          <a:xfrm>
            <a:off x="5271993" y="3635449"/>
            <a:ext cx="375157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>
                <a:solidFill>
                  <a:srgbClr val="0074C2"/>
                </a:solidFill>
              </a:rPr>
              <a:t>Sorting: 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</a:rPr>
              <a:t>A previous process of classification is necessary to separate the different plastic materials.</a:t>
            </a:r>
          </a:p>
        </p:txBody>
      </p:sp>
      <p:pic>
        <p:nvPicPr>
          <p:cNvPr id="19" name="Picture 2" descr="https://media-public.canva.com/MAAuDszSOCE/1/thumbnail.png">
            <a:extLst>
              <a:ext uri="{FF2B5EF4-FFF2-40B4-BE49-F238E27FC236}">
                <a16:creationId xmlns:a16="http://schemas.microsoft.com/office/drawing/2014/main" xmlns="" id="{1DF5DF62-9E12-488F-A03A-26EB9B7E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3739">
            <a:off x="2047039" y="2055682"/>
            <a:ext cx="455649" cy="45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media-public.canva.com/MAAuDszSOCE/1/thumbnail.png">
            <a:extLst>
              <a:ext uri="{FF2B5EF4-FFF2-40B4-BE49-F238E27FC236}">
                <a16:creationId xmlns:a16="http://schemas.microsoft.com/office/drawing/2014/main" xmlns="" id="{8CFB32AA-86CD-4D6D-A569-8E8E13CA8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3739">
            <a:off x="5969159" y="3407624"/>
            <a:ext cx="455649" cy="45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025686AE-1185-4947-B7F7-E6445F23E0CD}"/>
              </a:ext>
            </a:extLst>
          </p:cNvPr>
          <p:cNvSpPr txBox="1"/>
          <p:nvPr/>
        </p:nvSpPr>
        <p:spPr>
          <a:xfrm>
            <a:off x="3632479" y="43813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2076117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DC3A6A4-E1EE-4942-B09C-B85F614D5563}"/>
              </a:ext>
            </a:extLst>
          </p:cNvPr>
          <p:cNvSpPr txBox="1"/>
          <p:nvPr/>
        </p:nvSpPr>
        <p:spPr>
          <a:xfrm>
            <a:off x="3632479" y="43813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SOLUTION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BD875036-DA87-420A-A10D-B5C9EE503728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PILOT PLANT</a:t>
            </a:r>
          </a:p>
        </p:txBody>
      </p:sp>
      <p:sp>
        <p:nvSpPr>
          <p:cNvPr id="6" name="16 Rectángulo">
            <a:extLst>
              <a:ext uri="{FF2B5EF4-FFF2-40B4-BE49-F238E27FC236}">
                <a16:creationId xmlns:a16="http://schemas.microsoft.com/office/drawing/2014/main" xmlns="" id="{40124290-332C-4AC7-B03C-555CB18DB669}"/>
              </a:ext>
            </a:extLst>
          </p:cNvPr>
          <p:cNvSpPr/>
          <p:nvPr/>
        </p:nvSpPr>
        <p:spPr>
          <a:xfrm>
            <a:off x="120428" y="1169634"/>
            <a:ext cx="894397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CADEL DEINKING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owns a </a:t>
            </a:r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pilot plant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in Sant </a:t>
            </a:r>
            <a:r>
              <a:rPr lang="en-US" sz="16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Vicent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del </a:t>
            </a:r>
            <a:r>
              <a:rPr lang="en-US" sz="16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Raspeig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(Alicante) that can process the material, following all the steps of industrial production.</a:t>
            </a:r>
            <a:endParaRPr lang="en-US" sz="1600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E3D9CC0-70C7-44C2-85B5-22AF1EB5CC8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8773" y="1927305"/>
            <a:ext cx="4944799" cy="208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12C3C9B-CE89-428F-A4EF-62A59DFD70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950" y="4070691"/>
            <a:ext cx="6853618" cy="1938198"/>
          </a:xfrm>
          <a:prstGeom prst="rect">
            <a:avLst/>
          </a:prstGeom>
        </p:spPr>
      </p:pic>
      <p:pic>
        <p:nvPicPr>
          <p:cNvPr id="9" name="Picture 2" descr="https://media-public.canva.com/MABr1gvVLP8/1/thumbnail.png">
            <a:extLst>
              <a:ext uri="{FF2B5EF4-FFF2-40B4-BE49-F238E27FC236}">
                <a16:creationId xmlns:a16="http://schemas.microsoft.com/office/drawing/2014/main" xmlns="" id="{C5E9F2C5-4D75-4F3E-8510-8E2361EC0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924" y="5669745"/>
            <a:ext cx="385430" cy="26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04E54197-B9E8-4827-8B3B-980B0BEA6AD1}"/>
              </a:ext>
            </a:extLst>
          </p:cNvPr>
          <p:cNvSpPr/>
          <p:nvPr/>
        </p:nvSpPr>
        <p:spPr>
          <a:xfrm>
            <a:off x="1769354" y="5701595"/>
            <a:ext cx="21644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i="1" dirty="0">
                <a:solidFill>
                  <a:schemeClr val="bg1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https://youtu.be/O793xr7F00s</a:t>
            </a:r>
            <a:r>
              <a:rPr lang="es-ES" sz="1100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6D757BE9-79E9-49E7-9457-FD263CCAC514}"/>
              </a:ext>
            </a:extLst>
          </p:cNvPr>
          <p:cNvGrpSpPr/>
          <p:nvPr/>
        </p:nvGrpSpPr>
        <p:grpSpPr>
          <a:xfrm>
            <a:off x="2315501" y="2131182"/>
            <a:ext cx="1439413" cy="495313"/>
            <a:chOff x="20895" y="2153618"/>
            <a:chExt cx="1326858" cy="495313"/>
          </a:xfrm>
        </p:grpSpPr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xmlns="" id="{3FEBA937-66D6-429D-A051-585C0BBC9D72}"/>
                </a:ext>
              </a:extLst>
            </p:cNvPr>
            <p:cNvSpPr txBox="1"/>
            <p:nvPr/>
          </p:nvSpPr>
          <p:spPr>
            <a:xfrm>
              <a:off x="230831" y="2367176"/>
              <a:ext cx="1116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6F7069"/>
                  </a:solidFill>
                  <a:latin typeface="Century Gothic" panose="020B0502020202020204" pitchFamily="34" charset="0"/>
                </a:rPr>
                <a:t>Delaminating</a:t>
              </a:r>
              <a:r>
                <a:rPr lang="en-US" sz="1100" b="1" dirty="0">
                  <a:solidFill>
                    <a:srgbClr val="6F7069"/>
                  </a:solidFill>
                  <a:latin typeface="Century Gothic" panose="020B0502020202020204" pitchFamily="34" charset="0"/>
                </a:rPr>
                <a:t> 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19C929E2-D80A-46BE-AC0C-D7B9A6B6A24F}"/>
                </a:ext>
              </a:extLst>
            </p:cNvPr>
            <p:cNvSpPr/>
            <p:nvPr/>
          </p:nvSpPr>
          <p:spPr>
            <a:xfrm>
              <a:off x="230830" y="2356543"/>
              <a:ext cx="1116923" cy="292388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xmlns="" id="{C9316FA2-C6E7-4A2A-AC51-57439FD944B7}"/>
                </a:ext>
              </a:extLst>
            </p:cNvPr>
            <p:cNvSpPr txBox="1"/>
            <p:nvPr/>
          </p:nvSpPr>
          <p:spPr>
            <a:xfrm rot="20684348">
              <a:off x="20895" y="2153618"/>
              <a:ext cx="682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dirty="0">
                  <a:solidFill>
                    <a:srgbClr val="C00000"/>
                  </a:solidFill>
                </a:rPr>
                <a:t>NEW</a:t>
              </a:r>
            </a:p>
          </p:txBody>
        </p:sp>
      </p:grp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xmlns="" id="{39550E69-89F2-49FB-A322-20159713654A}"/>
              </a:ext>
            </a:extLst>
          </p:cNvPr>
          <p:cNvSpPr/>
          <p:nvPr/>
        </p:nvSpPr>
        <p:spPr>
          <a:xfrm>
            <a:off x="2529084" y="2871533"/>
            <a:ext cx="1225830" cy="527123"/>
          </a:xfrm>
          <a:prstGeom prst="roundRect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solidFill>
                  <a:schemeClr val="bg1"/>
                </a:solidFill>
                <a:latin typeface="Century Gothic" panose="020B0502020202020204" pitchFamily="34" charset="0"/>
              </a:rPr>
              <a:t>SCALABLE TECHNOLOGY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3F0EBDF6-80E6-46DE-85ED-16839B7AA149}"/>
              </a:ext>
            </a:extLst>
          </p:cNvPr>
          <p:cNvSpPr txBox="1"/>
          <p:nvPr/>
        </p:nvSpPr>
        <p:spPr>
          <a:xfrm>
            <a:off x="227220" y="2040025"/>
            <a:ext cx="2346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The next step is to </a:t>
            </a:r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scale the delaminating process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Optimization (time/solvent concentration)</a:t>
            </a:r>
            <a:endParaRPr lang="en-US" sz="16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991C1A0C-CF3D-426E-AD69-7CD65325B1DB}"/>
              </a:ext>
            </a:extLst>
          </p:cNvPr>
          <p:cNvSpPr/>
          <p:nvPr/>
        </p:nvSpPr>
        <p:spPr>
          <a:xfrm>
            <a:off x="200025" y="1946355"/>
            <a:ext cx="3638550" cy="1768395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86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CAA2E5D-4235-4F57-8C0A-905A687E86A0}"/>
              </a:ext>
            </a:extLst>
          </p:cNvPr>
          <p:cNvSpPr txBox="1"/>
          <p:nvPr/>
        </p:nvSpPr>
        <p:spPr>
          <a:xfrm>
            <a:off x="3057803" y="437085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 OPPORTUNITY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0EFFEB1-1447-4509-8A21-754EADA2A52C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TARGET CUSTOMERS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A2B56337-81B9-4623-AE5E-D2238AC2374F}"/>
              </a:ext>
            </a:extLst>
          </p:cNvPr>
          <p:cNvGrpSpPr/>
          <p:nvPr/>
        </p:nvGrpSpPr>
        <p:grpSpPr>
          <a:xfrm>
            <a:off x="120425" y="1320905"/>
            <a:ext cx="4363653" cy="4683039"/>
            <a:chOff x="276225" y="1689222"/>
            <a:chExt cx="3838575" cy="3492500"/>
          </a:xfrm>
        </p:grpSpPr>
        <p:pic>
          <p:nvPicPr>
            <p:cNvPr id="8194" name="Picture 2" descr="Resultado de imagen de FLEXIBLE PACKAGING MANUFACTURING">
              <a:extLst>
                <a:ext uri="{FF2B5EF4-FFF2-40B4-BE49-F238E27FC236}">
                  <a16:creationId xmlns:a16="http://schemas.microsoft.com/office/drawing/2014/main" xmlns="" id="{2EC27AB1-88D6-4486-8A36-D590E4682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689222"/>
              <a:ext cx="3838575" cy="349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8E60B35C-3726-4610-8C7A-A8BDF1B71A10}"/>
                </a:ext>
              </a:extLst>
            </p:cNvPr>
            <p:cNvSpPr/>
            <p:nvPr/>
          </p:nvSpPr>
          <p:spPr>
            <a:xfrm>
              <a:off x="276225" y="5003247"/>
              <a:ext cx="2812781" cy="16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600" dirty="0">
                  <a:solidFill>
                    <a:schemeClr val="bg2">
                      <a:lumMod val="75000"/>
                    </a:schemeClr>
                  </a:solidFill>
                </a:rPr>
                <a:t>https://www.planettogether.com/blog/scheduling-in-the-flexible-packaging-industry</a:t>
              </a: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69082F83-3001-41ED-AE69-D8FDD3B4527B}"/>
              </a:ext>
            </a:extLst>
          </p:cNvPr>
          <p:cNvGrpSpPr/>
          <p:nvPr/>
        </p:nvGrpSpPr>
        <p:grpSpPr>
          <a:xfrm>
            <a:off x="4572813" y="1331046"/>
            <a:ext cx="4414276" cy="4789861"/>
            <a:chOff x="4984666" y="1676278"/>
            <a:chExt cx="3883108" cy="3579916"/>
          </a:xfrm>
        </p:grpSpPr>
        <p:pic>
          <p:nvPicPr>
            <p:cNvPr id="8198" name="Picture 6" descr="Imagen relacionada">
              <a:extLst>
                <a:ext uri="{FF2B5EF4-FFF2-40B4-BE49-F238E27FC236}">
                  <a16:creationId xmlns:a16="http://schemas.microsoft.com/office/drawing/2014/main" xmlns="" id="{46629711-9308-4F10-B216-937DC77EAD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29199" y="1676278"/>
              <a:ext cx="3838575" cy="349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D4B7E520-21A3-4F9C-8AC8-25C5B4E5B509}"/>
                </a:ext>
              </a:extLst>
            </p:cNvPr>
            <p:cNvSpPr/>
            <p:nvPr/>
          </p:nvSpPr>
          <p:spPr>
            <a:xfrm>
              <a:off x="4984666" y="5001936"/>
              <a:ext cx="3838576" cy="254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600" dirty="0">
                  <a:solidFill>
                    <a:schemeClr val="bg2">
                      <a:lumMod val="75000"/>
                    </a:schemeClr>
                  </a:solidFill>
                </a:rPr>
                <a:t>https://www.herbold.com/es/erfolgsgeschichte-im-recycling-fuer-post-consumer-und-folienabfaelle-mit-rodepa-plastics-b-v-und-herbold-meckesheim-gmbh/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xmlns="" id="{5DD634CF-9E03-42BA-9F57-471E465CA2E3}"/>
              </a:ext>
            </a:extLst>
          </p:cNvPr>
          <p:cNvGrpSpPr/>
          <p:nvPr/>
        </p:nvGrpSpPr>
        <p:grpSpPr>
          <a:xfrm rot="5400000">
            <a:off x="2055363" y="-682622"/>
            <a:ext cx="530259" cy="4400132"/>
            <a:chOff x="626044" y="1457825"/>
            <a:chExt cx="629179" cy="1166148"/>
          </a:xfrm>
        </p:grpSpPr>
        <p:sp>
          <p:nvSpPr>
            <p:cNvPr id="14" name="Diagrama de flujo: retraso 13">
              <a:extLst>
                <a:ext uri="{FF2B5EF4-FFF2-40B4-BE49-F238E27FC236}">
                  <a16:creationId xmlns:a16="http://schemas.microsoft.com/office/drawing/2014/main" xmlns="" id="{921D21E7-1C23-45AA-92A7-0DB8D493B9FB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Century Gothic" panose="020B0502020202020204" pitchFamily="34" charset="0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903671E0-8EFF-46EF-9164-4135D9FB6823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CONVERTERS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105037D4-926B-4673-8252-11749459F37A}"/>
              </a:ext>
            </a:extLst>
          </p:cNvPr>
          <p:cNvGrpSpPr/>
          <p:nvPr/>
        </p:nvGrpSpPr>
        <p:grpSpPr>
          <a:xfrm rot="5400000">
            <a:off x="6558377" y="-682621"/>
            <a:ext cx="530259" cy="4400132"/>
            <a:chOff x="626044" y="1457825"/>
            <a:chExt cx="629179" cy="1166148"/>
          </a:xfrm>
        </p:grpSpPr>
        <p:sp>
          <p:nvSpPr>
            <p:cNvPr id="17" name="Diagrama de flujo: retraso 16">
              <a:extLst>
                <a:ext uri="{FF2B5EF4-FFF2-40B4-BE49-F238E27FC236}">
                  <a16:creationId xmlns:a16="http://schemas.microsoft.com/office/drawing/2014/main" xmlns="" id="{C4499020-8E8D-4593-B910-5F74432387D7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xmlns="" id="{3CB946CF-BB3E-451B-B87E-FCA678A2C65E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RECYCLERS</a:t>
              </a: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01E8E2F-2DBB-4C1D-8A51-A84D5069166C}"/>
              </a:ext>
            </a:extLst>
          </p:cNvPr>
          <p:cNvSpPr/>
          <p:nvPr/>
        </p:nvSpPr>
        <p:spPr>
          <a:xfrm>
            <a:off x="120421" y="4269273"/>
            <a:ext cx="4363653" cy="377880"/>
          </a:xfrm>
          <a:prstGeom prst="rect">
            <a:avLst/>
          </a:prstGeom>
          <a:solidFill>
            <a:srgbClr val="0088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Close to </a:t>
            </a:r>
            <a:r>
              <a:rPr lang="en-US" sz="1600" b="1" dirty="0">
                <a:latin typeface="Century Gothic" panose="020B0502020202020204" pitchFamily="34" charset="0"/>
              </a:rPr>
              <a:t>13,000 companies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902AE8F6-C46A-405C-901F-4ED2C3064EE4}"/>
              </a:ext>
            </a:extLst>
          </p:cNvPr>
          <p:cNvSpPr/>
          <p:nvPr/>
        </p:nvSpPr>
        <p:spPr>
          <a:xfrm>
            <a:off x="120421" y="5122175"/>
            <a:ext cx="4363653" cy="377880"/>
          </a:xfrm>
          <a:prstGeom prst="rect">
            <a:avLst/>
          </a:prstGeom>
          <a:solidFill>
            <a:srgbClr val="0088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45MT</a:t>
            </a:r>
            <a:r>
              <a:rPr lang="en-US" sz="1600" dirty="0">
                <a:latin typeface="Century Gothic" panose="020B0502020202020204" pitchFamily="34" charset="0"/>
              </a:rPr>
              <a:t> of </a:t>
            </a:r>
            <a:r>
              <a:rPr lang="en-US" sz="1600" b="1" dirty="0">
                <a:latin typeface="Century Gothic" panose="020B0502020202020204" pitchFamily="34" charset="0"/>
              </a:rPr>
              <a:t>plastic production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4CFEAA29-2C8F-4D57-8F53-66E31AB7548A}"/>
              </a:ext>
            </a:extLst>
          </p:cNvPr>
          <p:cNvSpPr/>
          <p:nvPr/>
        </p:nvSpPr>
        <p:spPr>
          <a:xfrm>
            <a:off x="120421" y="5546803"/>
            <a:ext cx="4363653" cy="377880"/>
          </a:xfrm>
          <a:prstGeom prst="rect">
            <a:avLst/>
          </a:prstGeom>
          <a:solidFill>
            <a:srgbClr val="0088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2,000T</a:t>
            </a:r>
            <a:r>
              <a:rPr lang="en-US" sz="1600" dirty="0">
                <a:latin typeface="Century Gothic" panose="020B0502020202020204" pitchFamily="34" charset="0"/>
              </a:rPr>
              <a:t> of </a:t>
            </a:r>
            <a:r>
              <a:rPr lang="en-US" sz="1600" b="1" dirty="0">
                <a:latin typeface="Century Gothic" panose="020B0502020202020204" pitchFamily="34" charset="0"/>
              </a:rPr>
              <a:t>plastic waste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C8B236B7-4EC2-42CD-8695-3C61CB5CE641}"/>
              </a:ext>
            </a:extLst>
          </p:cNvPr>
          <p:cNvSpPr/>
          <p:nvPr/>
        </p:nvSpPr>
        <p:spPr>
          <a:xfrm>
            <a:off x="120421" y="4697547"/>
            <a:ext cx="4363653" cy="377880"/>
          </a:xfrm>
          <a:prstGeom prst="rect">
            <a:avLst/>
          </a:prstGeom>
          <a:solidFill>
            <a:srgbClr val="0088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€280 billion turnover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09890B80-5341-4B5D-A41B-FC9A43135878}"/>
              </a:ext>
            </a:extLst>
          </p:cNvPr>
          <p:cNvSpPr/>
          <p:nvPr/>
        </p:nvSpPr>
        <p:spPr>
          <a:xfrm>
            <a:off x="4623436" y="4458213"/>
            <a:ext cx="4363653" cy="377880"/>
          </a:xfrm>
          <a:prstGeom prst="rect">
            <a:avLst/>
          </a:prstGeom>
          <a:solidFill>
            <a:srgbClr val="98C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entury Gothic" panose="020B0502020202020204" pitchFamily="34" charset="0"/>
              </a:rPr>
              <a:t>Close to </a:t>
            </a:r>
            <a:r>
              <a:rPr lang="en-US" sz="1600" b="1" dirty="0">
                <a:latin typeface="Century Gothic" panose="020B0502020202020204" pitchFamily="34" charset="0"/>
              </a:rPr>
              <a:t>5,000 companies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xmlns="" id="{67493615-9E52-45A1-8531-6AF3D4DFDD18}"/>
              </a:ext>
            </a:extLst>
          </p:cNvPr>
          <p:cNvSpPr/>
          <p:nvPr/>
        </p:nvSpPr>
        <p:spPr>
          <a:xfrm>
            <a:off x="4623432" y="5311115"/>
            <a:ext cx="4363652" cy="377880"/>
          </a:xfrm>
          <a:prstGeom prst="rect">
            <a:avLst/>
          </a:prstGeom>
          <a:solidFill>
            <a:srgbClr val="98C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1,000T</a:t>
            </a:r>
            <a:r>
              <a:rPr lang="en-US" sz="1600" dirty="0">
                <a:latin typeface="Century Gothic" panose="020B0502020202020204" pitchFamily="34" charset="0"/>
              </a:rPr>
              <a:t> of </a:t>
            </a:r>
            <a:r>
              <a:rPr lang="en-US" sz="1600" b="1" dirty="0">
                <a:latin typeface="Century Gothic" panose="020B0502020202020204" pitchFamily="34" charset="0"/>
              </a:rPr>
              <a:t>plastic production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xmlns="" id="{8E96BA17-B9C5-40D1-AE91-43318B134094}"/>
              </a:ext>
            </a:extLst>
          </p:cNvPr>
          <p:cNvSpPr/>
          <p:nvPr/>
        </p:nvSpPr>
        <p:spPr>
          <a:xfrm>
            <a:off x="4623436" y="4886487"/>
            <a:ext cx="4363653" cy="377880"/>
          </a:xfrm>
          <a:prstGeom prst="rect">
            <a:avLst/>
          </a:prstGeom>
          <a:solidFill>
            <a:srgbClr val="98C23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€10 billion turnover</a:t>
            </a:r>
          </a:p>
        </p:txBody>
      </p:sp>
      <p:pic>
        <p:nvPicPr>
          <p:cNvPr id="1026" name="Picture 2" descr="https://media-public.canva.com/MACy4bMlMX0/3/thumbnail_large.png">
            <a:extLst>
              <a:ext uri="{FF2B5EF4-FFF2-40B4-BE49-F238E27FC236}">
                <a16:creationId xmlns:a16="http://schemas.microsoft.com/office/drawing/2014/main" xmlns="" id="{3E65FC86-D192-4B02-A4A1-71ABF22C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108" y="4268315"/>
            <a:ext cx="371820" cy="3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-public.canva.com/MAB3uIe9NqU/1/thumbnail_large.png">
            <a:extLst>
              <a:ext uri="{FF2B5EF4-FFF2-40B4-BE49-F238E27FC236}">
                <a16:creationId xmlns:a16="http://schemas.microsoft.com/office/drawing/2014/main" xmlns="" id="{53AA9878-9B3C-44CE-8502-E12022BAC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796" y="4698352"/>
            <a:ext cx="380443" cy="3778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edia-public.canva.com/MADGrexD43o/1/thumbnail_large.png">
            <a:extLst>
              <a:ext uri="{FF2B5EF4-FFF2-40B4-BE49-F238E27FC236}">
                <a16:creationId xmlns:a16="http://schemas.microsoft.com/office/drawing/2014/main" xmlns="" id="{512FB0B8-2EA3-432F-AF08-CD1EBE685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333"/>
                    </a14:imgEffect>
                    <a14:imgEffect>
                      <a14:saturation sat="103000"/>
                    </a14:imgEffect>
                    <a14:imgEffect>
                      <a14:brightnessContrast bright="13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32" y="5119308"/>
            <a:ext cx="313297" cy="3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-public.canva.com/MACVsL1eets/1/thumbnail_large.png">
            <a:extLst>
              <a:ext uri="{FF2B5EF4-FFF2-40B4-BE49-F238E27FC236}">
                <a16:creationId xmlns:a16="http://schemas.microsoft.com/office/drawing/2014/main" xmlns="" id="{1EB95A74-9C26-4E64-96A9-8F8861240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78" y="5508867"/>
            <a:ext cx="424628" cy="42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media-public.canva.com/MACy4bMlMX0/3/thumbnail_large.png">
            <a:extLst>
              <a:ext uri="{FF2B5EF4-FFF2-40B4-BE49-F238E27FC236}">
                <a16:creationId xmlns:a16="http://schemas.microsoft.com/office/drawing/2014/main" xmlns="" id="{6F988F58-1ED4-4061-A6FF-13A97AB20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150" y="4464273"/>
            <a:ext cx="371820" cy="37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media-public.canva.com/MAB3uIe9NqU/1/thumbnail_large.png">
            <a:extLst>
              <a:ext uri="{FF2B5EF4-FFF2-40B4-BE49-F238E27FC236}">
                <a16:creationId xmlns:a16="http://schemas.microsoft.com/office/drawing/2014/main" xmlns="" id="{FD632DC7-0951-47E9-8CB4-78B57B0D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5353" y="4892714"/>
            <a:ext cx="380443" cy="3778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s://media-public.canva.com/MADGrexD43o/1/thumbnail_large.png">
            <a:extLst>
              <a:ext uri="{FF2B5EF4-FFF2-40B4-BE49-F238E27FC236}">
                <a16:creationId xmlns:a16="http://schemas.microsoft.com/office/drawing/2014/main" xmlns="" id="{6396E467-39F8-4E77-92FE-0EEF8F6B1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9333"/>
                    </a14:imgEffect>
                    <a14:imgEffect>
                      <a14:saturation sat="103000"/>
                    </a14:imgEffect>
                    <a14:imgEffect>
                      <a14:brightnessContrast bright="13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8925" y="5325855"/>
            <a:ext cx="313297" cy="3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55233009-7629-47DB-A1B1-210C743A4BF9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POTENTIAL MARKET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E5C6CD3-A058-421E-8461-3BAFE4FC5CDB}"/>
              </a:ext>
            </a:extLst>
          </p:cNvPr>
          <p:cNvSpPr txBox="1"/>
          <p:nvPr/>
        </p:nvSpPr>
        <p:spPr>
          <a:xfrm>
            <a:off x="3057803" y="437085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 OPPORTUNITY</a:t>
            </a: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xmlns="" id="{E678E89C-EC1B-415C-880C-A8B243664717}"/>
              </a:ext>
            </a:extLst>
          </p:cNvPr>
          <p:cNvGrpSpPr/>
          <p:nvPr/>
        </p:nvGrpSpPr>
        <p:grpSpPr>
          <a:xfrm>
            <a:off x="120428" y="3501629"/>
            <a:ext cx="2928466" cy="2359427"/>
            <a:chOff x="120428" y="1294388"/>
            <a:chExt cx="2928466" cy="2359427"/>
          </a:xfrm>
        </p:grpSpPr>
        <p:pic>
          <p:nvPicPr>
            <p:cNvPr id="6" name="Picture 2" descr="Seeding of flexible plastic packaging into single stream feed stock by research team members prior to mixing.">
              <a:extLst>
                <a:ext uri="{FF2B5EF4-FFF2-40B4-BE49-F238E27FC236}">
                  <a16:creationId xmlns:a16="http://schemas.microsoft.com/office/drawing/2014/main" xmlns="" id="{18B52841-AE84-402F-8FB3-17EC6A5CFD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0428" y="1294388"/>
              <a:ext cx="2928466" cy="1720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xmlns="" id="{77E3AB1A-618F-4BFF-AD9B-8DCE7F5539BB}"/>
                </a:ext>
              </a:extLst>
            </p:cNvPr>
            <p:cNvSpPr txBox="1"/>
            <p:nvPr/>
          </p:nvSpPr>
          <p:spPr>
            <a:xfrm>
              <a:off x="120428" y="2645062"/>
              <a:ext cx="2928466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Multilayer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xmlns="" id="{2D6314A7-CF87-4603-8ED3-97009DB34209}"/>
                </a:ext>
              </a:extLst>
            </p:cNvPr>
            <p:cNvSpPr txBox="1"/>
            <p:nvPr/>
          </p:nvSpPr>
          <p:spPr>
            <a:xfrm>
              <a:off x="181717" y="3014394"/>
              <a:ext cx="28167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20% of total plastic production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9AD876DF-51B7-4EEC-BC4F-7C4DEE60782B}"/>
                </a:ext>
              </a:extLst>
            </p:cNvPr>
            <p:cNvSpPr txBox="1"/>
            <p:nvPr/>
          </p:nvSpPr>
          <p:spPr>
            <a:xfrm>
              <a:off x="120428" y="3284483"/>
              <a:ext cx="2928465" cy="369332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69.9MT</a:t>
              </a:r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B66485A-A1BC-41BE-9CD9-51FCEDA43BFD}"/>
              </a:ext>
            </a:extLst>
          </p:cNvPr>
          <p:cNvSpPr txBox="1"/>
          <p:nvPr/>
        </p:nvSpPr>
        <p:spPr>
          <a:xfrm>
            <a:off x="333659" y="1503790"/>
            <a:ext cx="270471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348,000,000 tonnes </a:t>
            </a:r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of </a:t>
            </a:r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plastic</a:t>
            </a:r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produced</a:t>
            </a:r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</a:rPr>
              <a:t> worldwide in 2017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xmlns="" id="{C9D5F292-E20C-4C26-AEB5-C7D22D705853}"/>
              </a:ext>
            </a:extLst>
          </p:cNvPr>
          <p:cNvGrpSpPr/>
          <p:nvPr/>
        </p:nvGrpSpPr>
        <p:grpSpPr>
          <a:xfrm>
            <a:off x="3038369" y="3501708"/>
            <a:ext cx="3067257" cy="2363478"/>
            <a:chOff x="4914541" y="1309929"/>
            <a:chExt cx="3067257" cy="2363478"/>
          </a:xfrm>
        </p:grpSpPr>
        <p:pic>
          <p:nvPicPr>
            <p:cNvPr id="7" name="Picture 14" descr="De Basura, Bolsas, De Residuos, De PlÃ¡stico">
              <a:extLst>
                <a:ext uri="{FF2B5EF4-FFF2-40B4-BE49-F238E27FC236}">
                  <a16:creationId xmlns:a16="http://schemas.microsoft.com/office/drawing/2014/main" xmlns="" id="{F4F15A8B-73DC-405D-B96E-30BDB8D120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85938" y="1309929"/>
              <a:ext cx="2928466" cy="1720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xmlns="" id="{B5B09A17-07DE-46F8-9ED3-E1E94F1A9818}"/>
                </a:ext>
              </a:extLst>
            </p:cNvPr>
            <p:cNvSpPr txBox="1"/>
            <p:nvPr/>
          </p:nvSpPr>
          <p:spPr>
            <a:xfrm>
              <a:off x="4985938" y="2668753"/>
              <a:ext cx="2928466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Inks and adhesives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xmlns="" id="{E0F51123-FB3B-492E-AD28-64C30AC47868}"/>
                </a:ext>
              </a:extLst>
            </p:cNvPr>
            <p:cNvSpPr txBox="1"/>
            <p:nvPr/>
          </p:nvSpPr>
          <p:spPr>
            <a:xfrm>
              <a:off x="4914541" y="3015720"/>
              <a:ext cx="3067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30% of flexible plastic packaging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xmlns="" id="{F0A3645D-2798-492D-B4A3-B93D5C55DC80}"/>
                </a:ext>
              </a:extLst>
            </p:cNvPr>
            <p:cNvSpPr txBox="1"/>
            <p:nvPr/>
          </p:nvSpPr>
          <p:spPr>
            <a:xfrm>
              <a:off x="4985939" y="3304075"/>
              <a:ext cx="2928465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18.8 MT</a:t>
              </a:r>
            </a:p>
          </p:txBody>
        </p:sp>
      </p:grpSp>
      <p:grpSp>
        <p:nvGrpSpPr>
          <p:cNvPr id="2052" name="Grupo 2051">
            <a:extLst>
              <a:ext uri="{FF2B5EF4-FFF2-40B4-BE49-F238E27FC236}">
                <a16:creationId xmlns:a16="http://schemas.microsoft.com/office/drawing/2014/main" xmlns="" id="{C3D93BFF-A3AB-4D6E-9DCF-706FA36D5048}"/>
              </a:ext>
            </a:extLst>
          </p:cNvPr>
          <p:cNvGrpSpPr/>
          <p:nvPr/>
        </p:nvGrpSpPr>
        <p:grpSpPr>
          <a:xfrm>
            <a:off x="6080584" y="3509858"/>
            <a:ext cx="2942980" cy="2357122"/>
            <a:chOff x="6080584" y="3357458"/>
            <a:chExt cx="2942980" cy="2357122"/>
          </a:xfrm>
        </p:grpSpPr>
        <p:pic>
          <p:nvPicPr>
            <p:cNvPr id="8" name="Picture 4" descr="Resultado de imagen de FLEXIBLE PACKAGING PRODUCTION">
              <a:extLst>
                <a:ext uri="{FF2B5EF4-FFF2-40B4-BE49-F238E27FC236}">
                  <a16:creationId xmlns:a16="http://schemas.microsoft.com/office/drawing/2014/main" xmlns="" id="{A0FAB07D-B4A6-424D-A137-86BD4333C5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86196" y="3357458"/>
              <a:ext cx="2928469" cy="1720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xmlns="" id="{4E97C9D6-377A-4487-80DF-0EF32AD5F0E3}"/>
                </a:ext>
              </a:extLst>
            </p:cNvPr>
            <p:cNvSpPr txBox="1"/>
            <p:nvPr/>
          </p:nvSpPr>
          <p:spPr>
            <a:xfrm>
              <a:off x="6080584" y="4716864"/>
              <a:ext cx="2928466" cy="369332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Industrial waste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xmlns="" id="{A0BF9B7E-D566-4203-8C9F-0AE033BB8D5C}"/>
                </a:ext>
              </a:extLst>
            </p:cNvPr>
            <p:cNvSpPr txBox="1"/>
            <p:nvPr/>
          </p:nvSpPr>
          <p:spPr>
            <a:xfrm>
              <a:off x="6207044" y="5071535"/>
              <a:ext cx="2704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10% of plastic </a:t>
              </a:r>
              <a:r>
                <a:rPr lang="en-US" sz="1400" dirty="0" err="1">
                  <a:solidFill>
                    <a:schemeClr val="accent1"/>
                  </a:solidFill>
                  <a:latin typeface="Century Gothic" panose="020B0502020202020204" pitchFamily="34" charset="0"/>
                </a:rPr>
                <a:t>manutacturing</a:t>
              </a:r>
              <a:endParaRPr lang="en-US" sz="1400" dirty="0">
                <a:solidFill>
                  <a:schemeClr val="accent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xmlns="" id="{39BFD53C-40E1-45F7-9CD8-EDF8C9BBADA2}"/>
                </a:ext>
              </a:extLst>
            </p:cNvPr>
            <p:cNvSpPr txBox="1"/>
            <p:nvPr/>
          </p:nvSpPr>
          <p:spPr>
            <a:xfrm>
              <a:off x="6095098" y="5345248"/>
              <a:ext cx="1464235" cy="369332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6.9MT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xmlns="" id="{C5B27818-BD9D-4930-A551-5B2DA4361412}"/>
                </a:ext>
              </a:extLst>
            </p:cNvPr>
            <p:cNvSpPr txBox="1"/>
            <p:nvPr/>
          </p:nvSpPr>
          <p:spPr>
            <a:xfrm>
              <a:off x="7559331" y="5345248"/>
              <a:ext cx="1464233" cy="36933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1.8 MT</a:t>
              </a:r>
            </a:p>
          </p:txBody>
        </p:sp>
      </p:grpSp>
      <p:grpSp>
        <p:nvGrpSpPr>
          <p:cNvPr id="2051" name="Grupo 2050">
            <a:extLst>
              <a:ext uri="{FF2B5EF4-FFF2-40B4-BE49-F238E27FC236}">
                <a16:creationId xmlns:a16="http://schemas.microsoft.com/office/drawing/2014/main" xmlns="" id="{ADA868FB-BC42-4D60-994F-5E5A00FF4100}"/>
              </a:ext>
            </a:extLst>
          </p:cNvPr>
          <p:cNvGrpSpPr/>
          <p:nvPr/>
        </p:nvGrpSpPr>
        <p:grpSpPr>
          <a:xfrm>
            <a:off x="6432319" y="1260318"/>
            <a:ext cx="2007281" cy="1930982"/>
            <a:chOff x="6424376" y="1105242"/>
            <a:chExt cx="2007281" cy="1930982"/>
          </a:xfrm>
        </p:grpSpPr>
        <p:pic>
          <p:nvPicPr>
            <p:cNvPr id="33" name="Picture 6" descr="Resultado de imagen de CADEL DEINKING">
              <a:extLst>
                <a:ext uri="{FF2B5EF4-FFF2-40B4-BE49-F238E27FC236}">
                  <a16:creationId xmlns:a16="http://schemas.microsoft.com/office/drawing/2014/main" xmlns="" id="{26D097A3-1FB7-4A53-86CD-E1B4EC921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362" y="1105242"/>
              <a:ext cx="1495195" cy="1509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" name="CuadroTexto 2047">
              <a:extLst>
                <a:ext uri="{FF2B5EF4-FFF2-40B4-BE49-F238E27FC236}">
                  <a16:creationId xmlns:a16="http://schemas.microsoft.com/office/drawing/2014/main" xmlns="" id="{4EEB130C-0EF5-4DAB-9B84-67198A96DE22}"/>
                </a:ext>
              </a:extLst>
            </p:cNvPr>
            <p:cNvSpPr txBox="1"/>
            <p:nvPr/>
          </p:nvSpPr>
          <p:spPr>
            <a:xfrm>
              <a:off x="6424376" y="2321020"/>
              <a:ext cx="2007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Potential market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xmlns="" id="{18D7EDA7-625D-4EEB-ABBD-7F3BE2C7AEC5}"/>
                </a:ext>
              </a:extLst>
            </p:cNvPr>
            <p:cNvSpPr txBox="1"/>
            <p:nvPr/>
          </p:nvSpPr>
          <p:spPr>
            <a:xfrm>
              <a:off x="6516682" y="2666892"/>
              <a:ext cx="1790700" cy="369332"/>
            </a:xfrm>
            <a:prstGeom prst="rect">
              <a:avLst/>
            </a:prstGeom>
            <a:solidFill>
              <a:srgbClr val="143E75">
                <a:alpha val="6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97.4 MT</a:t>
              </a:r>
            </a:p>
          </p:txBody>
        </p:sp>
      </p:grpSp>
      <p:pic>
        <p:nvPicPr>
          <p:cNvPr id="2053" name="Picture 4" descr="https://media-public.canva.com/MACLUiuj_kI/2/thumbnail_large.png">
            <a:extLst>
              <a:ext uri="{FF2B5EF4-FFF2-40B4-BE49-F238E27FC236}">
                <a16:creationId xmlns:a16="http://schemas.microsoft.com/office/drawing/2014/main" xmlns="" id="{292A01FF-D67C-4C01-88FC-CAE4295A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290" y="1040925"/>
            <a:ext cx="2589414" cy="258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10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>
            <a:extLst>
              <a:ext uri="{FF2B5EF4-FFF2-40B4-BE49-F238E27FC236}">
                <a16:creationId xmlns:a16="http://schemas.microsoft.com/office/drawing/2014/main" xmlns="" id="{1C087C41-1E9B-4BFF-8127-B9E875205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429" y="1207548"/>
            <a:ext cx="8903144" cy="48312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7DE3B79D-87F9-4276-B334-07ADAB23E83F}"/>
              </a:ext>
            </a:extLst>
          </p:cNvPr>
          <p:cNvSpPr txBox="1"/>
          <p:nvPr/>
        </p:nvSpPr>
        <p:spPr>
          <a:xfrm>
            <a:off x="3057803" y="437085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 OPPORTUNITY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0020A23-30B6-4ED6-AACB-95DE2C934CA8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ECONOMIC ADVANTAGES OF D&amp;D TECHNOLOGY</a:t>
            </a: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xmlns="" id="{11E8AB23-A2DE-4B33-A47A-4AF88435F340}"/>
              </a:ext>
            </a:extLst>
          </p:cNvPr>
          <p:cNvGrpSpPr/>
          <p:nvPr/>
        </p:nvGrpSpPr>
        <p:grpSpPr>
          <a:xfrm>
            <a:off x="1100510" y="1497827"/>
            <a:ext cx="7067276" cy="1078464"/>
            <a:chOff x="1072928" y="1284712"/>
            <a:chExt cx="7067276" cy="1078464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86CBFE59-283B-477A-AE90-7121AACA1241}"/>
                </a:ext>
              </a:extLst>
            </p:cNvPr>
            <p:cNvSpPr txBox="1"/>
            <p:nvPr/>
          </p:nvSpPr>
          <p:spPr>
            <a:xfrm>
              <a:off x="3676550" y="1446867"/>
              <a:ext cx="3764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  <a:latin typeface="Century Gothic" panose="020B0502020202020204" pitchFamily="34" charset="0"/>
                </a:rPr>
                <a:t>VIRGIN PELLETS COST </a:t>
              </a:r>
              <a:r>
                <a:rPr lang="en-US" b="1" dirty="0">
                  <a:solidFill>
                    <a:schemeClr val="accent2"/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 €1,200/T</a:t>
              </a:r>
              <a:endParaRPr lang="en-US" b="1" dirty="0">
                <a:solidFill>
                  <a:schemeClr val="accent2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CBD6EB88-A2FE-4B9E-91EC-FB3EEBA1859C}"/>
                </a:ext>
              </a:extLst>
            </p:cNvPr>
            <p:cNvSpPr txBox="1"/>
            <p:nvPr/>
          </p:nvSpPr>
          <p:spPr>
            <a:xfrm>
              <a:off x="3661093" y="1873407"/>
              <a:ext cx="4479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D&amp;D RECYCLED </a:t>
              </a:r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PELLETS COST </a:t>
              </a:r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 </a:t>
              </a:r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€700/T</a:t>
              </a:r>
              <a:endParaRPr lang="en-US" b="1" dirty="0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Rectángulo: esquinas redondeadas 37">
              <a:extLst>
                <a:ext uri="{FF2B5EF4-FFF2-40B4-BE49-F238E27FC236}">
                  <a16:creationId xmlns:a16="http://schemas.microsoft.com/office/drawing/2014/main" xmlns="" id="{C830110F-4BFB-450F-B219-B198D8FE456B}"/>
                </a:ext>
              </a:extLst>
            </p:cNvPr>
            <p:cNvSpPr/>
            <p:nvPr/>
          </p:nvSpPr>
          <p:spPr>
            <a:xfrm>
              <a:off x="1072928" y="1416207"/>
              <a:ext cx="1621316" cy="914400"/>
            </a:xfrm>
            <a:prstGeom prst="round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SAVINGS OF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€500/T</a:t>
              </a:r>
            </a:p>
          </p:txBody>
        </p:sp>
        <p:pic>
          <p:nvPicPr>
            <p:cNvPr id="36" name="Picture 2" descr="https://media-public.canva.com/MACN8mswBKE/1/thumbnail_large.png">
              <a:extLst>
                <a:ext uri="{FF2B5EF4-FFF2-40B4-BE49-F238E27FC236}">
                  <a16:creationId xmlns:a16="http://schemas.microsoft.com/office/drawing/2014/main" xmlns="" id="{8B835704-9DBB-4528-A5E7-9C4C0DFB0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086" y="1284712"/>
              <a:ext cx="1078464" cy="1078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xmlns="" id="{097D3C65-73EC-441F-9D84-B294AD0811D6}"/>
              </a:ext>
            </a:extLst>
          </p:cNvPr>
          <p:cNvGrpSpPr/>
          <p:nvPr/>
        </p:nvGrpSpPr>
        <p:grpSpPr>
          <a:xfrm>
            <a:off x="855221" y="3546128"/>
            <a:ext cx="7433555" cy="1803875"/>
            <a:chOff x="635592" y="2907953"/>
            <a:chExt cx="7433555" cy="1803875"/>
          </a:xfrm>
        </p:grpSpPr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xmlns="" id="{776CFA68-E772-4E41-9B36-F1694B3B4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081" y="3951491"/>
              <a:ext cx="1102882" cy="6857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xmlns="" id="{C4FC4A5C-D1F6-49A0-89F5-5A1B8802E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8115" y="3959616"/>
              <a:ext cx="598406" cy="61649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xmlns="" id="{71E47AF3-2C23-4A04-9764-88F1799A7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0631" y="3928191"/>
              <a:ext cx="522098" cy="63163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2" descr="Resultado de imagen de erema tv">
              <a:extLst>
                <a:ext uri="{FF2B5EF4-FFF2-40B4-BE49-F238E27FC236}">
                  <a16:creationId xmlns:a16="http://schemas.microsoft.com/office/drawing/2014/main" xmlns="" id="{978EB3F1-B601-407E-B962-4E918FE8BE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140" y="3951491"/>
              <a:ext cx="1276350" cy="444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9" descr="C:\NEWCO-CADEL\3-PRESENTACIONES, LOGO, WEB\Diagramas\160429_film to deinked pellets.png">
              <a:extLst>
                <a:ext uri="{FF2B5EF4-FFF2-40B4-BE49-F238E27FC236}">
                  <a16:creationId xmlns:a16="http://schemas.microsoft.com/office/drawing/2014/main" xmlns="" id="{EFCF3D01-07C5-4950-8C4D-EA34D184D9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11291" y="3888276"/>
              <a:ext cx="1121213" cy="700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ángulo: esquinas redondeadas 38">
              <a:extLst>
                <a:ext uri="{FF2B5EF4-FFF2-40B4-BE49-F238E27FC236}">
                  <a16:creationId xmlns:a16="http://schemas.microsoft.com/office/drawing/2014/main" xmlns="" id="{5B2D0037-B7E4-49B0-824B-AF92411DEDFD}"/>
                </a:ext>
              </a:extLst>
            </p:cNvPr>
            <p:cNvSpPr/>
            <p:nvPr/>
          </p:nvSpPr>
          <p:spPr>
            <a:xfrm>
              <a:off x="635592" y="3243486"/>
              <a:ext cx="1394497" cy="1468342"/>
            </a:xfrm>
            <a:prstGeom prst="roundRect">
              <a:avLst/>
            </a:prstGeom>
            <a:noFill/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latin typeface="Century Gothic" panose="020B0502020202020204" pitchFamily="34" charset="0"/>
                </a:rPr>
                <a:t>Printed and laminated plastic waste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xmlns="" id="{5B613648-D460-4103-9EFF-98B5246232B3}"/>
                </a:ext>
              </a:extLst>
            </p:cNvPr>
            <p:cNvSpPr/>
            <p:nvPr/>
          </p:nvSpPr>
          <p:spPr>
            <a:xfrm>
              <a:off x="635592" y="2915452"/>
              <a:ext cx="1394497" cy="3280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entury Gothic" panose="020B0502020202020204" pitchFamily="34" charset="0"/>
                </a:rPr>
                <a:t>€350/T</a:t>
              </a:r>
            </a:p>
          </p:txBody>
        </p:sp>
        <p:sp>
          <p:nvSpPr>
            <p:cNvPr id="41" name="Rectángulo: esquinas redondeadas 40">
              <a:extLst>
                <a:ext uri="{FF2B5EF4-FFF2-40B4-BE49-F238E27FC236}">
                  <a16:creationId xmlns:a16="http://schemas.microsoft.com/office/drawing/2014/main" xmlns="" id="{7741A381-378B-4752-9D2C-D1C3B3EB41C1}"/>
                </a:ext>
              </a:extLst>
            </p:cNvPr>
            <p:cNvSpPr/>
            <p:nvPr/>
          </p:nvSpPr>
          <p:spPr>
            <a:xfrm>
              <a:off x="2639174" y="3235987"/>
              <a:ext cx="1400187" cy="1468342"/>
            </a:xfrm>
            <a:prstGeom prst="roundRect">
              <a:avLst/>
            </a:prstGeom>
            <a:noFill/>
            <a:ln w="9525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Delaminating and Deinking</a:t>
              </a:r>
            </a:p>
          </p:txBody>
        </p:sp>
        <p:sp>
          <p:nvSpPr>
            <p:cNvPr id="42" name="Rectángulo 41">
              <a:extLst>
                <a:ext uri="{FF2B5EF4-FFF2-40B4-BE49-F238E27FC236}">
                  <a16:creationId xmlns:a16="http://schemas.microsoft.com/office/drawing/2014/main" xmlns="" id="{62656BC3-5D2F-4218-B424-1BB7A8F542DE}"/>
                </a:ext>
              </a:extLst>
            </p:cNvPr>
            <p:cNvSpPr/>
            <p:nvPr/>
          </p:nvSpPr>
          <p:spPr>
            <a:xfrm>
              <a:off x="2639174" y="2907953"/>
              <a:ext cx="1394497" cy="3280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€200/T</a:t>
              </a:r>
            </a:p>
          </p:txBody>
        </p:sp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xmlns="" id="{8C956C26-B027-4911-A1FB-2E7D8D581E87}"/>
                </a:ext>
              </a:extLst>
            </p:cNvPr>
            <p:cNvSpPr/>
            <p:nvPr/>
          </p:nvSpPr>
          <p:spPr>
            <a:xfrm>
              <a:off x="4654067" y="3243486"/>
              <a:ext cx="1400187" cy="1468342"/>
            </a:xfrm>
            <a:prstGeom prst="round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Regranulating</a:t>
              </a: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xmlns="" id="{95577C36-0204-4E71-A6EB-1BFD6D9A9F82}"/>
                </a:ext>
              </a:extLst>
            </p:cNvPr>
            <p:cNvSpPr/>
            <p:nvPr/>
          </p:nvSpPr>
          <p:spPr>
            <a:xfrm>
              <a:off x="4654067" y="2915452"/>
              <a:ext cx="1394497" cy="3280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€150/T</a:t>
              </a:r>
            </a:p>
          </p:txBody>
        </p: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xmlns="" id="{0C103313-393D-4C76-A395-DA0AC9B42F0D}"/>
                </a:ext>
              </a:extLst>
            </p:cNvPr>
            <p:cNvSpPr/>
            <p:nvPr/>
          </p:nvSpPr>
          <p:spPr>
            <a:xfrm>
              <a:off x="6668960" y="3235987"/>
              <a:ext cx="1400187" cy="1468342"/>
            </a:xfrm>
            <a:prstGeom prst="round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t"/>
            <a:lstStyle/>
            <a:p>
              <a:pPr algn="ctr"/>
              <a:r>
                <a:rPr lang="en-US" sz="1200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D&amp;D Recycled pellets</a:t>
              </a:r>
            </a:p>
          </p:txBody>
        </p:sp>
        <p:sp>
          <p:nvSpPr>
            <p:cNvPr id="46" name="Rectángulo 45">
              <a:extLst>
                <a:ext uri="{FF2B5EF4-FFF2-40B4-BE49-F238E27FC236}">
                  <a16:creationId xmlns:a16="http://schemas.microsoft.com/office/drawing/2014/main" xmlns="" id="{D28E271B-2EF5-446E-BFF3-B05B92D3EB9D}"/>
                </a:ext>
              </a:extLst>
            </p:cNvPr>
            <p:cNvSpPr/>
            <p:nvPr/>
          </p:nvSpPr>
          <p:spPr>
            <a:xfrm>
              <a:off x="6668960" y="2907953"/>
              <a:ext cx="1394497" cy="32803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€700/T</a:t>
              </a:r>
            </a:p>
          </p:txBody>
        </p:sp>
        <p:sp>
          <p:nvSpPr>
            <p:cNvPr id="47" name="Signo más 46">
              <a:extLst>
                <a:ext uri="{FF2B5EF4-FFF2-40B4-BE49-F238E27FC236}">
                  <a16:creationId xmlns:a16="http://schemas.microsoft.com/office/drawing/2014/main" xmlns="" id="{CED286D1-ADDD-4C99-B7F0-DD0B42E5B94D}"/>
                </a:ext>
              </a:extLst>
            </p:cNvPr>
            <p:cNvSpPr/>
            <p:nvPr/>
          </p:nvSpPr>
          <p:spPr>
            <a:xfrm>
              <a:off x="2016726" y="3677812"/>
              <a:ext cx="610362" cy="580113"/>
            </a:xfrm>
            <a:prstGeom prst="mathPlus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Signo más 47">
              <a:extLst>
                <a:ext uri="{FF2B5EF4-FFF2-40B4-BE49-F238E27FC236}">
                  <a16:creationId xmlns:a16="http://schemas.microsoft.com/office/drawing/2014/main" xmlns="" id="{D711A86D-1EE9-42D5-A4F1-00D3BAFDDE79}"/>
                </a:ext>
              </a:extLst>
            </p:cNvPr>
            <p:cNvSpPr/>
            <p:nvPr/>
          </p:nvSpPr>
          <p:spPr>
            <a:xfrm>
              <a:off x="4035600" y="3677812"/>
              <a:ext cx="610362" cy="580113"/>
            </a:xfrm>
            <a:prstGeom prst="mathPlus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Es igual a 48">
              <a:extLst>
                <a:ext uri="{FF2B5EF4-FFF2-40B4-BE49-F238E27FC236}">
                  <a16:creationId xmlns:a16="http://schemas.microsoft.com/office/drawing/2014/main" xmlns="" id="{F34E2879-C7D0-4D93-B773-ECC534FEF802}"/>
                </a:ext>
              </a:extLst>
            </p:cNvPr>
            <p:cNvSpPr/>
            <p:nvPr/>
          </p:nvSpPr>
          <p:spPr>
            <a:xfrm>
              <a:off x="6094277" y="3676511"/>
              <a:ext cx="540559" cy="562364"/>
            </a:xfrm>
            <a:prstGeom prst="mathEqual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pic>
        <p:nvPicPr>
          <p:cNvPr id="3074" name="Picture 2" descr="https://media-public.canva.com/MACAQijHkaU/1/thumbnail_large.png">
            <a:extLst>
              <a:ext uri="{FF2B5EF4-FFF2-40B4-BE49-F238E27FC236}">
                <a16:creationId xmlns:a16="http://schemas.microsoft.com/office/drawing/2014/main" xmlns="" id="{5781159F-4C3A-49CB-8EF4-47D6B1ABC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100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24132" flipH="1">
            <a:off x="2229266" y="4831465"/>
            <a:ext cx="1048821" cy="10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xmlns="" id="{D6DDDE24-0718-4D28-B9C8-EDDC3381CE8B}"/>
              </a:ext>
            </a:extLst>
          </p:cNvPr>
          <p:cNvSpPr txBox="1"/>
          <p:nvPr/>
        </p:nvSpPr>
        <p:spPr>
          <a:xfrm>
            <a:off x="801112" y="5692380"/>
            <a:ext cx="47275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  <a:latin typeface="Century Gothic" panose="020B0502020202020204" pitchFamily="34" charset="0"/>
              </a:rPr>
              <a:t>Delaminating process is at laboratory scale. Costs could be slightly higher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xmlns="" id="{85C04B95-AAF2-436C-A758-0B1D0CA6E0C7}"/>
              </a:ext>
            </a:extLst>
          </p:cNvPr>
          <p:cNvSpPr/>
          <p:nvPr/>
        </p:nvSpPr>
        <p:spPr>
          <a:xfrm>
            <a:off x="865343" y="2876550"/>
            <a:ext cx="7390133" cy="30672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Decreased carbon footprint 5 times</a:t>
            </a:r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xmlns="" id="{45B02B44-CD11-4166-9F16-32549E23B37C}"/>
              </a:ext>
            </a:extLst>
          </p:cNvPr>
          <p:cNvSpPr/>
          <p:nvPr/>
        </p:nvSpPr>
        <p:spPr>
          <a:xfrm>
            <a:off x="6679194" y="5401471"/>
            <a:ext cx="1813285" cy="414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595</a:t>
            </a:r>
            <a:r>
              <a:rPr lang="en-US" sz="1200" dirty="0">
                <a:solidFill>
                  <a:schemeClr val="accent1"/>
                </a:solidFill>
                <a:latin typeface="Century Gothic" panose="020B0502020202020204" pitchFamily="34" charset="0"/>
              </a:rPr>
              <a:t> kgCO2/t plastic</a:t>
            </a:r>
          </a:p>
        </p:txBody>
      </p:sp>
    </p:spTree>
    <p:extLst>
      <p:ext uri="{BB962C8B-B14F-4D97-AF65-F5344CB8AC3E}">
        <p14:creationId xmlns:p14="http://schemas.microsoft.com/office/powerpoint/2010/main" val="2255197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0" descr="https://media-public.canva.com/MACLUtq0ADM/2/thumbnail_large.png">
            <a:extLst>
              <a:ext uri="{FF2B5EF4-FFF2-40B4-BE49-F238E27FC236}">
                <a16:creationId xmlns:a16="http://schemas.microsoft.com/office/drawing/2014/main" xmlns="" id="{F7CC4796-93B7-44AC-BD2D-808F3B5B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230" y="4411066"/>
            <a:ext cx="1331513" cy="133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ttps://media-public.canva.com/MACeENXEtjs/1/thumbnail_large.png">
            <a:extLst>
              <a:ext uri="{FF2B5EF4-FFF2-40B4-BE49-F238E27FC236}">
                <a16:creationId xmlns:a16="http://schemas.microsoft.com/office/drawing/2014/main" xmlns="" id="{CD4BF84B-331E-4749-80DE-8CA55548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1783" y="2344083"/>
            <a:ext cx="1436408" cy="143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s://media-public.canva.com/MACoT0jm9og/1/thumbnail_large.png">
            <a:extLst>
              <a:ext uri="{FF2B5EF4-FFF2-40B4-BE49-F238E27FC236}">
                <a16:creationId xmlns:a16="http://schemas.microsoft.com/office/drawing/2014/main" xmlns="" id="{829BCF51-FA04-4BDF-889E-C0F31B93D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7964" y="4390294"/>
            <a:ext cx="1568574" cy="139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media-public.canva.com/MACQYjsqY-4/1/thumbnail_large.png">
            <a:extLst>
              <a:ext uri="{FF2B5EF4-FFF2-40B4-BE49-F238E27FC236}">
                <a16:creationId xmlns:a16="http://schemas.microsoft.com/office/drawing/2014/main" xmlns="" id="{EFCF4856-C8D0-44D7-8F52-C6BB6D32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960" y="2420165"/>
            <a:ext cx="2026026" cy="1179472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C270476-535B-4D8A-83F5-AA1F0370E373}"/>
              </a:ext>
            </a:extLst>
          </p:cNvPr>
          <p:cNvSpPr txBox="1"/>
          <p:nvPr/>
        </p:nvSpPr>
        <p:spPr>
          <a:xfrm>
            <a:off x="3057803" y="437085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 OPPORTUNITY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42AEBFB-FB82-48BE-9FED-1C2DF69D97A2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BUSINESS MODEL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xmlns="" id="{FCC59C34-F703-4EE5-B868-BD71E109ADD7}"/>
              </a:ext>
            </a:extLst>
          </p:cNvPr>
          <p:cNvGrpSpPr/>
          <p:nvPr/>
        </p:nvGrpSpPr>
        <p:grpSpPr>
          <a:xfrm rot="5400000">
            <a:off x="2055363" y="-682622"/>
            <a:ext cx="530259" cy="4400132"/>
            <a:chOff x="626044" y="1457825"/>
            <a:chExt cx="629179" cy="1166148"/>
          </a:xfrm>
        </p:grpSpPr>
        <p:sp>
          <p:nvSpPr>
            <p:cNvPr id="28" name="Diagrama de flujo: retraso 27">
              <a:extLst>
                <a:ext uri="{FF2B5EF4-FFF2-40B4-BE49-F238E27FC236}">
                  <a16:creationId xmlns:a16="http://schemas.microsoft.com/office/drawing/2014/main" xmlns="" id="{A0BFD61A-7677-4DBB-A9EF-2AB9BB64261A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accent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xmlns="" id="{04CAC985-25B4-4A0A-92D7-7AA3F7D0A463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DIRECT SALES</a:t>
              </a: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xmlns="" id="{8742B292-8323-4245-B6A3-8531BB018FE1}"/>
              </a:ext>
            </a:extLst>
          </p:cNvPr>
          <p:cNvGrpSpPr/>
          <p:nvPr/>
        </p:nvGrpSpPr>
        <p:grpSpPr>
          <a:xfrm rot="5400000">
            <a:off x="6558377" y="-682621"/>
            <a:ext cx="530259" cy="4400132"/>
            <a:chOff x="626044" y="1457825"/>
            <a:chExt cx="629179" cy="1166148"/>
          </a:xfrm>
        </p:grpSpPr>
        <p:sp>
          <p:nvSpPr>
            <p:cNvPr id="31" name="Diagrama de flujo: retraso 30">
              <a:extLst>
                <a:ext uri="{FF2B5EF4-FFF2-40B4-BE49-F238E27FC236}">
                  <a16:creationId xmlns:a16="http://schemas.microsoft.com/office/drawing/2014/main" xmlns="" id="{7D60C75E-E375-4707-B68F-D3B20DF8B362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xmlns="" id="{288BBC35-A465-4A1A-8F0E-F1C832121BDC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LICENSE AGREEMENTS</a:t>
              </a:r>
            </a:p>
          </p:txBody>
        </p:sp>
      </p:grpSp>
      <p:sp>
        <p:nvSpPr>
          <p:cNvPr id="33" name="Rectángulo 32">
            <a:extLst>
              <a:ext uri="{FF2B5EF4-FFF2-40B4-BE49-F238E27FC236}">
                <a16:creationId xmlns:a16="http://schemas.microsoft.com/office/drawing/2014/main" xmlns="" id="{F955C27B-134C-44DC-BBE8-ACC554D6680B}"/>
              </a:ext>
            </a:extLst>
          </p:cNvPr>
          <p:cNvSpPr/>
          <p:nvPr/>
        </p:nvSpPr>
        <p:spPr>
          <a:xfrm>
            <a:off x="120426" y="1924050"/>
            <a:ext cx="4363653" cy="2857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TURNKEY PROJECTS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xmlns="" id="{BD93D5AD-7AE8-4EE1-8145-65340F14D56F}"/>
              </a:ext>
            </a:extLst>
          </p:cNvPr>
          <p:cNvSpPr/>
          <p:nvPr/>
        </p:nvSpPr>
        <p:spPr>
          <a:xfrm>
            <a:off x="120426" y="2209801"/>
            <a:ext cx="4363653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Complete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D&amp;D industrial plant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500-1,000kg/h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capacity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Engineering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&amp;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Equipment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supply/installation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xmlns="" id="{EB10C829-20BA-46AD-97C7-260B6EFE9129}"/>
              </a:ext>
            </a:extLst>
          </p:cNvPr>
          <p:cNvSpPr/>
          <p:nvPr/>
        </p:nvSpPr>
        <p:spPr>
          <a:xfrm>
            <a:off x="120425" y="3971925"/>
            <a:ext cx="4363653" cy="2857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CHEMICAL REAGENTS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xmlns="" id="{DA974055-4E29-4A1D-A9F4-BA13885F033D}"/>
              </a:ext>
            </a:extLst>
          </p:cNvPr>
          <p:cNvSpPr/>
          <p:nvPr/>
        </p:nvSpPr>
        <p:spPr>
          <a:xfrm>
            <a:off x="120424" y="4257675"/>
            <a:ext cx="4363653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Own designed combination of chemicals 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for delaminating and deinking</a:t>
            </a:r>
          </a:p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Manufactured and distributed by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CADEL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xmlns="" id="{40DC5907-473B-4D11-B3D1-DF70633B3F8F}"/>
              </a:ext>
            </a:extLst>
          </p:cNvPr>
          <p:cNvSpPr/>
          <p:nvPr/>
        </p:nvSpPr>
        <p:spPr>
          <a:xfrm>
            <a:off x="4623439" y="1924050"/>
            <a:ext cx="4363653" cy="2857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TECHNICAL ASSISTANCE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xmlns="" id="{4DE06768-DDBA-4EA8-A118-A14257AE795A}"/>
              </a:ext>
            </a:extLst>
          </p:cNvPr>
          <p:cNvSpPr/>
          <p:nvPr/>
        </p:nvSpPr>
        <p:spPr>
          <a:xfrm>
            <a:off x="4623438" y="3971925"/>
            <a:ext cx="4363653" cy="2857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ADDITIONAL SERVICES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xmlns="" id="{CAA4B6AE-021A-4C20-9173-22B6B38A2A14}"/>
              </a:ext>
            </a:extLst>
          </p:cNvPr>
          <p:cNvSpPr/>
          <p:nvPr/>
        </p:nvSpPr>
        <p:spPr>
          <a:xfrm>
            <a:off x="4623438" y="2209802"/>
            <a:ext cx="4363653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Technical assistance (SAT) per remote access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24/7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on-line support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Expert advice 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on operation and maintenance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xmlns="" id="{8999A56F-1EAF-4DC9-9FC8-387BF73C61F7}"/>
              </a:ext>
            </a:extLst>
          </p:cNvPr>
          <p:cNvSpPr/>
          <p:nvPr/>
        </p:nvSpPr>
        <p:spPr>
          <a:xfrm>
            <a:off x="4484077" y="4257675"/>
            <a:ext cx="4363653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Additional technology improvements 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in new hardware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Implemented at customer’s plant</a:t>
            </a:r>
            <a:endParaRPr lang="en-US" sz="14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xmlns="" id="{9C430A61-2B20-46D3-AB1F-04AAB5770645}"/>
              </a:ext>
            </a:extLst>
          </p:cNvPr>
          <p:cNvSpPr/>
          <p:nvPr/>
        </p:nvSpPr>
        <p:spPr>
          <a:xfrm>
            <a:off x="813923" y="3267566"/>
            <a:ext cx="3086099" cy="48569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€1.3M </a:t>
            </a:r>
            <a:r>
              <a:rPr lang="en-US" dirty="0">
                <a:solidFill>
                  <a:schemeClr val="accent1"/>
                </a:solidFill>
              </a:rPr>
              <a:t>(converters)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€1.7M </a:t>
            </a:r>
            <a:r>
              <a:rPr lang="en-US" dirty="0">
                <a:solidFill>
                  <a:schemeClr val="accent1"/>
                </a:solidFill>
              </a:rPr>
              <a:t>(recyclers)</a:t>
            </a:r>
          </a:p>
        </p:txBody>
      </p:sp>
      <p:sp>
        <p:nvSpPr>
          <p:cNvPr id="46" name="Rectángulo 45">
            <a:extLst>
              <a:ext uri="{FF2B5EF4-FFF2-40B4-BE49-F238E27FC236}">
                <a16:creationId xmlns:a16="http://schemas.microsoft.com/office/drawing/2014/main" xmlns="" id="{4BFF1D6E-DD89-459C-8C72-8D72D876BBA5}"/>
              </a:ext>
            </a:extLst>
          </p:cNvPr>
          <p:cNvSpPr/>
          <p:nvPr/>
        </p:nvSpPr>
        <p:spPr>
          <a:xfrm>
            <a:off x="759200" y="5315441"/>
            <a:ext cx="3086099" cy="48569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€180k/year per plant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EB171234-1EEB-4D3D-A86E-0315389FC436}"/>
              </a:ext>
            </a:extLst>
          </p:cNvPr>
          <p:cNvSpPr/>
          <p:nvPr/>
        </p:nvSpPr>
        <p:spPr>
          <a:xfrm>
            <a:off x="5262214" y="3242897"/>
            <a:ext cx="3086099" cy="485692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€50/year</a:t>
            </a:r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xmlns="" id="{685A3112-5A59-4BF6-B472-2766A7AED8E7}"/>
              </a:ext>
            </a:extLst>
          </p:cNvPr>
          <p:cNvSpPr/>
          <p:nvPr/>
        </p:nvSpPr>
        <p:spPr>
          <a:xfrm>
            <a:off x="5261279" y="5317370"/>
            <a:ext cx="3086099" cy="485692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€50</a:t>
            </a:r>
            <a:r>
              <a:rPr lang="en-US" b="1">
                <a:solidFill>
                  <a:schemeClr val="accent1"/>
                </a:solidFill>
              </a:rPr>
              <a:t>/year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827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media-public.canva.com/MACQYjsqY-4/1/thumbnail_large.png">
            <a:extLst>
              <a:ext uri="{FF2B5EF4-FFF2-40B4-BE49-F238E27FC236}">
                <a16:creationId xmlns:a16="http://schemas.microsoft.com/office/drawing/2014/main" xmlns="" id="{627EED8A-EDCC-4F44-8ED1-083F918B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692" y="2481670"/>
            <a:ext cx="2635216" cy="1894660"/>
          </a:xfrm>
          <a:prstGeom prst="rect">
            <a:avLst/>
          </a:prstGeom>
          <a:noFill/>
        </p:spPr>
      </p:pic>
      <p:pic>
        <p:nvPicPr>
          <p:cNvPr id="16" name="Picture 8" descr="https://media-public.canva.com/MAB2snYXEog/1/thumbnail_large.png">
            <a:extLst>
              <a:ext uri="{FF2B5EF4-FFF2-40B4-BE49-F238E27FC236}">
                <a16:creationId xmlns:a16="http://schemas.microsoft.com/office/drawing/2014/main" xmlns="" id="{63E4A90A-1972-4269-9CEB-030D2CA61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148" y="2585623"/>
            <a:ext cx="2229677" cy="222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696DEC2-C306-4CFC-96D3-2A0349524A6F}"/>
              </a:ext>
            </a:extLst>
          </p:cNvPr>
          <p:cNvSpPr txBox="1"/>
          <p:nvPr/>
        </p:nvSpPr>
        <p:spPr>
          <a:xfrm>
            <a:off x="3057803" y="437085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 OPPORTUNITY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48153437-28CB-470F-8B9A-B5B1ECF94D2B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BUSINESS MODEL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21CA5DB1-8C92-44DE-90E5-FA2AF1AB3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624946"/>
              </p:ext>
            </p:extLst>
          </p:nvPr>
        </p:nvGraphicFramePr>
        <p:xfrm>
          <a:off x="120426" y="2152649"/>
          <a:ext cx="4327749" cy="338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6A8610C5-1F66-4B32-BA07-448E25C21C20}"/>
              </a:ext>
            </a:extLst>
          </p:cNvPr>
          <p:cNvGrpSpPr/>
          <p:nvPr/>
        </p:nvGrpSpPr>
        <p:grpSpPr>
          <a:xfrm rot="5400000">
            <a:off x="2055363" y="-682622"/>
            <a:ext cx="530259" cy="4400132"/>
            <a:chOff x="626044" y="1457825"/>
            <a:chExt cx="629179" cy="1166148"/>
          </a:xfrm>
        </p:grpSpPr>
        <p:sp>
          <p:nvSpPr>
            <p:cNvPr id="9" name="Diagrama de flujo: retraso 8">
              <a:extLst>
                <a:ext uri="{FF2B5EF4-FFF2-40B4-BE49-F238E27FC236}">
                  <a16:creationId xmlns:a16="http://schemas.microsoft.com/office/drawing/2014/main" xmlns="" id="{0C58E610-975F-4BB6-96D2-058D63B2D74B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accent5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65C12C67-D6CB-4377-8377-E0171AA567DF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POTENTIAL BUSINESS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8EA47FC0-CB60-4755-9770-3BD8290DFA72}"/>
              </a:ext>
            </a:extLst>
          </p:cNvPr>
          <p:cNvGrpSpPr/>
          <p:nvPr/>
        </p:nvGrpSpPr>
        <p:grpSpPr>
          <a:xfrm rot="5400000">
            <a:off x="6558377" y="-682621"/>
            <a:ext cx="530259" cy="4400132"/>
            <a:chOff x="626044" y="1457825"/>
            <a:chExt cx="629179" cy="1166148"/>
          </a:xfrm>
        </p:grpSpPr>
        <p:sp>
          <p:nvSpPr>
            <p:cNvPr id="12" name="Diagrama de flujo: retraso 11">
              <a:extLst>
                <a:ext uri="{FF2B5EF4-FFF2-40B4-BE49-F238E27FC236}">
                  <a16:creationId xmlns:a16="http://schemas.microsoft.com/office/drawing/2014/main" xmlns="" id="{620C4C6A-9980-4862-83FF-FC6929783E01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xmlns="" id="{84ED95BB-7799-4BB1-AF22-B06249A49597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SALES EVOLUTION</a:t>
              </a:r>
            </a:p>
          </p:txBody>
        </p:sp>
      </p:grp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xmlns="" id="{B17F04AD-5B74-4F7A-8DE4-BAA4661DF6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728863"/>
              </p:ext>
            </p:extLst>
          </p:nvPr>
        </p:nvGraphicFramePr>
        <p:xfrm>
          <a:off x="4623440" y="2152649"/>
          <a:ext cx="4363653" cy="3095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82930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Manos, Mundo, Mapa, Global, La Tierra">
            <a:extLst>
              <a:ext uri="{FF2B5EF4-FFF2-40B4-BE49-F238E27FC236}">
                <a16:creationId xmlns:a16="http://schemas.microsoft.com/office/drawing/2014/main" xmlns="" id="{B64F2D9E-2435-4D43-9A6B-3AAE6E6D9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428" y="1202203"/>
            <a:ext cx="8903144" cy="48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BCD09201-6F55-4402-BEF9-A95EF9751464}"/>
              </a:ext>
            </a:extLst>
          </p:cNvPr>
          <p:cNvSpPr txBox="1"/>
          <p:nvPr/>
        </p:nvSpPr>
        <p:spPr>
          <a:xfrm>
            <a:off x="3057803" y="437085"/>
            <a:ext cx="3028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 OPPORTUNITY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693A7D0-7499-49D4-89F0-BDEA838BA2DD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MARKET FEASIBILITY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FB70A865-9E5F-43C9-9260-C8CA34A47312}"/>
              </a:ext>
            </a:extLst>
          </p:cNvPr>
          <p:cNvSpPr/>
          <p:nvPr/>
        </p:nvSpPr>
        <p:spPr>
          <a:xfrm>
            <a:off x="2038349" y="1540656"/>
            <a:ext cx="5067300" cy="69929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200 companies </a:t>
            </a:r>
            <a:r>
              <a:rPr lang="en-US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have shown interest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</a:rPr>
              <a:t>in our delaminating and deinking technology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26279245-BBC7-422F-8DC3-43CF314FEE4A}"/>
              </a:ext>
            </a:extLst>
          </p:cNvPr>
          <p:cNvGrpSpPr/>
          <p:nvPr/>
        </p:nvGrpSpPr>
        <p:grpSpPr>
          <a:xfrm>
            <a:off x="-219075" y="2377308"/>
            <a:ext cx="9025758" cy="2687584"/>
            <a:chOff x="0" y="2770454"/>
            <a:chExt cx="9025758" cy="2687584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xmlns="" id="{8C02B566-C0DA-4F9A-A985-F8340FDE0FDE}"/>
                </a:ext>
              </a:extLst>
            </p:cNvPr>
            <p:cNvGrpSpPr/>
            <p:nvPr/>
          </p:nvGrpSpPr>
          <p:grpSpPr>
            <a:xfrm>
              <a:off x="0" y="2882415"/>
              <a:ext cx="6458465" cy="2516188"/>
              <a:chOff x="980280" y="2246312"/>
              <a:chExt cx="6458465" cy="2516188"/>
            </a:xfrm>
          </p:grpSpPr>
          <p:graphicFrame>
            <p:nvGraphicFramePr>
              <p:cNvPr id="6" name="Diagrama 5">
                <a:extLst>
                  <a:ext uri="{FF2B5EF4-FFF2-40B4-BE49-F238E27FC236}">
                    <a16:creationId xmlns:a16="http://schemas.microsoft.com/office/drawing/2014/main" xmlns="" id="{57AB86A2-C750-4012-82E6-89725559B64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41630381"/>
                  </p:ext>
                </p:extLst>
              </p:nvPr>
            </p:nvGraphicFramePr>
            <p:xfrm>
              <a:off x="980280" y="2246312"/>
              <a:ext cx="6458465" cy="251618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pic>
            <p:nvPicPr>
              <p:cNvPr id="4098" name="Picture 2" descr="https://media-public.canva.com/MAC1DUaLkUg/1/thumbnail_large.png">
                <a:extLst>
                  <a:ext uri="{FF2B5EF4-FFF2-40B4-BE49-F238E27FC236}">
                    <a16:creationId xmlns:a16="http://schemas.microsoft.com/office/drawing/2014/main" xmlns="" id="{E47746F3-2308-49B4-B435-9AFBC3FABD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6950" y="3381375"/>
                <a:ext cx="47625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0" name="Picture 4" descr="https://media-public.canva.com/MAB6vw7A4cM/1/thumbnail_large.png">
                <a:extLst>
                  <a:ext uri="{FF2B5EF4-FFF2-40B4-BE49-F238E27FC236}">
                    <a16:creationId xmlns:a16="http://schemas.microsoft.com/office/drawing/2014/main" xmlns="" id="{6A338A7E-0BB6-4320-8E54-EA75395114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781175" y="2819401"/>
                <a:ext cx="555133" cy="314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2" name="Picture 6" descr="https://media-public.canva.com/MADK-sgpor4/1/thumbnail_large.png">
                <a:extLst>
                  <a:ext uri="{FF2B5EF4-FFF2-40B4-BE49-F238E27FC236}">
                    <a16:creationId xmlns:a16="http://schemas.microsoft.com/office/drawing/2014/main" xmlns="" id="{E95860C6-D802-4239-AA4B-9FE1D813C0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7575" y="3126184"/>
                <a:ext cx="699293" cy="699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4" name="Picture 8" descr="https://media-public.canva.com/MAB2snYXEog/1/thumbnail_large.png">
                <a:extLst>
                  <a:ext uri="{FF2B5EF4-FFF2-40B4-BE49-F238E27FC236}">
                    <a16:creationId xmlns:a16="http://schemas.microsoft.com/office/drawing/2014/main" xmlns="" id="{929351C5-E726-4F6B-935D-8FA26E1334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2114" y="3103166"/>
                <a:ext cx="750886" cy="750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6" name="Picture 10" descr="https://media-public.canva.com/MAB4YUSpPWs/1/thumbnail_large.png">
                <a:extLst>
                  <a:ext uri="{FF2B5EF4-FFF2-40B4-BE49-F238E27FC236}">
                    <a16:creationId xmlns:a16="http://schemas.microsoft.com/office/drawing/2014/main" xmlns="" id="{1F70E0CD-ACF0-41EE-801D-09E4B4374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92286" y="3053557"/>
                <a:ext cx="750886" cy="750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8" name="Picture 12" descr="https://media-public.canva.com/MAB24GK2NPg/1/thumbnail_large.png">
                <a:extLst>
                  <a:ext uri="{FF2B5EF4-FFF2-40B4-BE49-F238E27FC236}">
                    <a16:creationId xmlns:a16="http://schemas.microsoft.com/office/drawing/2014/main" xmlns="" id="{8F59D1C7-3B26-48AD-A2F4-005CE9AEE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72225" y="3300890"/>
                <a:ext cx="352703" cy="355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Marcador de contenido 2">
              <a:extLst>
                <a:ext uri="{FF2B5EF4-FFF2-40B4-BE49-F238E27FC236}">
                  <a16:creationId xmlns:a16="http://schemas.microsoft.com/office/drawing/2014/main" xmlns="" id="{6963634B-D51C-4744-A2F9-9E3275EB3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7065" y="3455504"/>
              <a:ext cx="2103906" cy="884548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6834AB91-4FD9-497D-BA8D-277AA50E1246}"/>
                </a:ext>
              </a:extLst>
            </p:cNvPr>
            <p:cNvSpPr txBox="1"/>
            <p:nvPr/>
          </p:nvSpPr>
          <p:spPr>
            <a:xfrm>
              <a:off x="6475416" y="4391214"/>
              <a:ext cx="2042438" cy="3385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FIRST PLANT SOLD!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2874877A-41A2-4FF7-85F9-CDA0BD8959FA}"/>
                </a:ext>
              </a:extLst>
            </p:cNvPr>
            <p:cNvSpPr txBox="1"/>
            <p:nvPr/>
          </p:nvSpPr>
          <p:spPr>
            <a:xfrm>
              <a:off x="6071001" y="4780930"/>
              <a:ext cx="2836033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9</a:t>
              </a:r>
              <a:r>
                <a:rPr lang="en-US" dirty="0">
                  <a:latin typeface="Century Gothic" panose="020B0502020202020204" pitchFamily="34" charset="0"/>
                </a:rPr>
                <a:t> </a:t>
              </a:r>
              <a:r>
                <a:rPr lang="en-US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Customers in</a:t>
              </a:r>
            </a:p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advanced negotiations</a:t>
              </a:r>
            </a:p>
          </p:txBody>
        </p:sp>
        <p:sp>
          <p:nvSpPr>
            <p:cNvPr id="18" name="Arco de bloque 17">
              <a:extLst>
                <a:ext uri="{FF2B5EF4-FFF2-40B4-BE49-F238E27FC236}">
                  <a16:creationId xmlns:a16="http://schemas.microsoft.com/office/drawing/2014/main" xmlns="" id="{3F658072-E216-4296-9074-2A36EF109169}"/>
                </a:ext>
              </a:extLst>
            </p:cNvPr>
            <p:cNvSpPr/>
            <p:nvPr/>
          </p:nvSpPr>
          <p:spPr>
            <a:xfrm rot="16200000">
              <a:off x="6001267" y="2712905"/>
              <a:ext cx="2516187" cy="2631286"/>
            </a:xfrm>
            <a:prstGeom prst="blockArc">
              <a:avLst>
                <a:gd name="adj1" fmla="val 13500000"/>
                <a:gd name="adj2" fmla="val 18900000"/>
                <a:gd name="adj3" fmla="val 496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co de bloque 18">
              <a:extLst>
                <a:ext uri="{FF2B5EF4-FFF2-40B4-BE49-F238E27FC236}">
                  <a16:creationId xmlns:a16="http://schemas.microsoft.com/office/drawing/2014/main" xmlns="" id="{C3675DF9-78B0-4AF5-9B11-09CC56501653}"/>
                </a:ext>
              </a:extLst>
            </p:cNvPr>
            <p:cNvSpPr/>
            <p:nvPr/>
          </p:nvSpPr>
          <p:spPr>
            <a:xfrm rot="5400000" flipH="1">
              <a:off x="6452021" y="2725538"/>
              <a:ext cx="2516187" cy="2631286"/>
            </a:xfrm>
            <a:prstGeom prst="blockArc">
              <a:avLst>
                <a:gd name="adj1" fmla="val 13500000"/>
                <a:gd name="adj2" fmla="val 18900000"/>
                <a:gd name="adj3" fmla="val 496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813933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Basura, Contenedor De Residuos, Residuos">
            <a:extLst>
              <a:ext uri="{FF2B5EF4-FFF2-40B4-BE49-F238E27FC236}">
                <a16:creationId xmlns:a16="http://schemas.microsoft.com/office/drawing/2014/main" xmlns="" id="{2E425BBF-C0B0-4274-B475-19F2A301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" y="827583"/>
            <a:ext cx="9143999" cy="520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436D198-FAFF-4620-A60D-1BFEA1E5EA3B}"/>
              </a:ext>
            </a:extLst>
          </p:cNvPr>
          <p:cNvSpPr txBox="1"/>
          <p:nvPr/>
        </p:nvSpPr>
        <p:spPr>
          <a:xfrm>
            <a:off x="1817649" y="1582339"/>
            <a:ext cx="5508702" cy="397031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8.3 billion tonnes of plastic produced </a:t>
            </a:r>
            <a:r>
              <a:rPr lang="en-US" dirty="0">
                <a:solidFill>
                  <a:schemeClr val="accent1"/>
                </a:solidFill>
              </a:rPr>
              <a:t>since 1950</a:t>
            </a:r>
          </a:p>
          <a:p>
            <a:pPr algn="ctr"/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Almost </a:t>
            </a:r>
            <a:r>
              <a:rPr lang="en-US" b="1" dirty="0">
                <a:solidFill>
                  <a:schemeClr val="accent1"/>
                </a:solidFill>
              </a:rPr>
              <a:t>80% </a:t>
            </a:r>
            <a:r>
              <a:rPr lang="en-US" b="1" dirty="0" smtClean="0">
                <a:solidFill>
                  <a:schemeClr val="accent1"/>
                </a:solidFill>
              </a:rPr>
              <a:t>landfilled, incinerated </a:t>
            </a:r>
            <a:r>
              <a:rPr lang="en-US" b="1" dirty="0">
                <a:solidFill>
                  <a:schemeClr val="accent1"/>
                </a:solidFill>
              </a:rPr>
              <a:t>or leaked </a:t>
            </a:r>
            <a:r>
              <a:rPr lang="en-US" dirty="0">
                <a:solidFill>
                  <a:schemeClr val="accent1"/>
                </a:solidFill>
              </a:rPr>
              <a:t>into the </a:t>
            </a:r>
            <a:r>
              <a:rPr lang="en-US" dirty="0" smtClean="0">
                <a:solidFill>
                  <a:schemeClr val="accent1"/>
                </a:solidFill>
              </a:rPr>
              <a:t>ocean</a:t>
            </a:r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90,5%</a:t>
            </a:r>
            <a:r>
              <a:rPr lang="en-US" dirty="0">
                <a:solidFill>
                  <a:schemeClr val="accent1"/>
                </a:solidFill>
              </a:rPr>
              <a:t> of total plastic production </a:t>
            </a:r>
            <a:r>
              <a:rPr lang="en-US" b="1" dirty="0">
                <a:solidFill>
                  <a:schemeClr val="accent1"/>
                </a:solidFill>
              </a:rPr>
              <a:t>has never been recycled</a:t>
            </a:r>
          </a:p>
          <a:p>
            <a:pPr algn="ctr"/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There is </a:t>
            </a:r>
            <a:r>
              <a:rPr lang="en-US" b="1" dirty="0">
                <a:solidFill>
                  <a:schemeClr val="accent1"/>
                </a:solidFill>
              </a:rPr>
              <a:t>not a real recycling</a:t>
            </a:r>
            <a:r>
              <a:rPr lang="en-US" dirty="0">
                <a:solidFill>
                  <a:schemeClr val="accent1"/>
                </a:solidFill>
              </a:rPr>
              <a:t>. Recycled plastic goes to </a:t>
            </a:r>
            <a:r>
              <a:rPr lang="en-US" b="1" dirty="0">
                <a:solidFill>
                  <a:schemeClr val="accent1"/>
                </a:solidFill>
              </a:rPr>
              <a:t>low-added value applications</a:t>
            </a:r>
          </a:p>
          <a:p>
            <a:pPr algn="ctr"/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It is a “</a:t>
            </a:r>
            <a:r>
              <a:rPr lang="en-US" b="1" dirty="0">
                <a:solidFill>
                  <a:schemeClr val="accent1"/>
                </a:solidFill>
              </a:rPr>
              <a:t>cradle to grave” economy</a:t>
            </a:r>
          </a:p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17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49B51BD-A021-40FD-AB16-C9A60BD6F8A7}"/>
              </a:ext>
            </a:extLst>
          </p:cNvPr>
          <p:cNvPicPr/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824" y="1888079"/>
            <a:ext cx="8896350" cy="286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3CB0751-62EF-4D57-A220-752D5C996630}"/>
              </a:ext>
            </a:extLst>
          </p:cNvPr>
          <p:cNvSpPr txBox="1"/>
          <p:nvPr/>
        </p:nvSpPr>
        <p:spPr>
          <a:xfrm>
            <a:off x="3516262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32" name="Shape 196">
            <a:extLst>
              <a:ext uri="{FF2B5EF4-FFF2-40B4-BE49-F238E27FC236}">
                <a16:creationId xmlns:a16="http://schemas.microsoft.com/office/drawing/2014/main" xmlns="" id="{6858CA35-47A7-4C47-A731-F1756AA00ECC}"/>
              </a:ext>
            </a:extLst>
          </p:cNvPr>
          <p:cNvSpPr/>
          <p:nvPr/>
        </p:nvSpPr>
        <p:spPr>
          <a:xfrm>
            <a:off x="1802446" y="1764739"/>
            <a:ext cx="258576" cy="2054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7396" y="62493"/>
                </a:moveTo>
                <a:lnTo>
                  <a:pt x="117396" y="62493"/>
                </a:lnTo>
                <a:cubicBezTo>
                  <a:pt x="64295" y="4987"/>
                  <a:pt x="64295" y="4987"/>
                  <a:pt x="64295" y="4987"/>
                </a:cubicBezTo>
                <a:cubicBezTo>
                  <a:pt x="61952" y="0"/>
                  <a:pt x="57527" y="0"/>
                  <a:pt x="55184" y="4987"/>
                </a:cubicBezTo>
                <a:cubicBezTo>
                  <a:pt x="2342" y="62493"/>
                  <a:pt x="2342" y="62493"/>
                  <a:pt x="2342" y="62493"/>
                </a:cubicBezTo>
                <a:cubicBezTo>
                  <a:pt x="0" y="64841"/>
                  <a:pt x="2342" y="67481"/>
                  <a:pt x="4685" y="67481"/>
                </a:cubicBezTo>
                <a:cubicBezTo>
                  <a:pt x="16138" y="67481"/>
                  <a:pt x="16138" y="67481"/>
                  <a:pt x="16138" y="67481"/>
                </a:cubicBezTo>
                <a:cubicBezTo>
                  <a:pt x="16138" y="114425"/>
                  <a:pt x="16138" y="114425"/>
                  <a:pt x="16138" y="114425"/>
                </a:cubicBezTo>
                <a:cubicBezTo>
                  <a:pt x="16138" y="117066"/>
                  <a:pt x="16138" y="119706"/>
                  <a:pt x="20563" y="119706"/>
                </a:cubicBezTo>
                <a:cubicBezTo>
                  <a:pt x="46073" y="119706"/>
                  <a:pt x="46073" y="119706"/>
                  <a:pt x="46073" y="119706"/>
                </a:cubicBezTo>
                <a:cubicBezTo>
                  <a:pt x="46073" y="72762"/>
                  <a:pt x="46073" y="72762"/>
                  <a:pt x="46073" y="72762"/>
                </a:cubicBezTo>
                <a:cubicBezTo>
                  <a:pt x="73665" y="72762"/>
                  <a:pt x="73665" y="72762"/>
                  <a:pt x="73665" y="72762"/>
                </a:cubicBezTo>
                <a:cubicBezTo>
                  <a:pt x="73665" y="119706"/>
                  <a:pt x="73665" y="119706"/>
                  <a:pt x="73665" y="119706"/>
                </a:cubicBezTo>
                <a:cubicBezTo>
                  <a:pt x="99175" y="119706"/>
                  <a:pt x="99175" y="119706"/>
                  <a:pt x="99175" y="119706"/>
                </a:cubicBezTo>
                <a:cubicBezTo>
                  <a:pt x="103600" y="119706"/>
                  <a:pt x="103600" y="117066"/>
                  <a:pt x="103600" y="114425"/>
                </a:cubicBezTo>
                <a:cubicBezTo>
                  <a:pt x="103600" y="67481"/>
                  <a:pt x="103600" y="67481"/>
                  <a:pt x="103600" y="67481"/>
                </a:cubicBezTo>
                <a:cubicBezTo>
                  <a:pt x="115314" y="67481"/>
                  <a:pt x="115314" y="67481"/>
                  <a:pt x="115314" y="67481"/>
                </a:cubicBezTo>
                <a:cubicBezTo>
                  <a:pt x="117396" y="67481"/>
                  <a:pt x="119739" y="64841"/>
                  <a:pt x="117396" y="6249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lIns="34275" tIns="17150" rIns="34275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entury Gothic" panose="020B0502020202020204" pitchFamily="34" charset="0"/>
              <a:ea typeface="Roboto"/>
              <a:cs typeface="Roboto"/>
              <a:sym typeface="Roboto"/>
            </a:endParaRP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8ABA1D86-8A52-4B3D-A583-4902A8753A30}"/>
              </a:ext>
            </a:extLst>
          </p:cNvPr>
          <p:cNvGrpSpPr/>
          <p:nvPr/>
        </p:nvGrpSpPr>
        <p:grpSpPr>
          <a:xfrm>
            <a:off x="138809" y="2166353"/>
            <a:ext cx="5238750" cy="2309347"/>
            <a:chOff x="1140896" y="1475251"/>
            <a:chExt cx="6158429" cy="2752890"/>
          </a:xfrm>
        </p:grpSpPr>
        <p:sp>
          <p:nvSpPr>
            <p:cNvPr id="13" name="Shape 677">
              <a:extLst>
                <a:ext uri="{FF2B5EF4-FFF2-40B4-BE49-F238E27FC236}">
                  <a16:creationId xmlns:a16="http://schemas.microsoft.com/office/drawing/2014/main" xmlns="" id="{4A9000BF-CF61-466D-919D-C4354D01474F}"/>
                </a:ext>
              </a:extLst>
            </p:cNvPr>
            <p:cNvSpPr/>
            <p:nvPr/>
          </p:nvSpPr>
          <p:spPr>
            <a:xfrm rot="16200000" flipH="1">
              <a:off x="1734213" y="2055639"/>
              <a:ext cx="327879" cy="151451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lIns="82300" tIns="41150" rIns="82300" bIns="41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Shape 678">
              <a:extLst>
                <a:ext uri="{FF2B5EF4-FFF2-40B4-BE49-F238E27FC236}">
                  <a16:creationId xmlns:a16="http://schemas.microsoft.com/office/drawing/2014/main" xmlns="" id="{3B265D7A-95D7-43C4-9C0C-6495965E8F77}"/>
                </a:ext>
              </a:extLst>
            </p:cNvPr>
            <p:cNvSpPr/>
            <p:nvPr/>
          </p:nvSpPr>
          <p:spPr>
            <a:xfrm rot="5400000">
              <a:off x="1811300" y="2894476"/>
              <a:ext cx="188028" cy="2805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19" y="117966"/>
                  </a:moveTo>
                  <a:lnTo>
                    <a:pt x="19619" y="117966"/>
                  </a:lnTo>
                  <a:cubicBezTo>
                    <a:pt x="114068" y="67118"/>
                    <a:pt x="114068" y="67118"/>
                    <a:pt x="114068" y="67118"/>
                  </a:cubicBezTo>
                  <a:cubicBezTo>
                    <a:pt x="118174" y="65084"/>
                    <a:pt x="119543" y="63050"/>
                    <a:pt x="119543" y="60338"/>
                  </a:cubicBezTo>
                  <a:cubicBezTo>
                    <a:pt x="119543" y="57288"/>
                    <a:pt x="118174" y="54576"/>
                    <a:pt x="114068" y="52542"/>
                  </a:cubicBezTo>
                  <a:cubicBezTo>
                    <a:pt x="19619" y="1694"/>
                    <a:pt x="19619" y="1694"/>
                    <a:pt x="19619" y="1694"/>
                  </a:cubicBezTo>
                  <a:cubicBezTo>
                    <a:pt x="15969" y="0"/>
                    <a:pt x="10494" y="0"/>
                    <a:pt x="6387" y="1694"/>
                  </a:cubicBezTo>
                  <a:cubicBezTo>
                    <a:pt x="2281" y="2711"/>
                    <a:pt x="0" y="5423"/>
                    <a:pt x="0" y="9491"/>
                  </a:cubicBezTo>
                  <a:cubicBezTo>
                    <a:pt x="0" y="109830"/>
                    <a:pt x="0" y="109830"/>
                    <a:pt x="0" y="109830"/>
                  </a:cubicBezTo>
                  <a:cubicBezTo>
                    <a:pt x="0" y="113898"/>
                    <a:pt x="2281" y="116610"/>
                    <a:pt x="6387" y="118644"/>
                  </a:cubicBezTo>
                  <a:cubicBezTo>
                    <a:pt x="10494" y="119661"/>
                    <a:pt x="15969" y="119661"/>
                    <a:pt x="19619" y="117966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lIns="34300" tIns="17150" rIns="3430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Shape 681">
              <a:extLst>
                <a:ext uri="{FF2B5EF4-FFF2-40B4-BE49-F238E27FC236}">
                  <a16:creationId xmlns:a16="http://schemas.microsoft.com/office/drawing/2014/main" xmlns="" id="{FD87D6C4-8FFE-428D-99F7-1FDC1C8D6611}"/>
                </a:ext>
              </a:extLst>
            </p:cNvPr>
            <p:cNvSpPr/>
            <p:nvPr/>
          </p:nvSpPr>
          <p:spPr>
            <a:xfrm>
              <a:off x="4174483" y="2648958"/>
              <a:ext cx="1514515" cy="32787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82300" tIns="41150" rIns="82300" bIns="41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 682">
              <a:extLst>
                <a:ext uri="{FF2B5EF4-FFF2-40B4-BE49-F238E27FC236}">
                  <a16:creationId xmlns:a16="http://schemas.microsoft.com/office/drawing/2014/main" xmlns="" id="{8FC3B65F-60C1-4BDE-B768-BD8E18E500F0}"/>
                </a:ext>
              </a:extLst>
            </p:cNvPr>
            <p:cNvSpPr/>
            <p:nvPr/>
          </p:nvSpPr>
          <p:spPr>
            <a:xfrm rot="5400000">
              <a:off x="4889940" y="2897771"/>
              <a:ext cx="188028" cy="2805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19" y="117966"/>
                  </a:moveTo>
                  <a:lnTo>
                    <a:pt x="19619" y="117966"/>
                  </a:lnTo>
                  <a:cubicBezTo>
                    <a:pt x="114068" y="67118"/>
                    <a:pt x="114068" y="67118"/>
                    <a:pt x="114068" y="67118"/>
                  </a:cubicBezTo>
                  <a:cubicBezTo>
                    <a:pt x="118174" y="65084"/>
                    <a:pt x="119543" y="63050"/>
                    <a:pt x="119543" y="60338"/>
                  </a:cubicBezTo>
                  <a:cubicBezTo>
                    <a:pt x="119543" y="57288"/>
                    <a:pt x="118174" y="54576"/>
                    <a:pt x="114068" y="52542"/>
                  </a:cubicBezTo>
                  <a:cubicBezTo>
                    <a:pt x="19619" y="1694"/>
                    <a:pt x="19619" y="1694"/>
                    <a:pt x="19619" y="1694"/>
                  </a:cubicBezTo>
                  <a:cubicBezTo>
                    <a:pt x="15969" y="0"/>
                    <a:pt x="10494" y="0"/>
                    <a:pt x="6387" y="1694"/>
                  </a:cubicBezTo>
                  <a:cubicBezTo>
                    <a:pt x="2281" y="2711"/>
                    <a:pt x="0" y="5423"/>
                    <a:pt x="0" y="9491"/>
                  </a:cubicBezTo>
                  <a:cubicBezTo>
                    <a:pt x="0" y="109830"/>
                    <a:pt x="0" y="109830"/>
                    <a:pt x="0" y="109830"/>
                  </a:cubicBezTo>
                  <a:cubicBezTo>
                    <a:pt x="0" y="113898"/>
                    <a:pt x="2281" y="116610"/>
                    <a:pt x="6387" y="118644"/>
                  </a:cubicBezTo>
                  <a:cubicBezTo>
                    <a:pt x="10494" y="119661"/>
                    <a:pt x="15969" y="119661"/>
                    <a:pt x="19619" y="117966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lIns="34300" tIns="17150" rIns="3430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Shape 684">
              <a:extLst>
                <a:ext uri="{FF2B5EF4-FFF2-40B4-BE49-F238E27FC236}">
                  <a16:creationId xmlns:a16="http://schemas.microsoft.com/office/drawing/2014/main" xmlns="" id="{56E4560D-EAE1-4512-89DF-0BCED11A7A30}"/>
                </a:ext>
              </a:extLst>
            </p:cNvPr>
            <p:cNvSpPr/>
            <p:nvPr/>
          </p:nvSpPr>
          <p:spPr>
            <a:xfrm rot="16200000">
              <a:off x="6382350" y="2424277"/>
              <a:ext cx="188028" cy="2805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19" y="117966"/>
                  </a:moveTo>
                  <a:lnTo>
                    <a:pt x="19619" y="117966"/>
                  </a:lnTo>
                  <a:cubicBezTo>
                    <a:pt x="114068" y="67118"/>
                    <a:pt x="114068" y="67118"/>
                    <a:pt x="114068" y="67118"/>
                  </a:cubicBezTo>
                  <a:cubicBezTo>
                    <a:pt x="118174" y="65084"/>
                    <a:pt x="119543" y="63050"/>
                    <a:pt x="119543" y="60338"/>
                  </a:cubicBezTo>
                  <a:cubicBezTo>
                    <a:pt x="119543" y="57288"/>
                    <a:pt x="118174" y="54576"/>
                    <a:pt x="114068" y="52542"/>
                  </a:cubicBezTo>
                  <a:cubicBezTo>
                    <a:pt x="19619" y="1694"/>
                    <a:pt x="19619" y="1694"/>
                    <a:pt x="19619" y="1694"/>
                  </a:cubicBezTo>
                  <a:cubicBezTo>
                    <a:pt x="15969" y="0"/>
                    <a:pt x="10494" y="0"/>
                    <a:pt x="6387" y="1694"/>
                  </a:cubicBezTo>
                  <a:cubicBezTo>
                    <a:pt x="2281" y="2711"/>
                    <a:pt x="0" y="5423"/>
                    <a:pt x="0" y="9491"/>
                  </a:cubicBezTo>
                  <a:cubicBezTo>
                    <a:pt x="0" y="109830"/>
                    <a:pt x="0" y="109830"/>
                    <a:pt x="0" y="109830"/>
                  </a:cubicBezTo>
                  <a:cubicBezTo>
                    <a:pt x="0" y="113898"/>
                    <a:pt x="2281" y="116610"/>
                    <a:pt x="6387" y="118644"/>
                  </a:cubicBezTo>
                  <a:cubicBezTo>
                    <a:pt x="10494" y="119661"/>
                    <a:pt x="15969" y="119661"/>
                    <a:pt x="19619" y="11796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34300" tIns="17150" rIns="3430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 687">
              <a:extLst>
                <a:ext uri="{FF2B5EF4-FFF2-40B4-BE49-F238E27FC236}">
                  <a16:creationId xmlns:a16="http://schemas.microsoft.com/office/drawing/2014/main" xmlns="" id="{1C1E50DF-2F02-485C-B188-B958FFE9E7A3}"/>
                </a:ext>
              </a:extLst>
            </p:cNvPr>
            <p:cNvSpPr/>
            <p:nvPr/>
          </p:nvSpPr>
          <p:spPr>
            <a:xfrm>
              <a:off x="2652884" y="2648960"/>
              <a:ext cx="1514515" cy="32787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lIns="82300" tIns="41150" rIns="82300" bIns="41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 688">
              <a:extLst>
                <a:ext uri="{FF2B5EF4-FFF2-40B4-BE49-F238E27FC236}">
                  <a16:creationId xmlns:a16="http://schemas.microsoft.com/office/drawing/2014/main" xmlns="" id="{3B855CA8-0C90-418D-A83D-23E704FE2405}"/>
                </a:ext>
              </a:extLst>
            </p:cNvPr>
            <p:cNvSpPr/>
            <p:nvPr/>
          </p:nvSpPr>
          <p:spPr>
            <a:xfrm rot="16200000">
              <a:off x="3303709" y="2420982"/>
              <a:ext cx="188028" cy="2805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9619" y="117966"/>
                  </a:moveTo>
                  <a:lnTo>
                    <a:pt x="19619" y="117966"/>
                  </a:lnTo>
                  <a:cubicBezTo>
                    <a:pt x="114068" y="67118"/>
                    <a:pt x="114068" y="67118"/>
                    <a:pt x="114068" y="67118"/>
                  </a:cubicBezTo>
                  <a:cubicBezTo>
                    <a:pt x="118174" y="65084"/>
                    <a:pt x="119543" y="63050"/>
                    <a:pt x="119543" y="60338"/>
                  </a:cubicBezTo>
                  <a:cubicBezTo>
                    <a:pt x="119543" y="57288"/>
                    <a:pt x="118174" y="54576"/>
                    <a:pt x="114068" y="52542"/>
                  </a:cubicBezTo>
                  <a:cubicBezTo>
                    <a:pt x="19619" y="1694"/>
                    <a:pt x="19619" y="1694"/>
                    <a:pt x="19619" y="1694"/>
                  </a:cubicBezTo>
                  <a:cubicBezTo>
                    <a:pt x="15969" y="0"/>
                    <a:pt x="10494" y="0"/>
                    <a:pt x="6387" y="1694"/>
                  </a:cubicBezTo>
                  <a:cubicBezTo>
                    <a:pt x="2281" y="2711"/>
                    <a:pt x="0" y="5423"/>
                    <a:pt x="0" y="9491"/>
                  </a:cubicBezTo>
                  <a:cubicBezTo>
                    <a:pt x="0" y="109830"/>
                    <a:pt x="0" y="109830"/>
                    <a:pt x="0" y="109830"/>
                  </a:cubicBezTo>
                  <a:cubicBezTo>
                    <a:pt x="0" y="113898"/>
                    <a:pt x="2281" y="116610"/>
                    <a:pt x="6387" y="118644"/>
                  </a:cubicBezTo>
                  <a:cubicBezTo>
                    <a:pt x="10494" y="119661"/>
                    <a:pt x="15969" y="119661"/>
                    <a:pt x="19619" y="117966"/>
                  </a:cubicBez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lIns="34300" tIns="17150" rIns="3430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Shape 691">
              <a:extLst>
                <a:ext uri="{FF2B5EF4-FFF2-40B4-BE49-F238E27FC236}">
                  <a16:creationId xmlns:a16="http://schemas.microsoft.com/office/drawing/2014/main" xmlns="" id="{B119F2C1-F54B-4777-BEB3-EFDD1115E8CC}"/>
                </a:ext>
              </a:extLst>
            </p:cNvPr>
            <p:cNvCxnSpPr/>
            <p:nvPr/>
          </p:nvCxnSpPr>
          <p:spPr>
            <a:xfrm rot="10800000">
              <a:off x="1918880" y="2240943"/>
              <a:ext cx="0" cy="358994"/>
            </a:xfrm>
            <a:prstGeom prst="straightConnector1">
              <a:avLst/>
            </a:prstGeom>
            <a:noFill/>
            <a:ln w="28575" cap="flat" cmpd="sng">
              <a:solidFill>
                <a:schemeClr val="accent6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2" name="Shape 692">
              <a:extLst>
                <a:ext uri="{FF2B5EF4-FFF2-40B4-BE49-F238E27FC236}">
                  <a16:creationId xmlns:a16="http://schemas.microsoft.com/office/drawing/2014/main" xmlns="" id="{70FA8B00-D0E8-4B10-9C72-AA53C087AE47}"/>
                </a:ext>
              </a:extLst>
            </p:cNvPr>
            <p:cNvCxnSpPr/>
            <p:nvPr/>
          </p:nvCxnSpPr>
          <p:spPr>
            <a:xfrm rot="10800000">
              <a:off x="3384715" y="3109821"/>
              <a:ext cx="0" cy="358994"/>
            </a:xfrm>
            <a:prstGeom prst="straightConnector1">
              <a:avLst/>
            </a:prstGeom>
            <a:noFill/>
            <a:ln w="19050" cap="flat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23" name="Shape 693">
              <a:extLst>
                <a:ext uri="{FF2B5EF4-FFF2-40B4-BE49-F238E27FC236}">
                  <a16:creationId xmlns:a16="http://schemas.microsoft.com/office/drawing/2014/main" xmlns="" id="{F47CA189-62AD-45AF-910E-AD40A31F8F2B}"/>
                </a:ext>
              </a:extLst>
            </p:cNvPr>
            <p:cNvSpPr/>
            <p:nvPr/>
          </p:nvSpPr>
          <p:spPr>
            <a:xfrm>
              <a:off x="3034505" y="3534725"/>
              <a:ext cx="758190" cy="693416"/>
            </a:xfrm>
            <a:prstGeom prst="ellipse">
              <a:avLst/>
            </a:prstGeom>
            <a:noFill/>
            <a:ln w="19050" cap="flat" cmpd="sng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" name="Shape 698">
              <a:extLst>
                <a:ext uri="{FF2B5EF4-FFF2-40B4-BE49-F238E27FC236}">
                  <a16:creationId xmlns:a16="http://schemas.microsoft.com/office/drawing/2014/main" xmlns="" id="{7C3D142A-F249-4841-A573-6EAC1AA22602}"/>
                </a:ext>
              </a:extLst>
            </p:cNvPr>
            <p:cNvSpPr/>
            <p:nvPr/>
          </p:nvSpPr>
          <p:spPr>
            <a:xfrm>
              <a:off x="6067266" y="3498592"/>
              <a:ext cx="758190" cy="697913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6" name="Shape 699">
              <a:extLst>
                <a:ext uri="{FF2B5EF4-FFF2-40B4-BE49-F238E27FC236}">
                  <a16:creationId xmlns:a16="http://schemas.microsoft.com/office/drawing/2014/main" xmlns="" id="{CCA1A3A5-2374-4F2B-85C3-B5C1140F7FF2}"/>
                </a:ext>
              </a:extLst>
            </p:cNvPr>
            <p:cNvCxnSpPr/>
            <p:nvPr/>
          </p:nvCxnSpPr>
          <p:spPr>
            <a:xfrm rot="10800000">
              <a:off x="4929981" y="2240943"/>
              <a:ext cx="0" cy="358994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27" name="Shape 700">
              <a:extLst>
                <a:ext uri="{FF2B5EF4-FFF2-40B4-BE49-F238E27FC236}">
                  <a16:creationId xmlns:a16="http://schemas.microsoft.com/office/drawing/2014/main" xmlns="" id="{BAB9FFC1-2B51-4097-BDCB-C03A50570C1B}"/>
                </a:ext>
              </a:extLst>
            </p:cNvPr>
            <p:cNvCxnSpPr/>
            <p:nvPr/>
          </p:nvCxnSpPr>
          <p:spPr>
            <a:xfrm rot="10800000">
              <a:off x="6444870" y="3103833"/>
              <a:ext cx="0" cy="358994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28" name="Shape 713">
              <a:extLst>
                <a:ext uri="{FF2B5EF4-FFF2-40B4-BE49-F238E27FC236}">
                  <a16:creationId xmlns:a16="http://schemas.microsoft.com/office/drawing/2014/main" xmlns="" id="{111C8701-9016-4BED-B410-ABEEB698CE52}"/>
                </a:ext>
              </a:extLst>
            </p:cNvPr>
            <p:cNvSpPr/>
            <p:nvPr/>
          </p:nvSpPr>
          <p:spPr>
            <a:xfrm>
              <a:off x="2790615" y="2697738"/>
              <a:ext cx="1191627" cy="1952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lvl="0" algn="ctr">
                <a:lnSpc>
                  <a:spcPct val="130000"/>
                </a:lnSpc>
                <a:buClr>
                  <a:schemeClr val="lt1"/>
                </a:buClr>
                <a:buSzPct val="25000"/>
              </a:pPr>
              <a:r>
                <a:rPr lang="es-ES" sz="1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Start of </a:t>
              </a:r>
              <a:r>
                <a:rPr lang="en-US" sz="1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activity</a:t>
              </a:r>
              <a:endParaRPr lang="en-GB" sz="1000" b="1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9" name="Shape 716">
              <a:extLst>
                <a:ext uri="{FF2B5EF4-FFF2-40B4-BE49-F238E27FC236}">
                  <a16:creationId xmlns:a16="http://schemas.microsoft.com/office/drawing/2014/main" xmlns="" id="{C90DFD2E-B024-4DF3-91C6-0E1288AB6E91}"/>
                </a:ext>
              </a:extLst>
            </p:cNvPr>
            <p:cNvSpPr/>
            <p:nvPr/>
          </p:nvSpPr>
          <p:spPr>
            <a:xfrm>
              <a:off x="4021451" y="2697738"/>
              <a:ext cx="1787931" cy="28022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lvl="0" algn="ctr">
                <a:lnSpc>
                  <a:spcPct val="130000"/>
                </a:lnSpc>
                <a:buClr>
                  <a:schemeClr val="lt1"/>
                </a:buClr>
                <a:buSzPct val="25000"/>
              </a:pPr>
              <a:r>
                <a:rPr lang="en-US" sz="1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Launch into market</a:t>
              </a:r>
              <a:endParaRPr lang="en-US" sz="1000" i="0" u="none" strike="noStrike" cap="none" dirty="0">
                <a:solidFill>
                  <a:schemeClr val="bg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0" name="227 Grupo">
              <a:extLst>
                <a:ext uri="{FF2B5EF4-FFF2-40B4-BE49-F238E27FC236}">
                  <a16:creationId xmlns:a16="http://schemas.microsoft.com/office/drawing/2014/main" xmlns="" id="{28497336-866A-4C59-B894-A1116FAE52C0}"/>
                </a:ext>
              </a:extLst>
            </p:cNvPr>
            <p:cNvGrpSpPr/>
            <p:nvPr/>
          </p:nvGrpSpPr>
          <p:grpSpPr>
            <a:xfrm>
              <a:off x="5593397" y="2648956"/>
              <a:ext cx="1705928" cy="336215"/>
              <a:chOff x="3962400" y="4251154"/>
              <a:chExt cx="1371600" cy="301475"/>
            </a:xfrm>
          </p:grpSpPr>
          <p:sp>
            <p:nvSpPr>
              <p:cNvPr id="37" name="Shape 683">
                <a:extLst>
                  <a:ext uri="{FF2B5EF4-FFF2-40B4-BE49-F238E27FC236}">
                    <a16:creationId xmlns:a16="http://schemas.microsoft.com/office/drawing/2014/main" xmlns="" id="{828A56F9-11BF-432E-88C2-1EAA2C6E645B}"/>
                  </a:ext>
                </a:extLst>
              </p:cNvPr>
              <p:cNvSpPr/>
              <p:nvPr/>
            </p:nvSpPr>
            <p:spPr>
              <a:xfrm rot="5400000">
                <a:off x="4522440" y="3789304"/>
                <a:ext cx="294000" cy="12177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lIns="82300" tIns="41150" rIns="82300" bIns="411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200" b="0" i="0" u="none" strike="noStrike" cap="none">
                  <a:solidFill>
                    <a:schemeClr val="lt1"/>
                  </a:solidFill>
                  <a:latin typeface="Century Gothic" panose="020B0502020202020204" pitchFamily="34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Shape 717">
                <a:extLst>
                  <a:ext uri="{FF2B5EF4-FFF2-40B4-BE49-F238E27FC236}">
                    <a16:creationId xmlns:a16="http://schemas.microsoft.com/office/drawing/2014/main" xmlns="" id="{366D31C7-6FC0-4AA3-95D1-B7BD41A7582E}"/>
                  </a:ext>
                </a:extLst>
              </p:cNvPr>
              <p:cNvSpPr/>
              <p:nvPr/>
            </p:nvSpPr>
            <p:spPr>
              <a:xfrm>
                <a:off x="3962400" y="4301363"/>
                <a:ext cx="1371600" cy="251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 anchor="t" anchorCtr="0">
                <a:noAutofit/>
              </a:bodyPr>
              <a:lstStyle/>
              <a:p>
                <a:pPr lvl="0" algn="ctr">
                  <a:lnSpc>
                    <a:spcPct val="130000"/>
                  </a:lnSpc>
                  <a:buClr>
                    <a:schemeClr val="lt1"/>
                  </a:buClr>
                  <a:buSzPct val="25000"/>
                </a:pPr>
                <a:r>
                  <a:rPr lang="en-GB" sz="1000" b="1" dirty="0">
                    <a:solidFill>
                      <a:schemeClr val="lt1"/>
                    </a:solidFill>
                    <a:latin typeface="Century Gothic" panose="020B0502020202020204" pitchFamily="34" charset="0"/>
                    <a:ea typeface="Roboto"/>
                    <a:cs typeface="Roboto"/>
                    <a:sym typeface="Roboto"/>
                  </a:rPr>
                  <a:t>Market positioning</a:t>
                </a:r>
                <a:endParaRPr lang="en-GB" sz="1000" b="1" i="0" u="none" strike="noStrike" cap="none" dirty="0">
                  <a:solidFill>
                    <a:schemeClr val="lt1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31" name="Shape 718">
              <a:extLst>
                <a:ext uri="{FF2B5EF4-FFF2-40B4-BE49-F238E27FC236}">
                  <a16:creationId xmlns:a16="http://schemas.microsoft.com/office/drawing/2014/main" xmlns="" id="{626A3D1F-9EEE-43AB-8001-3C4B4F021B01}"/>
                </a:ext>
              </a:extLst>
            </p:cNvPr>
            <p:cNvSpPr/>
            <p:nvPr/>
          </p:nvSpPr>
          <p:spPr>
            <a:xfrm>
              <a:off x="1416271" y="2697738"/>
              <a:ext cx="1048853" cy="225166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Roboto"/>
                <a:buNone/>
              </a:pPr>
              <a:r>
                <a:rPr lang="en-GB" sz="1000" b="1" dirty="0">
                  <a:solidFill>
                    <a:schemeClr val="lt1"/>
                  </a:solidFill>
                  <a:latin typeface="Century Gothic" panose="020B0502020202020204" pitchFamily="34" charset="0"/>
                  <a:ea typeface="Roboto"/>
                  <a:cs typeface="Roboto"/>
                  <a:sym typeface="Roboto"/>
                </a:rPr>
                <a:t>Foundation</a:t>
              </a:r>
              <a:endParaRPr lang="en-GB" sz="1000" b="1" i="0" u="none" strike="noStrike" cap="none" dirty="0">
                <a:solidFill>
                  <a:schemeClr val="lt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" name="211 CuadroTexto">
              <a:extLst>
                <a:ext uri="{FF2B5EF4-FFF2-40B4-BE49-F238E27FC236}">
                  <a16:creationId xmlns:a16="http://schemas.microsoft.com/office/drawing/2014/main" xmlns="" id="{62E639BB-6985-4D3E-BBC6-CBB098540830}"/>
                </a:ext>
              </a:extLst>
            </p:cNvPr>
            <p:cNvSpPr txBox="1"/>
            <p:nvPr/>
          </p:nvSpPr>
          <p:spPr>
            <a:xfrm>
              <a:off x="1518124" y="3166227"/>
              <a:ext cx="852964" cy="369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accent6"/>
                  </a:solidFill>
                  <a:latin typeface="Century Gothic" panose="020B0502020202020204" pitchFamily="34" charset="0"/>
                </a:rPr>
                <a:t>2010</a:t>
              </a:r>
            </a:p>
          </p:txBody>
        </p:sp>
        <p:sp>
          <p:nvSpPr>
            <p:cNvPr id="34" name="212 CuadroTexto">
              <a:extLst>
                <a:ext uri="{FF2B5EF4-FFF2-40B4-BE49-F238E27FC236}">
                  <a16:creationId xmlns:a16="http://schemas.microsoft.com/office/drawing/2014/main" xmlns="" id="{D6AE4845-FDD6-4F15-A870-C8E837E5FB68}"/>
                </a:ext>
              </a:extLst>
            </p:cNvPr>
            <p:cNvSpPr txBox="1"/>
            <p:nvPr/>
          </p:nvSpPr>
          <p:spPr>
            <a:xfrm>
              <a:off x="3034506" y="2090052"/>
              <a:ext cx="852964" cy="369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</a:rPr>
                <a:t>2014</a:t>
              </a:r>
            </a:p>
          </p:txBody>
        </p:sp>
        <p:sp>
          <p:nvSpPr>
            <p:cNvPr id="35" name="213 CuadroTexto">
              <a:extLst>
                <a:ext uri="{FF2B5EF4-FFF2-40B4-BE49-F238E27FC236}">
                  <a16:creationId xmlns:a16="http://schemas.microsoft.com/office/drawing/2014/main" xmlns="" id="{A7F5427F-CC92-445F-A13F-F781E661F3FD}"/>
                </a:ext>
              </a:extLst>
            </p:cNvPr>
            <p:cNvSpPr txBox="1"/>
            <p:nvPr/>
          </p:nvSpPr>
          <p:spPr>
            <a:xfrm>
              <a:off x="4550885" y="3175752"/>
              <a:ext cx="852964" cy="369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accent5"/>
                  </a:solidFill>
                  <a:latin typeface="Century Gothic" panose="020B0502020202020204" pitchFamily="34" charset="0"/>
                </a:rPr>
                <a:t>2015</a:t>
              </a:r>
            </a:p>
          </p:txBody>
        </p:sp>
        <p:sp>
          <p:nvSpPr>
            <p:cNvPr id="36" name="214 CuadroTexto">
              <a:extLst>
                <a:ext uri="{FF2B5EF4-FFF2-40B4-BE49-F238E27FC236}">
                  <a16:creationId xmlns:a16="http://schemas.microsoft.com/office/drawing/2014/main" xmlns="" id="{4FB22E73-4C95-476C-BA99-FCA370D02E34}"/>
                </a:ext>
              </a:extLst>
            </p:cNvPr>
            <p:cNvSpPr txBox="1"/>
            <p:nvPr/>
          </p:nvSpPr>
          <p:spPr>
            <a:xfrm>
              <a:off x="6067266" y="2005071"/>
              <a:ext cx="852964" cy="3698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2017</a:t>
              </a:r>
            </a:p>
          </p:txBody>
        </p:sp>
        <p:pic>
          <p:nvPicPr>
            <p:cNvPr id="9" name="Gráfico 8" descr="Tendencia al alza">
              <a:extLst>
                <a:ext uri="{FF2B5EF4-FFF2-40B4-BE49-F238E27FC236}">
                  <a16:creationId xmlns:a16="http://schemas.microsoft.com/office/drawing/2014/main" xmlns="" id="{3379ED24-C122-4400-94F3-02F7C9AB9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106951" y="3587345"/>
              <a:ext cx="606895" cy="597888"/>
            </a:xfrm>
            <a:prstGeom prst="rect">
              <a:avLst/>
            </a:prstGeom>
          </p:spPr>
        </p:pic>
        <p:pic>
          <p:nvPicPr>
            <p:cNvPr id="10" name="Gráfico 9" descr="Bombilla">
              <a:extLst>
                <a:ext uri="{FF2B5EF4-FFF2-40B4-BE49-F238E27FC236}">
                  <a16:creationId xmlns:a16="http://schemas.microsoft.com/office/drawing/2014/main" xmlns="" id="{EDEA044D-4DFD-42B4-A7F6-3E0DEB839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642002" y="1550894"/>
              <a:ext cx="566293" cy="557889"/>
            </a:xfrm>
            <a:prstGeom prst="rect">
              <a:avLst/>
            </a:prstGeom>
          </p:spPr>
        </p:pic>
        <p:pic>
          <p:nvPicPr>
            <p:cNvPr id="11" name="Gráfico 10" descr="Cohete">
              <a:extLst>
                <a:ext uri="{FF2B5EF4-FFF2-40B4-BE49-F238E27FC236}">
                  <a16:creationId xmlns:a16="http://schemas.microsoft.com/office/drawing/2014/main" xmlns="" id="{31171164-5A9B-42DF-BB72-E332BCC58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4677807" y="1571453"/>
              <a:ext cx="545128" cy="537038"/>
            </a:xfrm>
            <a:prstGeom prst="rect">
              <a:avLst/>
            </a:prstGeom>
          </p:spPr>
        </p:pic>
        <p:pic>
          <p:nvPicPr>
            <p:cNvPr id="12" name="Gráfico 11" descr="Poste indicador">
              <a:extLst>
                <a:ext uri="{FF2B5EF4-FFF2-40B4-BE49-F238E27FC236}">
                  <a16:creationId xmlns:a16="http://schemas.microsoft.com/office/drawing/2014/main" xmlns="" id="{638E294B-1ABB-4043-AC40-473CE0EC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136318" y="3540560"/>
              <a:ext cx="625379" cy="616098"/>
            </a:xfrm>
            <a:prstGeom prst="rect">
              <a:avLst/>
            </a:prstGeom>
          </p:spPr>
        </p:pic>
        <p:sp>
          <p:nvSpPr>
            <p:cNvPr id="39" name="Shape 698">
              <a:extLst>
                <a:ext uri="{FF2B5EF4-FFF2-40B4-BE49-F238E27FC236}">
                  <a16:creationId xmlns:a16="http://schemas.microsoft.com/office/drawing/2014/main" xmlns="" id="{A2BB6B7C-6404-4B7D-ABB7-7EFCE9BCADFF}"/>
                </a:ext>
              </a:extLst>
            </p:cNvPr>
            <p:cNvSpPr/>
            <p:nvPr/>
          </p:nvSpPr>
          <p:spPr>
            <a:xfrm>
              <a:off x="4565966" y="1484485"/>
              <a:ext cx="758190" cy="697913"/>
            </a:xfrm>
            <a:prstGeom prst="ellipse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" name="Shape 698">
              <a:extLst>
                <a:ext uri="{FF2B5EF4-FFF2-40B4-BE49-F238E27FC236}">
                  <a16:creationId xmlns:a16="http://schemas.microsoft.com/office/drawing/2014/main" xmlns="" id="{4018BEAF-FE68-448B-A578-43F8CF23E57B}"/>
                </a:ext>
              </a:extLst>
            </p:cNvPr>
            <p:cNvSpPr/>
            <p:nvPr/>
          </p:nvSpPr>
          <p:spPr>
            <a:xfrm>
              <a:off x="1539784" y="1475251"/>
              <a:ext cx="758190" cy="697913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Century Gothic" panose="020B0502020202020204" pitchFamily="34" charset="0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2" name="Rectángulo 41">
            <a:extLst>
              <a:ext uri="{FF2B5EF4-FFF2-40B4-BE49-F238E27FC236}">
                <a16:creationId xmlns:a16="http://schemas.microsoft.com/office/drawing/2014/main" xmlns="" id="{FB301750-40C7-4286-8711-9707907123AD}"/>
              </a:ext>
            </a:extLst>
          </p:cNvPr>
          <p:cNvSpPr/>
          <p:nvPr/>
        </p:nvSpPr>
        <p:spPr>
          <a:xfrm>
            <a:off x="819150" y="1188785"/>
            <a:ext cx="7667625" cy="699294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CADEL DEINKING </a:t>
            </a: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</a:rPr>
              <a:t>is a </a:t>
            </a:r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technological and innovative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engineering</a:t>
            </a:r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company</a:t>
            </a: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</a:rPr>
              <a:t> located in Alicante, Spain</a:t>
            </a:r>
          </a:p>
        </p:txBody>
      </p:sp>
      <p:grpSp>
        <p:nvGrpSpPr>
          <p:cNvPr id="43" name="123 Grupo">
            <a:extLst>
              <a:ext uri="{FF2B5EF4-FFF2-40B4-BE49-F238E27FC236}">
                <a16:creationId xmlns:a16="http://schemas.microsoft.com/office/drawing/2014/main" xmlns="" id="{02C57104-540A-4F99-B20F-9D9C2715D32C}"/>
              </a:ext>
            </a:extLst>
          </p:cNvPr>
          <p:cNvGrpSpPr/>
          <p:nvPr/>
        </p:nvGrpSpPr>
        <p:grpSpPr>
          <a:xfrm>
            <a:off x="5392544" y="2420427"/>
            <a:ext cx="3518307" cy="1800200"/>
            <a:chOff x="1115615" y="2211710"/>
            <a:chExt cx="3518307" cy="1800200"/>
          </a:xfrm>
        </p:grpSpPr>
        <p:pic>
          <p:nvPicPr>
            <p:cNvPr id="44" name="Picture 2" descr="Resultado de imagen de world wide map">
              <a:extLst>
                <a:ext uri="{FF2B5EF4-FFF2-40B4-BE49-F238E27FC236}">
                  <a16:creationId xmlns:a16="http://schemas.microsoft.com/office/drawing/2014/main" xmlns="" id="{73BE8BB1-2FC8-48F8-9876-E6E0A7AFB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5" y="2211710"/>
              <a:ext cx="3518307" cy="1800200"/>
            </a:xfrm>
            <a:prstGeom prst="rect">
              <a:avLst/>
            </a:prstGeom>
          </p:spPr>
        </p:pic>
        <p:sp>
          <p:nvSpPr>
            <p:cNvPr id="45" name="Shape 4096">
              <a:extLst>
                <a:ext uri="{FF2B5EF4-FFF2-40B4-BE49-F238E27FC236}">
                  <a16:creationId xmlns:a16="http://schemas.microsoft.com/office/drawing/2014/main" xmlns="" id="{855B0053-6987-464D-AC67-2CE99912E1E9}"/>
                </a:ext>
              </a:extLst>
            </p:cNvPr>
            <p:cNvSpPr/>
            <p:nvPr/>
          </p:nvSpPr>
          <p:spPr>
            <a:xfrm>
              <a:off x="2699792" y="2643758"/>
              <a:ext cx="72008" cy="1059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947" y="0"/>
                  </a:moveTo>
                  <a:lnTo>
                    <a:pt x="59947" y="0"/>
                  </a:lnTo>
                  <a:cubicBezTo>
                    <a:pt x="26865" y="0"/>
                    <a:pt x="0" y="21398"/>
                    <a:pt x="0" y="48335"/>
                  </a:cubicBezTo>
                  <a:cubicBezTo>
                    <a:pt x="0" y="74685"/>
                    <a:pt x="38665" y="119916"/>
                    <a:pt x="59947" y="119916"/>
                  </a:cubicBezTo>
                  <a:cubicBezTo>
                    <a:pt x="80597" y="119916"/>
                    <a:pt x="119894" y="74685"/>
                    <a:pt x="119894" y="48335"/>
                  </a:cubicBezTo>
                  <a:cubicBezTo>
                    <a:pt x="119894" y="21398"/>
                    <a:pt x="93028" y="0"/>
                    <a:pt x="59947" y="0"/>
                  </a:cubicBezTo>
                  <a:close/>
                  <a:moveTo>
                    <a:pt x="59947" y="77622"/>
                  </a:moveTo>
                  <a:lnTo>
                    <a:pt x="59947" y="77622"/>
                  </a:lnTo>
                  <a:cubicBezTo>
                    <a:pt x="39297" y="77622"/>
                    <a:pt x="22440" y="64195"/>
                    <a:pt x="22440" y="48335"/>
                  </a:cubicBezTo>
                  <a:cubicBezTo>
                    <a:pt x="22440" y="31888"/>
                    <a:pt x="39297" y="18461"/>
                    <a:pt x="59947" y="18461"/>
                  </a:cubicBezTo>
                  <a:cubicBezTo>
                    <a:pt x="80597" y="18461"/>
                    <a:pt x="96821" y="31888"/>
                    <a:pt x="96821" y="48335"/>
                  </a:cubicBezTo>
                  <a:cubicBezTo>
                    <a:pt x="96821" y="64195"/>
                    <a:pt x="80597" y="77622"/>
                    <a:pt x="59947" y="77622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lIns="34300" tIns="17150" rIns="3430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xmlns="" id="{D05744EE-B346-41E1-B054-D0C276F58A5A}"/>
              </a:ext>
            </a:extLst>
          </p:cNvPr>
          <p:cNvSpPr txBox="1"/>
          <p:nvPr/>
        </p:nvSpPr>
        <p:spPr>
          <a:xfrm>
            <a:off x="622955" y="4854828"/>
            <a:ext cx="7903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Since the beginning, CADEL has been developing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innovative, environmentally friendly and low-cost processes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to </a:t>
            </a:r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recycle and reuse plastic waste</a:t>
            </a:r>
          </a:p>
          <a:p>
            <a:endParaRPr lang="en-US" sz="16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The objective is to improve the quality of the plastic products through the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most sustainable method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A7070ED6-79B0-4468-A4CA-C973D7A18374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70722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Equipo, La FormaciÃ³n De Equipos, Ãxito">
            <a:extLst>
              <a:ext uri="{FF2B5EF4-FFF2-40B4-BE49-F238E27FC236}">
                <a16:creationId xmlns:a16="http://schemas.microsoft.com/office/drawing/2014/main" xmlns="" id="{2FCDB03A-6CD0-4F65-9B7A-BF9234C6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03" y="1211149"/>
            <a:ext cx="8856988" cy="48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59307338-EC51-4EE1-A77C-5D0B081E592C}"/>
              </a:ext>
            </a:extLst>
          </p:cNvPr>
          <p:cNvSpPr txBox="1"/>
          <p:nvPr/>
        </p:nvSpPr>
        <p:spPr>
          <a:xfrm>
            <a:off x="3516262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4F643FD3-B0AA-4FE0-A378-607962130BA0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TEAM</a:t>
            </a:r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xmlns="" id="{A9980A34-FE1B-4C82-8592-ADB79494DD16}"/>
              </a:ext>
            </a:extLst>
          </p:cNvPr>
          <p:cNvSpPr/>
          <p:nvPr/>
        </p:nvSpPr>
        <p:spPr>
          <a:xfrm>
            <a:off x="120428" y="1241710"/>
            <a:ext cx="8903144" cy="69929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CADEL </a:t>
            </a:r>
            <a:r>
              <a:rPr lang="en-US" dirty="0">
                <a:solidFill>
                  <a:schemeClr val="accent1"/>
                </a:solidFill>
                <a:latin typeface="Century Gothic" panose="020B0502020202020204" pitchFamily="34" charset="0"/>
              </a:rPr>
              <a:t>is  fundamentally a R&amp;D Company, based on a </a:t>
            </a:r>
            <a:r>
              <a:rPr lang="en-U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multidisciplinary, dynamic and motivated human team </a:t>
            </a:r>
          </a:p>
        </p:txBody>
      </p:sp>
      <p:grpSp>
        <p:nvGrpSpPr>
          <p:cNvPr id="7171" name="Grupo 7170">
            <a:extLst>
              <a:ext uri="{FF2B5EF4-FFF2-40B4-BE49-F238E27FC236}">
                <a16:creationId xmlns:a16="http://schemas.microsoft.com/office/drawing/2014/main" xmlns="" id="{0A9E0276-1068-40D6-9945-F86080403609}"/>
              </a:ext>
            </a:extLst>
          </p:cNvPr>
          <p:cNvGrpSpPr/>
          <p:nvPr/>
        </p:nvGrpSpPr>
        <p:grpSpPr>
          <a:xfrm>
            <a:off x="1998564" y="1410133"/>
            <a:ext cx="4933950" cy="4933950"/>
            <a:chOff x="2105024" y="1330160"/>
            <a:chExt cx="4933950" cy="4933950"/>
          </a:xfrm>
        </p:grpSpPr>
        <p:pic>
          <p:nvPicPr>
            <p:cNvPr id="7174" name="Picture 6" descr="https://media-public.canva.com/MAB60RpBIJ8/1/thumbnail_large.png">
              <a:extLst>
                <a:ext uri="{FF2B5EF4-FFF2-40B4-BE49-F238E27FC236}">
                  <a16:creationId xmlns:a16="http://schemas.microsoft.com/office/drawing/2014/main" xmlns="" id="{7CDD56D5-2BC6-4AA0-AE55-6FB102CD9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024" y="1330160"/>
              <a:ext cx="4933950" cy="4933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8" name="Elipse 7167">
              <a:extLst>
                <a:ext uri="{FF2B5EF4-FFF2-40B4-BE49-F238E27FC236}">
                  <a16:creationId xmlns:a16="http://schemas.microsoft.com/office/drawing/2014/main" xmlns="" id="{071F07EF-967E-414D-834D-EB68CBFFFFC7}"/>
                </a:ext>
              </a:extLst>
            </p:cNvPr>
            <p:cNvSpPr/>
            <p:nvPr/>
          </p:nvSpPr>
          <p:spPr>
            <a:xfrm>
              <a:off x="4090314" y="2400300"/>
              <a:ext cx="963373" cy="97979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xmlns="" id="{19C7B702-4764-4B32-ABA8-9378A123B665}"/>
                </a:ext>
              </a:extLst>
            </p:cNvPr>
            <p:cNvSpPr/>
            <p:nvPr/>
          </p:nvSpPr>
          <p:spPr>
            <a:xfrm>
              <a:off x="5053687" y="3049281"/>
              <a:ext cx="963373" cy="97979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entury Gothic" panose="020B0502020202020204" pitchFamily="34" charset="0"/>
                </a:rPr>
                <a:t>R&amp;D</a:t>
              </a:r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xmlns="" id="{55C5A0EE-D565-44C1-90F8-77D1C8413DCA}"/>
                </a:ext>
              </a:extLst>
            </p:cNvPr>
            <p:cNvSpPr/>
            <p:nvPr/>
          </p:nvSpPr>
          <p:spPr>
            <a:xfrm>
              <a:off x="2430401" y="3226906"/>
              <a:ext cx="1106079" cy="109189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xmlns="" id="{08E1390B-85F9-4779-B968-A1A82259974D}"/>
                </a:ext>
              </a:extLst>
            </p:cNvPr>
            <p:cNvSpPr/>
            <p:nvPr/>
          </p:nvSpPr>
          <p:spPr>
            <a:xfrm>
              <a:off x="3622556" y="3468543"/>
              <a:ext cx="877667" cy="88582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2" name="Elipse 51">
              <a:extLst>
                <a:ext uri="{FF2B5EF4-FFF2-40B4-BE49-F238E27FC236}">
                  <a16:creationId xmlns:a16="http://schemas.microsoft.com/office/drawing/2014/main" xmlns="" id="{78DBEFEA-A2EF-4BC6-8F1C-9FAAE538ECD4}"/>
                </a:ext>
              </a:extLst>
            </p:cNvPr>
            <p:cNvSpPr/>
            <p:nvPr/>
          </p:nvSpPr>
          <p:spPr>
            <a:xfrm>
              <a:off x="5188903" y="2024846"/>
              <a:ext cx="1070373" cy="109491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3" name="Elipse 52">
              <a:extLst>
                <a:ext uri="{FF2B5EF4-FFF2-40B4-BE49-F238E27FC236}">
                  <a16:creationId xmlns:a16="http://schemas.microsoft.com/office/drawing/2014/main" xmlns="" id="{76036241-B4B7-4E02-A2F1-610AEC31233F}"/>
                </a:ext>
              </a:extLst>
            </p:cNvPr>
            <p:cNvSpPr/>
            <p:nvPr/>
          </p:nvSpPr>
          <p:spPr>
            <a:xfrm>
              <a:off x="2638425" y="1913646"/>
              <a:ext cx="1359354" cy="13215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xmlns="" id="{588DE3C2-C73F-41EB-B4C9-D257DF6818D6}"/>
                </a:ext>
              </a:extLst>
            </p:cNvPr>
            <p:cNvSpPr/>
            <p:nvPr/>
          </p:nvSpPr>
          <p:spPr>
            <a:xfrm>
              <a:off x="4629104" y="3539178"/>
              <a:ext cx="389177" cy="40277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xmlns="" id="{A5098A55-23DB-417B-8A5D-167A07354533}"/>
                </a:ext>
              </a:extLst>
            </p:cNvPr>
            <p:cNvSpPr/>
            <p:nvPr/>
          </p:nvSpPr>
          <p:spPr>
            <a:xfrm>
              <a:off x="4874932" y="3929903"/>
              <a:ext cx="389177" cy="4027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6" name="Elipse 55">
              <a:extLst>
                <a:ext uri="{FF2B5EF4-FFF2-40B4-BE49-F238E27FC236}">
                  <a16:creationId xmlns:a16="http://schemas.microsoft.com/office/drawing/2014/main" xmlns="" id="{5CBF95A7-42A6-4855-97E2-712CF536E958}"/>
                </a:ext>
              </a:extLst>
            </p:cNvPr>
            <p:cNvSpPr/>
            <p:nvPr/>
          </p:nvSpPr>
          <p:spPr>
            <a:xfrm>
              <a:off x="6052466" y="2928411"/>
              <a:ext cx="389177" cy="4027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7" name="Elipse 56">
              <a:extLst>
                <a:ext uri="{FF2B5EF4-FFF2-40B4-BE49-F238E27FC236}">
                  <a16:creationId xmlns:a16="http://schemas.microsoft.com/office/drawing/2014/main" xmlns="" id="{F59A3435-EFB3-4FB1-9A3A-E6F721666662}"/>
                </a:ext>
              </a:extLst>
            </p:cNvPr>
            <p:cNvSpPr/>
            <p:nvPr/>
          </p:nvSpPr>
          <p:spPr>
            <a:xfrm>
              <a:off x="3353600" y="4135587"/>
              <a:ext cx="389177" cy="40277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xmlns="" id="{DFDBDB29-CC2E-4F8E-83E6-1C8FCFECD342}"/>
                </a:ext>
              </a:extLst>
            </p:cNvPr>
            <p:cNvSpPr/>
            <p:nvPr/>
          </p:nvSpPr>
          <p:spPr>
            <a:xfrm>
              <a:off x="4629801" y="2024846"/>
              <a:ext cx="389177" cy="402775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xmlns="" id="{4CB88D7D-EA34-4B6B-8E7B-C784FB625A0E}"/>
                </a:ext>
              </a:extLst>
            </p:cNvPr>
            <p:cNvSpPr/>
            <p:nvPr/>
          </p:nvSpPr>
          <p:spPr>
            <a:xfrm>
              <a:off x="3690915" y="3044024"/>
              <a:ext cx="389177" cy="402775"/>
            </a:xfrm>
            <a:prstGeom prst="ellipse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0" name="Elipse 59">
              <a:extLst>
                <a:ext uri="{FF2B5EF4-FFF2-40B4-BE49-F238E27FC236}">
                  <a16:creationId xmlns:a16="http://schemas.microsoft.com/office/drawing/2014/main" xmlns="" id="{5E026B0A-CF1B-4AB7-8553-653E936FD986}"/>
                </a:ext>
              </a:extLst>
            </p:cNvPr>
            <p:cNvSpPr/>
            <p:nvPr/>
          </p:nvSpPr>
          <p:spPr>
            <a:xfrm>
              <a:off x="3885503" y="1897237"/>
              <a:ext cx="389177" cy="402775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61" name="Elipse 60">
              <a:extLst>
                <a:ext uri="{FF2B5EF4-FFF2-40B4-BE49-F238E27FC236}">
                  <a16:creationId xmlns:a16="http://schemas.microsoft.com/office/drawing/2014/main" xmlns="" id="{50FC1A92-814D-4DF7-B325-C0B867534E8D}"/>
                </a:ext>
              </a:extLst>
            </p:cNvPr>
            <p:cNvSpPr/>
            <p:nvPr/>
          </p:nvSpPr>
          <p:spPr>
            <a:xfrm>
              <a:off x="2361700" y="2964242"/>
              <a:ext cx="389177" cy="402775"/>
            </a:xfrm>
            <a:prstGeom prst="ellipse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7169" name="CuadroTexto 7168">
              <a:extLst>
                <a:ext uri="{FF2B5EF4-FFF2-40B4-BE49-F238E27FC236}">
                  <a16:creationId xmlns:a16="http://schemas.microsoft.com/office/drawing/2014/main" xmlns="" id="{B8A1EF90-C085-4EFD-B073-30CED5DC01C9}"/>
                </a:ext>
              </a:extLst>
            </p:cNvPr>
            <p:cNvSpPr txBox="1"/>
            <p:nvPr/>
          </p:nvSpPr>
          <p:spPr>
            <a:xfrm>
              <a:off x="4043879" y="2672841"/>
              <a:ext cx="1076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Technical office</a:t>
              </a:r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xmlns="" id="{61A997EF-D39C-46FE-AFFB-6B39F885C7F8}"/>
                </a:ext>
              </a:extLst>
            </p:cNvPr>
            <p:cNvSpPr txBox="1"/>
            <p:nvPr/>
          </p:nvSpPr>
          <p:spPr>
            <a:xfrm>
              <a:off x="2641816" y="2303117"/>
              <a:ext cx="1362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Process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Engineering</a:t>
              </a: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xmlns="" id="{A1CD3C7A-38D3-43FF-9742-ACE133CFE9DD}"/>
                </a:ext>
              </a:extLst>
            </p:cNvPr>
            <p:cNvSpPr txBox="1"/>
            <p:nvPr/>
          </p:nvSpPr>
          <p:spPr>
            <a:xfrm>
              <a:off x="5069997" y="2263349"/>
              <a:ext cx="13624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Automation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and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Control</a:t>
              </a: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xmlns="" id="{B9DDB565-3FCC-47FC-BCEA-AA375E101FB1}"/>
                </a:ext>
              </a:extLst>
            </p:cNvPr>
            <p:cNvSpPr txBox="1"/>
            <p:nvPr/>
          </p:nvSpPr>
          <p:spPr>
            <a:xfrm>
              <a:off x="2302554" y="3482028"/>
              <a:ext cx="13624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Electrical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engineering</a:t>
              </a: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xmlns="" id="{EBE63780-7ACE-488E-9AD6-34FC180018BA}"/>
                </a:ext>
              </a:extLst>
            </p:cNvPr>
            <p:cNvSpPr txBox="1"/>
            <p:nvPr/>
          </p:nvSpPr>
          <p:spPr>
            <a:xfrm>
              <a:off x="3538524" y="3809000"/>
              <a:ext cx="10763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Documents</a:t>
              </a:r>
            </a:p>
          </p:txBody>
        </p:sp>
      </p:grpSp>
      <p:sp>
        <p:nvSpPr>
          <p:cNvPr id="68" name="Elipse 67">
            <a:extLst>
              <a:ext uri="{FF2B5EF4-FFF2-40B4-BE49-F238E27FC236}">
                <a16:creationId xmlns:a16="http://schemas.microsoft.com/office/drawing/2014/main" xmlns="" id="{682CDCAB-ABC4-4104-AB39-852365162313}"/>
              </a:ext>
            </a:extLst>
          </p:cNvPr>
          <p:cNvSpPr/>
          <p:nvPr/>
        </p:nvSpPr>
        <p:spPr>
          <a:xfrm>
            <a:off x="5040964" y="1902068"/>
            <a:ext cx="389177" cy="4027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latin typeface="Century Gothic" panose="020B0502020202020204" pitchFamily="34" charset="0"/>
            </a:endParaRP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xmlns="" id="{EE255B87-3F9C-4627-9277-D79582B61E48}"/>
              </a:ext>
            </a:extLst>
          </p:cNvPr>
          <p:cNvSpPr/>
          <p:nvPr/>
        </p:nvSpPr>
        <p:spPr>
          <a:xfrm>
            <a:off x="4296666" y="1835570"/>
            <a:ext cx="389177" cy="4027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latin typeface="Century Gothic" panose="020B0502020202020204" pitchFamily="34" charset="0"/>
            </a:endParaRPr>
          </a:p>
        </p:txBody>
      </p:sp>
      <p:sp>
        <p:nvSpPr>
          <p:cNvPr id="7173" name="CuadroTexto 7172">
            <a:extLst>
              <a:ext uri="{FF2B5EF4-FFF2-40B4-BE49-F238E27FC236}">
                <a16:creationId xmlns:a16="http://schemas.microsoft.com/office/drawing/2014/main" xmlns="" id="{B1DDF770-DD8C-4CD0-AD82-CE7C7AF9B4A2}"/>
              </a:ext>
            </a:extLst>
          </p:cNvPr>
          <p:cNvSpPr txBox="1"/>
          <p:nvPr/>
        </p:nvSpPr>
        <p:spPr>
          <a:xfrm>
            <a:off x="277775" y="4629003"/>
            <a:ext cx="2986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2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Business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&amp;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Financial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Managers</a:t>
            </a: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xmlns="" id="{84602153-AE0C-47E9-9F36-2FD3E36A1D27}"/>
              </a:ext>
            </a:extLst>
          </p:cNvPr>
          <p:cNvSpPr txBox="1"/>
          <p:nvPr/>
        </p:nvSpPr>
        <p:spPr>
          <a:xfrm>
            <a:off x="315189" y="4933363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2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PhDs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in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Chemical 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Engineering</a:t>
            </a: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xmlns="" id="{BA758883-D0EB-4E24-BB11-D97FAF9D4C34}"/>
              </a:ext>
            </a:extLst>
          </p:cNvPr>
          <p:cNvSpPr txBox="1"/>
          <p:nvPr/>
        </p:nvSpPr>
        <p:spPr>
          <a:xfrm>
            <a:off x="741042" y="5249223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4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Chemical 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Engineers</a:t>
            </a: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xmlns="" id="{396D5955-AED2-439B-9172-FA9D8E378336}"/>
              </a:ext>
            </a:extLst>
          </p:cNvPr>
          <p:cNvSpPr txBox="1"/>
          <p:nvPr/>
        </p:nvSpPr>
        <p:spPr>
          <a:xfrm>
            <a:off x="136709" y="5579184"/>
            <a:ext cx="326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4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Electrical &amp; Automation 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Engineers</a:t>
            </a: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xmlns="" id="{9F005116-DFD5-4480-9AFB-5D29EFD663B3}"/>
              </a:ext>
            </a:extLst>
          </p:cNvPr>
          <p:cNvSpPr txBox="1"/>
          <p:nvPr/>
        </p:nvSpPr>
        <p:spPr>
          <a:xfrm>
            <a:off x="6308622" y="4603128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2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Industrial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Engineers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xmlns="" id="{5A821F09-6CB1-4089-9A6E-1FBCAEE2B4E5}"/>
              </a:ext>
            </a:extLst>
          </p:cNvPr>
          <p:cNvSpPr txBox="1"/>
          <p:nvPr/>
        </p:nvSpPr>
        <p:spPr>
          <a:xfrm>
            <a:off x="6026493" y="4931266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1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Industrial Design 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Engineer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xmlns="" id="{C3D82C14-A261-4647-8EB5-0DE829DBD0AA}"/>
              </a:ext>
            </a:extLst>
          </p:cNvPr>
          <p:cNvSpPr txBox="1"/>
          <p:nvPr/>
        </p:nvSpPr>
        <p:spPr>
          <a:xfrm>
            <a:off x="6328658" y="5249223"/>
            <a:ext cx="1930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1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Electrical Assistant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xmlns="" id="{4649E879-CA08-43A6-A50D-F46B0DD6F40C}"/>
              </a:ext>
            </a:extLst>
          </p:cNvPr>
          <p:cNvSpPr txBox="1"/>
          <p:nvPr/>
        </p:nvSpPr>
        <p:spPr>
          <a:xfrm>
            <a:off x="5964776" y="5576701"/>
            <a:ext cx="2658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1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Sales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&amp;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Marketing</a:t>
            </a:r>
            <a:r>
              <a:rPr lang="en-US" sz="1400" dirty="0">
                <a:solidFill>
                  <a:schemeClr val="accent1"/>
                </a:solidFill>
                <a:latin typeface="Century Gothic" panose="020B0502020202020204" pitchFamily="34" charset="0"/>
              </a:rPr>
              <a:t> Assistant</a:t>
            </a:r>
          </a:p>
        </p:txBody>
      </p:sp>
    </p:spTree>
    <p:extLst>
      <p:ext uri="{BB962C8B-B14F-4D97-AF65-F5344CB8AC3E}">
        <p14:creationId xmlns:p14="http://schemas.microsoft.com/office/powerpoint/2010/main" val="2996592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\\SERVER2012\Datos\PROYECTOS\FASE_IV\180029 CAD_H2020\IV\Enero 2019\DR\Open days\Open days_6.jpg">
            <a:extLst>
              <a:ext uri="{FF2B5EF4-FFF2-40B4-BE49-F238E27FC236}">
                <a16:creationId xmlns:a16="http://schemas.microsoft.com/office/drawing/2014/main" xmlns="" id="{CACE183F-4F84-46E3-82B3-FA2D8181EC91}"/>
              </a:ext>
            </a:extLst>
          </p:cNvPr>
          <p:cNvPicPr/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28" y="1241710"/>
            <a:ext cx="8903144" cy="47746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DFB858D-2D2C-41D0-8D43-FF8D0127A7D0}"/>
              </a:ext>
            </a:extLst>
          </p:cNvPr>
          <p:cNvSpPr txBox="1"/>
          <p:nvPr/>
        </p:nvSpPr>
        <p:spPr>
          <a:xfrm>
            <a:off x="3516259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7F402124-2371-4D92-BCFA-C00EDA2271DE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CADEL OPEN DAYS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597EAE1-8514-4737-A3E4-91AB23D2694B}"/>
              </a:ext>
            </a:extLst>
          </p:cNvPr>
          <p:cNvSpPr txBox="1"/>
          <p:nvPr/>
        </p:nvSpPr>
        <p:spPr>
          <a:xfrm>
            <a:off x="120427" y="1244853"/>
            <a:ext cx="890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Last 4</a:t>
            </a:r>
            <a:r>
              <a:rPr lang="en-US" sz="160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, 5</a:t>
            </a:r>
            <a:r>
              <a:rPr lang="en-US" sz="160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and 6</a:t>
            </a:r>
            <a:r>
              <a:rPr lang="en-US" sz="160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th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December, we celebrated the </a:t>
            </a:r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first Open Days for Delaminating and Deinking technology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at CADEL DEINKING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facilities. During this event, we demonstrated the operation of a plant, which allowed the visitors to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understand the D&amp;D process.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F93D458-4027-4407-BA82-B18B036FDE19}"/>
              </a:ext>
            </a:extLst>
          </p:cNvPr>
          <p:cNvSpPr txBox="1"/>
          <p:nvPr/>
        </p:nvSpPr>
        <p:spPr>
          <a:xfrm>
            <a:off x="120426" y="5260159"/>
            <a:ext cx="890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More than 62 companies from 26 different countries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around the world attended,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showing their interest in the plant.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Also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high-level speakers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showed their vision on circular economy.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DDD1EDF-3422-4448-A0B3-F6280976E154}"/>
              </a:ext>
            </a:extLst>
          </p:cNvPr>
          <p:cNvPicPr/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901" y="2672589"/>
            <a:ext cx="1081088" cy="361377"/>
          </a:xfrm>
          <a:prstGeom prst="rect">
            <a:avLst/>
          </a:prstGeom>
        </p:spPr>
      </p:pic>
      <p:pic>
        <p:nvPicPr>
          <p:cNvPr id="11" name="Imagen 10" descr="Resultado de imagen de rkw logo">
            <a:extLst>
              <a:ext uri="{FF2B5EF4-FFF2-40B4-BE49-F238E27FC236}">
                <a16:creationId xmlns:a16="http://schemas.microsoft.com/office/drawing/2014/main" xmlns="" id="{48D729E2-62D3-4C0F-B2F1-E3C9EAD136BD}"/>
              </a:ext>
            </a:extLst>
          </p:cNvPr>
          <p:cNvPicPr/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232" y="2159417"/>
            <a:ext cx="776606" cy="549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A9B951A-8443-46BD-9D34-0CFEC1F99EA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231" y="4738670"/>
            <a:ext cx="2504758" cy="45869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22587FB-CC76-444F-A0A3-DB47E534069D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051" y="3165292"/>
            <a:ext cx="769938" cy="62191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EDBD7A2-77D2-429E-8456-08F2E2CA59A0}"/>
              </a:ext>
            </a:extLst>
          </p:cNvPr>
          <p:cNvPicPr/>
          <p:nvPr/>
        </p:nvPicPr>
        <p:blipFill rotWithShape="1">
          <a:blip r:embed="rId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3407" y="2167038"/>
            <a:ext cx="1539240" cy="463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 descr="C:\Users\Paula\AppData\Local\Microsoft\Windows\INetCache\Content.MSO\BDE96413.tmp">
            <a:extLst>
              <a:ext uri="{FF2B5EF4-FFF2-40B4-BE49-F238E27FC236}">
                <a16:creationId xmlns:a16="http://schemas.microsoft.com/office/drawing/2014/main" xmlns="" id="{F31241D8-FA2C-4ED2-B817-607C68B60F59}"/>
              </a:ext>
            </a:extLst>
          </p:cNvPr>
          <p:cNvPicPr/>
          <p:nvPr/>
        </p:nvPicPr>
        <p:blipFill rotWithShape="1"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17" r="8225"/>
          <a:stretch/>
        </p:blipFill>
        <p:spPr bwMode="auto">
          <a:xfrm>
            <a:off x="5743296" y="2789410"/>
            <a:ext cx="1604605" cy="493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 descr="C:\Users\Paula\AppData\Local\Microsoft\Windows\INetCache\Content.MSO\2E8F3FD.tmp">
            <a:extLst>
              <a:ext uri="{FF2B5EF4-FFF2-40B4-BE49-F238E27FC236}">
                <a16:creationId xmlns:a16="http://schemas.microsoft.com/office/drawing/2014/main" xmlns="" id="{526F5F3F-323D-4A2E-B338-CC346097D89F}"/>
              </a:ext>
            </a:extLst>
          </p:cNvPr>
          <p:cNvPicPr/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4231" y="3296542"/>
            <a:ext cx="1539240" cy="4787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11 Imagen" descr="Amerplast_company_logo.jpg">
            <a:extLst>
              <a:ext uri="{FF2B5EF4-FFF2-40B4-BE49-F238E27FC236}">
                <a16:creationId xmlns:a16="http://schemas.microsoft.com/office/drawing/2014/main" xmlns="" id="{C2D65D84-A8EE-4324-BC17-7883C65D0E7E}"/>
              </a:ext>
            </a:extLst>
          </p:cNvPr>
          <p:cNvPicPr/>
          <p:nvPr/>
        </p:nvPicPr>
        <p:blipFill>
          <a:blip r:embed="rId10" cstate="email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935" y="4460335"/>
            <a:ext cx="1366838" cy="246010"/>
          </a:xfrm>
          <a:prstGeom prst="rect">
            <a:avLst/>
          </a:prstGeom>
        </p:spPr>
      </p:pic>
      <p:pic>
        <p:nvPicPr>
          <p:cNvPr id="18" name="Imagen 17" descr="Resultado de imagen de REPSOL">
            <a:extLst>
              <a:ext uri="{FF2B5EF4-FFF2-40B4-BE49-F238E27FC236}">
                <a16:creationId xmlns:a16="http://schemas.microsoft.com/office/drawing/2014/main" xmlns="" id="{9311D5D8-13C2-4FD1-83EE-9772558CC60F}"/>
              </a:ext>
            </a:extLst>
          </p:cNvPr>
          <p:cNvPicPr/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296" y="3871388"/>
            <a:ext cx="1153755" cy="82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Resultado de imagen de EREMA">
            <a:extLst>
              <a:ext uri="{FF2B5EF4-FFF2-40B4-BE49-F238E27FC236}">
                <a16:creationId xmlns:a16="http://schemas.microsoft.com/office/drawing/2014/main" xmlns="" id="{E3720205-D0E3-4323-AA63-4D320FDE26EE}"/>
              </a:ext>
            </a:extLst>
          </p:cNvPr>
          <p:cNvPicPr/>
          <p:nvPr/>
        </p:nvPicPr>
        <p:blipFill>
          <a:blip r:embed="rId12" cstate="email">
            <a:clrChange>
              <a:clrFrom>
                <a:srgbClr val="FCFDFF"/>
              </a:clrFrom>
              <a:clrTo>
                <a:srgbClr val="FC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051" y="3906657"/>
            <a:ext cx="1453833" cy="440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n 21" descr="Imagen que contiene texto, mapa&#10;&#10;Descripción generada automáticamente">
            <a:extLst>
              <a:ext uri="{FF2B5EF4-FFF2-40B4-BE49-F238E27FC236}">
                <a16:creationId xmlns:a16="http://schemas.microsoft.com/office/drawing/2014/main" xmlns="" id="{BCE564A0-5E57-4625-BD34-8F4EEAB57F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7" r="4380"/>
          <a:stretch/>
        </p:blipFill>
        <p:spPr>
          <a:xfrm>
            <a:off x="661353" y="2171655"/>
            <a:ext cx="4457276" cy="29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00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F020208F-7888-4365-AB6E-5EB04274B888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CADEL OPEN DAYS</a:t>
            </a:r>
          </a:p>
        </p:txBody>
      </p:sp>
      <p:pic>
        <p:nvPicPr>
          <p:cNvPr id="10" name="Imagen 9" descr="\\SERVER2012\Datos\PROYECTOS\FASE_IV\180029 CAD_H2020\IV\Enero 2019\DR\Open days\Open days_3.png">
            <a:extLst>
              <a:ext uri="{FF2B5EF4-FFF2-40B4-BE49-F238E27FC236}">
                <a16:creationId xmlns:a16="http://schemas.microsoft.com/office/drawing/2014/main" xmlns="" id="{17C4954F-875F-4DAD-B141-A50184CC18ED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28" y="1241710"/>
            <a:ext cx="8903144" cy="477469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26CFB59-ED2F-481A-A3AF-61CFDFEAB1CC}"/>
              </a:ext>
            </a:extLst>
          </p:cNvPr>
          <p:cNvSpPr txBox="1"/>
          <p:nvPr/>
        </p:nvSpPr>
        <p:spPr>
          <a:xfrm>
            <a:off x="3516259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</p:spTree>
    <p:extLst>
      <p:ext uri="{BB962C8B-B14F-4D97-AF65-F5344CB8AC3E}">
        <p14:creationId xmlns:p14="http://schemas.microsoft.com/office/powerpoint/2010/main" val="2140872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E2B2B7D-1C70-4530-8A8D-FDA99064C612}"/>
              </a:ext>
            </a:extLst>
          </p:cNvPr>
          <p:cNvSpPr txBox="1"/>
          <p:nvPr/>
        </p:nvSpPr>
        <p:spPr>
          <a:xfrm>
            <a:off x="3516259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CF2C298C-F807-49A0-AD68-44ED0853B255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CADEL OPEN DAYS</a:t>
            </a:r>
          </a:p>
        </p:txBody>
      </p:sp>
      <p:pic>
        <p:nvPicPr>
          <p:cNvPr id="6" name="Imagen 5" descr="\\SERVER2012\Datos\PROYECTOS\FASE_IV\180029 CAD_H2020\IV\Enero 2019\DR\Open days\Open days_1.jpg">
            <a:extLst>
              <a:ext uri="{FF2B5EF4-FFF2-40B4-BE49-F238E27FC236}">
                <a16:creationId xmlns:a16="http://schemas.microsoft.com/office/drawing/2014/main" xmlns="" id="{81FF7E8F-3090-472A-81A5-304FB011F84C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28" y="1241710"/>
            <a:ext cx="8903144" cy="477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837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\\SERVER2012\Datos\PROYECTOS\FASE_IV\180029 CAD_H2020\IV\Enero 2019\DR\Open days\Open days_2.png">
            <a:extLst>
              <a:ext uri="{FF2B5EF4-FFF2-40B4-BE49-F238E27FC236}">
                <a16:creationId xmlns:a16="http://schemas.microsoft.com/office/drawing/2014/main" xmlns="" id="{A03DAFE3-A628-4722-AEA0-3193BF69B895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28" y="1241710"/>
            <a:ext cx="8903143" cy="477468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EC7FF26-A21F-4491-86B2-05D0C784D414}"/>
              </a:ext>
            </a:extLst>
          </p:cNvPr>
          <p:cNvSpPr txBox="1"/>
          <p:nvPr/>
        </p:nvSpPr>
        <p:spPr>
          <a:xfrm>
            <a:off x="3516259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E25D9E72-F731-453F-9449-A64661CCC065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CADEL OPEN DAYS</a:t>
            </a:r>
          </a:p>
        </p:txBody>
      </p:sp>
    </p:spTree>
    <p:extLst>
      <p:ext uri="{BB962C8B-B14F-4D97-AF65-F5344CB8AC3E}">
        <p14:creationId xmlns:p14="http://schemas.microsoft.com/office/powerpoint/2010/main" val="2101431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A6EAA0A7-2256-42E7-9DF8-58DF0AE2DC54}"/>
              </a:ext>
            </a:extLst>
          </p:cNvPr>
          <p:cNvSpPr txBox="1"/>
          <p:nvPr/>
        </p:nvSpPr>
        <p:spPr>
          <a:xfrm>
            <a:off x="3516259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1142EBB-41AB-430C-ABAF-D0DCECA2DC1D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CADEL OPEN DAYS</a:t>
            </a:r>
          </a:p>
        </p:txBody>
      </p:sp>
      <p:pic>
        <p:nvPicPr>
          <p:cNvPr id="6" name="Imagen 5" descr="\\SERVER2012\Datos\PROYECTOS\FASE_IV\180029 CAD_H2020\IV\Enero 2019\DR\Open days\Open days_4.jpg">
            <a:extLst>
              <a:ext uri="{FF2B5EF4-FFF2-40B4-BE49-F238E27FC236}">
                <a16:creationId xmlns:a16="http://schemas.microsoft.com/office/drawing/2014/main" xmlns="" id="{5B6AFB2E-405E-4FCC-9175-ACFB74B560FF}"/>
              </a:ext>
            </a:extLst>
          </p:cNvPr>
          <p:cNvPicPr/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0428" y="1241710"/>
            <a:ext cx="8903144" cy="47746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1036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B13067C-7A87-4EDD-9549-AD41C33A9AA1}"/>
              </a:ext>
            </a:extLst>
          </p:cNvPr>
          <p:cNvSpPr txBox="1"/>
          <p:nvPr/>
        </p:nvSpPr>
        <p:spPr>
          <a:xfrm>
            <a:off x="3516259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79C2E7D-D97A-49D8-9B9C-F23037BC37EF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CADEL OPEN DAYS</a:t>
            </a:r>
          </a:p>
        </p:txBody>
      </p:sp>
      <p:pic>
        <p:nvPicPr>
          <p:cNvPr id="6" name="Imagen 5" descr="\\SERVER2012\Datos\PROYECTOS\FASE_IV\180029 CAD_H2020\IV\Enero 2019\DR\Open days\Open days_5.jpg">
            <a:extLst>
              <a:ext uri="{FF2B5EF4-FFF2-40B4-BE49-F238E27FC236}">
                <a16:creationId xmlns:a16="http://schemas.microsoft.com/office/drawing/2014/main" xmlns="" id="{D6E3C031-B00F-453F-BB74-F233295D33DE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28" y="1241710"/>
            <a:ext cx="8903144" cy="477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3353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B13067C-7A87-4EDD-9549-AD41C33A9AA1}"/>
              </a:ext>
            </a:extLst>
          </p:cNvPr>
          <p:cNvSpPr txBox="1"/>
          <p:nvPr/>
        </p:nvSpPr>
        <p:spPr>
          <a:xfrm>
            <a:off x="3516259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79C2E7D-D97A-49D8-9B9C-F23037BC37EF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CADEL OPEN DAYS</a:t>
            </a:r>
          </a:p>
        </p:txBody>
      </p:sp>
      <p:pic>
        <p:nvPicPr>
          <p:cNvPr id="7" name="Imagen 6" descr="\\SERVER2012\Datos\PROYECTOS\FASE_IV\180029 CAD_H2020\IV\Enero 2019\DR\Open days\Open days_6.jpg">
            <a:extLst>
              <a:ext uri="{FF2B5EF4-FFF2-40B4-BE49-F238E27FC236}">
                <a16:creationId xmlns:a16="http://schemas.microsoft.com/office/drawing/2014/main" xmlns="" id="{9B591BFC-2996-4D4E-ACAD-C8979F952C41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428" y="1241710"/>
            <a:ext cx="8903144" cy="47746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11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EB13067C-7A87-4EDD-9549-AD41C33A9AA1}"/>
              </a:ext>
            </a:extLst>
          </p:cNvPr>
          <p:cNvSpPr txBox="1"/>
          <p:nvPr/>
        </p:nvSpPr>
        <p:spPr>
          <a:xfrm>
            <a:off x="3516259" y="441490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OUR COMPANY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D79C2E7D-D97A-49D8-9B9C-F23037BC37EF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CADEL OPEN DAYS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37356A3-8DB7-453F-8EC7-745DE2E2E32E}"/>
              </a:ext>
            </a:extLst>
          </p:cNvPr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28" y="1251585"/>
            <a:ext cx="4451572" cy="23964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2537329-7FDB-480D-B50B-5E1E1559FBF7}"/>
              </a:ext>
            </a:extLst>
          </p:cNvPr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1" y="3648074"/>
            <a:ext cx="4451572" cy="2368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Globo: flecha hacia arriba 1">
            <a:extLst>
              <a:ext uri="{FF2B5EF4-FFF2-40B4-BE49-F238E27FC236}">
                <a16:creationId xmlns:a16="http://schemas.microsoft.com/office/drawing/2014/main" xmlns="" id="{E8B97E5D-6BE7-44D4-995C-BAF8DC770054}"/>
              </a:ext>
            </a:extLst>
          </p:cNvPr>
          <p:cNvSpPr/>
          <p:nvPr/>
        </p:nvSpPr>
        <p:spPr>
          <a:xfrm>
            <a:off x="984139" y="3917837"/>
            <a:ext cx="2724150" cy="914400"/>
          </a:xfrm>
          <a:prstGeom prst="upArrowCallou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entury Gothic" panose="020B0502020202020204" pitchFamily="34" charset="0"/>
              </a:rPr>
              <a:t>Karlheinz</a:t>
            </a:r>
            <a:r>
              <a:rPr lang="en-US" b="1" dirty="0">
                <a:latin typeface="Century Gothic" panose="020B0502020202020204" pitchFamily="34" charset="0"/>
              </a:rPr>
              <a:t> Hausmann </a:t>
            </a:r>
            <a:r>
              <a:rPr lang="en-US" dirty="0">
                <a:latin typeface="Century Gothic" panose="020B0502020202020204" pitchFamily="34" charset="0"/>
              </a:rPr>
              <a:t>from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Dow DuPont</a:t>
            </a:r>
          </a:p>
        </p:txBody>
      </p:sp>
      <p:sp>
        <p:nvSpPr>
          <p:cNvPr id="9" name="Globo: flecha hacia abajo 8">
            <a:extLst>
              <a:ext uri="{FF2B5EF4-FFF2-40B4-BE49-F238E27FC236}">
                <a16:creationId xmlns:a16="http://schemas.microsoft.com/office/drawing/2014/main" xmlns="" id="{0775C657-9FB3-491D-9724-BF45FE5FE602}"/>
              </a:ext>
            </a:extLst>
          </p:cNvPr>
          <p:cNvSpPr/>
          <p:nvPr/>
        </p:nvSpPr>
        <p:spPr>
          <a:xfrm>
            <a:off x="5435712" y="2514600"/>
            <a:ext cx="2724150" cy="914400"/>
          </a:xfrm>
          <a:prstGeom prst="downArrowCallou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Andreas </a:t>
            </a:r>
            <a:r>
              <a:rPr lang="en-US" b="1" dirty="0" err="1">
                <a:latin typeface="Century Gothic" panose="020B0502020202020204" pitchFamily="34" charset="0"/>
              </a:rPr>
              <a:t>Dirnberger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from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EREMA</a:t>
            </a:r>
          </a:p>
        </p:txBody>
      </p:sp>
      <p:pic>
        <p:nvPicPr>
          <p:cNvPr id="10" name="Imagen 9" descr="C:\Users\Paula\AppData\Local\Microsoft\Windows\INetCache\Content.MSO\BDE96413.tmp">
            <a:extLst>
              <a:ext uri="{FF2B5EF4-FFF2-40B4-BE49-F238E27FC236}">
                <a16:creationId xmlns:a16="http://schemas.microsoft.com/office/drawing/2014/main" xmlns="" id="{E3ACE09A-8229-4ACF-9C4F-F02EAD63E62D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17" r="8225"/>
          <a:stretch/>
        </p:blipFill>
        <p:spPr bwMode="auto">
          <a:xfrm>
            <a:off x="984139" y="4903960"/>
            <a:ext cx="2724150" cy="1020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Resultado de imagen de EREMA">
            <a:extLst>
              <a:ext uri="{FF2B5EF4-FFF2-40B4-BE49-F238E27FC236}">
                <a16:creationId xmlns:a16="http://schemas.microsoft.com/office/drawing/2014/main" xmlns="" id="{0868FFC6-0EEE-44B7-9C11-63DAEFC0C3B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712" y="1604601"/>
            <a:ext cx="2724150" cy="7257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912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eeding of flexible plastic packaging into single stream feed stock by research team members prior to mixing.">
            <a:extLst>
              <a:ext uri="{FF2B5EF4-FFF2-40B4-BE49-F238E27FC236}">
                <a16:creationId xmlns:a16="http://schemas.microsoft.com/office/drawing/2014/main" xmlns="" id="{94B4C601-54EF-47C2-A5BC-0C7BECDDB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5" y="847765"/>
            <a:ext cx="9142965" cy="51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07B970FA-513D-43E5-93F7-5027C4D15D59}"/>
              </a:ext>
            </a:extLst>
          </p:cNvPr>
          <p:cNvSpPr txBox="1"/>
          <p:nvPr/>
        </p:nvSpPr>
        <p:spPr>
          <a:xfrm>
            <a:off x="3669349" y="447655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PROBLEM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8DE28570-82A6-4486-8A10-86F6239F9FDB}"/>
              </a:ext>
            </a:extLst>
          </p:cNvPr>
          <p:cNvSpPr/>
          <p:nvPr/>
        </p:nvSpPr>
        <p:spPr>
          <a:xfrm>
            <a:off x="3503692" y="3381005"/>
            <a:ext cx="5640308" cy="476251"/>
          </a:xfrm>
          <a:prstGeom prst="rect">
            <a:avLst/>
          </a:prstGeom>
          <a:solidFill>
            <a:srgbClr val="143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latin typeface="Century Gothic" panose="020B0502020202020204" pitchFamily="34" charset="0"/>
              </a:rPr>
              <a:t>Multilayer plastic packaging is not recyclable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0E36990-2290-4F4F-BDF2-E5A7313F8F73}"/>
              </a:ext>
            </a:extLst>
          </p:cNvPr>
          <p:cNvSpPr txBox="1"/>
          <p:nvPr/>
        </p:nvSpPr>
        <p:spPr>
          <a:xfrm>
            <a:off x="3181300" y="4757041"/>
            <a:ext cx="5973259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40 billion multi-material packages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per year (US only)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26A2B6A-91F5-4688-BAFE-82A26C87568E}"/>
              </a:ext>
            </a:extLst>
          </p:cNvPr>
          <p:cNvSpPr txBox="1"/>
          <p:nvPr/>
        </p:nvSpPr>
        <p:spPr>
          <a:xfrm>
            <a:off x="3181350" y="4077201"/>
            <a:ext cx="5971140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Approximately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20% of total flexible packaging production</a:t>
            </a:r>
          </a:p>
          <a:p>
            <a:pPr algn="r"/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more than 9,6 </a:t>
            </a:r>
            <a:r>
              <a:rPr lang="en-US" sz="1600" b="1" dirty="0" err="1">
                <a:solidFill>
                  <a:schemeClr val="accent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tonnes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of multilayer plastic</a:t>
            </a:r>
            <a:endParaRPr lang="en-US" sz="16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0E58CB63-8622-4306-8F19-4235DD898F06}"/>
              </a:ext>
            </a:extLst>
          </p:cNvPr>
          <p:cNvSpPr/>
          <p:nvPr/>
        </p:nvSpPr>
        <p:spPr>
          <a:xfrm>
            <a:off x="3036502" y="3295279"/>
            <a:ext cx="647700" cy="647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600" b="1" dirty="0">
                <a:latin typeface="Maiandra GD" panose="020E0502030308020204" pitchFamily="34" charset="0"/>
              </a:rPr>
              <a:t>1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694A824B-799F-4303-8379-D6E657F6CE90}"/>
              </a:ext>
            </a:extLst>
          </p:cNvPr>
          <p:cNvSpPr/>
          <p:nvPr/>
        </p:nvSpPr>
        <p:spPr>
          <a:xfrm>
            <a:off x="0" y="5794288"/>
            <a:ext cx="54746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dirty="0" err="1">
                <a:solidFill>
                  <a:schemeClr val="bg1"/>
                </a:solidFill>
              </a:rPr>
              <a:t>Image</a:t>
            </a:r>
            <a:r>
              <a:rPr lang="es-ES" sz="1100" dirty="0">
                <a:solidFill>
                  <a:schemeClr val="bg1"/>
                </a:solidFill>
              </a:rPr>
              <a:t> </a:t>
            </a:r>
            <a:r>
              <a:rPr lang="es-ES" sz="1100" dirty="0" err="1">
                <a:solidFill>
                  <a:schemeClr val="bg1"/>
                </a:solidFill>
              </a:rPr>
              <a:t>obtained</a:t>
            </a:r>
            <a:r>
              <a:rPr lang="es-ES" sz="1100" dirty="0">
                <a:solidFill>
                  <a:schemeClr val="bg1"/>
                </a:solidFill>
              </a:rPr>
              <a:t> </a:t>
            </a:r>
            <a:r>
              <a:rPr lang="es-ES" sz="1100" dirty="0" err="1">
                <a:solidFill>
                  <a:schemeClr val="bg1"/>
                </a:solidFill>
              </a:rPr>
              <a:t>from</a:t>
            </a:r>
            <a:r>
              <a:rPr lang="es-ES" sz="1100" dirty="0">
                <a:solidFill>
                  <a:schemeClr val="bg1"/>
                </a:solidFill>
              </a:rPr>
              <a:t>: https://www.materialsrecoveryforthefuture.com/research-results/seeding2-2/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1D68966-07F2-4F54-BBAB-F2D1F62C5D6B}"/>
              </a:ext>
            </a:extLst>
          </p:cNvPr>
          <p:cNvSpPr txBox="1"/>
          <p:nvPr/>
        </p:nvSpPr>
        <p:spPr>
          <a:xfrm>
            <a:off x="3192895" y="5190350"/>
            <a:ext cx="5973260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Each layer requires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different temperatures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to be recycled</a:t>
            </a:r>
          </a:p>
        </p:txBody>
      </p:sp>
    </p:spTree>
    <p:extLst>
      <p:ext uri="{BB962C8B-B14F-4D97-AF65-F5344CB8AC3E}">
        <p14:creationId xmlns:p14="http://schemas.microsoft.com/office/powerpoint/2010/main" val="1586989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16CE863-A21D-45A6-96F8-0C26EB1346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3"/>
            <a:ext cx="9144000" cy="2539999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xmlns="" id="{828A13D6-6E4B-42D4-8F55-4DF06DA14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67150"/>
            <a:ext cx="9144000" cy="1790700"/>
          </a:xfrm>
        </p:spPr>
        <p:txBody>
          <a:bodyPr anchor="ctr">
            <a:normAutofit/>
          </a:bodyPr>
          <a:lstStyle/>
          <a:p>
            <a:pPr algn="ctr"/>
            <a:r>
              <a:rPr lang="es-ES" sz="4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THANKS FOR YOUR </a:t>
            </a:r>
            <a:r>
              <a:rPr lang="es-ES" sz="40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ATTENTION</a:t>
            </a:r>
          </a:p>
        </p:txBody>
      </p:sp>
      <p:pic>
        <p:nvPicPr>
          <p:cNvPr id="7" name="Picture 4" descr="Resultado de imagen de CENTER FOR THE CIRCULAR ECONOMY NEW YORK LOGO">
            <a:extLst>
              <a:ext uri="{FF2B5EF4-FFF2-40B4-BE49-F238E27FC236}">
                <a16:creationId xmlns:a16="http://schemas.microsoft.com/office/drawing/2014/main" xmlns="" id="{51D08244-5500-4D02-BCEA-162B1320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2" y="1327151"/>
            <a:ext cx="7467599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13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De Basura, Bolsas, De Residuos, De PlÃ¡stico">
            <a:extLst>
              <a:ext uri="{FF2B5EF4-FFF2-40B4-BE49-F238E27FC236}">
                <a16:creationId xmlns:a16="http://schemas.microsoft.com/office/drawing/2014/main" xmlns="" id="{A0AC6625-2249-45FF-AD29-3638CE143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39406"/>
            <a:ext cx="9144000" cy="520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DA823F3-DE91-4C4B-A888-44548AAD026E}"/>
              </a:ext>
            </a:extLst>
          </p:cNvPr>
          <p:cNvSpPr/>
          <p:nvPr/>
        </p:nvSpPr>
        <p:spPr>
          <a:xfrm>
            <a:off x="2962275" y="3012630"/>
            <a:ext cx="6172200" cy="476251"/>
          </a:xfrm>
          <a:prstGeom prst="rect">
            <a:avLst/>
          </a:prstGeom>
          <a:solidFill>
            <a:srgbClr val="143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Inked recycled plastic goes directly to downcycling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CE65C26E-3DEA-4274-A54B-322398985030}"/>
              </a:ext>
            </a:extLst>
          </p:cNvPr>
          <p:cNvSpPr/>
          <p:nvPr/>
        </p:nvSpPr>
        <p:spPr>
          <a:xfrm>
            <a:off x="2476500" y="2926904"/>
            <a:ext cx="647700" cy="6477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600" b="1" dirty="0">
                <a:latin typeface="Maiandra GD" panose="020E0502030308020204" pitchFamily="34" charset="0"/>
              </a:rPr>
              <a:t>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5A86E4A5-82FE-4271-A9F7-99C80D307AF4}"/>
              </a:ext>
            </a:extLst>
          </p:cNvPr>
          <p:cNvSpPr txBox="1"/>
          <p:nvPr/>
        </p:nvSpPr>
        <p:spPr>
          <a:xfrm>
            <a:off x="3238502" y="3722301"/>
            <a:ext cx="5905499" cy="338554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30%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of flexible packaging is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surface printed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1D9EA3A1-F7E5-4E6D-8CFC-C1DCB20AACAB}"/>
              </a:ext>
            </a:extLst>
          </p:cNvPr>
          <p:cNvSpPr txBox="1"/>
          <p:nvPr/>
        </p:nvSpPr>
        <p:spPr>
          <a:xfrm>
            <a:off x="3228504" y="4922654"/>
            <a:ext cx="5915024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Inks/adhesives cannot be removed,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recycled plastic can be used only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for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low added value products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BFED202-3204-4BF4-8A7D-9CE1440DFAFA}"/>
              </a:ext>
            </a:extLst>
          </p:cNvPr>
          <p:cNvSpPr txBox="1"/>
          <p:nvPr/>
        </p:nvSpPr>
        <p:spPr>
          <a:xfrm>
            <a:off x="3669349" y="447655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PROBLEM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A2649797-5914-457B-A178-1FBDB8C97659}"/>
              </a:ext>
            </a:extLst>
          </p:cNvPr>
          <p:cNvSpPr txBox="1"/>
          <p:nvPr/>
        </p:nvSpPr>
        <p:spPr>
          <a:xfrm>
            <a:off x="3245109" y="4233085"/>
            <a:ext cx="5915024" cy="584775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Printed ink spoils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the recycled product both visually and in its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mechanical properties </a:t>
            </a:r>
          </a:p>
        </p:txBody>
      </p:sp>
    </p:spTree>
    <p:extLst>
      <p:ext uri="{BB962C8B-B14F-4D97-AF65-F5344CB8AC3E}">
        <p14:creationId xmlns:p14="http://schemas.microsoft.com/office/powerpoint/2010/main" val="4670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Resultado de imagen de FLEXIBLE PACKAGING PRODUCTION">
            <a:extLst>
              <a:ext uri="{FF2B5EF4-FFF2-40B4-BE49-F238E27FC236}">
                <a16:creationId xmlns:a16="http://schemas.microsoft.com/office/drawing/2014/main" xmlns="" id="{D14795EA-E276-496B-9A5B-FEC45A0C5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55784"/>
            <a:ext cx="9144000" cy="51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59C32A3-248D-4501-B0EC-02911012F79C}"/>
              </a:ext>
            </a:extLst>
          </p:cNvPr>
          <p:cNvSpPr/>
          <p:nvPr/>
        </p:nvSpPr>
        <p:spPr>
          <a:xfrm>
            <a:off x="2899317" y="4293522"/>
            <a:ext cx="6244683" cy="476251"/>
          </a:xfrm>
          <a:prstGeom prst="rect">
            <a:avLst/>
          </a:prstGeom>
          <a:solidFill>
            <a:srgbClr val="143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s-ES" b="1" dirty="0">
                <a:latin typeface="Century Gothic" panose="020B0502020202020204" pitchFamily="34" charset="0"/>
              </a:rPr>
              <a:t>10% Industrial </a:t>
            </a:r>
            <a:r>
              <a:rPr lang="es-ES" b="1" dirty="0" err="1">
                <a:latin typeface="Century Gothic" panose="020B0502020202020204" pitchFamily="34" charset="0"/>
              </a:rPr>
              <a:t>production</a:t>
            </a:r>
            <a:r>
              <a:rPr lang="es-ES" b="1" dirty="0">
                <a:latin typeface="Century Gothic" panose="020B0502020202020204" pitchFamily="34" charset="0"/>
              </a:rPr>
              <a:t> </a:t>
            </a:r>
            <a:r>
              <a:rPr lang="es-ES" b="1" dirty="0" err="1">
                <a:latin typeface="Century Gothic" panose="020B0502020202020204" pitchFamily="34" charset="0"/>
              </a:rPr>
              <a:t>never</a:t>
            </a:r>
            <a:r>
              <a:rPr lang="es-ES" b="1" dirty="0">
                <a:latin typeface="Century Gothic" panose="020B0502020202020204" pitchFamily="34" charset="0"/>
              </a:rPr>
              <a:t> </a:t>
            </a:r>
            <a:r>
              <a:rPr lang="es-ES" b="1" dirty="0" err="1">
                <a:latin typeface="Century Gothic" panose="020B0502020202020204" pitchFamily="34" charset="0"/>
              </a:rPr>
              <a:t>ends</a:t>
            </a:r>
            <a:r>
              <a:rPr lang="es-ES" b="1" dirty="0">
                <a:latin typeface="Century Gothic" panose="020B0502020202020204" pitchFamily="34" charset="0"/>
              </a:rPr>
              <a:t> in </a:t>
            </a:r>
            <a:r>
              <a:rPr lang="es-ES" b="1" dirty="0" err="1">
                <a:latin typeface="Century Gothic" panose="020B0502020202020204" pitchFamily="34" charset="0"/>
              </a:rPr>
              <a:t>the</a:t>
            </a:r>
            <a:r>
              <a:rPr lang="es-ES" b="1" dirty="0">
                <a:latin typeface="Century Gothic" panose="020B0502020202020204" pitchFamily="34" charset="0"/>
              </a:rPr>
              <a:t> </a:t>
            </a:r>
            <a:r>
              <a:rPr lang="es-ES" b="1" dirty="0" err="1">
                <a:latin typeface="Century Gothic" panose="020B0502020202020204" pitchFamily="34" charset="0"/>
              </a:rPr>
              <a:t>market</a:t>
            </a:r>
            <a:endParaRPr lang="es-ES" b="1" dirty="0">
              <a:latin typeface="Century Gothic" panose="020B0502020202020204" pitchFamily="34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xmlns="" id="{60B18DD7-289A-4A31-8639-10B998701D6C}"/>
              </a:ext>
            </a:extLst>
          </p:cNvPr>
          <p:cNvSpPr/>
          <p:nvPr/>
        </p:nvSpPr>
        <p:spPr>
          <a:xfrm>
            <a:off x="2460663" y="4207797"/>
            <a:ext cx="647700" cy="647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3600" b="1" dirty="0">
                <a:latin typeface="Maiandra GD" panose="020E0502030308020204" pitchFamily="34" charset="0"/>
              </a:rPr>
              <a:t>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6B6E7297-679B-4F5B-987C-770E11BFF25F}"/>
              </a:ext>
            </a:extLst>
          </p:cNvPr>
          <p:cNvSpPr txBox="1"/>
          <p:nvPr/>
        </p:nvSpPr>
        <p:spPr>
          <a:xfrm>
            <a:off x="2899317" y="4906829"/>
            <a:ext cx="6244683" cy="83099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Failures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in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the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manufacturing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process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cause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8,8 M tonnes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of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multilayer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and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inked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plastic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that</a:t>
            </a:r>
            <a:r>
              <a:rPr lang="es-E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go</a:t>
            </a:r>
            <a:r>
              <a:rPr lang="es-E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directly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to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landfilling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before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entering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in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the</a:t>
            </a:r>
            <a:r>
              <a:rPr lang="es-E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16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market</a:t>
            </a:r>
            <a:endParaRPr lang="es-ES" sz="16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2F2D6059-BDC2-49AB-84C6-41FA0923667F}"/>
              </a:ext>
            </a:extLst>
          </p:cNvPr>
          <p:cNvSpPr txBox="1"/>
          <p:nvPr/>
        </p:nvSpPr>
        <p:spPr>
          <a:xfrm>
            <a:off x="3669349" y="447655"/>
            <a:ext cx="1805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3199035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1C97924A-1337-4803-85FE-CB2172F47445}"/>
              </a:ext>
            </a:extLst>
          </p:cNvPr>
          <p:cNvSpPr/>
          <p:nvPr/>
        </p:nvSpPr>
        <p:spPr>
          <a:xfrm>
            <a:off x="104774" y="1032213"/>
            <a:ext cx="8943975" cy="1077218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Cadel Deinking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has developed an innovative technology able to </a:t>
            </a:r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separate multi-material flexible packaging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into its constituent materials (PE / PET). This technology can also </a:t>
            </a:r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remove printed ink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from plastic surfaces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 before they are recycled, obtaining a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high value product again.</a:t>
            </a:r>
            <a:endParaRPr lang="en-US" sz="1600" dirty="0">
              <a:solidFill>
                <a:schemeClr val="accent1"/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1B3F772-1570-446D-BBA4-504ECE1249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22" r="7230"/>
          <a:stretch/>
        </p:blipFill>
        <p:spPr>
          <a:xfrm>
            <a:off x="309561" y="2232542"/>
            <a:ext cx="8524875" cy="2529958"/>
          </a:xfrm>
          <a:prstGeom prst="rect">
            <a:avLst/>
          </a:prstGeom>
          <a:ln>
            <a:noFill/>
          </a:ln>
        </p:spPr>
      </p:pic>
      <p:sp>
        <p:nvSpPr>
          <p:cNvPr id="10" name="16 Rectángulo">
            <a:extLst>
              <a:ext uri="{FF2B5EF4-FFF2-40B4-BE49-F238E27FC236}">
                <a16:creationId xmlns:a16="http://schemas.microsoft.com/office/drawing/2014/main" xmlns="" id="{023424FA-C925-440E-A43C-1647F72837DE}"/>
              </a:ext>
            </a:extLst>
          </p:cNvPr>
          <p:cNvSpPr/>
          <p:nvPr/>
        </p:nvSpPr>
        <p:spPr>
          <a:xfrm>
            <a:off x="104774" y="4762500"/>
            <a:ext cx="8943975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This technology is a chemical and mechanical recycling process that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creates viable material feedstocks for new manufacturing processes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from multi-material flexible packaging. Cleaning chemicals with </a:t>
            </a:r>
            <a:r>
              <a:rPr lang="en-US" sz="16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water-based formulations </a:t>
            </a:r>
            <a:r>
              <a:rPr lang="en-US" sz="1600" dirty="0">
                <a:solidFill>
                  <a:schemeClr val="accent1"/>
                </a:solidFill>
                <a:latin typeface="Century Gothic" panose="020B0502020202020204" pitchFamily="34" charset="0"/>
              </a:rPr>
              <a:t>are used in the process; </a:t>
            </a:r>
            <a:r>
              <a:rPr lang="en-US" sz="1600" b="1" u="sng" dirty="0">
                <a:solidFill>
                  <a:schemeClr val="accent5"/>
                </a:solidFill>
                <a:latin typeface="Century Gothic" panose="020B0502020202020204" pitchFamily="34" charset="0"/>
              </a:rPr>
              <a:t>neither solvents nor environmentally hazardous chemicals are used. </a:t>
            </a:r>
            <a:endParaRPr lang="en-US" sz="1600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A08D3B3-EE68-44D8-BA2A-6678EA5ED85B}"/>
              </a:ext>
            </a:extLst>
          </p:cNvPr>
          <p:cNvSpPr txBox="1"/>
          <p:nvPr/>
        </p:nvSpPr>
        <p:spPr>
          <a:xfrm>
            <a:off x="3632479" y="43813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380597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4816CD7E-B981-41ED-A15F-5BFAD328AF6C}"/>
              </a:ext>
            </a:extLst>
          </p:cNvPr>
          <p:cNvGrpSpPr/>
          <p:nvPr/>
        </p:nvGrpSpPr>
        <p:grpSpPr>
          <a:xfrm rot="5400000">
            <a:off x="6064949" y="2843491"/>
            <a:ext cx="1428764" cy="1968222"/>
            <a:chOff x="5009474" y="1555956"/>
            <a:chExt cx="1428764" cy="1968222"/>
          </a:xfrm>
        </p:grpSpPr>
        <p:pic>
          <p:nvPicPr>
            <p:cNvPr id="26" name="Picture 4" descr="https://media-public.canva.com/MAAWVM7NpoQ/1/thumbnail.png">
              <a:extLst>
                <a:ext uri="{FF2B5EF4-FFF2-40B4-BE49-F238E27FC236}">
                  <a16:creationId xmlns:a16="http://schemas.microsoft.com/office/drawing/2014/main" xmlns="" id="{B16B2F10-12F5-4486-A3C2-F509A3650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9474" y="2866953"/>
              <a:ext cx="1428750" cy="657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https://media-public.canva.com/MAAWVM7NpoQ/1/thumbnail.png">
              <a:extLst>
                <a:ext uri="{FF2B5EF4-FFF2-40B4-BE49-F238E27FC236}">
                  <a16:creationId xmlns:a16="http://schemas.microsoft.com/office/drawing/2014/main" xmlns="" id="{9858D53B-4A00-476F-A252-B5991112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009488" y="1555956"/>
              <a:ext cx="1428750" cy="657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F8FF4F00-0532-4FA3-BEFD-5AD3F9E169F1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LABORATORY RESULTS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4E1C1A74-A594-46F8-9CD6-A1B2829D0CC4}"/>
              </a:ext>
            </a:extLst>
          </p:cNvPr>
          <p:cNvGrpSpPr/>
          <p:nvPr/>
        </p:nvGrpSpPr>
        <p:grpSpPr>
          <a:xfrm rot="5400000">
            <a:off x="1587869" y="2843491"/>
            <a:ext cx="1428764" cy="1968222"/>
            <a:chOff x="5009474" y="1555956"/>
            <a:chExt cx="1428764" cy="1968222"/>
          </a:xfrm>
        </p:grpSpPr>
        <p:pic>
          <p:nvPicPr>
            <p:cNvPr id="14" name="Picture 4" descr="https://media-public.canva.com/MAAWVM7NpoQ/1/thumbnail.png">
              <a:extLst>
                <a:ext uri="{FF2B5EF4-FFF2-40B4-BE49-F238E27FC236}">
                  <a16:creationId xmlns:a16="http://schemas.microsoft.com/office/drawing/2014/main" xmlns="" id="{578232E4-B671-48F2-8A4A-9761C6386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9474" y="2866953"/>
              <a:ext cx="1428750" cy="657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s://media-public.canva.com/MAAWVM7NpoQ/1/thumbnail.png">
              <a:extLst>
                <a:ext uri="{FF2B5EF4-FFF2-40B4-BE49-F238E27FC236}">
                  <a16:creationId xmlns:a16="http://schemas.microsoft.com/office/drawing/2014/main" xmlns="" id="{8D1A6893-88F6-4087-82BC-9448A12F6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009488" y="1555956"/>
              <a:ext cx="1428750" cy="657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F40919A-5E71-415E-8A76-A30107DDB26F}"/>
              </a:ext>
            </a:extLst>
          </p:cNvPr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448" y="1963944"/>
            <a:ext cx="2331607" cy="1544179"/>
          </a:xfrm>
          <a:prstGeom prst="rect">
            <a:avLst/>
          </a:prstGeom>
          <a:noFill/>
        </p:spPr>
      </p:pic>
      <p:pic>
        <p:nvPicPr>
          <p:cNvPr id="8" name="10 Imagen">
            <a:extLst>
              <a:ext uri="{FF2B5EF4-FFF2-40B4-BE49-F238E27FC236}">
                <a16:creationId xmlns:a16="http://schemas.microsoft.com/office/drawing/2014/main" xmlns="" id="{0A25EC68-0EB2-4609-871D-66292161D7D2}"/>
              </a:ext>
            </a:extLst>
          </p:cNvPr>
          <p:cNvPicPr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040" y="4268995"/>
            <a:ext cx="1128048" cy="1033848"/>
          </a:xfrm>
          <a:prstGeom prst="ellipse">
            <a:avLst/>
          </a:prstGeom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xmlns="" id="{E113CD37-14A8-4C65-9616-261C6CD95376}"/>
              </a:ext>
            </a:extLst>
          </p:cNvPr>
          <p:cNvPicPr/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725" y="4268995"/>
            <a:ext cx="1128049" cy="1033848"/>
          </a:xfrm>
          <a:prstGeom prst="ellipse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61ED614C-1E74-4650-81F4-50C57BD3DCF8}"/>
              </a:ext>
            </a:extLst>
          </p:cNvPr>
          <p:cNvSpPr txBox="1"/>
          <p:nvPr/>
        </p:nvSpPr>
        <p:spPr>
          <a:xfrm>
            <a:off x="1136447" y="3508123"/>
            <a:ext cx="2331607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s-ES" sz="1400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Polymer</a:t>
            </a:r>
            <a:r>
              <a:rPr lang="es-ES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A </a:t>
            </a:r>
            <a:r>
              <a:rPr lang="es-E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+ </a:t>
            </a:r>
            <a:r>
              <a:rPr lang="es-ES" sz="1400" b="1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Polymer</a:t>
            </a:r>
            <a:r>
              <a:rPr lang="es-ES" sz="14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B</a:t>
            </a:r>
            <a:endParaRPr lang="es-ES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938D61E-85F8-4C40-9346-BC029178DBE2}"/>
              </a:ext>
            </a:extLst>
          </p:cNvPr>
          <p:cNvSpPr txBox="1"/>
          <p:nvPr/>
        </p:nvSpPr>
        <p:spPr>
          <a:xfrm>
            <a:off x="957747" y="5313297"/>
            <a:ext cx="124263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4C2"/>
                </a:solidFill>
              </a:rPr>
              <a:t>Polymer A  </a:t>
            </a:r>
          </a:p>
          <a:p>
            <a:pPr algn="ctr"/>
            <a:r>
              <a:rPr lang="es-ES" sz="1600" b="1" dirty="0">
                <a:solidFill>
                  <a:srgbClr val="0074C2"/>
                </a:solidFill>
              </a:rPr>
              <a:t>(PET + ink)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4E06D03F-DE4D-441E-ABFC-797CCE960247}"/>
              </a:ext>
            </a:extLst>
          </p:cNvPr>
          <p:cNvSpPr txBox="1"/>
          <p:nvPr/>
        </p:nvSpPr>
        <p:spPr>
          <a:xfrm>
            <a:off x="2216741" y="5313297"/>
            <a:ext cx="148201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6"/>
                </a:solidFill>
              </a:rPr>
              <a:t>Polymer B </a:t>
            </a:r>
          </a:p>
          <a:p>
            <a:pPr algn="ctr"/>
            <a:r>
              <a:rPr lang="es-ES" sz="1600" b="1" dirty="0">
                <a:solidFill>
                  <a:schemeClr val="accent6"/>
                </a:solidFill>
              </a:rPr>
              <a:t>(PE + adhesive)  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xmlns="" id="{D670D7D6-C501-403A-A7C0-36DA001E6BF1}"/>
              </a:ext>
            </a:extLst>
          </p:cNvPr>
          <p:cNvGrpSpPr/>
          <p:nvPr/>
        </p:nvGrpSpPr>
        <p:grpSpPr>
          <a:xfrm rot="5400000">
            <a:off x="2055363" y="-682622"/>
            <a:ext cx="530259" cy="4400132"/>
            <a:chOff x="626044" y="1457825"/>
            <a:chExt cx="629179" cy="1166148"/>
          </a:xfrm>
        </p:grpSpPr>
        <p:sp>
          <p:nvSpPr>
            <p:cNvPr id="17" name="Diagrama de flujo: retraso 16">
              <a:extLst>
                <a:ext uri="{FF2B5EF4-FFF2-40B4-BE49-F238E27FC236}">
                  <a16:creationId xmlns:a16="http://schemas.microsoft.com/office/drawing/2014/main" xmlns="" id="{7FA70309-173F-4E88-98EC-F8C8936AC9A1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Century Gothic" panose="020B0502020202020204" pitchFamily="34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xmlns="" id="{3A688D6B-D0F1-4F96-A50D-816244F83315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DELAMINATING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xmlns="" id="{DABDBD60-B330-4BFE-9BF9-79A6424F581A}"/>
              </a:ext>
            </a:extLst>
          </p:cNvPr>
          <p:cNvGrpSpPr/>
          <p:nvPr/>
        </p:nvGrpSpPr>
        <p:grpSpPr>
          <a:xfrm rot="5400000">
            <a:off x="6532656" y="-716074"/>
            <a:ext cx="530259" cy="4451572"/>
            <a:chOff x="626044" y="1457825"/>
            <a:chExt cx="629179" cy="1166148"/>
          </a:xfrm>
        </p:grpSpPr>
        <p:sp>
          <p:nvSpPr>
            <p:cNvPr id="20" name="Diagrama de flujo: retraso 19">
              <a:extLst>
                <a:ext uri="{FF2B5EF4-FFF2-40B4-BE49-F238E27FC236}">
                  <a16:creationId xmlns:a16="http://schemas.microsoft.com/office/drawing/2014/main" xmlns="" id="{BD3DA094-30DF-4BBD-9F2B-3F62E6D19B1A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Century Gothic" panose="020B050202020202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84EDAE60-641D-4E46-A414-668BEBAD0655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DELAMINATING</a:t>
              </a:r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 + </a:t>
              </a:r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DEINKING</a:t>
              </a: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6AC682E5-F8D4-4666-B8BE-FFFB745D268B}"/>
              </a:ext>
            </a:extLst>
          </p:cNvPr>
          <p:cNvPicPr/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775" y="1963943"/>
            <a:ext cx="3509835" cy="1544179"/>
          </a:xfrm>
          <a:prstGeom prst="rect">
            <a:avLst/>
          </a:prstGeom>
          <a:noFill/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6F38B468-9349-4A41-8508-75E485A531A3}"/>
              </a:ext>
            </a:extLst>
          </p:cNvPr>
          <p:cNvSpPr txBox="1"/>
          <p:nvPr/>
        </p:nvSpPr>
        <p:spPr>
          <a:xfrm>
            <a:off x="5613528" y="3532396"/>
            <a:ext cx="2331607" cy="523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s-ES" sz="1400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Polymer</a:t>
            </a:r>
            <a:r>
              <a:rPr lang="es-ES" sz="1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 A </a:t>
            </a:r>
            <a:r>
              <a:rPr lang="es-E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+ </a:t>
            </a:r>
            <a:r>
              <a:rPr lang="es-ES" sz="1400" b="1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Polymer</a:t>
            </a:r>
            <a:r>
              <a:rPr lang="es-ES" sz="14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B</a:t>
            </a:r>
            <a:endParaRPr lang="es-ES" sz="14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1032B4FD-83BF-4A51-BA66-F750175B6261}"/>
              </a:ext>
            </a:extLst>
          </p:cNvPr>
          <p:cNvPicPr/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888" t="9269" r="11776" b="18936"/>
          <a:stretch/>
        </p:blipFill>
        <p:spPr bwMode="auto">
          <a:xfrm>
            <a:off x="5412872" y="4268994"/>
            <a:ext cx="1128049" cy="1033849"/>
          </a:xfrm>
          <a:prstGeom prst="ellipse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93D2FA6B-16CA-433A-8BEB-7769E2387D96}"/>
              </a:ext>
            </a:extLst>
          </p:cNvPr>
          <p:cNvPicPr/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561" t="16642" r="12103" b="10837"/>
          <a:stretch/>
        </p:blipFill>
        <p:spPr bwMode="auto">
          <a:xfrm>
            <a:off x="7106217" y="4268994"/>
            <a:ext cx="1128048" cy="1044304"/>
          </a:xfrm>
          <a:prstGeom prst="ellipse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4D2F1DD0-93D6-4165-BD83-2D7A51F5E5BF}"/>
              </a:ext>
            </a:extLst>
          </p:cNvPr>
          <p:cNvSpPr txBox="1"/>
          <p:nvPr/>
        </p:nvSpPr>
        <p:spPr>
          <a:xfrm>
            <a:off x="5287598" y="5302843"/>
            <a:ext cx="137859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74C2"/>
                </a:solidFill>
              </a:rPr>
              <a:t>Polymer A  </a:t>
            </a:r>
          </a:p>
          <a:p>
            <a:pPr algn="ctr"/>
            <a:r>
              <a:rPr lang="es-ES" sz="1600" b="1" dirty="0">
                <a:solidFill>
                  <a:srgbClr val="0074C2"/>
                </a:solidFill>
              </a:rPr>
              <a:t>(PET </a:t>
            </a:r>
            <a:r>
              <a:rPr lang="es-ES" sz="1600" b="1" dirty="0" err="1">
                <a:solidFill>
                  <a:srgbClr val="0074C2"/>
                </a:solidFill>
              </a:rPr>
              <a:t>deinked</a:t>
            </a:r>
            <a:r>
              <a:rPr lang="es-ES" sz="1600" b="1" dirty="0">
                <a:solidFill>
                  <a:srgbClr val="0074C2"/>
                </a:solidFill>
              </a:rPr>
              <a:t>)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E6C3EE28-97C6-43EE-AFDC-2B5304B41466}"/>
              </a:ext>
            </a:extLst>
          </p:cNvPr>
          <p:cNvSpPr txBox="1"/>
          <p:nvPr/>
        </p:nvSpPr>
        <p:spPr>
          <a:xfrm>
            <a:off x="6927259" y="5302843"/>
            <a:ext cx="148201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accent6"/>
                </a:solidFill>
              </a:rPr>
              <a:t>Polymer B </a:t>
            </a:r>
          </a:p>
          <a:p>
            <a:pPr algn="ctr"/>
            <a:r>
              <a:rPr lang="es-ES" sz="1600" b="1" dirty="0">
                <a:solidFill>
                  <a:schemeClr val="accent6"/>
                </a:solidFill>
              </a:rPr>
              <a:t>(PE </a:t>
            </a:r>
            <a:r>
              <a:rPr lang="es-ES" sz="1600" b="1" dirty="0" err="1">
                <a:solidFill>
                  <a:schemeClr val="accent6"/>
                </a:solidFill>
              </a:rPr>
              <a:t>without</a:t>
            </a:r>
            <a:r>
              <a:rPr lang="es-ES" sz="1600" b="1" dirty="0">
                <a:solidFill>
                  <a:schemeClr val="accent6"/>
                </a:solidFill>
              </a:rPr>
              <a:t> </a:t>
            </a:r>
            <a:r>
              <a:rPr lang="es-ES" sz="1600" b="1" dirty="0" err="1">
                <a:solidFill>
                  <a:schemeClr val="accent6"/>
                </a:solidFill>
              </a:rPr>
              <a:t>adhesive</a:t>
            </a:r>
            <a:r>
              <a:rPr lang="es-ES" sz="1600" b="1" dirty="0">
                <a:solidFill>
                  <a:schemeClr val="accent6"/>
                </a:solidFill>
              </a:rPr>
              <a:t>) 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96C831CA-C812-45A7-93D2-DE8EAD03699E}"/>
              </a:ext>
            </a:extLst>
          </p:cNvPr>
          <p:cNvSpPr txBox="1"/>
          <p:nvPr/>
        </p:nvSpPr>
        <p:spPr>
          <a:xfrm>
            <a:off x="3632479" y="43813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1983022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0EC41323-E571-4C03-81F2-F19BBE30A3E8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DELAMINATING TECHNOLOGY - APPLICATIONS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A009A4F8-F352-4810-A9B5-F98AF95C0829}"/>
              </a:ext>
            </a:extLst>
          </p:cNvPr>
          <p:cNvSpPr txBox="1"/>
          <p:nvPr/>
        </p:nvSpPr>
        <p:spPr>
          <a:xfrm>
            <a:off x="3632479" y="43813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SOLUTION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23CA4D0-A8D1-4F9C-A228-F023A9533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74" y="2485435"/>
            <a:ext cx="4467226" cy="22199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8BE0734-24EE-46A7-8AC8-3826A0345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480" y="2494960"/>
            <a:ext cx="4366092" cy="2219916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xmlns="" id="{00031860-FD40-40F5-B593-653CDB3514C9}"/>
              </a:ext>
            </a:extLst>
          </p:cNvPr>
          <p:cNvGrpSpPr/>
          <p:nvPr/>
        </p:nvGrpSpPr>
        <p:grpSpPr>
          <a:xfrm rot="5400000">
            <a:off x="2081084" y="-708343"/>
            <a:ext cx="530259" cy="4451575"/>
            <a:chOff x="626044" y="1457825"/>
            <a:chExt cx="629179" cy="1166148"/>
          </a:xfrm>
        </p:grpSpPr>
        <p:sp>
          <p:nvSpPr>
            <p:cNvPr id="13" name="Diagrama de flujo: retraso 12">
              <a:extLst>
                <a:ext uri="{FF2B5EF4-FFF2-40B4-BE49-F238E27FC236}">
                  <a16:creationId xmlns:a16="http://schemas.microsoft.com/office/drawing/2014/main" xmlns="" id="{93E08114-191E-4B69-B30F-2ED4E9503525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Century Gothic" panose="020B0502020202020204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xmlns="" id="{917E865C-258C-47ED-8490-328141F6CB0C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Laminated PET//PE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90D43BD3-B440-40F3-9D62-BEC5F5624758}"/>
              </a:ext>
            </a:extLst>
          </p:cNvPr>
          <p:cNvGrpSpPr/>
          <p:nvPr/>
        </p:nvGrpSpPr>
        <p:grpSpPr>
          <a:xfrm rot="5400000">
            <a:off x="6575396" y="-708343"/>
            <a:ext cx="530259" cy="4451575"/>
            <a:chOff x="626044" y="1457825"/>
            <a:chExt cx="629179" cy="1166148"/>
          </a:xfrm>
        </p:grpSpPr>
        <p:sp>
          <p:nvSpPr>
            <p:cNvPr id="16" name="Diagrama de flujo: retraso 15">
              <a:extLst>
                <a:ext uri="{FF2B5EF4-FFF2-40B4-BE49-F238E27FC236}">
                  <a16:creationId xmlns:a16="http://schemas.microsoft.com/office/drawing/2014/main" xmlns="" id="{235AC4FE-93C9-4A6B-8B28-FCDCE7303CDE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xmlns="" id="{83C506CA-1431-466F-BCFF-FD8A6081C292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Metallized BOPP//BOPP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81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716E35D-17A3-480E-B7D0-B8D938B47C8C}"/>
              </a:ext>
            </a:extLst>
          </p:cNvPr>
          <p:cNvSpPr/>
          <p:nvPr/>
        </p:nvSpPr>
        <p:spPr>
          <a:xfrm>
            <a:off x="120428" y="841600"/>
            <a:ext cx="8903144" cy="3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Century Gothic" panose="020B0502020202020204" pitchFamily="34" charset="0"/>
              </a:rPr>
              <a:t>DEINKING TECHNOLOGY - APPLICATIONS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D703E3B-2859-4FCE-90BF-9E89E932E693}"/>
              </a:ext>
            </a:extLst>
          </p:cNvPr>
          <p:cNvSpPr txBox="1"/>
          <p:nvPr/>
        </p:nvSpPr>
        <p:spPr>
          <a:xfrm>
            <a:off x="3632479" y="43813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SOLUTION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C3F75776-2F8C-40AC-87B0-5BFC276C176C}"/>
              </a:ext>
            </a:extLst>
          </p:cNvPr>
          <p:cNvGrpSpPr/>
          <p:nvPr/>
        </p:nvGrpSpPr>
        <p:grpSpPr>
          <a:xfrm rot="5400000">
            <a:off x="2055363" y="-682622"/>
            <a:ext cx="530259" cy="4400132"/>
            <a:chOff x="626044" y="1457825"/>
            <a:chExt cx="629179" cy="1166148"/>
          </a:xfrm>
        </p:grpSpPr>
        <p:sp>
          <p:nvSpPr>
            <p:cNvPr id="7" name="Diagrama de flujo: retraso 6">
              <a:extLst>
                <a:ext uri="{FF2B5EF4-FFF2-40B4-BE49-F238E27FC236}">
                  <a16:creationId xmlns:a16="http://schemas.microsoft.com/office/drawing/2014/main" xmlns="" id="{60ED4871-C221-4BD1-B2AC-458CC0BD2EBC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xmlns="" id="{411B3DCD-5176-41AC-B719-71B34FBFA7E8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LDPE FILM</a:t>
              </a: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AC98D58-78DA-46CF-992D-B1DE5A6B33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17" y="1851165"/>
            <a:ext cx="3433912" cy="1869128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xmlns="" id="{31055587-6E11-4C4F-B8C7-505BF977FBC9}"/>
              </a:ext>
            </a:extLst>
          </p:cNvPr>
          <p:cNvGrpSpPr/>
          <p:nvPr/>
        </p:nvGrpSpPr>
        <p:grpSpPr>
          <a:xfrm rot="5400000">
            <a:off x="6594860" y="-694494"/>
            <a:ext cx="530259" cy="4400132"/>
            <a:chOff x="626044" y="1457825"/>
            <a:chExt cx="629179" cy="1166148"/>
          </a:xfrm>
        </p:grpSpPr>
        <p:sp>
          <p:nvSpPr>
            <p:cNvPr id="11" name="Diagrama de flujo: retraso 10">
              <a:extLst>
                <a:ext uri="{FF2B5EF4-FFF2-40B4-BE49-F238E27FC236}">
                  <a16:creationId xmlns:a16="http://schemas.microsoft.com/office/drawing/2014/main" xmlns="" id="{AE15B9DA-BDF8-4233-A59C-717F7EE8DACF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Century Gothic" panose="020B0502020202020204" pitchFamily="34" charset="0"/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xmlns="" id="{872112A5-1C93-4C93-BC56-8B45E20CB4D0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RIGID HDPE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C00001EB-D1A4-4C59-817A-04C008448F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053" y="1909645"/>
            <a:ext cx="2957391" cy="1752167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F71E81BA-3792-4864-8ADD-77DD4F441F6C}"/>
              </a:ext>
            </a:extLst>
          </p:cNvPr>
          <p:cNvGrpSpPr/>
          <p:nvPr/>
        </p:nvGrpSpPr>
        <p:grpSpPr>
          <a:xfrm rot="5400000">
            <a:off x="2055365" y="1853948"/>
            <a:ext cx="530259" cy="4400132"/>
            <a:chOff x="626044" y="1457825"/>
            <a:chExt cx="629179" cy="1166148"/>
          </a:xfrm>
        </p:grpSpPr>
        <p:sp>
          <p:nvSpPr>
            <p:cNvPr id="15" name="Diagrama de flujo: retraso 14">
              <a:extLst>
                <a:ext uri="{FF2B5EF4-FFF2-40B4-BE49-F238E27FC236}">
                  <a16:creationId xmlns:a16="http://schemas.microsoft.com/office/drawing/2014/main" xmlns="" id="{94821A91-105F-47E7-A0AA-5630EFB88536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Century Gothic" panose="020B050202020202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BA62DE7B-E7B7-436D-A9BE-2BF99DD88FE2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5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PP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0EA9BE2-1A3A-416C-8C4A-0BC1ED4E94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26" y="4319144"/>
            <a:ext cx="4363653" cy="1767331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A9CB2CBB-0771-462B-96C6-F5D1503B6880}"/>
              </a:ext>
            </a:extLst>
          </p:cNvPr>
          <p:cNvGrpSpPr/>
          <p:nvPr/>
        </p:nvGrpSpPr>
        <p:grpSpPr>
          <a:xfrm rot="5400000">
            <a:off x="6558377" y="1853948"/>
            <a:ext cx="530259" cy="4400132"/>
            <a:chOff x="626044" y="1457825"/>
            <a:chExt cx="629179" cy="1166148"/>
          </a:xfrm>
        </p:grpSpPr>
        <p:sp>
          <p:nvSpPr>
            <p:cNvPr id="19" name="Diagrama de flujo: retraso 18">
              <a:extLst>
                <a:ext uri="{FF2B5EF4-FFF2-40B4-BE49-F238E27FC236}">
                  <a16:creationId xmlns:a16="http://schemas.microsoft.com/office/drawing/2014/main" xmlns="" id="{4206A022-21A5-45C2-BFD3-D3246D83C846}"/>
                </a:ext>
              </a:extLst>
            </p:cNvPr>
            <p:cNvSpPr/>
            <p:nvPr/>
          </p:nvSpPr>
          <p:spPr>
            <a:xfrm>
              <a:off x="626044" y="1467493"/>
              <a:ext cx="629179" cy="1156480"/>
            </a:xfrm>
            <a:prstGeom prst="flowChartDelay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>
                <a:latin typeface="Century Gothic" panose="020B0502020202020204" pitchFamily="34" charset="0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xmlns="" id="{133777BD-92BF-427F-9188-A17F5D51AA7B}"/>
                </a:ext>
              </a:extLst>
            </p:cNvPr>
            <p:cNvSpPr txBox="1"/>
            <p:nvPr/>
          </p:nvSpPr>
          <p:spPr>
            <a:xfrm rot="16200000">
              <a:off x="353141" y="1812115"/>
              <a:ext cx="1146812" cy="438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entury Gothic" panose="020B0502020202020204" pitchFamily="34" charset="0"/>
                  <a:cs typeface="Aharoni" panose="02010803020104030203" pitchFamily="2" charset="-79"/>
                </a:rPr>
                <a:t>BOPP LABEL</a:t>
              </a:r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D33D6C27-0163-412E-AD86-074B226F06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201" y="4319144"/>
            <a:ext cx="3568537" cy="172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64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43E75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88CB"/>
      </a:accent5>
      <a:accent6>
        <a:srgbClr val="98C23B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759</TotalTime>
  <Words>1206</Words>
  <Application>Microsoft Macintosh PowerPoint</Application>
  <PresentationFormat>On-screen Show (4:3)</PresentationFormat>
  <Paragraphs>230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Aharoni</vt:lpstr>
      <vt:lpstr>Calibri</vt:lpstr>
      <vt:lpstr>Calibri Light</vt:lpstr>
      <vt:lpstr>Century Gothic</vt:lpstr>
      <vt:lpstr>Maiandra GD</vt:lpstr>
      <vt:lpstr>Roboto</vt:lpstr>
      <vt:lpstr>Wingdings</vt:lpstr>
      <vt:lpstr>Arial</vt:lpstr>
      <vt:lpstr>Tema de Office</vt:lpstr>
      <vt:lpstr>Water based process for Delaminating and Deinking surface printed plastic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BASED PROCESS FOR DELAMINATING AND DEINKING SURFACE PRINTED PLASTIC</dc:title>
  <dc:creator>Rebeca</dc:creator>
  <cp:lastModifiedBy>Microsoft Office User</cp:lastModifiedBy>
  <cp:revision>122</cp:revision>
  <dcterms:created xsi:type="dcterms:W3CDTF">2019-01-09T12:06:14Z</dcterms:created>
  <dcterms:modified xsi:type="dcterms:W3CDTF">2019-04-06T05:55:23Z</dcterms:modified>
</cp:coreProperties>
</file>